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0" r:id="rId3"/>
    <p:sldId id="272" r:id="rId4"/>
    <p:sldId id="276" r:id="rId5"/>
    <p:sldId id="277" r:id="rId6"/>
    <p:sldId id="263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7" autoAdjust="0"/>
  </p:normalViewPr>
  <p:slideViewPr>
    <p:cSldViewPr showGuides="1">
      <p:cViewPr varScale="1">
        <p:scale>
          <a:sx n="56" d="100"/>
          <a:sy n="56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DAC81-902C-43B8-9E1E-B7CD9C37D0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99DD7-05C9-44E0-A25E-ED22C331861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smtClean="0"/>
            <a:t>More reach </a:t>
          </a:r>
        </a:p>
        <a:p>
          <a:r>
            <a:rPr lang="en-US" dirty="0" smtClean="0"/>
            <a:t>Global &amp; Scalable, reach the masses</a:t>
          </a:r>
          <a:endParaRPr lang="en-US" dirty="0"/>
        </a:p>
      </dgm:t>
    </dgm:pt>
    <dgm:pt modelId="{DEF9E138-AB77-47D2-A0C8-77A51525C7D2}" type="parTrans" cxnId="{7F6DA2B9-AB9E-4939-ACB2-03113C9672EA}">
      <dgm:prSet/>
      <dgm:spPr/>
      <dgm:t>
        <a:bodyPr/>
        <a:lstStyle/>
        <a:p>
          <a:endParaRPr lang="en-US"/>
        </a:p>
      </dgm:t>
    </dgm:pt>
    <dgm:pt modelId="{168EDAAF-7F6B-49C2-982C-981A347BBE60}" type="sibTrans" cxnId="{7F6DA2B9-AB9E-4939-ACB2-03113C9672EA}">
      <dgm:prSet/>
      <dgm:spPr/>
      <dgm:t>
        <a:bodyPr/>
        <a:lstStyle/>
        <a:p>
          <a:endParaRPr lang="en-US"/>
        </a:p>
      </dgm:t>
    </dgm:pt>
    <dgm:pt modelId="{FF156D9C-5640-40F3-8A77-3EBBB68C09B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smtClean="0"/>
            <a:t>More flexible</a:t>
          </a:r>
        </a:p>
        <a:p>
          <a:r>
            <a:rPr lang="en-US" dirty="0" smtClean="0"/>
            <a:t>Ability to modify &amp; adjust over time</a:t>
          </a:r>
          <a:endParaRPr lang="en-US" dirty="0"/>
        </a:p>
      </dgm:t>
    </dgm:pt>
    <dgm:pt modelId="{B6804FB2-5D76-4A3B-BEA4-A82973A63B6B}" type="parTrans" cxnId="{C11CA44A-E917-4623-BFC7-DD6F0653AD42}">
      <dgm:prSet/>
      <dgm:spPr/>
      <dgm:t>
        <a:bodyPr/>
        <a:lstStyle/>
        <a:p>
          <a:endParaRPr lang="en-US"/>
        </a:p>
      </dgm:t>
    </dgm:pt>
    <dgm:pt modelId="{E2077F79-68BF-4EBE-A9C9-7ACDDB85A68A}" type="sibTrans" cxnId="{C11CA44A-E917-4623-BFC7-DD6F0653AD42}">
      <dgm:prSet/>
      <dgm:spPr/>
      <dgm:t>
        <a:bodyPr/>
        <a:lstStyle/>
        <a:p>
          <a:endParaRPr lang="en-US"/>
        </a:p>
      </dgm:t>
    </dgm:pt>
    <dgm:pt modelId="{9C5A0B26-EC7A-422B-B40B-2EDF5A06100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smtClean="0"/>
            <a:t>More business trends</a:t>
          </a:r>
        </a:p>
        <a:p>
          <a:r>
            <a:rPr lang="en-US" dirty="0" smtClean="0"/>
            <a:t>More relevance, less “academic”</a:t>
          </a:r>
        </a:p>
      </dgm:t>
    </dgm:pt>
    <dgm:pt modelId="{B92F2BCE-6FB0-4BE8-A321-D4804D0056D2}" type="parTrans" cxnId="{CE7E4964-E5F0-48E3-95DF-C67E1F6A7360}">
      <dgm:prSet/>
      <dgm:spPr/>
      <dgm:t>
        <a:bodyPr/>
        <a:lstStyle/>
        <a:p>
          <a:endParaRPr lang="en-US"/>
        </a:p>
      </dgm:t>
    </dgm:pt>
    <dgm:pt modelId="{8F35165D-DF0A-43EC-A8AA-687B715E7449}" type="sibTrans" cxnId="{CE7E4964-E5F0-48E3-95DF-C67E1F6A7360}">
      <dgm:prSet/>
      <dgm:spPr/>
      <dgm:t>
        <a:bodyPr/>
        <a:lstStyle/>
        <a:p>
          <a:endParaRPr lang="en-US"/>
        </a:p>
      </dgm:t>
    </dgm:pt>
    <dgm:pt modelId="{02205949-3DFF-4736-B2BC-C0FEC7FF661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smtClean="0"/>
            <a:t>More cost effective</a:t>
          </a:r>
        </a:p>
        <a:p>
          <a:r>
            <a:rPr lang="en-US" dirty="0" smtClean="0"/>
            <a:t>Lower per person cost</a:t>
          </a:r>
          <a:endParaRPr lang="en-US" dirty="0"/>
        </a:p>
      </dgm:t>
    </dgm:pt>
    <dgm:pt modelId="{BA484B2B-94D9-4AAE-AA7C-C3DEC438F226}" type="parTrans" cxnId="{47944DF8-9081-4C1C-8202-97F14C4B552E}">
      <dgm:prSet/>
      <dgm:spPr/>
      <dgm:t>
        <a:bodyPr/>
        <a:lstStyle/>
        <a:p>
          <a:endParaRPr lang="en-US"/>
        </a:p>
      </dgm:t>
    </dgm:pt>
    <dgm:pt modelId="{649F4E27-E5B7-4A20-9DCA-C17EBE14555B}" type="sibTrans" cxnId="{47944DF8-9081-4C1C-8202-97F14C4B552E}">
      <dgm:prSet/>
      <dgm:spPr/>
      <dgm:t>
        <a:bodyPr/>
        <a:lstStyle/>
        <a:p>
          <a:endParaRPr lang="en-US"/>
        </a:p>
      </dgm:t>
    </dgm:pt>
    <dgm:pt modelId="{A7C5E6BF-1C18-4A77-BEB5-CBD096F0552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i="1" dirty="0" smtClean="0"/>
            <a:t>More differentiation </a:t>
          </a:r>
        </a:p>
        <a:p>
          <a:r>
            <a:rPr lang="en-US" dirty="0" smtClean="0"/>
            <a:t>VP v. Director</a:t>
          </a:r>
          <a:endParaRPr lang="en-US" dirty="0"/>
        </a:p>
      </dgm:t>
    </dgm:pt>
    <dgm:pt modelId="{DE81222A-80D2-4652-9F81-8E7D71702ECE}" type="parTrans" cxnId="{DB04967C-C3FB-416F-A0A3-40EA88B840D1}">
      <dgm:prSet/>
      <dgm:spPr/>
      <dgm:t>
        <a:bodyPr/>
        <a:lstStyle/>
        <a:p>
          <a:endParaRPr lang="en-US"/>
        </a:p>
      </dgm:t>
    </dgm:pt>
    <dgm:pt modelId="{AF1DE296-1620-4C14-8ECF-BF0DCADA204E}" type="sibTrans" cxnId="{DB04967C-C3FB-416F-A0A3-40EA88B840D1}">
      <dgm:prSet/>
      <dgm:spPr/>
      <dgm:t>
        <a:bodyPr/>
        <a:lstStyle/>
        <a:p>
          <a:endParaRPr lang="en-US"/>
        </a:p>
      </dgm:t>
    </dgm:pt>
    <dgm:pt modelId="{579F2AF4-C004-4DDC-88E1-172E8A8164C9}" type="pres">
      <dgm:prSet presAssocID="{21ADAC81-902C-43B8-9E1E-B7CD9C37D04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044C4-2AEE-458A-BCC8-5BF0352C1462}" type="pres">
      <dgm:prSet presAssocID="{85699DD7-05C9-44E0-A25E-ED22C331861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084C3-462C-43FE-B5BD-D6F1CDAAD8F0}" type="pres">
      <dgm:prSet presAssocID="{168EDAAF-7F6B-49C2-982C-981A347BBE60}" presName="sibTrans" presStyleCnt="0"/>
      <dgm:spPr/>
    </dgm:pt>
    <dgm:pt modelId="{F35ABA07-08A7-4272-A596-09A9967CB906}" type="pres">
      <dgm:prSet presAssocID="{02205949-3DFF-4736-B2BC-C0FEC7FF66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34C46-7DA6-4F11-AF0D-BB74183C3EF9}" type="pres">
      <dgm:prSet presAssocID="{649F4E27-E5B7-4A20-9DCA-C17EBE14555B}" presName="sibTrans" presStyleCnt="0"/>
      <dgm:spPr/>
    </dgm:pt>
    <dgm:pt modelId="{CCE21EC2-F255-49D1-8413-9DBE139EFD35}" type="pres">
      <dgm:prSet presAssocID="{A7C5E6BF-1C18-4A77-BEB5-CBD096F055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8A5FD-2947-45EC-B7AF-7BE8B9ED4DA8}" type="pres">
      <dgm:prSet presAssocID="{AF1DE296-1620-4C14-8ECF-BF0DCADA204E}" presName="sibTrans" presStyleCnt="0"/>
      <dgm:spPr/>
    </dgm:pt>
    <dgm:pt modelId="{113C849F-40F1-4248-9470-B8850275A136}" type="pres">
      <dgm:prSet presAssocID="{9C5A0B26-EC7A-422B-B40B-2EDF5A0610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9428C-A1D6-4482-936D-9E9AAD14D328}" type="pres">
      <dgm:prSet presAssocID="{8F35165D-DF0A-43EC-A8AA-687B715E7449}" presName="sibTrans" presStyleCnt="0"/>
      <dgm:spPr/>
    </dgm:pt>
    <dgm:pt modelId="{E407EF58-D115-4F74-8FC1-6F8D6602E153}" type="pres">
      <dgm:prSet presAssocID="{FF156D9C-5640-40F3-8A77-3EBBB68C09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F8829-4CE5-42E2-B641-99CBDBC0A7D4}" type="presOf" srcId="{9C5A0B26-EC7A-422B-B40B-2EDF5A061000}" destId="{113C849F-40F1-4248-9470-B8850275A136}" srcOrd="0" destOrd="0" presId="urn:microsoft.com/office/officeart/2005/8/layout/default"/>
    <dgm:cxn modelId="{7F6DA2B9-AB9E-4939-ACB2-03113C9672EA}" srcId="{21ADAC81-902C-43B8-9E1E-B7CD9C37D048}" destId="{85699DD7-05C9-44E0-A25E-ED22C3318617}" srcOrd="0" destOrd="0" parTransId="{DEF9E138-AB77-47D2-A0C8-77A51525C7D2}" sibTransId="{168EDAAF-7F6B-49C2-982C-981A347BBE60}"/>
    <dgm:cxn modelId="{CE7E4964-E5F0-48E3-95DF-C67E1F6A7360}" srcId="{21ADAC81-902C-43B8-9E1E-B7CD9C37D048}" destId="{9C5A0B26-EC7A-422B-B40B-2EDF5A061000}" srcOrd="3" destOrd="0" parTransId="{B92F2BCE-6FB0-4BE8-A321-D4804D0056D2}" sibTransId="{8F35165D-DF0A-43EC-A8AA-687B715E7449}"/>
    <dgm:cxn modelId="{DB04967C-C3FB-416F-A0A3-40EA88B840D1}" srcId="{21ADAC81-902C-43B8-9E1E-B7CD9C37D048}" destId="{A7C5E6BF-1C18-4A77-BEB5-CBD096F05520}" srcOrd="2" destOrd="0" parTransId="{DE81222A-80D2-4652-9F81-8E7D71702ECE}" sibTransId="{AF1DE296-1620-4C14-8ECF-BF0DCADA204E}"/>
    <dgm:cxn modelId="{E21BC9EE-BA14-4F76-A81A-226073485587}" type="presOf" srcId="{85699DD7-05C9-44E0-A25E-ED22C3318617}" destId="{C16044C4-2AEE-458A-BCC8-5BF0352C1462}" srcOrd="0" destOrd="0" presId="urn:microsoft.com/office/officeart/2005/8/layout/default"/>
    <dgm:cxn modelId="{BB0684AE-85FC-48BB-9307-B9037F734DC8}" type="presOf" srcId="{02205949-3DFF-4736-B2BC-C0FEC7FF6617}" destId="{F35ABA07-08A7-4272-A596-09A9967CB906}" srcOrd="0" destOrd="0" presId="urn:microsoft.com/office/officeart/2005/8/layout/default"/>
    <dgm:cxn modelId="{47944DF8-9081-4C1C-8202-97F14C4B552E}" srcId="{21ADAC81-902C-43B8-9E1E-B7CD9C37D048}" destId="{02205949-3DFF-4736-B2BC-C0FEC7FF6617}" srcOrd="1" destOrd="0" parTransId="{BA484B2B-94D9-4AAE-AA7C-C3DEC438F226}" sibTransId="{649F4E27-E5B7-4A20-9DCA-C17EBE14555B}"/>
    <dgm:cxn modelId="{F3B55A39-566A-4925-ACDE-C58F1DD065E8}" type="presOf" srcId="{21ADAC81-902C-43B8-9E1E-B7CD9C37D048}" destId="{579F2AF4-C004-4DDC-88E1-172E8A8164C9}" srcOrd="0" destOrd="0" presId="urn:microsoft.com/office/officeart/2005/8/layout/default"/>
    <dgm:cxn modelId="{3D086228-2906-4ED2-94D7-9E36D2AED371}" type="presOf" srcId="{A7C5E6BF-1C18-4A77-BEB5-CBD096F05520}" destId="{CCE21EC2-F255-49D1-8413-9DBE139EFD35}" srcOrd="0" destOrd="0" presId="urn:microsoft.com/office/officeart/2005/8/layout/default"/>
    <dgm:cxn modelId="{C11CA44A-E917-4623-BFC7-DD6F0653AD42}" srcId="{21ADAC81-902C-43B8-9E1E-B7CD9C37D048}" destId="{FF156D9C-5640-40F3-8A77-3EBBB68C09B5}" srcOrd="4" destOrd="0" parTransId="{B6804FB2-5D76-4A3B-BEA4-A82973A63B6B}" sibTransId="{E2077F79-68BF-4EBE-A9C9-7ACDDB85A68A}"/>
    <dgm:cxn modelId="{554A2544-7F24-47AA-BC79-73044FA1EA30}" type="presOf" srcId="{FF156D9C-5640-40F3-8A77-3EBBB68C09B5}" destId="{E407EF58-D115-4F74-8FC1-6F8D6602E153}" srcOrd="0" destOrd="0" presId="urn:microsoft.com/office/officeart/2005/8/layout/default"/>
    <dgm:cxn modelId="{303BC0F4-4351-481A-8668-ACD21F1B14FB}" type="presParOf" srcId="{579F2AF4-C004-4DDC-88E1-172E8A8164C9}" destId="{C16044C4-2AEE-458A-BCC8-5BF0352C1462}" srcOrd="0" destOrd="0" presId="urn:microsoft.com/office/officeart/2005/8/layout/default"/>
    <dgm:cxn modelId="{74BA5F99-7662-4534-8EDB-6562AD114972}" type="presParOf" srcId="{579F2AF4-C004-4DDC-88E1-172E8A8164C9}" destId="{76D084C3-462C-43FE-B5BD-D6F1CDAAD8F0}" srcOrd="1" destOrd="0" presId="urn:microsoft.com/office/officeart/2005/8/layout/default"/>
    <dgm:cxn modelId="{06FD22ED-7811-46BC-8F32-4439873D9870}" type="presParOf" srcId="{579F2AF4-C004-4DDC-88E1-172E8A8164C9}" destId="{F35ABA07-08A7-4272-A596-09A9967CB906}" srcOrd="2" destOrd="0" presId="urn:microsoft.com/office/officeart/2005/8/layout/default"/>
    <dgm:cxn modelId="{B1B71408-DF67-49EE-860D-63FC08AD3559}" type="presParOf" srcId="{579F2AF4-C004-4DDC-88E1-172E8A8164C9}" destId="{CD434C46-7DA6-4F11-AF0D-BB74183C3EF9}" srcOrd="3" destOrd="0" presId="urn:microsoft.com/office/officeart/2005/8/layout/default"/>
    <dgm:cxn modelId="{0536F5F8-E6E9-4B31-A4B1-DF575772E77E}" type="presParOf" srcId="{579F2AF4-C004-4DDC-88E1-172E8A8164C9}" destId="{CCE21EC2-F255-49D1-8413-9DBE139EFD35}" srcOrd="4" destOrd="0" presId="urn:microsoft.com/office/officeart/2005/8/layout/default"/>
    <dgm:cxn modelId="{A56518D0-F3FC-4357-AE59-3D12E30685F3}" type="presParOf" srcId="{579F2AF4-C004-4DDC-88E1-172E8A8164C9}" destId="{4168A5FD-2947-45EC-B7AF-7BE8B9ED4DA8}" srcOrd="5" destOrd="0" presId="urn:microsoft.com/office/officeart/2005/8/layout/default"/>
    <dgm:cxn modelId="{BD5AB30E-70A7-4197-8E42-A5C246670938}" type="presParOf" srcId="{579F2AF4-C004-4DDC-88E1-172E8A8164C9}" destId="{113C849F-40F1-4248-9470-B8850275A136}" srcOrd="6" destOrd="0" presId="urn:microsoft.com/office/officeart/2005/8/layout/default"/>
    <dgm:cxn modelId="{58DC7A8A-4A4E-46ED-A308-388B330CEC3C}" type="presParOf" srcId="{579F2AF4-C004-4DDC-88E1-172E8A8164C9}" destId="{1399428C-A1D6-4482-936D-9E9AAD14D328}" srcOrd="7" destOrd="0" presId="urn:microsoft.com/office/officeart/2005/8/layout/default"/>
    <dgm:cxn modelId="{E005B150-FB5E-4800-AF96-E22AB2618513}" type="presParOf" srcId="{579F2AF4-C004-4DDC-88E1-172E8A8164C9}" destId="{E407EF58-D115-4F74-8FC1-6F8D6602E15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72F3E-B70A-4C36-AC1F-8319ADF1DD84}" type="doc">
      <dgm:prSet loTypeId="urn:microsoft.com/office/officeart/2005/8/layout/venn3" loCatId="relationship" qsTypeId="urn:microsoft.com/office/officeart/2005/8/quickstyle/3d2" qsCatId="3D" csTypeId="urn:microsoft.com/office/officeart/2005/8/colors/accent2_5" csCatId="accent2" phldr="1"/>
      <dgm:spPr/>
    </dgm:pt>
    <dgm:pt modelId="{21EB3443-3CA8-430F-AE6C-0C9681B949A3}">
      <dgm:prSet phldrT="[Text]" custT="1"/>
      <dgm:spPr/>
      <dgm:t>
        <a:bodyPr/>
        <a:lstStyle/>
        <a:p>
          <a:r>
            <a:rPr lang="en-US" sz="2800" i="1" dirty="0" smtClean="0"/>
            <a:t>Sr. Director and below</a:t>
          </a:r>
        </a:p>
        <a:p>
          <a:r>
            <a:rPr lang="en-US" sz="2400" dirty="0" smtClean="0"/>
            <a:t>Building Individual Adaptability</a:t>
          </a:r>
          <a:endParaRPr lang="en-US" sz="2400" dirty="0"/>
        </a:p>
      </dgm:t>
    </dgm:pt>
    <dgm:pt modelId="{B72A65E4-BB13-4AE5-BC67-453C0523C2DD}" type="parTrans" cxnId="{5107DF05-A988-4F69-8074-19F2753660FD}">
      <dgm:prSet/>
      <dgm:spPr/>
      <dgm:t>
        <a:bodyPr/>
        <a:lstStyle/>
        <a:p>
          <a:endParaRPr lang="en-US"/>
        </a:p>
      </dgm:t>
    </dgm:pt>
    <dgm:pt modelId="{AF9275D8-F9FC-4BE3-A7EE-C5A4E6740D49}" type="sibTrans" cxnId="{5107DF05-A988-4F69-8074-19F2753660FD}">
      <dgm:prSet/>
      <dgm:spPr/>
      <dgm:t>
        <a:bodyPr/>
        <a:lstStyle/>
        <a:p>
          <a:endParaRPr lang="en-US"/>
        </a:p>
      </dgm:t>
    </dgm:pt>
    <dgm:pt modelId="{6C21792A-7CD1-464D-A59A-62A5F0C13A81}">
      <dgm:prSet phldrT="[Text]" custT="1"/>
      <dgm:spPr/>
      <dgm:t>
        <a:bodyPr/>
        <a:lstStyle/>
        <a:p>
          <a:r>
            <a:rPr lang="en-US" sz="2800" i="1" dirty="0" smtClean="0"/>
            <a:t>VP and above</a:t>
          </a:r>
        </a:p>
        <a:p>
          <a:r>
            <a:rPr lang="en-US" sz="2400" dirty="0" smtClean="0"/>
            <a:t>Building Organizational Adaptability</a:t>
          </a:r>
          <a:endParaRPr lang="en-US" sz="2400" dirty="0"/>
        </a:p>
      </dgm:t>
    </dgm:pt>
    <dgm:pt modelId="{70E567E1-12C1-4FDA-9B3B-63F745FC656F}" type="parTrans" cxnId="{C923F4EB-7A1E-4A8E-A2DE-10E3979FCCF3}">
      <dgm:prSet/>
      <dgm:spPr/>
      <dgm:t>
        <a:bodyPr/>
        <a:lstStyle/>
        <a:p>
          <a:endParaRPr lang="en-US"/>
        </a:p>
      </dgm:t>
    </dgm:pt>
    <dgm:pt modelId="{7981CEC0-A1B5-429C-BC48-E633D451CBDA}" type="sibTrans" cxnId="{C923F4EB-7A1E-4A8E-A2DE-10E3979FCCF3}">
      <dgm:prSet/>
      <dgm:spPr/>
      <dgm:t>
        <a:bodyPr/>
        <a:lstStyle/>
        <a:p>
          <a:endParaRPr lang="en-US"/>
        </a:p>
      </dgm:t>
    </dgm:pt>
    <dgm:pt modelId="{19A34E0E-8B35-4DD6-89DC-F2B152896F82}">
      <dgm:prSet phldrT="[Text]" custT="1"/>
      <dgm:spPr/>
      <dgm:t>
        <a:bodyPr/>
        <a:lstStyle/>
        <a:p>
          <a:r>
            <a:rPr lang="en-US" sz="2800" i="1" dirty="0" smtClean="0"/>
            <a:t>UA Wide</a:t>
          </a:r>
          <a:endParaRPr lang="en-US" sz="2800" dirty="0" smtClean="0"/>
        </a:p>
        <a:p>
          <a:r>
            <a:rPr lang="en-US" sz="2400" dirty="0" smtClean="0"/>
            <a:t>Trends &amp; insights in the business landscape</a:t>
          </a:r>
          <a:endParaRPr lang="en-US" sz="2400" dirty="0"/>
        </a:p>
      </dgm:t>
    </dgm:pt>
    <dgm:pt modelId="{03C9A791-9AF0-45DE-8A4E-302C5A9CA212}" type="parTrans" cxnId="{F47803F7-86EB-4350-B0D3-041D8FC3060F}">
      <dgm:prSet/>
      <dgm:spPr/>
      <dgm:t>
        <a:bodyPr/>
        <a:lstStyle/>
        <a:p>
          <a:endParaRPr lang="en-US"/>
        </a:p>
      </dgm:t>
    </dgm:pt>
    <dgm:pt modelId="{1E4FE02B-A32A-4C2A-AD24-A8B87D1B0715}" type="sibTrans" cxnId="{F47803F7-86EB-4350-B0D3-041D8FC3060F}">
      <dgm:prSet/>
      <dgm:spPr/>
      <dgm:t>
        <a:bodyPr/>
        <a:lstStyle/>
        <a:p>
          <a:endParaRPr lang="en-US"/>
        </a:p>
      </dgm:t>
    </dgm:pt>
    <dgm:pt modelId="{8FC2E8E3-73DA-46D4-B938-346982A76D29}" type="pres">
      <dgm:prSet presAssocID="{EB072F3E-B70A-4C36-AC1F-8319ADF1DD84}" presName="Name0" presStyleCnt="0">
        <dgm:presLayoutVars>
          <dgm:dir/>
          <dgm:resizeHandles val="exact"/>
        </dgm:presLayoutVars>
      </dgm:prSet>
      <dgm:spPr/>
    </dgm:pt>
    <dgm:pt modelId="{B61EFC86-BF37-45E9-9D4B-C32088117916}" type="pres">
      <dgm:prSet presAssocID="{21EB3443-3CA8-430F-AE6C-0C9681B949A3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46F30-1014-4027-872C-C0E92C2FE821}" type="pres">
      <dgm:prSet presAssocID="{AF9275D8-F9FC-4BE3-A7EE-C5A4E6740D49}" presName="space" presStyleCnt="0"/>
      <dgm:spPr/>
    </dgm:pt>
    <dgm:pt modelId="{73217D98-92A9-4329-8856-6E25663AFE39}" type="pres">
      <dgm:prSet presAssocID="{19A34E0E-8B35-4DD6-89DC-F2B152896F8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CAF5C-5F27-48E3-8A1B-7693032C8E0A}" type="pres">
      <dgm:prSet presAssocID="{1E4FE02B-A32A-4C2A-AD24-A8B87D1B0715}" presName="space" presStyleCnt="0"/>
      <dgm:spPr/>
    </dgm:pt>
    <dgm:pt modelId="{555FEF51-F8A9-480A-B64A-C23B08C344C7}" type="pres">
      <dgm:prSet presAssocID="{6C21792A-7CD1-464D-A59A-62A5F0C13A8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403C6-9E6F-4292-BE50-D814AC808341}" type="presOf" srcId="{EB072F3E-B70A-4C36-AC1F-8319ADF1DD84}" destId="{8FC2E8E3-73DA-46D4-B938-346982A76D29}" srcOrd="0" destOrd="0" presId="urn:microsoft.com/office/officeart/2005/8/layout/venn3"/>
    <dgm:cxn modelId="{F47803F7-86EB-4350-B0D3-041D8FC3060F}" srcId="{EB072F3E-B70A-4C36-AC1F-8319ADF1DD84}" destId="{19A34E0E-8B35-4DD6-89DC-F2B152896F82}" srcOrd="1" destOrd="0" parTransId="{03C9A791-9AF0-45DE-8A4E-302C5A9CA212}" sibTransId="{1E4FE02B-A32A-4C2A-AD24-A8B87D1B0715}"/>
    <dgm:cxn modelId="{BEB8409B-90D3-4437-B24E-F43166248578}" type="presOf" srcId="{19A34E0E-8B35-4DD6-89DC-F2B152896F82}" destId="{73217D98-92A9-4329-8856-6E25663AFE39}" srcOrd="0" destOrd="0" presId="urn:microsoft.com/office/officeart/2005/8/layout/venn3"/>
    <dgm:cxn modelId="{B1B6319C-19AD-45F3-A495-F3886588BCD3}" type="presOf" srcId="{21EB3443-3CA8-430F-AE6C-0C9681B949A3}" destId="{B61EFC86-BF37-45E9-9D4B-C32088117916}" srcOrd="0" destOrd="0" presId="urn:microsoft.com/office/officeart/2005/8/layout/venn3"/>
    <dgm:cxn modelId="{C923F4EB-7A1E-4A8E-A2DE-10E3979FCCF3}" srcId="{EB072F3E-B70A-4C36-AC1F-8319ADF1DD84}" destId="{6C21792A-7CD1-464D-A59A-62A5F0C13A81}" srcOrd="2" destOrd="0" parTransId="{70E567E1-12C1-4FDA-9B3B-63F745FC656F}" sibTransId="{7981CEC0-A1B5-429C-BC48-E633D451CBDA}"/>
    <dgm:cxn modelId="{5107DF05-A988-4F69-8074-19F2753660FD}" srcId="{EB072F3E-B70A-4C36-AC1F-8319ADF1DD84}" destId="{21EB3443-3CA8-430F-AE6C-0C9681B949A3}" srcOrd="0" destOrd="0" parTransId="{B72A65E4-BB13-4AE5-BC67-453C0523C2DD}" sibTransId="{AF9275D8-F9FC-4BE3-A7EE-C5A4E6740D49}"/>
    <dgm:cxn modelId="{15B931E6-A70C-45D1-B898-7F17A6B61CBC}" type="presOf" srcId="{6C21792A-7CD1-464D-A59A-62A5F0C13A81}" destId="{555FEF51-F8A9-480A-B64A-C23B08C344C7}" srcOrd="0" destOrd="0" presId="urn:microsoft.com/office/officeart/2005/8/layout/venn3"/>
    <dgm:cxn modelId="{7DB5D624-5285-4ACD-8A8E-BC926C8DC5CF}" type="presParOf" srcId="{8FC2E8E3-73DA-46D4-B938-346982A76D29}" destId="{B61EFC86-BF37-45E9-9D4B-C32088117916}" srcOrd="0" destOrd="0" presId="urn:microsoft.com/office/officeart/2005/8/layout/venn3"/>
    <dgm:cxn modelId="{5ED415D4-9727-4665-A4DB-811520F220DD}" type="presParOf" srcId="{8FC2E8E3-73DA-46D4-B938-346982A76D29}" destId="{BD746F30-1014-4027-872C-C0E92C2FE821}" srcOrd="1" destOrd="0" presId="urn:microsoft.com/office/officeart/2005/8/layout/venn3"/>
    <dgm:cxn modelId="{65C52B20-8838-4B80-ADF6-136B81EE6FBA}" type="presParOf" srcId="{8FC2E8E3-73DA-46D4-B938-346982A76D29}" destId="{73217D98-92A9-4329-8856-6E25663AFE39}" srcOrd="2" destOrd="0" presId="urn:microsoft.com/office/officeart/2005/8/layout/venn3"/>
    <dgm:cxn modelId="{EE391C91-8EB3-4218-9534-B1AD9FD82D5F}" type="presParOf" srcId="{8FC2E8E3-73DA-46D4-B938-346982A76D29}" destId="{3AFCAF5C-5F27-48E3-8A1B-7693032C8E0A}" srcOrd="3" destOrd="0" presId="urn:microsoft.com/office/officeart/2005/8/layout/venn3"/>
    <dgm:cxn modelId="{09AE2F9B-6F48-4F2D-9A90-3D7E53F697BE}" type="presParOf" srcId="{8FC2E8E3-73DA-46D4-B938-346982A76D29}" destId="{555FEF51-F8A9-480A-B64A-C23B08C344C7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044C4-2AEE-458A-BCC8-5BF0352C1462}">
      <dsp:nvSpPr>
        <dsp:cNvPr id="0" name=""/>
        <dsp:cNvSpPr/>
      </dsp:nvSpPr>
      <dsp:spPr>
        <a:xfrm>
          <a:off x="744616" y="81"/>
          <a:ext cx="2344489" cy="140669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More reach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Global &amp; Scalable, reach the masses</a:t>
          </a:r>
          <a:endParaRPr lang="en-US" sz="2000" kern="1200" dirty="0"/>
        </a:p>
      </dsp:txBody>
      <dsp:txXfrm>
        <a:off x="744616" y="81"/>
        <a:ext cx="2344489" cy="1406693"/>
      </dsp:txXfrm>
    </dsp:sp>
    <dsp:sp modelId="{F35ABA07-08A7-4272-A596-09A9967CB906}">
      <dsp:nvSpPr>
        <dsp:cNvPr id="0" name=""/>
        <dsp:cNvSpPr/>
      </dsp:nvSpPr>
      <dsp:spPr>
        <a:xfrm>
          <a:off x="3323555" y="81"/>
          <a:ext cx="2344489" cy="140669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More cost effective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Lower per person cost</a:t>
          </a:r>
          <a:endParaRPr lang="en-US" sz="2000" kern="1200" dirty="0"/>
        </a:p>
      </dsp:txBody>
      <dsp:txXfrm>
        <a:off x="3323555" y="81"/>
        <a:ext cx="2344489" cy="1406693"/>
      </dsp:txXfrm>
    </dsp:sp>
    <dsp:sp modelId="{CCE21EC2-F255-49D1-8413-9DBE139EFD35}">
      <dsp:nvSpPr>
        <dsp:cNvPr id="0" name=""/>
        <dsp:cNvSpPr/>
      </dsp:nvSpPr>
      <dsp:spPr>
        <a:xfrm>
          <a:off x="5902493" y="81"/>
          <a:ext cx="2344489" cy="140669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More differentiation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VP v. Director</a:t>
          </a:r>
          <a:endParaRPr lang="en-US" sz="2000" kern="1200" dirty="0"/>
        </a:p>
      </dsp:txBody>
      <dsp:txXfrm>
        <a:off x="5902493" y="81"/>
        <a:ext cx="2344489" cy="1406693"/>
      </dsp:txXfrm>
    </dsp:sp>
    <dsp:sp modelId="{113C849F-40F1-4248-9470-B8850275A136}">
      <dsp:nvSpPr>
        <dsp:cNvPr id="0" name=""/>
        <dsp:cNvSpPr/>
      </dsp:nvSpPr>
      <dsp:spPr>
        <a:xfrm>
          <a:off x="2034086" y="1641224"/>
          <a:ext cx="2344489" cy="140669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More business trends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More relevance, less “academic”</a:t>
          </a:r>
        </a:p>
      </dsp:txBody>
      <dsp:txXfrm>
        <a:off x="2034086" y="1641224"/>
        <a:ext cx="2344489" cy="1406693"/>
      </dsp:txXfrm>
    </dsp:sp>
    <dsp:sp modelId="{E407EF58-D115-4F74-8FC1-6F8D6602E153}">
      <dsp:nvSpPr>
        <dsp:cNvPr id="0" name=""/>
        <dsp:cNvSpPr/>
      </dsp:nvSpPr>
      <dsp:spPr>
        <a:xfrm>
          <a:off x="4613024" y="1641224"/>
          <a:ext cx="2344489" cy="1406693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smtClean="0"/>
            <a:t>More flexible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Ability to modify &amp; adjust over time</a:t>
          </a:r>
          <a:endParaRPr lang="en-US" sz="2000" kern="1200" dirty="0"/>
        </a:p>
      </dsp:txBody>
      <dsp:txXfrm>
        <a:off x="4613024" y="1641224"/>
        <a:ext cx="2344489" cy="14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EFC86-BF37-45E9-9D4B-C32088117916}">
      <dsp:nvSpPr>
        <dsp:cNvPr id="0" name=""/>
        <dsp:cNvSpPr/>
      </dsp:nvSpPr>
      <dsp:spPr>
        <a:xfrm>
          <a:off x="164613" y="1015"/>
          <a:ext cx="3020569" cy="3020569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66232" tIns="35560" rIns="166232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/>
            <a:t>Sr. Director and below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Building Individual Adaptability</a:t>
          </a:r>
          <a:endParaRPr lang="en-US" sz="2400" kern="1200" dirty="0"/>
        </a:p>
      </dsp:txBody>
      <dsp:txXfrm>
        <a:off x="606965" y="443367"/>
        <a:ext cx="2135865" cy="2135865"/>
      </dsp:txXfrm>
    </dsp:sp>
    <dsp:sp modelId="{73217D98-92A9-4329-8856-6E25663AFE39}">
      <dsp:nvSpPr>
        <dsp:cNvPr id="0" name=""/>
        <dsp:cNvSpPr/>
      </dsp:nvSpPr>
      <dsp:spPr>
        <a:xfrm>
          <a:off x="2581069" y="1015"/>
          <a:ext cx="3020569" cy="3020569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-19"/>
                <a:satOff val="2264"/>
                <a:lumOff val="2586"/>
                <a:alphaOff val="-15000"/>
                <a:shade val="51000"/>
                <a:satMod val="130000"/>
              </a:schemeClr>
            </a:gs>
            <a:gs pos="80000">
              <a:schemeClr val="accent2">
                <a:shade val="80000"/>
                <a:alpha val="50000"/>
                <a:hueOff val="-19"/>
                <a:satOff val="2264"/>
                <a:lumOff val="2586"/>
                <a:alphaOff val="-15000"/>
                <a:shade val="93000"/>
                <a:satMod val="130000"/>
              </a:schemeClr>
            </a:gs>
            <a:gs pos="100000">
              <a:schemeClr val="accent2">
                <a:shade val="80000"/>
                <a:alpha val="50000"/>
                <a:hueOff val="-19"/>
                <a:satOff val="2264"/>
                <a:lumOff val="2586"/>
                <a:alphaOff val="-15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66232" tIns="35560" rIns="166232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/>
            <a:t>UA Wide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Trends &amp; insights in the business landscape</a:t>
          </a:r>
          <a:endParaRPr lang="en-US" sz="2400" kern="1200" dirty="0"/>
        </a:p>
      </dsp:txBody>
      <dsp:txXfrm>
        <a:off x="3023421" y="443367"/>
        <a:ext cx="2135865" cy="2135865"/>
      </dsp:txXfrm>
    </dsp:sp>
    <dsp:sp modelId="{555FEF51-F8A9-480A-B64A-C23B08C344C7}">
      <dsp:nvSpPr>
        <dsp:cNvPr id="0" name=""/>
        <dsp:cNvSpPr/>
      </dsp:nvSpPr>
      <dsp:spPr>
        <a:xfrm>
          <a:off x="4997524" y="1015"/>
          <a:ext cx="3020569" cy="3020569"/>
        </a:xfrm>
        <a:prstGeom prst="ellipse">
          <a:avLst/>
        </a:prstGeom>
        <a:gradFill rotWithShape="0">
          <a:gsLst>
            <a:gs pos="0">
              <a:schemeClr val="accent2">
                <a:shade val="80000"/>
                <a:alpha val="50000"/>
                <a:hueOff val="-37"/>
                <a:satOff val="4529"/>
                <a:lumOff val="5171"/>
                <a:alphaOff val="-30000"/>
                <a:shade val="51000"/>
                <a:satMod val="130000"/>
              </a:schemeClr>
            </a:gs>
            <a:gs pos="80000">
              <a:schemeClr val="accent2">
                <a:shade val="80000"/>
                <a:alpha val="50000"/>
                <a:hueOff val="-37"/>
                <a:satOff val="4529"/>
                <a:lumOff val="5171"/>
                <a:alphaOff val="-30000"/>
                <a:shade val="93000"/>
                <a:satMod val="130000"/>
              </a:schemeClr>
            </a:gs>
            <a:gs pos="100000">
              <a:schemeClr val="accent2">
                <a:shade val="80000"/>
                <a:alpha val="50000"/>
                <a:hueOff val="-37"/>
                <a:satOff val="4529"/>
                <a:lumOff val="5171"/>
                <a:alphaOff val="-3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66232" tIns="35560" rIns="166232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/>
            <a:t>VP and above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Building Organizational Adaptability</a:t>
          </a:r>
          <a:endParaRPr lang="en-US" sz="2400" kern="1200" dirty="0"/>
        </a:p>
      </dsp:txBody>
      <dsp:txXfrm>
        <a:off x="5439876" y="443367"/>
        <a:ext cx="2135865" cy="2135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BB92A-37A7-47ED-A8C2-DF2E23A3C9A6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0049D-CA74-4DF1-857B-AA7B2853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0049D-CA74-4DF1-857B-AA7B2853F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D22C-564D-449D-8142-A358A8A93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central, shared focus on </a:t>
            </a:r>
            <a:r>
              <a:rPr lang="en-US" i="1" dirty="0" smtClean="0"/>
              <a:t>Adaptability </a:t>
            </a:r>
            <a:r>
              <a:rPr lang="en-US" dirty="0" smtClean="0"/>
              <a:t>that shifts from a focus on individual development to organizational development with UA-wide talks around trends &amp; insights in the business landscape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D22C-564D-449D-8142-A358A8A93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fueling adaptability?</a:t>
            </a:r>
          </a:p>
          <a:p>
            <a:r>
              <a:rPr lang="en-US" dirty="0" smtClean="0"/>
              <a:t>Should we do experiential? Replaced with mini-simulation?</a:t>
            </a:r>
          </a:p>
          <a:p>
            <a:r>
              <a:rPr lang="en-US" dirty="0" smtClean="0"/>
              <a:t>What is a closing</a:t>
            </a:r>
            <a:r>
              <a:rPr lang="en-US" baseline="0" dirty="0" smtClean="0"/>
              <a:t> experiential send off?</a:t>
            </a:r>
          </a:p>
          <a:p>
            <a:r>
              <a:rPr lang="en-US" baseline="0" dirty="0" smtClean="0"/>
              <a:t>Are the teams made up of participants? Are these sessions intended to be over the phone?</a:t>
            </a:r>
          </a:p>
          <a:p>
            <a:r>
              <a:rPr lang="en-US" baseline="0" dirty="0" smtClean="0"/>
              <a:t>Part of the sales pitch is to minimize travel…but would we be willing to travel ourselves?</a:t>
            </a:r>
          </a:p>
          <a:p>
            <a:r>
              <a:rPr lang="en-US" baseline="0" dirty="0" smtClean="0"/>
              <a:t>I need to better understand why, other than cost savings, we are doing a 360 and not Hogan.  Aren’t they both individual assessments?  Isn’t our pitch that this will be about building organizational adaptability?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D22C-564D-449D-8142-A358A8A93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Do our experiential exercises have an intended theme?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we want to add any visuals of what the virtual content will look like?  If they have seen elms, they probably won’t be terribly impressed.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is the actual cadence of the coaching?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When will they take the Hogan?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It is odd to have detail for closing day 2 but not closing day 1.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What is the facility called where we will use their tech to run the virtual sessions?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Is offering the same experiential exercises impressive or not?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opening day, is it safe to say it is the same as what is currently being delivered?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D22C-564D-449D-8142-A358A8A93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0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surveys them and who interviews?</a:t>
            </a:r>
          </a:p>
          <a:p>
            <a:r>
              <a:rPr lang="en-US" dirty="0" smtClean="0"/>
              <a:t>Can’t edit (photo)</a:t>
            </a:r>
            <a:r>
              <a:rPr lang="en-US" baseline="0" dirty="0" smtClean="0"/>
              <a:t> ---- Bullet points are one big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0049D-CA74-4DF1-857B-AA7B2853F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6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highlight the rows different</a:t>
            </a:r>
            <a:r>
              <a:rPr lang="en-US" baseline="0" dirty="0" smtClean="0"/>
              <a:t> colors to different each program, as it is it is a little bit difficult to follow.  We need to keep in mind that this has to be 100% understandable weeks later, when we are not there </a:t>
            </a:r>
            <a:r>
              <a:rPr lang="en-US" baseline="0" smtClean="0"/>
              <a:t>to explain.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0049D-CA74-4DF1-857B-AA7B2853F1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586574"/>
            <a:ext cx="6541761" cy="452596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FontTx/>
              <a:buNone/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defTabSz="457200" rtl="0" eaLnBrk="1" latinLnBrk="0" hangingPunct="1">
              <a:defRPr lang="en-US" sz="18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Content paragraph one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earum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inciento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ommolora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veni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blaceru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ptatis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eos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dolupta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con re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necto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berum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experatur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?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Litatures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doloreius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maio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et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quibus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etur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sequassiti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rem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velenihit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officiatis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rem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dolupta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dollend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icientiora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qui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quassi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voles repel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maximol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uptatur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cupta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cus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re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sita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prero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qui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sequate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mporessum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sam.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Proof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Factor</a:t>
            </a:r>
          </a:p>
          <a:p>
            <a:pPr lvl="0"/>
            <a:endParaRPr lang="en-US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25361" y="1586574"/>
            <a:ext cx="1656080" cy="452596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FontTx/>
              <a:buNone/>
              <a:defRPr lang="en-US" sz="1000" kern="1200" dirty="0" smtClean="0">
                <a:solidFill>
                  <a:srgbClr val="751E2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algn="l" defTabSz="457200" rtl="0" eaLnBrk="1" latinLnBrk="0" hangingPunct="1">
              <a:defRPr lang="en-US" sz="1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algn="l" defTabSz="457200" rtl="0" eaLnBrk="1" latinLnBrk="0" hangingPunct="1">
              <a:defRPr lang="en-US" sz="18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</a:lstStyle>
          <a:p>
            <a:r>
              <a:rPr lang="en-US" sz="1000" dirty="0" smtClean="0">
                <a:solidFill>
                  <a:srgbClr val="751E22"/>
                </a:solidFill>
                <a:latin typeface="Calibri" pitchFamily="34" charset="0"/>
                <a:cs typeface="Calibri" pitchFamily="34" charset="0"/>
              </a:rPr>
              <a:t>HIGHLIGHTED TEXT, CALLOUTS, IMPORTANT FACTORS, QUOTES, ETC. HIGHLIGHTED TEXT, CALLOUTS, IMPORTANT FACTORS, QUOTES, ETC. HIGHLIGHTED TEXT, CALLOUTS, IMPORTANT FACTORS, QUOTES, ETC., HIGHLIGHTS</a:t>
            </a:r>
          </a:p>
          <a:p>
            <a:pPr lvl="0"/>
            <a:endParaRPr lang="en-US" dirty="0" smtClean="0"/>
          </a:p>
        </p:txBody>
      </p:sp>
      <p:sp>
        <p:nvSpPr>
          <p:cNvPr id="14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1249680" y="447348"/>
            <a:ext cx="5757774" cy="45212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Page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315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9111-C81B-4880-8CDC-42B5522A7511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7DB5-6BBD-457E-BE69-996C0A096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jpg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5"/>
            <a:ext cx="9144000" cy="683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8200" y="1524000"/>
            <a:ext cx="77253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2018 </a:t>
            </a:r>
          </a:p>
          <a:p>
            <a:endParaRPr lang="en-US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UMD Smith School of Business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Leadership Development Solution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Proposal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2"/>
          </p:nvPr>
        </p:nvSpPr>
        <p:spPr>
          <a:xfrm>
            <a:off x="1219200" y="152400"/>
            <a:ext cx="7848600" cy="974664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Our understanding of your needs</a:t>
            </a:r>
            <a:endParaRPr lang="en-US" sz="44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0303257"/>
              </p:ext>
            </p:extLst>
          </p:nvPr>
        </p:nvGraphicFramePr>
        <p:xfrm>
          <a:off x="45720" y="3450491"/>
          <a:ext cx="8991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" y="1219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GOAL of UA Leadership Development Programs</a:t>
            </a:r>
            <a:endParaRPr lang="en-US" b="1" dirty="0" smtClean="0"/>
          </a:p>
          <a:p>
            <a:r>
              <a:rPr lang="en-US" dirty="0" smtClean="0"/>
              <a:t>Build a robust leader pipeline around the world that will “future proof” UA </a:t>
            </a:r>
          </a:p>
          <a:p>
            <a:r>
              <a:rPr lang="en-US" dirty="0" smtClean="0"/>
              <a:t>so it is poised to anticipate and adapt to an uncertain and volatile business landscape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" y="2875002"/>
            <a:ext cx="3127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Program Requirements</a:t>
            </a:r>
            <a:endParaRPr lang="en-US" sz="2400" dirty="0"/>
          </a:p>
        </p:txBody>
      </p:sp>
      <p:pic>
        <p:nvPicPr>
          <p:cNvPr id="2" name="Picture 1" descr="home - Is there any way to kill a fly without a flyswatter ...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8000" y="5116382"/>
            <a:ext cx="18288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3" y="5570738"/>
            <a:ext cx="1803150" cy="1315056"/>
          </a:xfrm>
          <a:prstGeom prst="rect">
            <a:avLst/>
          </a:prstGeom>
        </p:spPr>
      </p:pic>
      <p:pic>
        <p:nvPicPr>
          <p:cNvPr id="9" name="Picture 8" descr="&lt;strong&gt;Piggy Bank&lt;/strong&gt; And Dollar Coin Ico..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52600"/>
            <a:ext cx="2161014" cy="1941030"/>
          </a:xfrm>
          <a:prstGeom prst="rect">
            <a:avLst/>
          </a:prstGeom>
        </p:spPr>
      </p:pic>
      <p:pic>
        <p:nvPicPr>
          <p:cNvPr id="11" name="Picture 10" descr="... click Start new game. Click on the correct measurement on the &lt;strong&gt;ruler&lt;/strong&gt;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036" y="3363298"/>
            <a:ext cx="2654666" cy="1238844"/>
          </a:xfrm>
          <a:prstGeom prst="rect">
            <a:avLst/>
          </a:prstGeom>
        </p:spPr>
      </p:pic>
      <p:pic>
        <p:nvPicPr>
          <p:cNvPr id="12" name="Picture 11" descr="external image plane-&lt;strong&gt;shapes&lt;/strong&gt;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243518"/>
            <a:ext cx="2247900" cy="15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2"/>
          </p:nvPr>
        </p:nvSpPr>
        <p:spPr>
          <a:xfrm>
            <a:off x="1447800" y="152400"/>
            <a:ext cx="7504138" cy="974664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/>
              <a:t>Our Proposed Approach</a:t>
            </a:r>
            <a:endParaRPr lang="en-US" sz="54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04059626"/>
              </p:ext>
            </p:extLst>
          </p:nvPr>
        </p:nvGraphicFramePr>
        <p:xfrm>
          <a:off x="351692" y="3124200"/>
          <a:ext cx="8182708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846" y="1362728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we recommend: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Organizational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Trends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7788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2"/>
          </p:nvPr>
        </p:nvSpPr>
        <p:spPr>
          <a:xfrm>
            <a:off x="1092488" y="204249"/>
            <a:ext cx="7848600" cy="974664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Details of the VP+ Program</a:t>
            </a:r>
            <a:endParaRPr lang="en-US" sz="44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9893" y="2555277"/>
            <a:ext cx="89779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Day 1:  </a:t>
            </a:r>
            <a:r>
              <a:rPr lang="en-US" dirty="0" smtClean="0"/>
              <a:t>Intro to program, to the challenge, to their team, and to systems thinking followed by project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Day 2</a:t>
            </a:r>
            <a:r>
              <a:rPr lang="en-US" dirty="0" smtClean="0"/>
              <a:t>:  Implications Wheel and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Day 3:  Gettysburg and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Day 4:</a:t>
            </a:r>
            <a:r>
              <a:rPr lang="en-US" dirty="0" smtClean="0"/>
              <a:t>  Adaptability and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Day 4.5</a:t>
            </a:r>
            <a:r>
              <a:rPr lang="en-US" dirty="0" smtClean="0"/>
              <a:t>:  Presentations to local executives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52" y="1815156"/>
            <a:ext cx="90156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Compress to 4.5 F2F sessions focused on solving an organizational challenge</a:t>
            </a:r>
            <a:endParaRPr lang="en-US" sz="2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52670" y="1291936"/>
            <a:ext cx="693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Building Organizational Adaptability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-10960" y="5442060"/>
            <a:ext cx="461665" cy="13048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Classroom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2"/>
          </p:nvPr>
        </p:nvSpPr>
        <p:spPr>
          <a:xfrm>
            <a:off x="1219200" y="152400"/>
            <a:ext cx="7848600" cy="974664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Details of Sr. Director-  Program</a:t>
            </a:r>
            <a:endParaRPr lang="en-US" sz="44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95318" y="1274563"/>
            <a:ext cx="471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Building </a:t>
            </a:r>
            <a:r>
              <a:rPr lang="en-US" sz="2800" dirty="0" smtClean="0"/>
              <a:t>Individual Adaptability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801096"/>
            <a:ext cx="89989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smtClean="0"/>
              <a:t> Each day will be a stand alone module. Under </a:t>
            </a:r>
            <a:r>
              <a:rPr lang="en-US" sz="2000" i="1" dirty="0" err="1" smtClean="0"/>
              <a:t>Armour</a:t>
            </a:r>
            <a:r>
              <a:rPr lang="en-US" sz="2000" i="1" dirty="0" smtClean="0"/>
              <a:t> will choose which sessions and how often they will be delivered.  The frequency, scale, and overall cost of the program will be completely at the discretion of Under </a:t>
            </a:r>
            <a:r>
              <a:rPr lang="en-US" sz="2000" i="1" dirty="0" err="1" smtClean="0"/>
              <a:t>Armour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68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3"/>
          <p:cNvSpPr>
            <a:spLocks noGrp="1"/>
          </p:cNvSpPr>
          <p:nvPr>
            <p:ph type="subTitle" idx="12"/>
          </p:nvPr>
        </p:nvSpPr>
        <p:spPr>
          <a:xfrm>
            <a:off x="1057618" y="0"/>
            <a:ext cx="8086382" cy="112706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To assess IMPACT, we propose a new evaluation method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371600"/>
            <a:ext cx="8639175" cy="54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6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99950"/>
            <a:ext cx="705926" cy="783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3"/>
          <p:cNvSpPr>
            <a:spLocks noGrp="1"/>
          </p:cNvSpPr>
          <p:nvPr>
            <p:ph type="subTitle" idx="12"/>
          </p:nvPr>
        </p:nvSpPr>
        <p:spPr>
          <a:xfrm>
            <a:off x="2209800" y="394749"/>
            <a:ext cx="4495800" cy="5936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Program Costs</a:t>
            </a:r>
            <a:endParaRPr lang="en-US" sz="4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13949"/>
              </p:ext>
            </p:extLst>
          </p:nvPr>
        </p:nvGraphicFramePr>
        <p:xfrm>
          <a:off x="15240" y="1219201"/>
          <a:ext cx="9144001" cy="5640805"/>
        </p:xfrm>
        <a:graphic>
          <a:graphicData uri="http://schemas.openxmlformats.org/drawingml/2006/table">
            <a:tbl>
              <a:tblPr firstRow="1" firstCol="1" bandRow="1"/>
              <a:tblGrid>
                <a:gridCol w="2230139">
                  <a:extLst>
                    <a:ext uri="{9D8B030D-6E8A-4147-A177-3AD203B41FA5}">
                      <a16:colId xmlns:a16="http://schemas.microsoft.com/office/drawing/2014/main" val="3301719084"/>
                    </a:ext>
                  </a:extLst>
                </a:gridCol>
                <a:gridCol w="2494261">
                  <a:extLst>
                    <a:ext uri="{9D8B030D-6E8A-4147-A177-3AD203B41FA5}">
                      <a16:colId xmlns:a16="http://schemas.microsoft.com/office/drawing/2014/main" val="1068783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49053029"/>
                    </a:ext>
                  </a:extLst>
                </a:gridCol>
                <a:gridCol w="1123135">
                  <a:extLst>
                    <a:ext uri="{9D8B030D-6E8A-4147-A177-3AD203B41FA5}">
                      <a16:colId xmlns:a16="http://schemas.microsoft.com/office/drawing/2014/main" val="2110427357"/>
                    </a:ext>
                  </a:extLst>
                </a:gridCol>
                <a:gridCol w="2077266">
                  <a:extLst>
                    <a:ext uri="{9D8B030D-6E8A-4147-A177-3AD203B41FA5}">
                      <a16:colId xmlns:a16="http://schemas.microsoft.com/office/drawing/2014/main" val="619642125"/>
                    </a:ext>
                  </a:extLst>
                </a:gridCol>
              </a:tblGrid>
              <a:tr h="249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Program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 per Day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Unit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74271"/>
                  </a:ext>
                </a:extLst>
              </a:tr>
              <a:tr h="499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VP Tuition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3.5 </a:t>
                      </a:r>
                      <a:r>
                        <a:rPr lang="en-US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Program </a:t>
                      </a: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Days for 30 Participants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$18,000 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Day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$63,000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includes virtual materials, design and delivery of the program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859937"/>
                  </a:ext>
                </a:extLst>
              </a:tr>
              <a:tr h="459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Director Tuition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Program Days for 45 Participants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$18,000 per Day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$90,000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includes virtual materials, design and delivery of the program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78895"/>
                  </a:ext>
                </a:extLst>
              </a:tr>
              <a:tr h="205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VP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Sr. Director Design &amp; Development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$35,000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 program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$70,000</a:t>
                      </a:r>
                      <a:endParaRPr lang="en-US" sz="105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WAIVED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92418"/>
                  </a:ext>
                </a:extLst>
              </a:tr>
              <a:tr h="568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VP Coaching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One-Hour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F2F Sessions &amp; 3 One-Hour Team Sessions per Participant (30 participants)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450 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session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$67,500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68965"/>
                  </a:ext>
                </a:extLst>
              </a:tr>
              <a:tr h="28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 Assessments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$250 per person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$7,500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Priced at cost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24347"/>
                  </a:ext>
                </a:extLst>
              </a:tr>
              <a:tr h="653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Director Coaching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One-Hour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F2F Sessions &amp; 4 One-Hour Pod Sessions per Participant (45 participants)</a:t>
                      </a:r>
                      <a:endParaRPr lang="en-US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$450 per session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$67,500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758140"/>
                  </a:ext>
                </a:extLst>
              </a:tr>
              <a:tr h="359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Hogan Assessments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$400 per person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$19,000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includes $1,000 for Group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Report – Priced at cost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402679"/>
                  </a:ext>
                </a:extLst>
              </a:tr>
              <a:tr h="287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VP Experiential Learning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½ Program Day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$5,000 per</a:t>
                      </a: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½ day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47062"/>
                  </a:ext>
                </a:extLst>
              </a:tr>
              <a:tr h="28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Sr. Director Experiential Learning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 Days  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$10,000 per day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$20,000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21846"/>
                  </a:ext>
                </a:extLst>
              </a:tr>
              <a:tr h="499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Armour</a:t>
                      </a: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Up Days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Keynote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Speaker and 2 Cohort Breakout Sessions (2 days)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$9,000 </a:t>
                      </a: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 Half Day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$18,000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05311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 OF VP PROGRAM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Program Days, ½ day Experiential Learning, 5 hours of coaching per participant, 360, </a:t>
                      </a:r>
                      <a:r>
                        <a:rPr lang="en-US" sz="105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Armour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Up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152,000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r>
                        <a:rPr lang="en-US" sz="105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cost reflects all available options including one </a:t>
                      </a:r>
                      <a:r>
                        <a:rPr lang="en-US" sz="105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Armour</a:t>
                      </a:r>
                      <a:r>
                        <a:rPr lang="en-US" sz="105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Up</a:t>
                      </a:r>
                      <a:r>
                        <a:rPr lang="en-US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930943"/>
                  </a:ext>
                </a:extLst>
              </a:tr>
              <a:tr h="748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 OF SR. DIRECTOR  PROGRAM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Program Days, 2 days Experiential Learning, 6 hours of coaching per participant, Hogan, </a:t>
                      </a:r>
                      <a:r>
                        <a:rPr lang="en-US" sz="105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Armour</a:t>
                      </a:r>
                      <a:r>
                        <a:rPr lang="en-US" sz="105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Up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1" dirty="0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$205,500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r>
                        <a:rPr lang="en-US" sz="105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cost reflects all available options including one </a:t>
                      </a:r>
                      <a:r>
                        <a:rPr lang="en-US" sz="105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Armour</a:t>
                      </a:r>
                      <a:r>
                        <a:rPr lang="en-US" sz="105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Up</a:t>
                      </a:r>
                      <a:r>
                        <a:rPr lang="en-US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939" marR="199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8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863</Words>
  <Application>Microsoft Office PowerPoint</Application>
  <PresentationFormat>On-screen Show (4:3)</PresentationFormat>
  <Paragraphs>130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Neta Arlene Moye</dc:creator>
  <cp:lastModifiedBy>cmckeown</cp:lastModifiedBy>
  <cp:revision>88</cp:revision>
  <dcterms:created xsi:type="dcterms:W3CDTF">2016-10-22T18:15:10Z</dcterms:created>
  <dcterms:modified xsi:type="dcterms:W3CDTF">2017-08-07T19:16:54Z</dcterms:modified>
</cp:coreProperties>
</file>