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4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per waves">
            <a:extLst>
              <a:ext uri="{FF2B5EF4-FFF2-40B4-BE49-F238E27FC236}">
                <a16:creationId xmlns:a16="http://schemas.microsoft.com/office/drawing/2014/main" id="{C19962DD-0081-4D87-BA47-D87438141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8698" r="1" b="150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4DEF4-56CE-42F9-9073-670995F0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883" y="1853517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Let’s Save Whales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962AD-ED1C-4823-A1BE-80383DBA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72" y="4318582"/>
            <a:ext cx="7379062" cy="1633637"/>
          </a:xfrm>
        </p:spPr>
        <p:txBody>
          <a:bodyPr anchor="t">
            <a:normAutofit/>
          </a:bodyPr>
          <a:lstStyle/>
          <a:p>
            <a:pPr algn="ctr"/>
            <a:r>
              <a:rPr lang="en-CA" dirty="0"/>
              <a:t>Guanlin Guo, </a:t>
            </a:r>
            <a:r>
              <a:rPr lang="en-CA" dirty="0" err="1"/>
              <a:t>Shiheng</a:t>
            </a:r>
            <a:r>
              <a:rPr lang="en-CA" dirty="0"/>
              <a:t> Huang, </a:t>
            </a:r>
            <a:r>
              <a:rPr lang="en-CA" dirty="0" err="1"/>
              <a:t>Hanwen</a:t>
            </a:r>
            <a:r>
              <a:rPr lang="en-CA" dirty="0"/>
              <a:t> Ju</a:t>
            </a:r>
          </a:p>
        </p:txBody>
      </p:sp>
    </p:spTree>
    <p:extLst>
      <p:ext uri="{BB962C8B-B14F-4D97-AF65-F5344CB8AC3E}">
        <p14:creationId xmlns:p14="http://schemas.microsoft.com/office/powerpoint/2010/main" val="231867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EB5DD-5E47-8D4C-B0B6-9D5BB53A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CC188-7C3A-E247-9940-9F3A90B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CA" altLang="zh-CN" sz="2800" dirty="0"/>
              <a:t>Ship Strike is one of the main causes of death of whales.</a:t>
            </a:r>
          </a:p>
          <a:p>
            <a:pPr>
              <a:lnSpc>
                <a:spcPct val="100000"/>
              </a:lnSpc>
            </a:pPr>
            <a:r>
              <a:rPr kumimoji="1" lang="en-CA" altLang="zh-TW" sz="2800" dirty="0"/>
              <a:t>Solution No. 1: Lethal Collision Probability Risk Model</a:t>
            </a:r>
          </a:p>
          <a:p>
            <a:pPr>
              <a:lnSpc>
                <a:spcPct val="100000"/>
              </a:lnSpc>
            </a:pPr>
            <a:r>
              <a:rPr kumimoji="1" lang="en-CA" altLang="zh-TW" sz="2800" dirty="0"/>
              <a:t>Solution No. 2: Additional Slow Zones</a:t>
            </a:r>
          </a:p>
        </p:txBody>
      </p:sp>
    </p:spTree>
    <p:extLst>
      <p:ext uri="{BB962C8B-B14F-4D97-AF65-F5344CB8AC3E}">
        <p14:creationId xmlns:p14="http://schemas.microsoft.com/office/powerpoint/2010/main" val="35619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1EECFD-3A03-424E-B4FC-5D7E6B6B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408027" cy="663482"/>
          </a:xfrm>
        </p:spPr>
        <p:txBody>
          <a:bodyPr>
            <a:normAutofit/>
          </a:bodyPr>
          <a:lstStyle/>
          <a:p>
            <a:r>
              <a:rPr kumimoji="1" lang="en-CA" altLang="zh-TW" sz="2400" dirty="0"/>
              <a:t>Solutions No. 1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B4A0-07FB-B749-87CC-FA3669A3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61149"/>
            <a:ext cx="4424633" cy="45709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CA" altLang="zh-TW" dirty="0"/>
              <a:t>Lethal Collision Probability Risk Model</a:t>
            </a:r>
          </a:p>
          <a:p>
            <a:pPr lvl="1">
              <a:lnSpc>
                <a:spcPct val="100000"/>
              </a:lnSpc>
            </a:pPr>
            <a:r>
              <a:rPr kumimoji="1" lang="en-CA" altLang="zh-TW" sz="2000" dirty="0"/>
              <a:t>Evenly distribute the Atlanta Coast to 1957 regions (with the land)</a:t>
            </a:r>
          </a:p>
          <a:p>
            <a:pPr lvl="1">
              <a:lnSpc>
                <a:spcPct val="100000"/>
              </a:lnSpc>
            </a:pPr>
            <a:r>
              <a:rPr kumimoji="1" lang="en-CA" altLang="zh-TW" sz="2000" dirty="0"/>
              <a:t>Make subsets of transmissions within each region and find the probability of lethal probability from speed for each transmissions point</a:t>
            </a:r>
          </a:p>
          <a:p>
            <a:pPr lvl="1">
              <a:lnSpc>
                <a:spcPct val="100000"/>
              </a:lnSpc>
            </a:pPr>
            <a:r>
              <a:rPr kumimoji="1" lang="en-CA" altLang="zh-TW" sz="2000" dirty="0"/>
              <a:t>Compute the average lethal probability in each region, and visualized with different colours</a:t>
            </a:r>
          </a:p>
          <a:p>
            <a:pPr>
              <a:lnSpc>
                <a:spcPct val="100000"/>
              </a:lnSpc>
            </a:pPr>
            <a:endParaRPr kumimoji="1" lang="en-CA" altLang="zh-TW" sz="1500" dirty="0"/>
          </a:p>
          <a:p>
            <a:pPr marL="228600" lvl="1" indent="0">
              <a:lnSpc>
                <a:spcPct val="100000"/>
              </a:lnSpc>
              <a:buNone/>
            </a:pPr>
            <a:endParaRPr kumimoji="1" lang="en-CA" altLang="zh-TW" sz="1500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6BB81B8-7B26-D549-AEB9-DA0D1566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90" y="584214"/>
            <a:ext cx="5199803" cy="57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60095-357B-CD41-B041-2A937D7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7" y="725951"/>
            <a:ext cx="6520427" cy="1921328"/>
          </a:xfrm>
        </p:spPr>
        <p:txBody>
          <a:bodyPr>
            <a:normAutofit/>
          </a:bodyPr>
          <a:lstStyle/>
          <a:p>
            <a:r>
              <a:rPr kumimoji="1" lang="en-CA" altLang="zh-TW" dirty="0"/>
              <a:t>May</a:t>
            </a:r>
            <a:br>
              <a:rPr kumimoji="1" lang="en-CA" altLang="zh-TW" dirty="0"/>
            </a:br>
            <a:r>
              <a:rPr kumimoji="1" lang="en-CA" altLang="zh-TW" dirty="0"/>
              <a:t>Risk of Collision Image</a:t>
            </a:r>
            <a:endParaRPr kumimoji="1" lang="zh-TW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9F64B68-5FDA-4515-8E3F-2A129876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86115"/>
            <a:ext cx="4424633" cy="32622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內容版面配置區 8" descr="一張含有 地圖 的圖片&#10;&#10;自動產生的描述">
            <a:extLst>
              <a:ext uri="{FF2B5EF4-FFF2-40B4-BE49-F238E27FC236}">
                <a16:creationId xmlns:a16="http://schemas.microsoft.com/office/drawing/2014/main" id="{AE9BBED7-AEE0-174D-A056-C7BE54FCE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1" b="1"/>
          <a:stretch/>
        </p:blipFill>
        <p:spPr>
          <a:xfrm>
            <a:off x="5099072" y="2886115"/>
            <a:ext cx="6898404" cy="3957094"/>
          </a:xfrm>
          <a:prstGeom prst="rect">
            <a:avLst/>
          </a:prstGeo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941F0834-0FC2-9940-8ECA-DDC3028D2131}"/>
              </a:ext>
            </a:extLst>
          </p:cNvPr>
          <p:cNvGraphicFramePr>
            <a:graphicFrameLocks noGrp="1"/>
          </p:cNvGraphicFramePr>
          <p:nvPr/>
        </p:nvGraphicFramePr>
        <p:xfrm>
          <a:off x="1156261" y="3970279"/>
          <a:ext cx="338594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2972">
                  <a:extLst>
                    <a:ext uri="{9D8B030D-6E8A-4147-A177-3AD203B41FA5}">
                      <a16:colId xmlns:a16="http://schemas.microsoft.com/office/drawing/2014/main" val="2902239925"/>
                    </a:ext>
                  </a:extLst>
                </a:gridCol>
                <a:gridCol w="1692972">
                  <a:extLst>
                    <a:ext uri="{9D8B030D-6E8A-4147-A177-3AD203B41FA5}">
                      <a16:colId xmlns:a16="http://schemas.microsoft.com/office/drawing/2014/main" val="2915124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dirty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dirty="0"/>
                        <a:t>Lethal Prob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7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400" dirty="0" err="1"/>
                        <a:t>Lightblue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600" dirty="0"/>
                        <a:t>0%-20%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400" dirty="0"/>
                        <a:t>Green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600" dirty="0"/>
                        <a:t>20%-40%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400" dirty="0" err="1"/>
                        <a:t>Darkgoldenrod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600" dirty="0"/>
                        <a:t>40%-60%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400" dirty="0" err="1"/>
                        <a:t>Blueviolet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600" dirty="0"/>
                        <a:t>60%-80%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400" dirty="0"/>
                        <a:t>Red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TW" sz="1600" dirty="0"/>
                        <a:t>80%-100%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7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0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60095-357B-CD41-B041-2A937D7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03782"/>
            <a:ext cx="4424633" cy="923740"/>
          </a:xfrm>
        </p:spPr>
        <p:txBody>
          <a:bodyPr>
            <a:normAutofit/>
          </a:bodyPr>
          <a:lstStyle/>
          <a:p>
            <a:r>
              <a:rPr kumimoji="1" lang="en-CA" altLang="zh-TW" dirty="0"/>
              <a:t>May</a:t>
            </a:r>
            <a:endParaRPr kumimoji="1" lang="zh-TW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9F64B68-5FDA-4515-8E3F-2A129876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174041"/>
            <a:ext cx="5404922" cy="545242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Zone overlaps with saving the whales</a:t>
            </a:r>
          </a:p>
          <a:p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01490F7-1A0C-D64C-A96F-3C11C6130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r="1" b="1"/>
          <a:stretch/>
        </p:blipFill>
        <p:spPr>
          <a:xfrm>
            <a:off x="5986020" y="2967086"/>
            <a:ext cx="6136849" cy="3254400"/>
          </a:xfrm>
          <a:prstGeom prst="rect">
            <a:avLst/>
          </a:prstGeom>
        </p:spPr>
      </p:pic>
      <p:pic>
        <p:nvPicPr>
          <p:cNvPr id="9" name="內容版面配置區 8" descr="一張含有 地圖 的圖片&#10;&#10;自動產生的描述">
            <a:extLst>
              <a:ext uri="{FF2B5EF4-FFF2-40B4-BE49-F238E27FC236}">
                <a16:creationId xmlns:a16="http://schemas.microsoft.com/office/drawing/2014/main" id="{AE9BBED7-AEE0-174D-A056-C7BE54FCE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1" b="1"/>
          <a:stretch/>
        </p:blipFill>
        <p:spPr>
          <a:xfrm>
            <a:off x="69130" y="2956286"/>
            <a:ext cx="5916890" cy="326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33773-C6F9-4F8D-B81E-712ADD67E958}"/>
              </a:ext>
            </a:extLst>
          </p:cNvPr>
          <p:cNvSpPr txBox="1"/>
          <p:nvPr/>
        </p:nvSpPr>
        <p:spPr>
          <a:xfrm>
            <a:off x="955027" y="2081574"/>
            <a:ext cx="1116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Collision lethality                         Habitat and effective slow zone</a:t>
            </a:r>
          </a:p>
        </p:txBody>
      </p:sp>
    </p:spTree>
    <p:extLst>
      <p:ext uri="{BB962C8B-B14F-4D97-AF65-F5344CB8AC3E}">
        <p14:creationId xmlns:p14="http://schemas.microsoft.com/office/powerpoint/2010/main" val="31129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60095-357B-CD41-B041-2A937D7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1564090"/>
            <a:ext cx="11145880" cy="607090"/>
          </a:xfrm>
        </p:spPr>
        <p:txBody>
          <a:bodyPr>
            <a:normAutofit fontScale="90000"/>
          </a:bodyPr>
          <a:lstStyle/>
          <a:p>
            <a:br>
              <a:rPr kumimoji="1" lang="en-CA" altLang="zh-TW" sz="3200" dirty="0"/>
            </a:br>
            <a:r>
              <a:rPr kumimoji="1" lang="en-CA" altLang="zh-TW" sz="3200" dirty="0"/>
              <a:t>Collision lethality                            Habitat and effective slow zone</a:t>
            </a:r>
            <a:endParaRPr kumimoji="1" lang="zh-TW" altLang="en-US" sz="3200" dirty="0"/>
          </a:p>
        </p:txBody>
      </p:sp>
      <p:pic>
        <p:nvPicPr>
          <p:cNvPr id="4" name="圖片 8" descr="一張含有 地圖 的圖片&#10;&#10;自動產生的描述">
            <a:extLst>
              <a:ext uri="{FF2B5EF4-FFF2-40B4-BE49-F238E27FC236}">
                <a16:creationId xmlns:a16="http://schemas.microsoft.com/office/drawing/2014/main" id="{F6F3C66A-D7F3-4953-9F6B-4B036BC2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/>
          <a:stretch/>
        </p:blipFill>
        <p:spPr>
          <a:xfrm>
            <a:off x="261257" y="2321967"/>
            <a:ext cx="5960913" cy="3636747"/>
          </a:xfrm>
          <a:prstGeom prst="rect">
            <a:avLst/>
          </a:prstGeom>
        </p:spPr>
      </p:pic>
      <p:pic>
        <p:nvPicPr>
          <p:cNvPr id="7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27CED368-5CAF-4B30-AAF4-8FA06C00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"/>
          <a:stretch/>
        </p:blipFill>
        <p:spPr>
          <a:xfrm>
            <a:off x="6106196" y="2221442"/>
            <a:ext cx="6053134" cy="373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347CA-4515-4385-8D40-34F113DAF826}"/>
              </a:ext>
            </a:extLst>
          </p:cNvPr>
          <p:cNvSpPr txBox="1"/>
          <p:nvPr/>
        </p:nvSpPr>
        <p:spPr>
          <a:xfrm>
            <a:off x="867266" y="254524"/>
            <a:ext cx="522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January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60251-757B-4056-949A-E1A52FD11CFF}"/>
              </a:ext>
            </a:extLst>
          </p:cNvPr>
          <p:cNvSpPr txBox="1"/>
          <p:nvPr/>
        </p:nvSpPr>
        <p:spPr>
          <a:xfrm>
            <a:off x="867266" y="1065229"/>
            <a:ext cx="977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However, the slow zones do not cover the Habitat at all.</a:t>
            </a:r>
          </a:p>
        </p:txBody>
      </p:sp>
    </p:spTree>
    <p:extLst>
      <p:ext uri="{BB962C8B-B14F-4D97-AF65-F5344CB8AC3E}">
        <p14:creationId xmlns:p14="http://schemas.microsoft.com/office/powerpoint/2010/main" val="28842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B8D7F-8F4F-4649-983C-67B3E835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16410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Future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Expansion</a:t>
            </a:r>
            <a:endParaRPr kumimoji="1"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49EBA-46E6-D049-9D75-88E785E2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CA" altLang="zh-TW" sz="2400" dirty="0"/>
              <a:t>Lethality model with distribution of Whale Habitat</a:t>
            </a:r>
          </a:p>
          <a:p>
            <a:r>
              <a:rPr kumimoji="1" lang="en-CA" altLang="zh-TW" sz="2400" dirty="0"/>
              <a:t>Design slow zones to fit with the Whale Habitat</a:t>
            </a:r>
          </a:p>
          <a:p>
            <a:r>
              <a:rPr kumimoji="1" lang="en-CA" altLang="zh-TW" sz="2400" dirty="0"/>
              <a:t>More discussion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3521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E73229"/>
      </a:accent1>
      <a:accent2>
        <a:srgbClr val="D5175D"/>
      </a:accent2>
      <a:accent3>
        <a:srgbClr val="E729BE"/>
      </a:accent3>
      <a:accent4>
        <a:srgbClr val="AF17D5"/>
      </a:accent4>
      <a:accent5>
        <a:srgbClr val="7229E7"/>
      </a:accent5>
      <a:accent6>
        <a:srgbClr val="2C32D9"/>
      </a:accent6>
      <a:hlink>
        <a:srgbClr val="34999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Let’s Save Whales</vt:lpstr>
      <vt:lpstr>Introduction</vt:lpstr>
      <vt:lpstr>Solutions No. 1</vt:lpstr>
      <vt:lpstr>May Risk of Collision Image</vt:lpstr>
      <vt:lpstr>May</vt:lpstr>
      <vt:lpstr> Collision lethality                            Habitat and effective slow zone</vt:lpstr>
      <vt:lpstr>Future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Guanlin Guo</dc:creator>
  <cp:lastModifiedBy>Guanlin Guo</cp:lastModifiedBy>
  <cp:revision>3</cp:revision>
  <dcterms:created xsi:type="dcterms:W3CDTF">2022-02-06T03:11:39Z</dcterms:created>
  <dcterms:modified xsi:type="dcterms:W3CDTF">2022-02-06T16:56:16Z</dcterms:modified>
</cp:coreProperties>
</file>