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72" r:id="rId3"/>
    <p:sldId id="261" r:id="rId4"/>
    <p:sldId id="274" r:id="rId5"/>
    <p:sldId id="262" r:id="rId6"/>
    <p:sldId id="264" r:id="rId7"/>
    <p:sldId id="267" r:id="rId8"/>
  </p:sldIdLst>
  <p:sldSz cx="10693400" cy="7561263"/>
  <p:notesSz cx="6735763" cy="9866313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orient="horz" pos="4647">
          <p15:clr>
            <a:srgbClr val="A4A3A4"/>
          </p15:clr>
        </p15:guide>
        <p15:guide id="3" orient="horz" pos="249">
          <p15:clr>
            <a:srgbClr val="A4A3A4"/>
          </p15:clr>
        </p15:guide>
        <p15:guide id="4" orient="horz" pos="839">
          <p15:clr>
            <a:srgbClr val="A4A3A4"/>
          </p15:clr>
        </p15:guide>
        <p15:guide id="5" orient="horz" pos="4377">
          <p15:clr>
            <a:srgbClr val="A4A3A4"/>
          </p15:clr>
        </p15:guide>
        <p15:guide id="6" pos="3368">
          <p15:clr>
            <a:srgbClr val="A4A3A4"/>
          </p15:clr>
        </p15:guide>
        <p15:guide id="7" pos="238">
          <p15:clr>
            <a:srgbClr val="A4A3A4"/>
          </p15:clr>
        </p15:guide>
        <p15:guide id="8" pos="147">
          <p15:clr>
            <a:srgbClr val="A4A3A4"/>
          </p15:clr>
        </p15:guide>
        <p15:guide id="9" pos="556">
          <p15:clr>
            <a:srgbClr val="A4A3A4"/>
          </p15:clr>
        </p15:guide>
        <p15:guide id="10" pos="6271">
          <p15:clr>
            <a:srgbClr val="A4A3A4"/>
          </p15:clr>
        </p15:guide>
        <p15:guide id="11" pos="6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6AA1"/>
    <a:srgbClr val="4374AF"/>
    <a:srgbClr val="4D7FBB"/>
    <a:srgbClr val="FF0000"/>
    <a:srgbClr val="93CDDD"/>
    <a:srgbClr val="FF6600"/>
    <a:srgbClr val="000099"/>
    <a:srgbClr val="0066FF"/>
    <a:srgbClr val="66FF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64808" autoAdjust="0"/>
  </p:normalViewPr>
  <p:slideViewPr>
    <p:cSldViewPr showGuides="1">
      <p:cViewPr varScale="1">
        <p:scale>
          <a:sx n="38" d="100"/>
          <a:sy n="38" d="100"/>
        </p:scale>
        <p:origin x="3642" y="30"/>
      </p:cViewPr>
      <p:guideLst>
        <p:guide orient="horz" pos="2381"/>
        <p:guide orient="horz" pos="4647"/>
        <p:guide orient="horz" pos="249"/>
        <p:guide orient="horz" pos="839"/>
        <p:guide orient="horz" pos="4377"/>
        <p:guide pos="3368"/>
        <p:guide pos="238"/>
        <p:guide pos="147"/>
        <p:guide pos="556"/>
        <p:guide pos="6271"/>
        <p:guide pos="65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45FCF-86AF-423A-A89E-5B20A1862C7F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2C9FF-111E-4A28-A7F6-5E2D21E37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116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ko-KR" altLang="en-US" baseline="0" dirty="0" smtClean="0"/>
              <a:t> 일주일간 과정 운영 도와드릴 보조강사 </a:t>
            </a:r>
            <a:r>
              <a:rPr lang="ko-KR" altLang="en-US" baseline="0" dirty="0" err="1" smtClean="0"/>
              <a:t>ㅇㅇㅇ입니다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간단하게 과정 관련 오리엔테이션후에 바로 연수 진행하도록 하겠습니다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2C9FF-111E-4A28-A7F6-5E2D21E37CB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7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과정명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교육일정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교육시간 공지해주세용</a:t>
            </a:r>
            <a:r>
              <a:rPr lang="en-US" altLang="ko-KR" dirty="0" smtClean="0"/>
              <a:t>!</a:t>
            </a:r>
            <a:r>
              <a:rPr lang="en-US" altLang="ko-KR" baseline="0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2C9FF-111E-4A28-A7F6-5E2D21E37CB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326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************</a:t>
            </a:r>
            <a:r>
              <a:rPr lang="ko-KR" altLang="en-US" dirty="0" smtClean="0"/>
              <a:t>가장 중요한 </a:t>
            </a:r>
            <a:r>
              <a:rPr lang="ko-KR" altLang="en-US" dirty="0" err="1" smtClean="0"/>
              <a:t>수료기준을</a:t>
            </a:r>
            <a:r>
              <a:rPr lang="ko-KR" altLang="en-US" dirty="0" smtClean="0"/>
              <a:t> 말씀드리겠습니다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 교육은 별도로 평가가 없는 대신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100% </a:t>
            </a:r>
            <a:r>
              <a:rPr lang="ko-KR" altLang="en-US" baseline="0" dirty="0" smtClean="0"/>
              <a:t>출결을 해주셔야 수료가 가능합니다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다만</a:t>
            </a:r>
            <a:r>
              <a:rPr lang="ko-KR" altLang="en-US" baseline="0" dirty="0" smtClean="0"/>
              <a:t> 기관에 </a:t>
            </a:r>
            <a:r>
              <a:rPr lang="ko-KR" altLang="en-US" baseline="0" dirty="0" err="1" smtClean="0"/>
              <a:t>일이있다거나</a:t>
            </a:r>
            <a:r>
              <a:rPr lang="ko-KR" altLang="en-US" baseline="0" dirty="0" smtClean="0"/>
              <a:t> 몸이 </a:t>
            </a:r>
            <a:r>
              <a:rPr lang="ko-KR" altLang="en-US" baseline="0" dirty="0" err="1" smtClean="0"/>
              <a:t>안좋으신경우에는</a:t>
            </a:r>
            <a:r>
              <a:rPr lang="ko-KR" altLang="en-US" baseline="0" dirty="0" smtClean="0"/>
              <a:t> 최대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시간까지</a:t>
            </a:r>
            <a:r>
              <a:rPr lang="en-US" altLang="ko-KR" baseline="0" dirty="0" smtClean="0"/>
              <a:t>(15</a:t>
            </a:r>
            <a:r>
              <a:rPr lang="ko-KR" altLang="en-US" baseline="0" dirty="0" smtClean="0"/>
              <a:t>시간은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시간까지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유고결석으로 인정을 해드립니다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이경우에는</a:t>
            </a:r>
            <a:r>
              <a:rPr lang="ko-KR" altLang="en-US" baseline="0" dirty="0" smtClean="0"/>
              <a:t> 무단으로 빠지시면 </a:t>
            </a:r>
            <a:r>
              <a:rPr lang="ko-KR" altLang="en-US" baseline="0" dirty="0" err="1" smtClean="0"/>
              <a:t>미수료</a:t>
            </a:r>
            <a:r>
              <a:rPr lang="ko-KR" altLang="en-US" baseline="0" dirty="0" smtClean="0"/>
              <a:t> 처리되시고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반드시 먼저 저에게 말씀해주시고  </a:t>
            </a:r>
            <a:r>
              <a:rPr lang="ko-KR" altLang="en-US" baseline="0" dirty="0" err="1" smtClean="0"/>
              <a:t>증명할수있는</a:t>
            </a:r>
            <a:r>
              <a:rPr lang="ko-KR" altLang="en-US" baseline="0" dirty="0" smtClean="0"/>
              <a:t> 공문이나 진료확인서를 제출해주셔야 수료가 가능합니다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교육 </a:t>
            </a:r>
            <a:r>
              <a:rPr lang="ko-KR" altLang="en-US" baseline="0" dirty="0" err="1" smtClean="0"/>
              <a:t>이수증은</a:t>
            </a:r>
            <a:r>
              <a:rPr lang="ko-KR" altLang="en-US" baseline="0" dirty="0" smtClean="0"/>
              <a:t> 교육 종료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주후에</a:t>
            </a:r>
            <a:r>
              <a:rPr lang="ko-KR" altLang="en-US" baseline="0" dirty="0" smtClean="0"/>
              <a:t> 능력개발교육원 홈페이지 </a:t>
            </a:r>
            <a:r>
              <a:rPr lang="ko-KR" altLang="en-US" baseline="0" dirty="0" err="1" smtClean="0"/>
              <a:t>나의강의실에서</a:t>
            </a:r>
            <a:r>
              <a:rPr lang="ko-KR" altLang="en-US" baseline="0" dirty="0" smtClean="0"/>
              <a:t> 직접 </a:t>
            </a:r>
            <a:r>
              <a:rPr lang="ko-KR" altLang="en-US" baseline="0" dirty="0" err="1" smtClean="0"/>
              <a:t>출력하실수있습니다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2C9FF-111E-4A28-A7F6-5E2D21E37C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18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설문조사와 수요조사는 는 과정 종료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시간전</a:t>
            </a:r>
            <a:r>
              <a:rPr lang="ko-KR" altLang="en-US" dirty="0" smtClean="0"/>
              <a:t> 홈페이지를 통하여 진행할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2C9FF-111E-4A28-A7F6-5E2D21E37C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510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생활관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식당 및 매점 </a:t>
            </a:r>
            <a:r>
              <a:rPr lang="ko-KR" altLang="en-US" baseline="0" dirty="0" err="1" smtClean="0"/>
              <a:t>위치안내해주세요</a:t>
            </a:r>
            <a:r>
              <a:rPr lang="en-US" altLang="ko-KR" baseline="0" dirty="0" smtClean="0"/>
              <a:t>! 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Ot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</a:t>
            </a:r>
          </a:p>
          <a:p>
            <a:r>
              <a:rPr lang="ko-KR" altLang="en-US" baseline="0" dirty="0" smtClean="0"/>
              <a:t>오늘 </a:t>
            </a:r>
            <a:r>
              <a:rPr lang="ko-KR" altLang="en-US" baseline="0" dirty="0" err="1" smtClean="0"/>
              <a:t>명찰뒤에</a:t>
            </a:r>
            <a:r>
              <a:rPr lang="ko-KR" altLang="en-US" baseline="0" dirty="0" smtClean="0"/>
              <a:t> 적어드린 기숙사호실로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인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실로 </a:t>
            </a:r>
            <a:r>
              <a:rPr lang="ko-KR" altLang="en-US" baseline="0" dirty="0" err="1" smtClean="0"/>
              <a:t>사용하시면되고</a:t>
            </a:r>
            <a:r>
              <a:rPr lang="ko-KR" altLang="en-US" baseline="0" dirty="0" smtClean="0"/>
              <a:t> 강의가 </a:t>
            </a:r>
            <a:r>
              <a:rPr lang="ko-KR" altLang="en-US" baseline="0" dirty="0" err="1" smtClean="0"/>
              <a:t>끝난후에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한빛관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층으로가셔서</a:t>
            </a:r>
            <a:r>
              <a:rPr lang="ko-KR" altLang="en-US" baseline="0" dirty="0" smtClean="0"/>
              <a:t> 성함 말씀하시고 </a:t>
            </a:r>
            <a:r>
              <a:rPr lang="ko-KR" altLang="en-US" baseline="0" dirty="0" err="1" smtClean="0"/>
              <a:t>안내받으셔서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이용하시면됩니다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식사는 </a:t>
            </a:r>
            <a:r>
              <a:rPr lang="ko-KR" altLang="en-US" baseline="0" dirty="0" err="1" smtClean="0"/>
              <a:t>가지고계신</a:t>
            </a:r>
            <a:r>
              <a:rPr lang="ko-KR" altLang="en-US" baseline="0" dirty="0" smtClean="0"/>
              <a:t> 명찰이 식권 대용이기때문에 반드시 </a:t>
            </a:r>
            <a:r>
              <a:rPr lang="ko-KR" altLang="en-US" baseline="0" dirty="0" err="1" smtClean="0"/>
              <a:t>패용하셔서</a:t>
            </a:r>
            <a:r>
              <a:rPr lang="ko-KR" altLang="en-US" baseline="0" dirty="0" smtClean="0"/>
              <a:t> 식사 하시면 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2C9FF-111E-4A28-A7F6-5E2D21E37CB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03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식사이용</a:t>
            </a:r>
            <a:r>
              <a:rPr lang="ko-KR" altLang="en-US" dirty="0" smtClean="0"/>
              <a:t> 시간 공지해주세요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기숙사 </a:t>
            </a:r>
            <a:r>
              <a:rPr lang="ko-KR" altLang="en-US" dirty="0" err="1" smtClean="0"/>
              <a:t>이용시</a:t>
            </a:r>
            <a:r>
              <a:rPr lang="ko-KR" altLang="en-US" baseline="0" dirty="0" smtClean="0"/>
              <a:t> 흡연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고성방가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이성동출입</a:t>
            </a:r>
            <a:r>
              <a:rPr lang="ko-KR" altLang="en-US" baseline="0" dirty="0" smtClean="0"/>
              <a:t> 시 </a:t>
            </a:r>
            <a:r>
              <a:rPr lang="ko-KR" altLang="en-US" baseline="0" dirty="0" err="1" smtClean="0"/>
              <a:t>강제퇴실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되실수있으니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유념부탁드리겠습니다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이만오리엔테이션을 마무리하겠습니다 </a:t>
            </a:r>
            <a:endParaRPr lang="en-US" altLang="ko-KR" baseline="0" dirty="0" smtClean="0"/>
          </a:p>
          <a:p>
            <a:r>
              <a:rPr lang="ko-KR" altLang="en-US" baseline="0" dirty="0" smtClean="0"/>
              <a:t>오늘부터 강의진행해주실 </a:t>
            </a:r>
            <a:r>
              <a:rPr lang="ko-KR" altLang="en-US" baseline="0" dirty="0" err="1" smtClean="0"/>
              <a:t>ㅇㅇㅇ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강사님입니다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감사합니다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2C9FF-111E-4A28-A7F6-5E2D21E37CB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9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5.pn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첫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1692399"/>
            <a:ext cx="10693400" cy="4968552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9883284" y="5849065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2"/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9883284" y="5059093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3"/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9883284" y="4269122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4"/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9883284" y="3479151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5"/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 userDrawn="1"/>
        </p:nvSpPr>
        <p:spPr>
          <a:xfrm>
            <a:off x="9090138" y="5849065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6"/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9090138" y="5059093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7"/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090138" y="4269122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8"/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 userDrawn="1"/>
        </p:nvSpPr>
        <p:spPr>
          <a:xfrm>
            <a:off x="8296992" y="5849065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9"/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8296992" y="5059093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10"/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7503846" y="5849065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11"/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6710700" y="5849065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12"/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5918612" y="5849065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13"/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8" y="252239"/>
            <a:ext cx="1833414" cy="58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3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세부 내용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9662176" y="6543769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9662176" y="5753797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9662176" y="4963826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9662176" y="4173855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 userDrawn="1"/>
        </p:nvSpPr>
        <p:spPr>
          <a:xfrm>
            <a:off x="8869030" y="6543769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8869030" y="5753797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8869030" y="4963826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 userDrawn="1"/>
        </p:nvSpPr>
        <p:spPr>
          <a:xfrm>
            <a:off x="8075884" y="6543769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8075884" y="5753797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7282738" y="6543769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6489592" y="6543769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5697504" y="6543769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1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8872" y="-729"/>
            <a:ext cx="10684528" cy="75619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8" y="7020295"/>
            <a:ext cx="1080120" cy="344144"/>
          </a:xfrm>
          <a:prstGeom prst="rect">
            <a:avLst/>
          </a:prstGeom>
        </p:spPr>
      </p:pic>
      <p:sp>
        <p:nvSpPr>
          <p:cNvPr id="23" name="슬라이드 번호 개체 틀 5"/>
          <p:cNvSpPr txBox="1">
            <a:spLocks/>
          </p:cNvSpPr>
          <p:nvPr userDrawn="1"/>
        </p:nvSpPr>
        <p:spPr bwMode="auto">
          <a:xfrm>
            <a:off x="4916432" y="7165007"/>
            <a:ext cx="862316" cy="28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 dirty="0" smtClean="0">
                <a:latin typeface="+mj-ea"/>
                <a:ea typeface="+mj-ea"/>
              </a:rPr>
              <a:t>- </a:t>
            </a:r>
            <a:fld id="{CD293550-9180-4016-8ECD-FE1D0E405A94}" type="slidenum">
              <a:rPr lang="ko-KR" altLang="en-US" sz="1200" b="1" smtClean="0">
                <a:latin typeface="+mj-ea"/>
                <a:ea typeface="+mj-ea"/>
              </a:rPr>
              <a:pPr algn="ctr" eaLnBrk="1" hangingPunct="1"/>
              <a:t>‹#›</a:t>
            </a:fld>
            <a:r>
              <a:rPr lang="ko-KR" altLang="en-US" sz="1200" b="1" dirty="0" smtClean="0"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latin typeface="+mj-ea"/>
                <a:ea typeface="+mj-ea"/>
              </a:rPr>
              <a:t>-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9" name="모서리가 둥근 직사각형 28"/>
          <p:cNvSpPr/>
          <p:nvPr userDrawn="1"/>
        </p:nvSpPr>
        <p:spPr>
          <a:xfrm>
            <a:off x="380553" y="396255"/>
            <a:ext cx="126000" cy="486000"/>
          </a:xfrm>
          <a:prstGeom prst="roundRect">
            <a:avLst>
              <a:gd name="adj" fmla="val 30156"/>
            </a:avLst>
          </a:prstGeom>
          <a:ln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535707" y="396255"/>
            <a:ext cx="252000" cy="486000"/>
          </a:xfrm>
          <a:prstGeom prst="roundRect">
            <a:avLst>
              <a:gd name="adj" fmla="val 19132"/>
            </a:avLst>
          </a:prstGeom>
          <a:solidFill>
            <a:srgbClr val="F7941E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 userDrawn="1"/>
        </p:nvSpPr>
        <p:spPr>
          <a:xfrm>
            <a:off x="835938" y="396255"/>
            <a:ext cx="9546238" cy="486000"/>
          </a:xfrm>
          <a:prstGeom prst="roundRect">
            <a:avLst>
              <a:gd name="adj" fmla="val 933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7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9743420" y="6654601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9743420" y="5864629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9743420" y="5074658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9743420" y="4284687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 userDrawn="1"/>
        </p:nvSpPr>
        <p:spPr>
          <a:xfrm>
            <a:off x="8950274" y="6654601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8950274" y="5864629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8950274" y="5074658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 userDrawn="1"/>
        </p:nvSpPr>
        <p:spPr>
          <a:xfrm>
            <a:off x="8157128" y="6654601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8157128" y="5864629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7363982" y="6654601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6570836" y="6654601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5778748" y="6654601"/>
            <a:ext cx="720000" cy="720000"/>
          </a:xfrm>
          <a:prstGeom prst="roundRect">
            <a:avLst>
              <a:gd name="adj" fmla="val 12700"/>
            </a:avLst>
          </a:prstGeom>
          <a:blipFill>
            <a:blip r:embed="rId1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8872" y="-729"/>
            <a:ext cx="10684528" cy="75619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66" y="5723287"/>
            <a:ext cx="2264918" cy="721640"/>
          </a:xfrm>
          <a:prstGeom prst="rect">
            <a:avLst/>
          </a:prstGeom>
        </p:spPr>
      </p:pic>
      <p:sp>
        <p:nvSpPr>
          <p:cNvPr id="23" name="슬라이드 번호 개체 틀 5"/>
          <p:cNvSpPr txBox="1">
            <a:spLocks/>
          </p:cNvSpPr>
          <p:nvPr userDrawn="1"/>
        </p:nvSpPr>
        <p:spPr bwMode="auto">
          <a:xfrm>
            <a:off x="4916432" y="7165007"/>
            <a:ext cx="862316" cy="28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 dirty="0" smtClean="0">
                <a:latin typeface="+mj-ea"/>
                <a:ea typeface="+mj-ea"/>
              </a:rPr>
              <a:t>- </a:t>
            </a:r>
            <a:fld id="{CD293550-9180-4016-8ECD-FE1D0E405A94}" type="slidenum">
              <a:rPr lang="ko-KR" altLang="en-US" sz="1200" b="1" smtClean="0">
                <a:latin typeface="+mj-ea"/>
                <a:ea typeface="+mj-ea"/>
              </a:rPr>
              <a:pPr algn="ctr" eaLnBrk="1" hangingPunct="1"/>
              <a:t>‹#›</a:t>
            </a:fld>
            <a:r>
              <a:rPr lang="ko-KR" altLang="en-US" sz="1200" b="1" dirty="0" smtClean="0"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latin typeface="+mj-ea"/>
                <a:ea typeface="+mj-ea"/>
              </a:rPr>
              <a:t>-</a:t>
            </a:r>
            <a:endParaRPr lang="ko-KR" altLang="en-US" sz="1200" b="1" dirty="0">
              <a:latin typeface="+mj-ea"/>
              <a:ea typeface="+mj-ea"/>
            </a:endParaRPr>
          </a:p>
        </p:txBody>
      </p:sp>
      <p:pic>
        <p:nvPicPr>
          <p:cNvPr id="20" name="그림 19" descr="감사합니다 봄날체 변형.png"/>
          <p:cNvPicPr>
            <a:picLocks noChangeAspect="1"/>
          </p:cNvPicPr>
          <p:nvPr userDrawn="1"/>
        </p:nvPicPr>
        <p:blipFill>
          <a:blip r:embed="rId15" cstate="print">
            <a:biLevel thresh="75000"/>
          </a:blip>
          <a:srcRect l="8621" t="26054" r="12414" b="43295"/>
          <a:stretch>
            <a:fillRect/>
          </a:stretch>
        </p:blipFill>
        <p:spPr>
          <a:xfrm>
            <a:off x="3502225" y="2852936"/>
            <a:ext cx="3888407" cy="1132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3" y="1042447"/>
            <a:ext cx="9996614" cy="62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2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2124" y="2340471"/>
            <a:ext cx="989491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spc="-100" dirty="0" smtClean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맑은 고딕"/>
              </a:rPr>
              <a:t>[</a:t>
            </a:r>
            <a:r>
              <a:rPr lang="ko-KR" altLang="en-US" sz="7200" b="1" spc="-100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맑은 고딕"/>
              </a:rPr>
              <a:t>응용프로그래밍</a:t>
            </a:r>
            <a:r>
              <a:rPr lang="en-US" altLang="ko-KR" sz="7200" b="1" spc="-100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맑은 고딕"/>
              </a:rPr>
              <a:t>] </a:t>
            </a:r>
            <a:r>
              <a:rPr lang="en-US" altLang="ko-KR" sz="7200" b="1" spc="-100" dirty="0" err="1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맑은 고딕"/>
              </a:rPr>
              <a:t>Phthon</a:t>
            </a:r>
            <a:r>
              <a:rPr lang="en-US" altLang="ko-KR" sz="7200" b="1" spc="-100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맑은 고딕"/>
              </a:rPr>
              <a:t> Web </a:t>
            </a:r>
            <a:r>
              <a:rPr lang="ko-KR" altLang="en-US" sz="7200" b="1" spc="-100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맑은 고딕"/>
              </a:rPr>
              <a:t>프로그래밍 기본</a:t>
            </a:r>
          </a:p>
          <a:p>
            <a:endParaRPr lang="ko-KR" altLang="en-US" sz="7200" b="1" spc="-100" dirty="0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맑은 고딕"/>
            </a:endParaRPr>
          </a:p>
          <a:p>
            <a:endParaRPr lang="ko-KR" altLang="en-US" sz="7200" b="1" spc="-100" dirty="0" smtClean="0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맑은 고딕"/>
            </a:endParaRPr>
          </a:p>
          <a:p>
            <a:endParaRPr lang="en-US" altLang="ko-KR" sz="7200" b="1" spc="-100" dirty="0" smtClean="0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422" y="20689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현장직무연수</a:t>
            </a:r>
            <a:endParaRPr lang="ko-KR" altLang="en-US" sz="1800" b="1" dirty="0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148" y="5724847"/>
            <a:ext cx="2702984" cy="415498"/>
          </a:xfrm>
          <a:prstGeom prst="rect">
            <a:avLst/>
          </a:prstGeom>
          <a:solidFill>
            <a:srgbClr val="F7941E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연수생 오리엔테이션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77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모서리가 둥근 직사각형 61"/>
          <p:cNvSpPr/>
          <p:nvPr/>
        </p:nvSpPr>
        <p:spPr>
          <a:xfrm>
            <a:off x="966788" y="4562769"/>
            <a:ext cx="1600199" cy="98054"/>
          </a:xfrm>
          <a:prstGeom prst="roundRect">
            <a:avLst>
              <a:gd name="adj" fmla="val 15277"/>
            </a:avLst>
          </a:prstGeom>
          <a:gradFill>
            <a:gsLst>
              <a:gs pos="0">
                <a:schemeClr val="bg1"/>
              </a:gs>
              <a:gs pos="42000">
                <a:schemeClr val="bg1"/>
              </a:gs>
              <a:gs pos="87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966788" y="3842689"/>
            <a:ext cx="1600199" cy="98054"/>
          </a:xfrm>
          <a:prstGeom prst="roundRect">
            <a:avLst>
              <a:gd name="adj" fmla="val 15277"/>
            </a:avLst>
          </a:prstGeom>
          <a:gradFill>
            <a:gsLst>
              <a:gs pos="0">
                <a:schemeClr val="bg1"/>
              </a:gs>
              <a:gs pos="42000">
                <a:schemeClr val="bg1"/>
              </a:gs>
              <a:gs pos="87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966788" y="3120228"/>
            <a:ext cx="1600199" cy="98054"/>
          </a:xfrm>
          <a:prstGeom prst="roundRect">
            <a:avLst>
              <a:gd name="adj" fmla="val 15277"/>
            </a:avLst>
          </a:prstGeom>
          <a:gradFill>
            <a:gsLst>
              <a:gs pos="0">
                <a:schemeClr val="bg1"/>
              </a:gs>
              <a:gs pos="42000">
                <a:schemeClr val="bg1"/>
              </a:gs>
              <a:gs pos="87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45423" y="3913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과정안내</a:t>
            </a:r>
            <a:endParaRPr lang="ko-KR" altLang="en-US" sz="2800" b="1" dirty="0">
              <a:solidFill>
                <a:srgbClr val="00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26621" y="2853605"/>
            <a:ext cx="797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rgbClr val="000066"/>
                </a:solidFill>
              </a:defRPr>
            </a:lvl1pPr>
          </a:lstStyle>
          <a:p>
            <a:r>
              <a:rPr lang="ko-KR" altLang="en-US" dirty="0"/>
              <a:t>과 정 명 </a:t>
            </a:r>
            <a:r>
              <a:rPr lang="en-US" altLang="ko-KR" dirty="0"/>
              <a:t>: </a:t>
            </a:r>
            <a:r>
              <a:rPr lang="ko-KR" altLang="en-US" dirty="0"/>
              <a:t>정보통신</a:t>
            </a:r>
            <a:r>
              <a:rPr lang="en-US" altLang="ko-KR" dirty="0"/>
              <a:t>[</a:t>
            </a:r>
            <a:r>
              <a:rPr lang="ko-KR" altLang="en-US" dirty="0"/>
              <a:t>응용프로그래밍</a:t>
            </a:r>
            <a:r>
              <a:rPr lang="en-US" altLang="ko-KR" dirty="0"/>
              <a:t>] </a:t>
            </a:r>
            <a:r>
              <a:rPr lang="en-US" altLang="ko-KR" dirty="0" err="1"/>
              <a:t>Phthon</a:t>
            </a:r>
            <a:r>
              <a:rPr lang="en-US" altLang="ko-KR" dirty="0"/>
              <a:t> Web </a:t>
            </a:r>
            <a:r>
              <a:rPr lang="ko-KR" altLang="en-US" dirty="0"/>
              <a:t>프로그래밍 기본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26621" y="3585115"/>
            <a:ext cx="6306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0066"/>
                </a:solidFill>
              </a:rPr>
              <a:t>교육일정 </a:t>
            </a:r>
            <a:r>
              <a:rPr lang="en-US" altLang="ko-KR" sz="2000" b="1" dirty="0" smtClean="0">
                <a:solidFill>
                  <a:srgbClr val="000066"/>
                </a:solidFill>
              </a:rPr>
              <a:t>: </a:t>
            </a:r>
            <a:r>
              <a:rPr lang="en-US" altLang="ko-KR" sz="2000" b="1" dirty="0" smtClean="0">
                <a:solidFill>
                  <a:srgbClr val="000066"/>
                </a:solidFill>
              </a:rPr>
              <a:t>2019.01.21(</a:t>
            </a:r>
            <a:r>
              <a:rPr lang="ko-KR" altLang="en-US" sz="2000" b="1" dirty="0" smtClean="0">
                <a:solidFill>
                  <a:srgbClr val="000066"/>
                </a:solidFill>
              </a:rPr>
              <a:t>월</a:t>
            </a:r>
            <a:r>
              <a:rPr lang="en-US" altLang="ko-KR" sz="2000" b="1" dirty="0" smtClean="0">
                <a:solidFill>
                  <a:srgbClr val="000066"/>
                </a:solidFill>
              </a:rPr>
              <a:t>)~</a:t>
            </a:r>
            <a:r>
              <a:rPr lang="en-US" altLang="ko-KR" sz="2000" b="1" dirty="0" smtClean="0">
                <a:solidFill>
                  <a:srgbClr val="000066"/>
                </a:solidFill>
              </a:rPr>
              <a:t>25</a:t>
            </a:r>
            <a:r>
              <a:rPr lang="en-US" altLang="ko-KR" sz="2000" b="1" dirty="0" smtClean="0">
                <a:solidFill>
                  <a:srgbClr val="000066"/>
                </a:solidFill>
              </a:rPr>
              <a:t>(</a:t>
            </a:r>
            <a:r>
              <a:rPr lang="ko-KR" altLang="en-US" sz="2000" b="1" dirty="0">
                <a:solidFill>
                  <a:srgbClr val="000066"/>
                </a:solidFill>
              </a:rPr>
              <a:t>금</a:t>
            </a:r>
            <a:r>
              <a:rPr lang="en-US" altLang="ko-KR" sz="2000" b="1" dirty="0" smtClean="0">
                <a:solidFill>
                  <a:srgbClr val="000066"/>
                </a:solidFill>
              </a:rPr>
              <a:t>) </a:t>
            </a:r>
            <a:r>
              <a:rPr lang="en-US" altLang="ko-KR" sz="2000" b="1" dirty="0">
                <a:solidFill>
                  <a:srgbClr val="000066"/>
                </a:solidFill>
              </a:rPr>
              <a:t>/ </a:t>
            </a:r>
            <a:r>
              <a:rPr lang="en-US" altLang="ko-KR" sz="2000" b="1" dirty="0" smtClean="0">
                <a:solidFill>
                  <a:srgbClr val="000066"/>
                </a:solidFill>
              </a:rPr>
              <a:t>4</a:t>
            </a:r>
            <a:r>
              <a:rPr lang="ko-KR" altLang="en-US" sz="2000" b="1" dirty="0" smtClean="0">
                <a:solidFill>
                  <a:srgbClr val="000066"/>
                </a:solidFill>
              </a:rPr>
              <a:t>박</a:t>
            </a:r>
            <a:r>
              <a:rPr lang="en-US" altLang="ko-KR" sz="2000" b="1" dirty="0" smtClean="0">
                <a:solidFill>
                  <a:srgbClr val="000066"/>
                </a:solidFill>
              </a:rPr>
              <a:t>5</a:t>
            </a:r>
            <a:r>
              <a:rPr lang="ko-KR" altLang="en-US" sz="2000" b="1" dirty="0" smtClean="0">
                <a:solidFill>
                  <a:srgbClr val="000066"/>
                </a:solidFill>
              </a:rPr>
              <a:t>일</a:t>
            </a:r>
            <a:r>
              <a:rPr lang="en-US" altLang="ko-KR" sz="2000" b="1" dirty="0" smtClean="0">
                <a:solidFill>
                  <a:srgbClr val="000066"/>
                </a:solidFill>
              </a:rPr>
              <a:t>, 30</a:t>
            </a:r>
            <a:r>
              <a:rPr lang="ko-KR" altLang="en-US" sz="2000" b="1" dirty="0" smtClean="0">
                <a:solidFill>
                  <a:srgbClr val="000066"/>
                </a:solidFill>
              </a:rPr>
              <a:t>시간</a:t>
            </a:r>
            <a:r>
              <a:rPr lang="en-US" altLang="ko-KR" sz="2000" b="1" dirty="0" smtClean="0">
                <a:solidFill>
                  <a:srgbClr val="000066"/>
                </a:solidFill>
              </a:rPr>
              <a:t> </a:t>
            </a:r>
            <a:endParaRPr lang="ko-KR" altLang="en-US" sz="2000" b="1" dirty="0">
              <a:solidFill>
                <a:srgbClr val="000066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26621" y="4316625"/>
            <a:ext cx="50693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0066"/>
                </a:solidFill>
              </a:rPr>
              <a:t>교육시</a:t>
            </a:r>
            <a:r>
              <a:rPr lang="ko-KR" altLang="en-US" sz="2000" b="1" dirty="0">
                <a:solidFill>
                  <a:srgbClr val="000066"/>
                </a:solidFill>
              </a:rPr>
              <a:t>간</a:t>
            </a:r>
            <a:r>
              <a:rPr lang="ko-KR" altLang="en-US" sz="2000" b="1" dirty="0" smtClean="0">
                <a:solidFill>
                  <a:srgbClr val="000066"/>
                </a:solidFill>
              </a:rPr>
              <a:t> </a:t>
            </a:r>
            <a:r>
              <a:rPr lang="en-US" altLang="ko-KR" sz="2000" b="1" dirty="0" smtClean="0">
                <a:solidFill>
                  <a:srgbClr val="000066"/>
                </a:solidFill>
              </a:rPr>
              <a:t>: </a:t>
            </a:r>
            <a:r>
              <a:rPr lang="en-US" altLang="ko-KR" sz="2000" b="1" dirty="0">
                <a:solidFill>
                  <a:srgbClr val="000066"/>
                </a:solidFill>
              </a:rPr>
              <a:t>1</a:t>
            </a:r>
            <a:r>
              <a:rPr lang="ko-KR" altLang="en-US" sz="2000" b="1" dirty="0">
                <a:solidFill>
                  <a:srgbClr val="000066"/>
                </a:solidFill>
              </a:rPr>
              <a:t>일차</a:t>
            </a:r>
            <a:r>
              <a:rPr lang="en-US" altLang="ko-KR" sz="2000" b="1" dirty="0">
                <a:solidFill>
                  <a:srgbClr val="000066"/>
                </a:solidFill>
              </a:rPr>
              <a:t>(14:00 ~ 17:00) </a:t>
            </a:r>
          </a:p>
          <a:p>
            <a:r>
              <a:rPr lang="en-US" altLang="ko-KR" sz="2000" b="1" dirty="0">
                <a:solidFill>
                  <a:srgbClr val="000066"/>
                </a:solidFill>
              </a:rPr>
              <a:t>	   2</a:t>
            </a:r>
            <a:r>
              <a:rPr lang="ko-KR" altLang="en-US" sz="2000" b="1" dirty="0">
                <a:solidFill>
                  <a:srgbClr val="000066"/>
                </a:solidFill>
              </a:rPr>
              <a:t>일차</a:t>
            </a:r>
            <a:r>
              <a:rPr lang="en-US" altLang="ko-KR" sz="2000" b="1" dirty="0">
                <a:solidFill>
                  <a:srgbClr val="000066"/>
                </a:solidFill>
              </a:rPr>
              <a:t>~ 4</a:t>
            </a:r>
            <a:r>
              <a:rPr lang="ko-KR" altLang="en-US" sz="2000" b="1" dirty="0">
                <a:solidFill>
                  <a:srgbClr val="000066"/>
                </a:solidFill>
              </a:rPr>
              <a:t>일차 </a:t>
            </a:r>
            <a:r>
              <a:rPr lang="en-US" altLang="ko-KR" sz="2000" b="1" dirty="0">
                <a:solidFill>
                  <a:srgbClr val="000066"/>
                </a:solidFill>
              </a:rPr>
              <a:t>(09:00 ~ 18:00)</a:t>
            </a:r>
          </a:p>
          <a:p>
            <a:r>
              <a:rPr lang="en-US" altLang="ko-KR" sz="2000" b="1" dirty="0">
                <a:solidFill>
                  <a:srgbClr val="000066"/>
                </a:solidFill>
              </a:rPr>
              <a:t>               </a:t>
            </a:r>
            <a:r>
              <a:rPr lang="en-US" altLang="ko-KR" sz="2000" b="1" dirty="0" smtClean="0">
                <a:solidFill>
                  <a:srgbClr val="000066"/>
                </a:solidFill>
              </a:rPr>
              <a:t>5</a:t>
            </a:r>
            <a:r>
              <a:rPr lang="ko-KR" altLang="en-US" sz="2000" b="1" dirty="0">
                <a:solidFill>
                  <a:srgbClr val="000066"/>
                </a:solidFill>
              </a:rPr>
              <a:t>일차</a:t>
            </a:r>
            <a:r>
              <a:rPr lang="en-US" altLang="ko-KR" sz="2000" b="1" dirty="0">
                <a:solidFill>
                  <a:srgbClr val="000066"/>
                </a:solidFill>
              </a:rPr>
              <a:t> (09:00 ~ 12:00)   </a:t>
            </a:r>
          </a:p>
          <a:p>
            <a:r>
              <a:rPr lang="en-US" altLang="ko-KR" sz="2000" b="1" dirty="0">
                <a:solidFill>
                  <a:srgbClr val="000066"/>
                </a:solidFill>
              </a:rPr>
              <a:t> </a:t>
            </a:r>
            <a:r>
              <a:rPr lang="en-US" altLang="ko-KR" sz="2000" b="1" dirty="0" smtClean="0">
                <a:solidFill>
                  <a:srgbClr val="000066"/>
                </a:solidFill>
              </a:rPr>
              <a:t>              </a:t>
            </a:r>
            <a:endParaRPr lang="ko-KR" altLang="en-US" sz="2000" b="1" dirty="0">
              <a:solidFill>
                <a:srgbClr val="000066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910779" y="4182559"/>
            <a:ext cx="468000" cy="468000"/>
          </a:xfrm>
          <a:prstGeom prst="roundRect">
            <a:avLst/>
          </a:prstGeom>
          <a:blipFill>
            <a:blip r:embed="rId3"/>
            <a:stretch>
              <a:fillRect l="5000" t="5000" r="5000" b="5000"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910779" y="2738313"/>
            <a:ext cx="468000" cy="468000"/>
          </a:xfrm>
          <a:prstGeom prst="roundRect">
            <a:avLst/>
          </a:prstGeom>
          <a:blipFill dpi="0" rotWithShape="1">
            <a:blip r:embed="rId4"/>
            <a:srcRect/>
            <a:stretch>
              <a:fillRect l="5000" t="5000" r="5000" b="5000"/>
            </a:stretch>
          </a:blipFill>
          <a:ln w="381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910779" y="3460436"/>
            <a:ext cx="468000" cy="468000"/>
          </a:xfrm>
          <a:prstGeom prst="roundRect">
            <a:avLst/>
          </a:prstGeom>
          <a:blipFill dpi="0" rotWithShape="1">
            <a:blip r:embed="rId5"/>
            <a:srcRect/>
            <a:stretch>
              <a:fillRect l="2000" t="2000" r="2000" b="2000"/>
            </a:stretch>
          </a:blip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966788" y="3068272"/>
            <a:ext cx="1600199" cy="98054"/>
          </a:xfrm>
          <a:prstGeom prst="roundRect">
            <a:avLst>
              <a:gd name="adj" fmla="val 15277"/>
            </a:avLst>
          </a:prstGeom>
          <a:gradFill>
            <a:gsLst>
              <a:gs pos="0">
                <a:schemeClr val="bg1"/>
              </a:gs>
              <a:gs pos="42000">
                <a:schemeClr val="bg1"/>
              </a:gs>
              <a:gs pos="87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66788" y="1785836"/>
            <a:ext cx="1600199" cy="98054"/>
          </a:xfrm>
          <a:prstGeom prst="roundRect">
            <a:avLst>
              <a:gd name="adj" fmla="val 15277"/>
            </a:avLst>
          </a:prstGeom>
          <a:gradFill>
            <a:gsLst>
              <a:gs pos="0">
                <a:schemeClr val="bg1"/>
              </a:gs>
              <a:gs pos="42000">
                <a:schemeClr val="bg1"/>
              </a:gs>
              <a:gs pos="87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30952" y="1552778"/>
            <a:ext cx="778931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0066"/>
                </a:solidFill>
              </a:rPr>
              <a:t>  수료기준 </a:t>
            </a:r>
            <a:r>
              <a:rPr lang="en-US" altLang="ko-KR" sz="2000" b="1" dirty="0" smtClean="0">
                <a:solidFill>
                  <a:srgbClr val="000066"/>
                </a:solidFill>
              </a:rPr>
              <a:t>: </a:t>
            </a:r>
            <a:r>
              <a:rPr lang="en-US" altLang="ko-KR" sz="1800" b="1" u="sng" dirty="0" smtClean="0">
                <a:solidFill>
                  <a:srgbClr val="FF6600"/>
                </a:solidFill>
              </a:rPr>
              <a:t>100% </a:t>
            </a:r>
            <a:r>
              <a:rPr lang="ko-KR" altLang="en-US" sz="1800" b="1" u="sng" dirty="0" smtClean="0">
                <a:solidFill>
                  <a:srgbClr val="FF6600"/>
                </a:solidFill>
              </a:rPr>
              <a:t>출석</a:t>
            </a:r>
            <a:r>
              <a:rPr lang="ko-KR" altLang="en-US" sz="1800" b="1" dirty="0" smtClean="0">
                <a:solidFill>
                  <a:srgbClr val="000066"/>
                </a:solidFill>
              </a:rPr>
              <a:t>을 원칙으로 함</a:t>
            </a:r>
            <a:r>
              <a:rPr lang="en-US" altLang="ko-KR" sz="1600" b="1" dirty="0" smtClean="0">
                <a:solidFill>
                  <a:srgbClr val="000066"/>
                </a:solidFill>
              </a:rPr>
              <a:t>(</a:t>
            </a:r>
            <a:r>
              <a:rPr lang="ko-KR" altLang="en-US" sz="1600" b="1" dirty="0" smtClean="0">
                <a:solidFill>
                  <a:srgbClr val="000066"/>
                </a:solidFill>
              </a:rPr>
              <a:t>능력개발교육원 연수운영 지침</a:t>
            </a:r>
            <a:r>
              <a:rPr lang="en-US" altLang="ko-KR" sz="1600" b="1" dirty="0" smtClean="0">
                <a:solidFill>
                  <a:srgbClr val="000066"/>
                </a:solidFill>
              </a:rPr>
              <a:t>)</a:t>
            </a:r>
          </a:p>
          <a:p>
            <a:pPr>
              <a:lnSpc>
                <a:spcPct val="180000"/>
              </a:lnSpc>
            </a:pPr>
            <a:r>
              <a:rPr lang="ko-KR" altLang="en-US" sz="2000" b="1" dirty="0" smtClean="0">
                <a:solidFill>
                  <a:srgbClr val="000066"/>
                </a:solidFill>
              </a:rPr>
              <a:t>                </a:t>
            </a:r>
            <a:r>
              <a:rPr lang="ko-KR" altLang="en-US" sz="1800" b="1" dirty="0" smtClean="0">
                <a:solidFill>
                  <a:srgbClr val="000066"/>
                </a:solidFill>
              </a:rPr>
              <a:t>단</a:t>
            </a:r>
            <a:r>
              <a:rPr lang="en-US" altLang="ko-KR" sz="1800" b="1" dirty="0" smtClean="0">
                <a:solidFill>
                  <a:srgbClr val="000066"/>
                </a:solidFill>
              </a:rPr>
              <a:t>, </a:t>
            </a:r>
            <a:r>
              <a:rPr lang="ko-KR" altLang="en-US" sz="1800" b="1" dirty="0" err="1" smtClean="0">
                <a:solidFill>
                  <a:srgbClr val="000066"/>
                </a:solidFill>
              </a:rPr>
              <a:t>유고결석은</a:t>
            </a:r>
            <a:r>
              <a:rPr lang="ko-KR" altLang="en-US" sz="1800" b="1" dirty="0" smtClean="0">
                <a:solidFill>
                  <a:srgbClr val="000066"/>
                </a:solidFill>
              </a:rPr>
              <a:t> </a:t>
            </a:r>
            <a:r>
              <a:rPr lang="en-US" altLang="ko-KR" sz="1800" b="1" u="sng" dirty="0">
                <a:solidFill>
                  <a:srgbClr val="FF6600"/>
                </a:solidFill>
              </a:rPr>
              <a:t>4</a:t>
            </a:r>
            <a:r>
              <a:rPr lang="ko-KR" altLang="en-US" sz="1800" b="1" u="sng" dirty="0" smtClean="0">
                <a:solidFill>
                  <a:srgbClr val="FF6600"/>
                </a:solidFill>
              </a:rPr>
              <a:t>시간까지</a:t>
            </a:r>
            <a:r>
              <a:rPr lang="ko-KR" altLang="en-US" sz="1800" b="1" dirty="0" smtClean="0">
                <a:solidFill>
                  <a:srgbClr val="000066"/>
                </a:solidFill>
              </a:rPr>
              <a:t> 인정</a:t>
            </a:r>
            <a:r>
              <a:rPr lang="en-US" altLang="ko-KR" sz="1800" b="1" dirty="0" smtClean="0">
                <a:solidFill>
                  <a:srgbClr val="000066"/>
                </a:solidFill>
              </a:rPr>
              <a:t>(</a:t>
            </a:r>
            <a:r>
              <a:rPr lang="ko-KR" altLang="en-US" sz="1800" b="1" dirty="0" smtClean="0">
                <a:solidFill>
                  <a:srgbClr val="000066"/>
                </a:solidFill>
              </a:rPr>
              <a:t>증빙서류 제출</a:t>
            </a:r>
            <a:r>
              <a:rPr lang="en-US" altLang="ko-KR" sz="1800" b="1" dirty="0" smtClean="0">
                <a:solidFill>
                  <a:srgbClr val="000066"/>
                </a:solidFill>
              </a:rPr>
              <a:t>)</a:t>
            </a:r>
          </a:p>
          <a:p>
            <a:pPr>
              <a:lnSpc>
                <a:spcPct val="180000"/>
              </a:lnSpc>
            </a:pPr>
            <a:endParaRPr lang="en-US" altLang="ko-KR" sz="1000" b="1" dirty="0" smtClean="0">
              <a:solidFill>
                <a:srgbClr val="000066"/>
              </a:solidFill>
            </a:endParaRPr>
          </a:p>
          <a:p>
            <a:pPr>
              <a:lnSpc>
                <a:spcPct val="180000"/>
              </a:lnSpc>
            </a:pPr>
            <a:r>
              <a:rPr lang="ko-KR" altLang="en-US" sz="2000" b="1" dirty="0" smtClean="0">
                <a:solidFill>
                  <a:srgbClr val="000066"/>
                </a:solidFill>
              </a:rPr>
              <a:t>  이 수 증</a:t>
            </a:r>
            <a:endParaRPr lang="en-US" altLang="ko-KR" sz="2000" b="1" dirty="0" smtClean="0">
              <a:solidFill>
                <a:srgbClr val="000066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2000" b="1" dirty="0" smtClean="0">
                <a:solidFill>
                  <a:srgbClr val="000066"/>
                </a:solidFill>
              </a:rPr>
              <a:t>  </a:t>
            </a:r>
            <a:r>
              <a:rPr lang="ko-KR" altLang="en-US" sz="1800" b="1" dirty="0" smtClean="0">
                <a:solidFill>
                  <a:srgbClr val="000066"/>
                </a:solidFill>
              </a:rPr>
              <a:t>교육 종료 </a:t>
            </a:r>
            <a:r>
              <a:rPr lang="en-US" altLang="ko-KR" sz="1800" b="1" dirty="0" smtClean="0">
                <a:solidFill>
                  <a:srgbClr val="000066"/>
                </a:solidFill>
              </a:rPr>
              <a:t>1</a:t>
            </a:r>
            <a:r>
              <a:rPr lang="ko-KR" altLang="en-US" sz="1800" b="1" dirty="0" smtClean="0">
                <a:solidFill>
                  <a:srgbClr val="000066"/>
                </a:solidFill>
              </a:rPr>
              <a:t>주 후 능력개발교육원 홈페이지</a:t>
            </a:r>
            <a:r>
              <a:rPr lang="en-US" altLang="ko-KR" sz="1800" b="1" dirty="0" smtClean="0">
                <a:solidFill>
                  <a:srgbClr val="000066"/>
                </a:solidFill>
              </a:rPr>
              <a:t>(</a:t>
            </a:r>
            <a:r>
              <a:rPr lang="ko-KR" altLang="en-US" sz="1800" b="1" dirty="0" err="1" smtClean="0">
                <a:solidFill>
                  <a:srgbClr val="000066"/>
                </a:solidFill>
              </a:rPr>
              <a:t>나의강의실</a:t>
            </a:r>
            <a:r>
              <a:rPr lang="en-US" altLang="ko-KR" sz="1800" b="1" dirty="0" smtClean="0">
                <a:solidFill>
                  <a:srgbClr val="000066"/>
                </a:solidFill>
              </a:rPr>
              <a:t>)</a:t>
            </a:r>
            <a:r>
              <a:rPr lang="ko-KR" altLang="en-US" sz="1800" b="1" dirty="0" smtClean="0">
                <a:solidFill>
                  <a:srgbClr val="000066"/>
                </a:solidFill>
              </a:rPr>
              <a:t>에서 직접 출력</a:t>
            </a:r>
            <a:r>
              <a:rPr lang="ko-KR" altLang="en-US" sz="2000" b="1" dirty="0" smtClean="0">
                <a:solidFill>
                  <a:srgbClr val="000066"/>
                </a:solidFill>
              </a:rPr>
              <a:t> </a:t>
            </a:r>
            <a:endParaRPr lang="en-US" altLang="ko-KR" sz="2000" b="1" dirty="0" smtClean="0">
              <a:solidFill>
                <a:srgbClr val="0000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423" y="3913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수료기준</a:t>
            </a:r>
            <a:endParaRPr lang="ko-KR" altLang="en-US" sz="2800" b="1" dirty="0">
              <a:solidFill>
                <a:srgbClr val="00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92860" y="2624138"/>
            <a:ext cx="468000" cy="531672"/>
          </a:xfrm>
          <a:prstGeom prst="roundRect">
            <a:avLst/>
          </a:prstGeom>
          <a:blipFill dpi="0" rotWithShape="1">
            <a:blip r:embed="rId3"/>
            <a:srcRect/>
            <a:stretch>
              <a:fillRect l="10000" t="5000" r="10000" b="5000"/>
            </a:stretch>
          </a:blip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82650" y="1343025"/>
            <a:ext cx="468000" cy="529342"/>
          </a:xfrm>
          <a:prstGeom prst="roundRect">
            <a:avLst/>
          </a:prstGeom>
          <a:blipFill>
            <a:blip r:embed="rId4"/>
            <a:stretch>
              <a:fillRect l="5000" t="5000" r="5000" b="5000"/>
            </a:stretch>
          </a:blipFill>
          <a:ln w="38100">
            <a:solidFill>
              <a:srgbClr val="7A5E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807" y="3737992"/>
            <a:ext cx="7197824" cy="25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50" y="2357318"/>
            <a:ext cx="9156898" cy="446459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35725" y="1785836"/>
            <a:ext cx="1600199" cy="98054"/>
          </a:xfrm>
          <a:prstGeom prst="roundRect">
            <a:avLst>
              <a:gd name="adj" fmla="val 15277"/>
            </a:avLst>
          </a:prstGeom>
          <a:gradFill>
            <a:gsLst>
              <a:gs pos="0">
                <a:schemeClr val="bg1"/>
              </a:gs>
              <a:gs pos="42000">
                <a:schemeClr val="bg1"/>
              </a:gs>
              <a:gs pos="87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99889" y="1552778"/>
            <a:ext cx="9629367" cy="824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0066"/>
                </a:solidFill>
              </a:rPr>
              <a:t>  설문조</a:t>
            </a:r>
            <a:r>
              <a:rPr lang="ko-KR" altLang="en-US" sz="2000" b="1" dirty="0">
                <a:solidFill>
                  <a:srgbClr val="000066"/>
                </a:solidFill>
              </a:rPr>
              <a:t>사</a:t>
            </a:r>
            <a:r>
              <a:rPr lang="ko-KR" altLang="en-US" sz="2000" b="1" dirty="0" smtClean="0">
                <a:solidFill>
                  <a:srgbClr val="000066"/>
                </a:solidFill>
              </a:rPr>
              <a:t> </a:t>
            </a:r>
            <a:r>
              <a:rPr lang="en-US" altLang="ko-KR" sz="2000" b="1" dirty="0" smtClean="0">
                <a:solidFill>
                  <a:srgbClr val="000066"/>
                </a:solidFill>
              </a:rPr>
              <a:t>:</a:t>
            </a:r>
            <a:r>
              <a:rPr lang="ko-KR" altLang="en-US" sz="2000" b="1" dirty="0" smtClean="0">
                <a:solidFill>
                  <a:srgbClr val="000066"/>
                </a:solidFill>
              </a:rPr>
              <a:t>능력개발교육원 </a:t>
            </a:r>
            <a:r>
              <a:rPr lang="ko-KR" altLang="en-US" sz="2000" b="1" dirty="0">
                <a:solidFill>
                  <a:srgbClr val="000066"/>
                </a:solidFill>
              </a:rPr>
              <a:t>홈페이지</a:t>
            </a:r>
            <a:r>
              <a:rPr lang="en-US" altLang="ko-KR" sz="2000" b="1" dirty="0">
                <a:solidFill>
                  <a:srgbClr val="000066"/>
                </a:solidFill>
              </a:rPr>
              <a:t>/’</a:t>
            </a:r>
            <a:r>
              <a:rPr lang="ko-KR" altLang="en-US" sz="2000" b="1" dirty="0">
                <a:solidFill>
                  <a:srgbClr val="000066"/>
                </a:solidFill>
              </a:rPr>
              <a:t>기술연수 설문조사</a:t>
            </a:r>
            <a:r>
              <a:rPr lang="en-US" altLang="ko-KR" sz="2000" b="1" dirty="0">
                <a:solidFill>
                  <a:srgbClr val="000066"/>
                </a:solidFill>
              </a:rPr>
              <a:t>’, ‘</a:t>
            </a:r>
            <a:r>
              <a:rPr lang="ko-KR" altLang="en-US" sz="2000" b="1" dirty="0">
                <a:solidFill>
                  <a:srgbClr val="000066"/>
                </a:solidFill>
              </a:rPr>
              <a:t>기술연수 수요조사</a:t>
            </a:r>
            <a:r>
              <a:rPr lang="en-US" altLang="ko-KR" sz="2000" b="1" dirty="0">
                <a:solidFill>
                  <a:srgbClr val="000066"/>
                </a:solidFill>
              </a:rPr>
              <a:t>＇</a:t>
            </a:r>
            <a:endParaRPr lang="en-US" altLang="ko-KR" sz="1600" b="1" dirty="0">
              <a:solidFill>
                <a:srgbClr val="000066"/>
              </a:solidFill>
            </a:endParaRPr>
          </a:p>
          <a:p>
            <a:pPr>
              <a:lnSpc>
                <a:spcPct val="180000"/>
              </a:lnSpc>
            </a:pPr>
            <a:r>
              <a:rPr lang="en-US" altLang="ko-KR" sz="1800" b="1" dirty="0">
                <a:solidFill>
                  <a:srgbClr val="000066"/>
                </a:solidFill>
              </a:rPr>
              <a:t>* </a:t>
            </a:r>
            <a:r>
              <a:rPr lang="ko-KR" altLang="en-US" sz="1800" b="1" dirty="0">
                <a:solidFill>
                  <a:srgbClr val="000066"/>
                </a:solidFill>
              </a:rPr>
              <a:t>과정당 총 </a:t>
            </a:r>
            <a:r>
              <a:rPr lang="en-US" altLang="ko-KR" sz="1800" b="1" dirty="0">
                <a:solidFill>
                  <a:srgbClr val="000066"/>
                </a:solidFill>
              </a:rPr>
              <a:t>2</a:t>
            </a:r>
            <a:r>
              <a:rPr lang="ko-KR" altLang="en-US" sz="1800" b="1" dirty="0">
                <a:solidFill>
                  <a:srgbClr val="000066"/>
                </a:solidFill>
              </a:rPr>
              <a:t>회 설문 실시</a:t>
            </a:r>
            <a:endParaRPr lang="en-US" altLang="ko-KR" sz="1800" b="1" dirty="0">
              <a:solidFill>
                <a:srgbClr val="0000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423" y="3913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설문조사</a:t>
            </a:r>
            <a:endParaRPr lang="ko-KR" altLang="en-US" sz="2800" b="1" dirty="0">
              <a:solidFill>
                <a:srgbClr val="00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93" y="4637742"/>
            <a:ext cx="975279" cy="1030139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666180" y="1343025"/>
            <a:ext cx="468000" cy="540000"/>
          </a:xfrm>
          <a:prstGeom prst="roundRect">
            <a:avLst/>
          </a:prstGeom>
          <a:blipFill dpi="0" rotWithShape="1">
            <a:blip r:embed="rId5"/>
            <a:srcRect/>
            <a:stretch>
              <a:fillRect l="5000" t="5000" r="5000" b="5000"/>
            </a:stretch>
          </a:blipFill>
          <a:ln w="381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20367" y="5341045"/>
            <a:ext cx="1611294" cy="300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315437" y="5341045"/>
            <a:ext cx="344628" cy="30060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0"/>
          <a:stretch/>
        </p:blipFill>
        <p:spPr>
          <a:xfrm>
            <a:off x="887843" y="1475568"/>
            <a:ext cx="9067370" cy="5396806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타원 2"/>
          <p:cNvSpPr/>
          <p:nvPr/>
        </p:nvSpPr>
        <p:spPr>
          <a:xfrm>
            <a:off x="6066780" y="5868863"/>
            <a:ext cx="129917" cy="129917"/>
          </a:xfrm>
          <a:prstGeom prst="ellipse">
            <a:avLst/>
          </a:prstGeom>
          <a:solidFill>
            <a:srgbClr val="FFFF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08871" y="5090874"/>
            <a:ext cx="129917" cy="129917"/>
          </a:xfrm>
          <a:prstGeom prst="ellipse">
            <a:avLst/>
          </a:prstGeom>
          <a:solidFill>
            <a:srgbClr val="FFFF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9177410" y="3809781"/>
            <a:ext cx="129917" cy="129917"/>
          </a:xfrm>
          <a:prstGeom prst="ellipse">
            <a:avLst/>
          </a:prstGeom>
          <a:solidFill>
            <a:srgbClr val="FFFF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946435" y="2642602"/>
            <a:ext cx="129917" cy="129917"/>
          </a:xfrm>
          <a:prstGeom prst="ellipse">
            <a:avLst/>
          </a:prstGeom>
          <a:solidFill>
            <a:srgbClr val="FFFF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610396" y="1682874"/>
            <a:ext cx="1512168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한빛관</a:t>
            </a:r>
            <a:r>
              <a: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기숙사</a:t>
            </a:r>
            <a:r>
              <a: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828031" y="3351820"/>
            <a:ext cx="1512000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</a:t>
            </a: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</a:t>
            </a: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교육장</a:t>
            </a: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906540" y="6228903"/>
            <a:ext cx="1620000" cy="28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 dirty="0" smtClean="0">
                <a:solidFill>
                  <a:srgbClr val="000066"/>
                </a:solidFill>
              </a:rPr>
              <a:t>행정 사무실</a:t>
            </a:r>
            <a:r>
              <a:rPr lang="en-US" altLang="ko-KR" sz="1400" b="1" spc="-150" dirty="0" smtClean="0">
                <a:solidFill>
                  <a:srgbClr val="000066"/>
                </a:solidFill>
              </a:rPr>
              <a:t>(102</a:t>
            </a:r>
            <a:r>
              <a:rPr lang="ko-KR" altLang="en-US" sz="1400" b="1" spc="-150" dirty="0" smtClean="0">
                <a:solidFill>
                  <a:srgbClr val="000066"/>
                </a:solidFill>
              </a:rPr>
              <a:t>호</a:t>
            </a:r>
            <a:r>
              <a:rPr lang="en-US" altLang="ko-KR" sz="1400" b="1" spc="-150" dirty="0" smtClean="0">
                <a:solidFill>
                  <a:srgbClr val="000066"/>
                </a:solidFill>
              </a:rPr>
              <a:t>)</a:t>
            </a:r>
            <a:endParaRPr lang="ko-KR" altLang="en-US" sz="1400" b="1" spc="-150" dirty="0">
              <a:solidFill>
                <a:srgbClr val="000066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109871" y="2772519"/>
            <a:ext cx="1500525" cy="46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 dirty="0" smtClean="0">
                <a:solidFill>
                  <a:srgbClr val="000066"/>
                </a:solidFill>
              </a:rPr>
              <a:t>컴퓨터실 </a:t>
            </a:r>
            <a:r>
              <a:rPr lang="en-US" altLang="ko-KR" sz="1400" b="1" spc="-150" dirty="0" smtClean="0">
                <a:solidFill>
                  <a:srgbClr val="000066"/>
                </a:solidFill>
              </a:rPr>
              <a:t>/ </a:t>
            </a:r>
            <a:r>
              <a:rPr lang="ko-KR" altLang="en-US" sz="1400" b="1" spc="-150" dirty="0" smtClean="0">
                <a:solidFill>
                  <a:srgbClr val="000066"/>
                </a:solidFill>
              </a:rPr>
              <a:t>헬스장  </a:t>
            </a:r>
            <a:r>
              <a:rPr lang="en-US" altLang="ko-KR" sz="1400" b="1" spc="-150" dirty="0" smtClean="0">
                <a:solidFill>
                  <a:srgbClr val="000066"/>
                </a:solidFill>
              </a:rPr>
              <a:t>/ </a:t>
            </a:r>
            <a:r>
              <a:rPr lang="ko-KR" altLang="en-US" sz="1400" b="1" spc="-150" dirty="0" smtClean="0">
                <a:solidFill>
                  <a:srgbClr val="000066"/>
                </a:solidFill>
              </a:rPr>
              <a:t>분임토의실</a:t>
            </a:r>
            <a:r>
              <a:rPr lang="en-US" altLang="ko-KR" sz="1400" b="1" spc="-150" dirty="0" smtClean="0">
                <a:solidFill>
                  <a:srgbClr val="000066"/>
                </a:solidFill>
              </a:rPr>
              <a:t>(1</a:t>
            </a:r>
            <a:r>
              <a:rPr lang="ko-KR" altLang="en-US" sz="1400" b="1" spc="-150" dirty="0" smtClean="0">
                <a:solidFill>
                  <a:srgbClr val="000066"/>
                </a:solidFill>
              </a:rPr>
              <a:t>층</a:t>
            </a:r>
            <a:r>
              <a:rPr lang="en-US" altLang="ko-KR" sz="1400" b="1" spc="-150" dirty="0" smtClean="0">
                <a:solidFill>
                  <a:srgbClr val="000066"/>
                </a:solidFill>
              </a:rPr>
              <a:t>)</a:t>
            </a:r>
            <a:endParaRPr lang="ko-KR" altLang="en-US" sz="1400" b="1" spc="-150" dirty="0">
              <a:solidFill>
                <a:srgbClr val="000066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650956" y="3276607"/>
            <a:ext cx="1260000" cy="28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 dirty="0" smtClean="0">
                <a:solidFill>
                  <a:srgbClr val="000066"/>
                </a:solidFill>
              </a:rPr>
              <a:t>테니스장</a:t>
            </a:r>
            <a:endParaRPr lang="ko-KR" altLang="en-US" sz="1400" b="1" spc="-150" dirty="0">
              <a:solidFill>
                <a:srgbClr val="000066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722234" y="4500743"/>
            <a:ext cx="1620000" cy="28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 dirty="0" smtClean="0">
                <a:solidFill>
                  <a:srgbClr val="000066"/>
                </a:solidFill>
              </a:rPr>
              <a:t>야외 휴게공간</a:t>
            </a:r>
            <a:r>
              <a:rPr lang="en-US" altLang="ko-KR" sz="1400" b="1" spc="-150" dirty="0" smtClean="0">
                <a:solidFill>
                  <a:srgbClr val="000066"/>
                </a:solidFill>
              </a:rPr>
              <a:t>(3</a:t>
            </a:r>
            <a:r>
              <a:rPr lang="ko-KR" altLang="en-US" sz="1400" b="1" spc="-150" dirty="0" smtClean="0">
                <a:solidFill>
                  <a:srgbClr val="000066"/>
                </a:solidFill>
              </a:rPr>
              <a:t>층</a:t>
            </a:r>
            <a:r>
              <a:rPr lang="en-US" altLang="ko-KR" sz="1400" b="1" spc="-150" dirty="0" smtClean="0">
                <a:solidFill>
                  <a:srgbClr val="000066"/>
                </a:solidFill>
              </a:rPr>
              <a:t>)</a:t>
            </a:r>
            <a:endParaRPr lang="ko-KR" altLang="en-US" sz="1400" b="1" spc="-150" dirty="0">
              <a:solidFill>
                <a:srgbClr val="000066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722234" y="5508855"/>
            <a:ext cx="2188722" cy="28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 dirty="0" smtClean="0">
                <a:solidFill>
                  <a:srgbClr val="000066"/>
                </a:solidFill>
              </a:rPr>
              <a:t>식당</a:t>
            </a:r>
            <a:r>
              <a:rPr lang="en-US" altLang="ko-KR" sz="1400" b="1" spc="-150" dirty="0" smtClean="0">
                <a:solidFill>
                  <a:srgbClr val="000066"/>
                </a:solidFill>
              </a:rPr>
              <a:t>/</a:t>
            </a:r>
            <a:r>
              <a:rPr lang="ko-KR" altLang="en-US" sz="1400" b="1" spc="-150" dirty="0" smtClean="0">
                <a:solidFill>
                  <a:srgbClr val="000066"/>
                </a:solidFill>
              </a:rPr>
              <a:t>매점</a:t>
            </a:r>
            <a:r>
              <a:rPr lang="en-US" altLang="ko-KR" sz="1400" b="1" spc="-150" dirty="0" smtClean="0">
                <a:solidFill>
                  <a:srgbClr val="000066"/>
                </a:solidFill>
              </a:rPr>
              <a:t>/</a:t>
            </a:r>
            <a:r>
              <a:rPr lang="ko-KR" altLang="en-US" sz="1400" b="1" spc="-150" dirty="0" smtClean="0">
                <a:solidFill>
                  <a:srgbClr val="000066"/>
                </a:solidFill>
              </a:rPr>
              <a:t>커피숍</a:t>
            </a:r>
            <a:r>
              <a:rPr lang="en-US" altLang="ko-KR" sz="1400" b="1" spc="-150" dirty="0" smtClean="0">
                <a:solidFill>
                  <a:srgbClr val="000066"/>
                </a:solidFill>
              </a:rPr>
              <a:t>(</a:t>
            </a:r>
            <a:r>
              <a:rPr lang="ko-KR" altLang="en-US" sz="1400" b="1" spc="-150" dirty="0" smtClean="0">
                <a:solidFill>
                  <a:srgbClr val="000066"/>
                </a:solidFill>
              </a:rPr>
              <a:t>지하 </a:t>
            </a:r>
            <a:r>
              <a:rPr lang="en-US" altLang="ko-KR" sz="1400" b="1" spc="-150" dirty="0" smtClean="0">
                <a:solidFill>
                  <a:srgbClr val="000066"/>
                </a:solidFill>
              </a:rPr>
              <a:t>1</a:t>
            </a:r>
            <a:r>
              <a:rPr lang="ko-KR" altLang="en-US" sz="1400" b="1" spc="-150" dirty="0" smtClean="0">
                <a:solidFill>
                  <a:srgbClr val="000066"/>
                </a:solidFill>
              </a:rPr>
              <a:t>층</a:t>
            </a:r>
            <a:r>
              <a:rPr lang="en-US" altLang="ko-KR" sz="1400" b="1" spc="-150" dirty="0" smtClean="0">
                <a:solidFill>
                  <a:srgbClr val="000066"/>
                </a:solidFill>
              </a:rPr>
              <a:t>)</a:t>
            </a:r>
            <a:endParaRPr lang="ko-KR" altLang="en-US" sz="1400" b="1" spc="-150" dirty="0">
              <a:solidFill>
                <a:srgbClr val="000066"/>
              </a:solidFill>
            </a:endParaRPr>
          </a:p>
        </p:txBody>
      </p:sp>
      <p:cxnSp>
        <p:nvCxnSpPr>
          <p:cNvPr id="48" name="꺾인 연결선 47"/>
          <p:cNvCxnSpPr>
            <a:stCxn id="38" idx="4"/>
            <a:endCxn id="49" idx="3"/>
          </p:cNvCxnSpPr>
          <p:nvPr/>
        </p:nvCxnSpPr>
        <p:spPr>
          <a:xfrm rot="5400000">
            <a:off x="2693895" y="2689020"/>
            <a:ext cx="234000" cy="400998"/>
          </a:xfrm>
          <a:prstGeom prst="bentConnector2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32" idx="0"/>
            <a:endCxn id="50" idx="3"/>
          </p:cNvCxnSpPr>
          <p:nvPr/>
        </p:nvCxnSpPr>
        <p:spPr>
          <a:xfrm rot="16200000" flipV="1">
            <a:off x="8882076" y="3449487"/>
            <a:ext cx="389174" cy="331413"/>
          </a:xfrm>
          <a:prstGeom prst="bentConnector2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5732972" y="5871670"/>
            <a:ext cx="129917" cy="129917"/>
          </a:xfrm>
          <a:prstGeom prst="ellipse">
            <a:avLst/>
          </a:prstGeom>
          <a:solidFill>
            <a:srgbClr val="FFFF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꺾인 연결선 57"/>
          <p:cNvCxnSpPr>
            <a:stCxn id="18" idx="0"/>
            <a:endCxn id="51" idx="1"/>
          </p:cNvCxnSpPr>
          <p:nvPr/>
        </p:nvCxnSpPr>
        <p:spPr>
          <a:xfrm rot="5400000" flipH="1" flipV="1">
            <a:off x="6174967" y="4543607"/>
            <a:ext cx="446131" cy="648404"/>
          </a:xfrm>
          <a:prstGeom prst="bentConnector2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꺾인 연결선 1024"/>
          <p:cNvCxnSpPr>
            <a:stCxn id="59" idx="4"/>
            <a:endCxn id="46" idx="3"/>
          </p:cNvCxnSpPr>
          <p:nvPr/>
        </p:nvCxnSpPr>
        <p:spPr>
          <a:xfrm rot="5400000">
            <a:off x="5476578" y="6051550"/>
            <a:ext cx="371316" cy="271391"/>
          </a:xfrm>
          <a:prstGeom prst="bentConnector2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꺾인 연결선 1032"/>
          <p:cNvCxnSpPr>
            <a:stCxn id="3" idx="6"/>
            <a:endCxn id="52" idx="1"/>
          </p:cNvCxnSpPr>
          <p:nvPr/>
        </p:nvCxnSpPr>
        <p:spPr>
          <a:xfrm flipV="1">
            <a:off x="6196697" y="5652855"/>
            <a:ext cx="525537" cy="280967"/>
          </a:xfrm>
          <a:prstGeom prst="bentConnector3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45423" y="391380"/>
            <a:ext cx="4411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캠퍼스 내 주요시설</a:t>
            </a:r>
            <a:r>
              <a:rPr lang="en-US" altLang="ko-KR" sz="2000" b="1" dirty="0" smtClean="0"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(2</a:t>
            </a:r>
            <a:r>
              <a:rPr lang="ko-KR" altLang="en-US" sz="2000" b="1" dirty="0" smtClean="0"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캠퍼스</a:t>
            </a:r>
            <a:r>
              <a:rPr lang="en-US" altLang="ko-KR" sz="2000" b="1" dirty="0" smtClean="0"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sz="2000" b="1" dirty="0">
              <a:solidFill>
                <a:srgbClr val="00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78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966788" y="1725733"/>
            <a:ext cx="1600199" cy="98054"/>
          </a:xfrm>
          <a:prstGeom prst="roundRect">
            <a:avLst>
              <a:gd name="adj" fmla="val 15277"/>
            </a:avLst>
          </a:prstGeom>
          <a:gradFill>
            <a:gsLst>
              <a:gs pos="0">
                <a:schemeClr val="bg1"/>
              </a:gs>
              <a:gs pos="42000">
                <a:schemeClr val="bg1"/>
              </a:gs>
              <a:gs pos="87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20482" y="1489227"/>
            <a:ext cx="8022389" cy="4291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0066"/>
                </a:solidFill>
              </a:rPr>
              <a:t> 식    당 </a:t>
            </a:r>
            <a:r>
              <a:rPr lang="en-US" altLang="ko-KR" sz="2000" b="1" dirty="0" smtClean="0">
                <a:solidFill>
                  <a:srgbClr val="000066"/>
                </a:solidFill>
              </a:rPr>
              <a:t>: </a:t>
            </a:r>
            <a:r>
              <a:rPr lang="ko-KR" altLang="en-US" sz="1800" b="1" dirty="0" smtClean="0">
                <a:solidFill>
                  <a:srgbClr val="000066"/>
                </a:solidFill>
              </a:rPr>
              <a:t>실학관</a:t>
            </a:r>
            <a:r>
              <a:rPr lang="en-US" altLang="ko-KR" sz="1800" b="1" dirty="0" smtClean="0">
                <a:solidFill>
                  <a:srgbClr val="000066"/>
                </a:solidFill>
              </a:rPr>
              <a:t>(</a:t>
            </a:r>
            <a:r>
              <a:rPr lang="ko-KR" altLang="en-US" sz="1800" b="1" dirty="0" smtClean="0">
                <a:solidFill>
                  <a:srgbClr val="000066"/>
                </a:solidFill>
              </a:rPr>
              <a:t>교육장</a:t>
            </a:r>
            <a:r>
              <a:rPr lang="en-US" altLang="ko-KR" sz="1800" b="1" dirty="0" smtClean="0">
                <a:solidFill>
                  <a:srgbClr val="000066"/>
                </a:solidFill>
              </a:rPr>
              <a:t>) </a:t>
            </a:r>
            <a:r>
              <a:rPr lang="ko-KR" altLang="en-US" sz="1800" b="1" dirty="0" smtClean="0">
                <a:solidFill>
                  <a:srgbClr val="000066"/>
                </a:solidFill>
              </a:rPr>
              <a:t>지하 </a:t>
            </a:r>
            <a:r>
              <a:rPr lang="en-US" altLang="ko-KR" sz="1800" b="1" dirty="0" smtClean="0">
                <a:solidFill>
                  <a:srgbClr val="000066"/>
                </a:solidFill>
              </a:rPr>
              <a:t>1</a:t>
            </a:r>
            <a:r>
              <a:rPr lang="ko-KR" altLang="en-US" sz="1800" b="1" dirty="0" smtClean="0">
                <a:solidFill>
                  <a:srgbClr val="000066"/>
                </a:solidFill>
              </a:rPr>
              <a:t>층</a:t>
            </a:r>
            <a:endParaRPr lang="en-US" altLang="ko-KR" sz="1800" b="1" dirty="0" smtClean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0066"/>
                </a:solidFill>
              </a:rPr>
              <a:t>  </a:t>
            </a:r>
            <a:r>
              <a:rPr lang="en-US" altLang="ko-KR" sz="1800" b="1" dirty="0" smtClean="0">
                <a:solidFill>
                  <a:srgbClr val="000066"/>
                </a:solidFill>
                <a:latin typeface="맑은 고딕"/>
                <a:ea typeface="맑은 고딕"/>
              </a:rPr>
              <a:t>· </a:t>
            </a:r>
            <a:r>
              <a:rPr lang="ko-KR" altLang="en-US" sz="1800" b="1" dirty="0" smtClean="0">
                <a:solidFill>
                  <a:srgbClr val="000066"/>
                </a:solidFill>
                <a:latin typeface="맑은 고딕"/>
                <a:ea typeface="맑은 고딕"/>
              </a:rPr>
              <a:t>이용시간 </a:t>
            </a:r>
            <a:r>
              <a:rPr lang="en-US" altLang="ko-KR" sz="1800" b="1" dirty="0" smtClean="0">
                <a:solidFill>
                  <a:srgbClr val="000066"/>
                </a:solidFill>
                <a:latin typeface="맑은 고딕"/>
                <a:ea typeface="맑은 고딕"/>
              </a:rPr>
              <a:t>: </a:t>
            </a:r>
            <a:r>
              <a:rPr lang="ko-KR" altLang="en-US" sz="1800" b="1" dirty="0" smtClean="0">
                <a:solidFill>
                  <a:srgbClr val="000066"/>
                </a:solidFill>
                <a:latin typeface="맑은 고딕"/>
                <a:ea typeface="맑은 고딕"/>
              </a:rPr>
              <a:t>조식</a:t>
            </a:r>
            <a:r>
              <a:rPr lang="en-US" altLang="ko-KR" sz="1800" b="1" dirty="0" smtClean="0">
                <a:solidFill>
                  <a:srgbClr val="000066"/>
                </a:solidFill>
                <a:latin typeface="맑은 고딕"/>
                <a:ea typeface="맑은 고딕"/>
              </a:rPr>
              <a:t>(08:00~09:00), </a:t>
            </a:r>
            <a:r>
              <a:rPr lang="ko-KR" altLang="en-US" sz="1800" b="1" dirty="0" smtClean="0">
                <a:solidFill>
                  <a:srgbClr val="000066"/>
                </a:solidFill>
                <a:latin typeface="맑은 고딕"/>
                <a:ea typeface="맑은 고딕"/>
              </a:rPr>
              <a:t>중식</a:t>
            </a:r>
            <a:r>
              <a:rPr lang="en-US" altLang="ko-KR" sz="1800" b="1" dirty="0" smtClean="0">
                <a:solidFill>
                  <a:srgbClr val="000066"/>
                </a:solidFill>
                <a:latin typeface="맑은 고딕"/>
                <a:ea typeface="맑은 고딕"/>
              </a:rPr>
              <a:t>(11:30~13:30), </a:t>
            </a:r>
            <a:r>
              <a:rPr lang="ko-KR" altLang="en-US" sz="1800" b="1" dirty="0" err="1" smtClean="0">
                <a:solidFill>
                  <a:srgbClr val="000066"/>
                </a:solidFill>
                <a:latin typeface="맑은 고딕"/>
                <a:ea typeface="맑은 고딕"/>
              </a:rPr>
              <a:t>석식</a:t>
            </a:r>
            <a:r>
              <a:rPr lang="en-US" altLang="ko-KR" sz="1800" b="1" dirty="0" smtClean="0">
                <a:solidFill>
                  <a:srgbClr val="000066"/>
                </a:solidFill>
                <a:latin typeface="맑은 고딕"/>
                <a:ea typeface="맑은 고딕"/>
              </a:rPr>
              <a:t>(17:30~18:30)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000066"/>
                </a:solidFill>
                <a:latin typeface="맑은 고딕"/>
                <a:ea typeface="맑은 고딕"/>
              </a:rPr>
              <a:t> </a:t>
            </a:r>
            <a:r>
              <a:rPr lang="en-US" altLang="ko-KR" sz="1800" b="1" dirty="0" smtClean="0">
                <a:solidFill>
                  <a:srgbClr val="000066"/>
                </a:solidFill>
                <a:latin typeface="맑은 고딕"/>
                <a:ea typeface="맑은 고딕"/>
              </a:rPr>
              <a:t> · </a:t>
            </a:r>
            <a:r>
              <a:rPr lang="ko-KR" altLang="en-US" sz="1800" b="1" dirty="0" smtClean="0">
                <a:solidFill>
                  <a:srgbClr val="000066"/>
                </a:solidFill>
                <a:latin typeface="맑은 고딕"/>
                <a:ea typeface="맑은 고딕"/>
              </a:rPr>
              <a:t>유의사항 </a:t>
            </a:r>
            <a:r>
              <a:rPr lang="en-US" altLang="ko-KR" sz="1800" b="1" dirty="0" smtClean="0">
                <a:solidFill>
                  <a:srgbClr val="000066"/>
                </a:solidFill>
                <a:latin typeface="맑은 고딕"/>
                <a:ea typeface="맑은 고딕"/>
              </a:rPr>
              <a:t>: </a:t>
            </a:r>
            <a:r>
              <a:rPr lang="ko-KR" altLang="en-US" sz="1800" b="1" u="sng" dirty="0" smtClean="0">
                <a:solidFill>
                  <a:srgbClr val="FF0000"/>
                </a:solidFill>
                <a:latin typeface="맑은 고딕"/>
                <a:ea typeface="맑은 고딕"/>
              </a:rPr>
              <a:t>식당 이용 시 명찰 필히 패용</a:t>
            </a:r>
            <a:r>
              <a:rPr lang="en-US" altLang="ko-KR" sz="1800" b="1" dirty="0">
                <a:solidFill>
                  <a:srgbClr val="000066"/>
                </a:solidFill>
              </a:rPr>
              <a:t> </a:t>
            </a:r>
            <a:endParaRPr lang="en-US" altLang="ko-KR" sz="1800" b="1" dirty="0" smtClean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800" b="1" dirty="0">
              <a:solidFill>
                <a:srgbClr val="000066"/>
              </a:solidFill>
            </a:endParaRPr>
          </a:p>
          <a:p>
            <a:pPr>
              <a:lnSpc>
                <a:spcPct val="180000"/>
              </a:lnSpc>
            </a:pPr>
            <a:r>
              <a:rPr lang="en-US" altLang="ko-KR" sz="1800" b="1" dirty="0">
                <a:solidFill>
                  <a:srgbClr val="000066"/>
                </a:solidFill>
              </a:rPr>
              <a:t> </a:t>
            </a:r>
            <a:r>
              <a:rPr lang="ko-KR" altLang="en-US" sz="2000" b="1" dirty="0" smtClean="0">
                <a:solidFill>
                  <a:srgbClr val="000066"/>
                </a:solidFill>
              </a:rPr>
              <a:t>문 </a:t>
            </a:r>
            <a:r>
              <a:rPr lang="ko-KR" altLang="en-US" sz="2000" b="1" dirty="0">
                <a:solidFill>
                  <a:srgbClr val="000066"/>
                </a:solidFill>
              </a:rPr>
              <a:t>의 처</a:t>
            </a:r>
            <a:endParaRPr lang="en-US" altLang="ko-KR" sz="2000" b="1" dirty="0">
              <a:solidFill>
                <a:srgbClr val="000066"/>
              </a:solidFill>
            </a:endParaRPr>
          </a:p>
          <a:p>
            <a:pPr>
              <a:lnSpc>
                <a:spcPct val="180000"/>
              </a:lnSpc>
            </a:pPr>
            <a:r>
              <a:rPr lang="en-US" altLang="ko-KR" sz="1800" b="1" dirty="0">
                <a:solidFill>
                  <a:srgbClr val="000066"/>
                </a:solidFill>
              </a:rPr>
              <a:t>  · </a:t>
            </a:r>
            <a:r>
              <a:rPr lang="ko-KR" altLang="en-US" sz="1800" b="1" dirty="0">
                <a:solidFill>
                  <a:srgbClr val="000066"/>
                </a:solidFill>
              </a:rPr>
              <a:t>연수 관련 </a:t>
            </a:r>
            <a:r>
              <a:rPr lang="en-US" altLang="ko-KR" sz="1800" b="1" dirty="0">
                <a:solidFill>
                  <a:srgbClr val="000066"/>
                </a:solidFill>
              </a:rPr>
              <a:t>: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윤은빈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실학관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102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호</a:t>
            </a:r>
            <a:r>
              <a:rPr lang="en-US" altLang="ko-KR" sz="1800" b="1" dirty="0">
                <a:solidFill>
                  <a:srgbClr val="FF0000"/>
                </a:solidFill>
              </a:rPr>
              <a:t>,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521-8043)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>
              <a:lnSpc>
                <a:spcPct val="180000"/>
              </a:lnSpc>
            </a:pPr>
            <a:r>
              <a:rPr lang="en-US" altLang="ko-KR" sz="1800" b="1" dirty="0">
                <a:solidFill>
                  <a:srgbClr val="000066"/>
                </a:solidFill>
              </a:rPr>
              <a:t>  · </a:t>
            </a:r>
            <a:r>
              <a:rPr lang="ko-KR" altLang="en-US" sz="1800" b="1" dirty="0">
                <a:solidFill>
                  <a:srgbClr val="000066"/>
                </a:solidFill>
              </a:rPr>
              <a:t>기숙사 관련 </a:t>
            </a:r>
            <a:r>
              <a:rPr lang="en-US" altLang="ko-KR" sz="1800" b="1" dirty="0">
                <a:solidFill>
                  <a:srgbClr val="000066"/>
                </a:solidFill>
              </a:rPr>
              <a:t>: </a:t>
            </a:r>
            <a:r>
              <a:rPr lang="ko-KR" altLang="en-US" sz="1800" b="1" dirty="0">
                <a:solidFill>
                  <a:srgbClr val="000066"/>
                </a:solidFill>
              </a:rPr>
              <a:t>서준호</a:t>
            </a:r>
            <a:r>
              <a:rPr lang="en-US" altLang="ko-KR" sz="1800" b="1" dirty="0">
                <a:solidFill>
                  <a:srgbClr val="000066"/>
                </a:solidFill>
              </a:rPr>
              <a:t>, </a:t>
            </a:r>
            <a:r>
              <a:rPr lang="ko-KR" altLang="en-US" sz="1800" b="1" dirty="0">
                <a:solidFill>
                  <a:srgbClr val="000066"/>
                </a:solidFill>
              </a:rPr>
              <a:t>김창기 사감</a:t>
            </a:r>
            <a:r>
              <a:rPr lang="en-US" altLang="ko-KR" sz="1800" b="1" dirty="0">
                <a:solidFill>
                  <a:srgbClr val="000066"/>
                </a:solidFill>
              </a:rPr>
              <a:t>(</a:t>
            </a:r>
            <a:r>
              <a:rPr lang="ko-KR" altLang="en-US" sz="1800" b="1" dirty="0" err="1">
                <a:solidFill>
                  <a:srgbClr val="000066"/>
                </a:solidFill>
              </a:rPr>
              <a:t>한빛관</a:t>
            </a:r>
            <a:r>
              <a:rPr lang="en-US" altLang="ko-KR" sz="1800" b="1" dirty="0">
                <a:solidFill>
                  <a:srgbClr val="000066"/>
                </a:solidFill>
              </a:rPr>
              <a:t>, 521-8399)</a:t>
            </a:r>
          </a:p>
          <a:p>
            <a:pPr>
              <a:lnSpc>
                <a:spcPct val="150000"/>
              </a:lnSpc>
            </a:pPr>
            <a:endParaRPr lang="en-US" altLang="ko-KR" sz="1800" b="1" u="sng" dirty="0" smtClean="0">
              <a:solidFill>
                <a:srgbClr val="FF0000"/>
              </a:solidFill>
            </a:endParaRPr>
          </a:p>
          <a:p>
            <a:pPr>
              <a:lnSpc>
                <a:spcPct val="180000"/>
              </a:lnSpc>
            </a:pPr>
            <a:endParaRPr lang="en-US" altLang="ko-KR" sz="700" b="1" dirty="0" smtClean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700" b="1" dirty="0" smtClean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700" b="1" dirty="0" smtClean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500" b="1" dirty="0">
              <a:solidFill>
                <a:srgbClr val="00006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5423" y="391380"/>
            <a:ext cx="5974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캠퍼스 내 주요시설 이용안내</a:t>
            </a:r>
            <a:r>
              <a:rPr lang="en-US" altLang="ko-KR" sz="2000" b="1" dirty="0" smtClean="0"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(2</a:t>
            </a:r>
            <a:r>
              <a:rPr lang="ko-KR" altLang="en-US" sz="2000" b="1" dirty="0" smtClean="0"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캠퍼스</a:t>
            </a:r>
            <a:r>
              <a:rPr lang="en-US" altLang="ko-KR" sz="2000" b="1" dirty="0" smtClean="0"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sz="2000" b="1" dirty="0">
              <a:solidFill>
                <a:srgbClr val="00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7226" y="1345109"/>
            <a:ext cx="468000" cy="468000"/>
          </a:xfrm>
          <a:prstGeom prst="roundRect">
            <a:avLst/>
          </a:prstGeom>
          <a:blipFill dpi="0" rotWithShape="1">
            <a:blip r:embed="rId3"/>
            <a:srcRect/>
            <a:stretch>
              <a:fillRect l="2000" t="2000" r="2000" b="2000"/>
            </a:stretch>
          </a:blip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77050" y="5076775"/>
            <a:ext cx="9078163" cy="1855108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83250" y="5076775"/>
            <a:ext cx="9071963" cy="183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000066"/>
                </a:solidFill>
              </a:rPr>
              <a:t>※ </a:t>
            </a:r>
            <a:r>
              <a:rPr lang="ko-KR" altLang="en-US" sz="1800" b="1" dirty="0">
                <a:solidFill>
                  <a:srgbClr val="FF0000"/>
                </a:solidFill>
              </a:rPr>
              <a:t>기숙사 내 </a:t>
            </a:r>
            <a:r>
              <a:rPr lang="ko-KR" altLang="en-US" sz="1800" b="1" u="sng" dirty="0">
                <a:solidFill>
                  <a:srgbClr val="FF0000"/>
                </a:solidFill>
              </a:rPr>
              <a:t>흡연</a:t>
            </a:r>
            <a:r>
              <a:rPr lang="en-US" altLang="ko-KR" sz="1800" b="1" dirty="0">
                <a:solidFill>
                  <a:srgbClr val="FF0000"/>
                </a:solidFill>
              </a:rPr>
              <a:t>, </a:t>
            </a:r>
            <a:r>
              <a:rPr lang="ko-KR" altLang="en-US" sz="1800" b="1" u="sng" dirty="0">
                <a:solidFill>
                  <a:srgbClr val="FF0000"/>
                </a:solidFill>
              </a:rPr>
              <a:t>고성방가</a:t>
            </a:r>
            <a:r>
              <a:rPr lang="en-US" altLang="ko-KR" sz="1800" b="1" dirty="0">
                <a:solidFill>
                  <a:srgbClr val="FF0000"/>
                </a:solidFill>
              </a:rPr>
              <a:t>, </a:t>
            </a:r>
            <a:r>
              <a:rPr lang="ko-KR" altLang="en-US" sz="1800" b="1" u="sng" dirty="0">
                <a:solidFill>
                  <a:srgbClr val="FF0000"/>
                </a:solidFill>
              </a:rPr>
              <a:t>음식 및 주류반입</a:t>
            </a:r>
            <a:r>
              <a:rPr lang="en-US" altLang="ko-KR" sz="1800" b="1" dirty="0">
                <a:solidFill>
                  <a:srgbClr val="FF0000"/>
                </a:solidFill>
              </a:rPr>
              <a:t>, </a:t>
            </a:r>
            <a:r>
              <a:rPr lang="ko-KR" altLang="en-US" sz="1800" b="1" u="sng" dirty="0">
                <a:solidFill>
                  <a:srgbClr val="FF0000"/>
                </a:solidFill>
              </a:rPr>
              <a:t>음주행위</a:t>
            </a:r>
            <a:r>
              <a:rPr lang="ko-KR" altLang="en-US" sz="1800" b="1" dirty="0">
                <a:solidFill>
                  <a:srgbClr val="FF0000"/>
                </a:solidFill>
              </a:rPr>
              <a:t>를 금하고 있습니다</a:t>
            </a:r>
            <a:r>
              <a:rPr lang="en-US" altLang="ko-KR" sz="1800" b="1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000066"/>
                </a:solidFill>
              </a:rPr>
              <a:t>  </a:t>
            </a:r>
            <a:r>
              <a:rPr lang="ko-KR" altLang="en-US" sz="1800" b="1" dirty="0">
                <a:solidFill>
                  <a:srgbClr val="000066"/>
                </a:solidFill>
              </a:rPr>
              <a:t> </a:t>
            </a:r>
            <a:r>
              <a:rPr lang="ko-KR" altLang="en-US" sz="1800" b="1" u="sng" dirty="0">
                <a:solidFill>
                  <a:srgbClr val="FF0000"/>
                </a:solidFill>
              </a:rPr>
              <a:t>적발 시 </a:t>
            </a:r>
            <a:r>
              <a:rPr lang="ko-KR" altLang="en-US" sz="1800" b="1" u="sng" dirty="0" err="1">
                <a:solidFill>
                  <a:srgbClr val="FF0000"/>
                </a:solidFill>
              </a:rPr>
              <a:t>퇴소조치</a:t>
            </a:r>
            <a:r>
              <a:rPr lang="ko-KR" altLang="en-US" sz="1800" b="1" dirty="0">
                <a:solidFill>
                  <a:srgbClr val="000066"/>
                </a:solidFill>
              </a:rPr>
              <a:t> 하오니 유념하여 주시기 바랍니다</a:t>
            </a:r>
            <a:r>
              <a:rPr lang="en-US" altLang="ko-KR" sz="1800" b="1" dirty="0">
                <a:solidFill>
                  <a:srgbClr val="000066"/>
                </a:solidFill>
              </a:rPr>
              <a:t>.</a:t>
            </a:r>
            <a:r>
              <a:rPr lang="ko-KR" altLang="en-US" sz="1800" b="1" dirty="0">
                <a:solidFill>
                  <a:srgbClr val="000066"/>
                </a:solidFill>
              </a:rPr>
              <a:t> </a:t>
            </a:r>
            <a:endParaRPr lang="en-US" altLang="ko-KR" sz="1800" b="1" dirty="0" smtClean="0">
              <a:solidFill>
                <a:srgbClr val="000066"/>
              </a:solidFill>
            </a:endParaRPr>
          </a:p>
          <a:p>
            <a:pPr>
              <a:lnSpc>
                <a:spcPct val="180000"/>
              </a:lnSpc>
            </a:pPr>
            <a:r>
              <a:rPr lang="en-US" altLang="ko-KR" sz="1800" b="1" dirty="0">
                <a:solidFill>
                  <a:srgbClr val="000066"/>
                </a:solidFill>
              </a:rPr>
              <a:t>※ </a:t>
            </a:r>
            <a:r>
              <a:rPr lang="ko-KR" altLang="en-US" sz="1800" b="1" dirty="0" smtClean="0">
                <a:solidFill>
                  <a:srgbClr val="000066"/>
                </a:solidFill>
              </a:rPr>
              <a:t>정부의 </a:t>
            </a:r>
            <a:r>
              <a:rPr lang="ko-KR" altLang="en-US" sz="1800" b="1" dirty="0">
                <a:solidFill>
                  <a:srgbClr val="000066"/>
                </a:solidFill>
              </a:rPr>
              <a:t>공공기관 에너지 절약정책에 따라 </a:t>
            </a:r>
            <a:r>
              <a:rPr lang="ko-KR" altLang="en-US" sz="1800" b="1" dirty="0">
                <a:solidFill>
                  <a:srgbClr val="FF0000"/>
                </a:solidFill>
              </a:rPr>
              <a:t>적정 실내온도를 유지</a:t>
            </a:r>
            <a:r>
              <a:rPr lang="ko-KR" altLang="en-US" sz="1800" b="1" dirty="0">
                <a:solidFill>
                  <a:srgbClr val="000066"/>
                </a:solidFill>
              </a:rPr>
              <a:t>하고 있습니다</a:t>
            </a:r>
            <a:r>
              <a:rPr lang="en-US" altLang="ko-KR" sz="1800" b="1" dirty="0">
                <a:solidFill>
                  <a:srgbClr val="000066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000066"/>
                </a:solidFill>
              </a:rPr>
              <a:t>   다소 </a:t>
            </a:r>
            <a:r>
              <a:rPr lang="ko-KR" altLang="en-US" sz="1800" b="1" dirty="0">
                <a:solidFill>
                  <a:srgbClr val="000066"/>
                </a:solidFill>
              </a:rPr>
              <a:t>불편하시더라도 협조 부탁드립니다</a:t>
            </a:r>
            <a:r>
              <a:rPr lang="en-US" altLang="ko-KR" sz="1800" b="1" dirty="0" smtClean="0">
                <a:solidFill>
                  <a:srgbClr val="000066"/>
                </a:solidFill>
              </a:rPr>
              <a:t>.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66788" y="3610569"/>
            <a:ext cx="1538287" cy="98054"/>
          </a:xfrm>
          <a:prstGeom prst="roundRect">
            <a:avLst>
              <a:gd name="adj" fmla="val 15277"/>
            </a:avLst>
          </a:prstGeom>
          <a:gradFill>
            <a:gsLst>
              <a:gs pos="0">
                <a:schemeClr val="bg1"/>
              </a:gs>
              <a:gs pos="42000">
                <a:schemeClr val="bg1"/>
              </a:gs>
              <a:gs pos="87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01593" y="3231320"/>
            <a:ext cx="468000" cy="468000"/>
          </a:xfrm>
          <a:prstGeom prst="roundRect">
            <a:avLst/>
          </a:prstGeom>
          <a:blipFill dpi="0" rotWithShape="1">
            <a:blip r:embed="rId4"/>
            <a:srcRect/>
            <a:stretch>
              <a:fillRect l="5000" t="5000" r="5000" b="5000"/>
            </a:stretch>
          </a:blipFill>
          <a:ln w="381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첫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452</Words>
  <Application>Microsoft Office PowerPoint</Application>
  <PresentationFormat>사용자 지정</PresentationFormat>
  <Paragraphs>69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첫페이지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109</cp:revision>
  <cp:lastPrinted>2018-06-18T00:25:31Z</cp:lastPrinted>
  <dcterms:created xsi:type="dcterms:W3CDTF">2018-06-12T10:19:19Z</dcterms:created>
  <dcterms:modified xsi:type="dcterms:W3CDTF">2019-01-21T00:45:55Z</dcterms:modified>
</cp:coreProperties>
</file>