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658" r:id="rId3"/>
    <p:sldId id="659" r:id="rId4"/>
    <p:sldId id="662" r:id="rId5"/>
    <p:sldId id="663" r:id="rId6"/>
    <p:sldId id="664" r:id="rId7"/>
    <p:sldId id="665" r:id="rId8"/>
    <p:sldId id="666" r:id="rId9"/>
    <p:sldId id="669" r:id="rId10"/>
    <p:sldId id="667" r:id="rId11"/>
    <p:sldId id="670" r:id="rId12"/>
    <p:sldId id="668" r:id="rId13"/>
    <p:sldId id="671" r:id="rId14"/>
    <p:sldId id="672" r:id="rId15"/>
    <p:sldId id="673" r:id="rId16"/>
    <p:sldId id="674" r:id="rId17"/>
    <p:sldId id="675" r:id="rId18"/>
    <p:sldId id="676" r:id="rId19"/>
    <p:sldId id="657" r:id="rId2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8FC4"/>
    <a:srgbClr val="4F81BD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4" autoAdjust="0"/>
    <p:restoredTop sz="95032"/>
  </p:normalViewPr>
  <p:slideViewPr>
    <p:cSldViewPr>
      <p:cViewPr>
        <p:scale>
          <a:sx n="215" d="100"/>
          <a:sy n="215" d="100"/>
        </p:scale>
        <p:origin x="144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5793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294" y="0"/>
            <a:ext cx="2945862" cy="495793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B3A93549-46C6-482C-B952-6AFD6AE23F4F}" type="datetimeFigureOut">
              <a:rPr lang="ko-KR" altLang="en-US"/>
              <a:pPr>
                <a:defRPr/>
              </a:pPr>
              <a:t>2016. 2. 25.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2" tIns="47781" rIns="95562" bIns="47781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</p:spPr>
        <p:txBody>
          <a:bodyPr vert="horz" lIns="95562" tIns="47781" rIns="95562" bIns="47781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305"/>
            <a:ext cx="2945862" cy="495793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294" y="9429305"/>
            <a:ext cx="2945862" cy="495793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4C07ECE1-17AD-4C4A-AE93-5AADB1F280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5327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7ECE1-17AD-4C4A-AE93-5AADB1F2804D}" type="slidenum">
              <a:rPr lang="ko-KR" altLang="en-US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4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7ECE1-17AD-4C4A-AE93-5AADB1F2804D}" type="slidenum">
              <a:rPr lang="ko-KR" altLang="en-US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08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7ECE1-17AD-4C4A-AE93-5AADB1F2804D}" type="slidenum">
              <a:rPr lang="ko-KR" altLang="en-US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339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7ECE1-17AD-4C4A-AE93-5AADB1F2804D}" type="slidenum">
              <a:rPr lang="ko-KR" altLang="en-US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06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 userDrawn="1"/>
        </p:nvSpPr>
        <p:spPr>
          <a:xfrm>
            <a:off x="1547813" y="4149725"/>
            <a:ext cx="6400800" cy="84137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  <a:latin typeface="Candar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kumimoji="0" lang="ko-KR" altLang="en-US" sz="3200" dirty="0" smtClean="0">
              <a:latin typeface="한컴 솔잎 M" pitchFamily="18" charset="-127"/>
              <a:ea typeface="한컴 솔잎 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052736"/>
            <a:ext cx="7772400" cy="1470025"/>
          </a:xfrm>
        </p:spPr>
        <p:txBody>
          <a:bodyPr/>
          <a:lstStyle>
            <a:lvl1pPr>
              <a:defRPr b="0" baseline="0">
                <a:latin typeface="한컴 솔잎 M" pitchFamily="18" charset="-127"/>
                <a:ea typeface="한컴 솔잎 M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7664" y="2996952"/>
            <a:ext cx="6400800" cy="8416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baseline="0">
                <a:solidFill>
                  <a:schemeClr val="tx1"/>
                </a:solidFill>
                <a:latin typeface="한컴 솔잎 M" pitchFamily="18" charset="-127"/>
                <a:ea typeface="한컴 솔잎 M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한컴 솔잎 M" pitchFamily="18" charset="-127"/>
                <a:ea typeface="한컴 솔잎 M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2011-12-20</a:t>
            </a:r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1413" y="6381750"/>
            <a:ext cx="3960812" cy="365125"/>
          </a:xfrm>
        </p:spPr>
        <p:txBody>
          <a:bodyPr/>
          <a:lstStyle>
            <a:lvl1pPr>
              <a:defRPr baseline="0">
                <a:latin typeface="한컴 솔잎 M" pitchFamily="18" charset="-127"/>
                <a:ea typeface="한컴 솔잎 M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LINK@KoreaTech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한컴 솔잎 M" pitchFamily="18" charset="-127"/>
                <a:ea typeface="한컴 솔잎 M" pitchFamily="18" charset="-127"/>
              </a:defRPr>
            </a:lvl1pPr>
          </a:lstStyle>
          <a:p>
            <a:pPr>
              <a:defRPr/>
            </a:pPr>
            <a:fld id="{915BDAD6-F794-4268-B7AE-FD08F2E42EE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359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>
            <a:lvl1pPr>
              <a:defRPr sz="3200" b="0" baseline="0">
                <a:latin typeface="+mn-ea"/>
                <a:ea typeface="+mn-ea"/>
                <a:cs typeface="Tunga" pitchFamily="2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>
            <a:lvl1pPr marL="342900" indent="-342900">
              <a:buFont typeface="Wingdings 2" pitchFamily="18" charset="2"/>
              <a:buChar char=""/>
              <a:defRPr sz="2000" b="0" baseline="0">
                <a:latin typeface="+mn-ea"/>
                <a:ea typeface="+mn-ea"/>
                <a:cs typeface="Tunga" pitchFamily="2"/>
              </a:defRPr>
            </a:lvl1pPr>
            <a:lvl2pPr>
              <a:defRPr sz="1800" b="0" baseline="0">
                <a:latin typeface="+mn-ea"/>
                <a:ea typeface="+mn-ea"/>
                <a:cs typeface="Tunga" pitchFamily="2"/>
              </a:defRPr>
            </a:lvl2pPr>
            <a:lvl3pPr>
              <a:defRPr sz="1600" b="0" baseline="0">
                <a:latin typeface="+mn-ea"/>
                <a:ea typeface="+mn-ea"/>
                <a:cs typeface="Tunga" pitchFamily="2"/>
              </a:defRPr>
            </a:lvl3pPr>
            <a:lvl4pPr marL="1600200" indent="-228600">
              <a:buFont typeface="Wingdings" pitchFamily="2" charset="2"/>
              <a:buChar char="Ø"/>
              <a:defRPr sz="1600" b="0" baseline="0">
                <a:latin typeface="+mn-ea"/>
                <a:ea typeface="+mn-ea"/>
                <a:cs typeface="Tunga" pitchFamily="2"/>
              </a:defRPr>
            </a:lvl4pPr>
            <a:lvl5pPr>
              <a:defRPr sz="1600" b="0" baseline="0">
                <a:latin typeface="+mn-ea"/>
                <a:ea typeface="+mn-ea"/>
                <a:cs typeface="Tunga" pitchFamily="2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b="0" baseline="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  <a:cs typeface="Tunga" pitchFamily="2" charset="0"/>
              </a:defRPr>
            </a:lvl1pPr>
          </a:lstStyle>
          <a:p>
            <a:pPr>
              <a:defRPr/>
            </a:pPr>
            <a:r>
              <a:rPr lang="en-US" altLang="ko-KR"/>
              <a:t>2011-12-20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55875" y="6356350"/>
            <a:ext cx="4032250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1200" b="0" baseline="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  <a:cs typeface="Tunga" pitchFamily="2" charset="0"/>
              </a:defRPr>
            </a:lvl1pPr>
          </a:lstStyle>
          <a:p>
            <a:pPr>
              <a:defRPr/>
            </a:pPr>
            <a:r>
              <a:rPr lang="en-US" altLang="ko-KR"/>
              <a:t>LINK@KoreaTech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1400" b="0" baseline="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  <a:cs typeface="Tunga" pitchFamily="2" charset="0"/>
              </a:defRPr>
            </a:lvl1pPr>
          </a:lstStyle>
          <a:p>
            <a:pPr>
              <a:defRPr/>
            </a:pPr>
            <a:fld id="{69B3714C-E40C-48F4-AB99-6B4914E75DE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4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baseline="0">
                <a:solidFill>
                  <a:schemeClr val="tx1">
                    <a:tint val="75000"/>
                  </a:schemeClr>
                </a:solidFill>
                <a:latin typeface="한컴 솔잎 M" pitchFamily="18" charset="-127"/>
                <a:ea typeface="한컴 솔잎 M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2011-12-20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baseline="0">
                <a:solidFill>
                  <a:schemeClr val="tx1">
                    <a:tint val="75000"/>
                  </a:schemeClr>
                </a:solidFill>
                <a:latin typeface="한컴 솔잎 M" pitchFamily="18" charset="-127"/>
                <a:ea typeface="한컴 솔잎 M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LINK@KoreaTech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aseline="0">
                <a:solidFill>
                  <a:schemeClr val="tx1">
                    <a:tint val="75000"/>
                  </a:schemeClr>
                </a:solidFill>
                <a:latin typeface="한컴 솔잎 M" pitchFamily="18" charset="-127"/>
                <a:ea typeface="한컴 솔잎 M" pitchFamily="18" charset="-127"/>
              </a:defRPr>
            </a:lvl1pPr>
          </a:lstStyle>
          <a:p>
            <a:pPr>
              <a:defRPr/>
            </a:pPr>
            <a:fld id="{8F989247-C411-46F4-844F-09C5CD389F0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한컴 솔잎 M" pitchFamily="18" charset="-127"/>
          <a:ea typeface="한컴 솔잎 M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한컴 솔잎 M" pitchFamily="18" charset="-127"/>
          <a:ea typeface="한컴 솔잎 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한컴 솔잎 M" pitchFamily="18" charset="-127"/>
          <a:ea typeface="한컴 솔잎 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한컴 솔잎 M" pitchFamily="18" charset="-127"/>
          <a:ea typeface="한컴 솔잎 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한컴 솔잎 M" pitchFamily="18" charset="-127"/>
          <a:ea typeface="한컴 솔잎 M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한컴 솔잎 M" pitchFamily="18" charset="-127"/>
          <a:ea typeface="한컴 솔잎 M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한컴 솔잎 M" pitchFamily="18" charset="-127"/>
          <a:ea typeface="한컴 솔잎 M" pitchFamily="18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한컴 솔잎 M" pitchFamily="18" charset="-127"/>
          <a:ea typeface="한컴 솔잎 M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한컴 솔잎 M" pitchFamily="18" charset="-127"/>
          <a:ea typeface="한컴 솔잎 M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한컴 솔잎 M" pitchFamily="18" charset="-127"/>
          <a:ea typeface="한컴 솔잎 M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ctrTitle"/>
          </p:nvPr>
        </p:nvSpPr>
        <p:spPr>
          <a:xfrm>
            <a:off x="451131" y="1125538"/>
            <a:ext cx="8338273" cy="2025557"/>
          </a:xfrm>
        </p:spPr>
        <p:txBody>
          <a:bodyPr/>
          <a:lstStyle/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>
                <a:latin typeface="Nanum Gothic" charset="-127"/>
                <a:ea typeface="Nanum Gothic" charset="-127"/>
                <a:cs typeface="Nanum Gothic" charset="-127"/>
              </a:rPr>
              <a:t>Efficient Estimation of </a:t>
            </a:r>
            <a:r>
              <a:rPr lang="en-US" sz="2800" b="1" dirty="0" err="1">
                <a:latin typeface="Nanum Gothic" charset="-127"/>
                <a:ea typeface="Nanum Gothic" charset="-127"/>
                <a:cs typeface="Nanum Gothic" charset="-127"/>
              </a:rPr>
              <a:t>Betweenness</a:t>
            </a:r>
            <a:r>
              <a:rPr lang="en-US" sz="2800" b="1" dirty="0">
                <a:latin typeface="Nanum Gothic" charset="-127"/>
                <a:ea typeface="Nanum Gothic" charset="-127"/>
                <a:cs typeface="Nanum Gothic" charset="-127"/>
              </a:rPr>
              <a:t> Centrality </a:t>
            </a:r>
            <a:r>
              <a:rPr lang="en-US" sz="2800" b="1" dirty="0" smtClean="0"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lang="en-US" sz="2800" b="1" dirty="0" smtClean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sz="2800" b="1" dirty="0" smtClean="0">
                <a:latin typeface="Nanum Gothic" charset="-127"/>
                <a:ea typeface="Nanum Gothic" charset="-127"/>
                <a:cs typeface="Nanum Gothic" charset="-127"/>
              </a:rPr>
              <a:t>in </a:t>
            </a:r>
            <a:r>
              <a:rPr lang="en-US" sz="2800" b="1" dirty="0">
                <a:latin typeface="Nanum Gothic" charset="-127"/>
                <a:ea typeface="Nanum Gothic" charset="-127"/>
                <a:cs typeface="Nanum Gothic" charset="-127"/>
              </a:rPr>
              <a:t>Wireless Networks</a:t>
            </a:r>
            <a:endParaRPr lang="ko-KR" altLang="en-US" sz="2800" b="1" dirty="0">
              <a:solidFill>
                <a:srgbClr val="00000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099" name="부제목 2"/>
          <p:cNvSpPr>
            <a:spLocks noGrp="1"/>
          </p:cNvSpPr>
          <p:nvPr>
            <p:ph type="subTitle" idx="1"/>
          </p:nvPr>
        </p:nvSpPr>
        <p:spPr>
          <a:xfrm>
            <a:off x="1171575" y="3716338"/>
            <a:ext cx="6797675" cy="18732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ko-KR" dirty="0" smtClean="0">
                <a:latin typeface="+mn-lt"/>
                <a:ea typeface="맑은 고딕"/>
              </a:rPr>
              <a:t>Feb</a:t>
            </a:r>
            <a:r>
              <a:rPr lang="en-US" altLang="ko-KR" dirty="0" smtClean="0">
                <a:latin typeface="+mn-lt"/>
              </a:rPr>
              <a:t>. 2016</a:t>
            </a:r>
            <a:endParaRPr lang="en-US" altLang="ko-KR" dirty="0">
              <a:latin typeface="+mn-lt"/>
            </a:endParaRPr>
          </a:p>
          <a:p>
            <a:pPr eaLnBrk="1" hangingPunct="1">
              <a:defRPr/>
            </a:pPr>
            <a:endParaRPr lang="en-US" altLang="ko-KR" dirty="0">
              <a:latin typeface="+mn-lt"/>
            </a:endParaRPr>
          </a:p>
          <a:p>
            <a:pPr eaLnBrk="1" hangingPunct="1">
              <a:defRPr/>
            </a:pPr>
            <a:r>
              <a:rPr lang="en-US" altLang="ko-KR" dirty="0" err="1" smtClean="0">
                <a:latin typeface="+mn-lt"/>
                <a:ea typeface="맑은 고딕"/>
              </a:rPr>
              <a:t>Joo-Seong</a:t>
            </a:r>
            <a:r>
              <a:rPr lang="en-US" altLang="ko-KR" dirty="0" smtClean="0">
                <a:latin typeface="+mn-lt"/>
                <a:ea typeface="맑은 고딕"/>
              </a:rPr>
              <a:t> </a:t>
            </a:r>
            <a:r>
              <a:rPr lang="en-US" altLang="ko-KR" dirty="0" err="1" smtClean="0">
                <a:latin typeface="+mn-lt"/>
                <a:ea typeface="맑은 고딕"/>
              </a:rPr>
              <a:t>Heo</a:t>
            </a:r>
            <a:endParaRPr lang="en-US" altLang="ko-KR" dirty="0" smtClean="0">
              <a:latin typeface="+mn-lt"/>
            </a:endParaRPr>
          </a:p>
          <a:p>
            <a:pPr eaLnBrk="1" hangingPunct="1">
              <a:defRPr/>
            </a:pPr>
            <a:r>
              <a:rPr lang="en-US" altLang="ko-KR" dirty="0" err="1" smtClean="0">
                <a:latin typeface="+mn-lt"/>
              </a:rPr>
              <a:t>LINK@KoreaTech</a:t>
            </a:r>
            <a:endParaRPr lang="en-US" altLang="ko-KR" dirty="0" smtClean="0">
              <a:latin typeface="+mn-lt"/>
            </a:endParaRPr>
          </a:p>
          <a:p>
            <a:pPr eaLnBrk="1" hangingPunct="1">
              <a:defRPr/>
            </a:pPr>
            <a:r>
              <a:rPr lang="en-US" altLang="ko-KR" dirty="0" smtClean="0">
                <a:latin typeface="+mn-lt"/>
              </a:rPr>
              <a:t>http</a:t>
            </a:r>
            <a:r>
              <a:rPr lang="en-US" altLang="ko-KR" dirty="0">
                <a:latin typeface="+mn-lt"/>
              </a:rPr>
              <a:t>://link.koreatech.ac.kr</a:t>
            </a:r>
            <a:endParaRPr lang="ko-KR" alt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>
                <a:latin typeface="맑은 고딕" charset="0"/>
                <a:ea typeface="맑은 고딕" charset="0"/>
              </a:rPr>
              <a:t>Theorem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LINK@KoreaTech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3714C-E40C-48F4-AB99-6B4914E75DEC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098550"/>
            <a:ext cx="53340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0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>
                <a:latin typeface="맑은 고딕" charset="0"/>
                <a:ea typeface="맑은 고딕" charset="0"/>
              </a:rPr>
              <a:t>Theorem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LINK@KoreaTech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3714C-E40C-48F4-AB99-6B4914E75DEC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276872"/>
            <a:ext cx="4612748" cy="237626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982798" y="2475082"/>
            <a:ext cx="423552" cy="4235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74266" y="3969436"/>
            <a:ext cx="423552" cy="4235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>
                <a:latin typeface="맑은 고딕" charset="0"/>
                <a:ea typeface="맑은 고딕" charset="0"/>
              </a:rPr>
              <a:t>Theorem 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LINK@KoreaTech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3714C-E40C-48F4-AB99-6B4914E75DEC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412776"/>
            <a:ext cx="5384800" cy="1790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688" y="3776989"/>
            <a:ext cx="3352800" cy="17272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 rot="18900000">
            <a:off x="2854255" y="4109321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8900000">
            <a:off x="4652504" y="3983871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9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>
                <a:latin typeface="맑은 고딕" charset="0"/>
                <a:ea typeface="맑은 고딕" charset="0"/>
              </a:rPr>
              <a:t>Harmonic mean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1405" y="1086135"/>
            <a:ext cx="8229600" cy="5073427"/>
          </a:xfrm>
        </p:spPr>
        <p:txBody>
          <a:bodyPr/>
          <a:lstStyle/>
          <a:p>
            <a:pPr marL="457200" lvl="1" indent="0">
              <a:buNone/>
            </a:pPr>
            <a:r>
              <a:rPr lang="ko-KR" altLang="en-US" sz="1400" dirty="0">
                <a:solidFill>
                  <a:srgbClr val="FF0000"/>
                </a:solidFill>
              </a:rPr>
              <a:t>경우에 따라서 </a:t>
            </a:r>
            <a:r>
              <a:rPr lang="ko-KR" altLang="en-US" sz="1400" dirty="0"/>
              <a:t>조화 평균이 정확한 평균치를 돌려준다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457200" lvl="1" indent="0">
              <a:buNone/>
            </a:pPr>
            <a:r>
              <a:rPr lang="ko-KR" altLang="en-US" sz="1400" dirty="0" smtClean="0"/>
              <a:t>예를 </a:t>
            </a:r>
            <a:r>
              <a:rPr lang="ko-KR" altLang="en-US" sz="1400" dirty="0"/>
              <a:t>들어</a:t>
            </a:r>
            <a:r>
              <a:rPr lang="en-US" altLang="ko-KR" sz="1400" dirty="0"/>
              <a:t>, </a:t>
            </a:r>
            <a:r>
              <a:rPr lang="ko-KR" altLang="en-US" sz="1400" dirty="0"/>
              <a:t>전체 거리의 절반을 </a:t>
            </a:r>
            <a:r>
              <a:rPr lang="en-US" altLang="ko-KR" sz="1400" dirty="0"/>
              <a:t>40km/h</a:t>
            </a:r>
            <a:r>
              <a:rPr lang="ko-KR" altLang="en-US" sz="1400" dirty="0"/>
              <a:t>의 속도로 달리고</a:t>
            </a:r>
            <a:r>
              <a:rPr lang="en-US" altLang="ko-KR" sz="1400" dirty="0"/>
              <a:t>, </a:t>
            </a:r>
            <a:r>
              <a:rPr lang="ko-KR" altLang="en-US" sz="1400" dirty="0"/>
              <a:t>남은 절반을 </a:t>
            </a:r>
            <a:r>
              <a:rPr lang="en-US" altLang="ko-KR" sz="1400" dirty="0"/>
              <a:t>60km/h</a:t>
            </a:r>
            <a:r>
              <a:rPr lang="ko-KR" altLang="en-US" sz="1400" dirty="0"/>
              <a:t>로 달렸다면</a:t>
            </a:r>
            <a:r>
              <a:rPr lang="en-US" altLang="ko-KR" sz="1400" dirty="0"/>
              <a:t>, </a:t>
            </a:r>
            <a:r>
              <a:rPr lang="ko-KR" altLang="en-US" sz="1400" dirty="0"/>
              <a:t>평균 속력은 </a:t>
            </a:r>
            <a:r>
              <a:rPr lang="en-US" altLang="ko-KR" sz="1400" dirty="0"/>
              <a:t>40</a:t>
            </a:r>
            <a:r>
              <a:rPr lang="ko-KR" altLang="en-US" sz="1400" dirty="0"/>
              <a:t>과 </a:t>
            </a:r>
            <a:r>
              <a:rPr lang="en-US" altLang="ko-KR" sz="1400" dirty="0"/>
              <a:t>60</a:t>
            </a:r>
            <a:r>
              <a:rPr lang="ko-KR" altLang="en-US" sz="1400" dirty="0"/>
              <a:t>의 조화 평균인 </a:t>
            </a:r>
            <a:r>
              <a:rPr lang="en-US" altLang="ko-KR" sz="1400" dirty="0"/>
              <a:t>48km/h</a:t>
            </a:r>
            <a:r>
              <a:rPr lang="ko-KR" altLang="en-US" sz="1400" dirty="0"/>
              <a:t>가 된다</a:t>
            </a:r>
            <a:r>
              <a:rPr lang="en-US" altLang="ko-KR" sz="1400" dirty="0"/>
              <a:t>. </a:t>
            </a:r>
            <a:r>
              <a:rPr lang="ko-KR" altLang="en-US" sz="1400" dirty="0"/>
              <a:t>이동하는데 전체 거리를 </a:t>
            </a:r>
            <a:r>
              <a:rPr lang="en-US" altLang="ko-KR" sz="1400" dirty="0"/>
              <a:t>48 km/h</a:t>
            </a:r>
            <a:r>
              <a:rPr lang="ko-KR" altLang="en-US" sz="1400" dirty="0"/>
              <a:t>의 속력으로 달린 경우와 같은 시간이 걸렸기 때문이다</a:t>
            </a:r>
            <a:r>
              <a:rPr lang="en-US" altLang="ko-KR" sz="1400" dirty="0"/>
              <a:t>. (</a:t>
            </a:r>
            <a:r>
              <a:rPr lang="ko-KR" altLang="en-US" sz="1400" dirty="0"/>
              <a:t>만약 전체 </a:t>
            </a:r>
            <a:r>
              <a:rPr lang="en-US" altLang="ko-KR" sz="1400" dirty="0"/>
              <a:t>"</a:t>
            </a:r>
            <a:r>
              <a:rPr lang="ko-KR" altLang="en-US" sz="1400" dirty="0"/>
              <a:t>시간</a:t>
            </a:r>
            <a:r>
              <a:rPr lang="en-US" altLang="ko-KR" sz="1400" dirty="0"/>
              <a:t>"</a:t>
            </a:r>
            <a:r>
              <a:rPr lang="ko-KR" altLang="en-US" sz="1400" dirty="0"/>
              <a:t>의 절반씩을 달렸다면</a:t>
            </a:r>
            <a:r>
              <a:rPr lang="en-US" altLang="ko-KR" sz="1400" dirty="0"/>
              <a:t>, </a:t>
            </a:r>
            <a:r>
              <a:rPr lang="ko-KR" altLang="en-US" sz="1400" dirty="0"/>
              <a:t>평균 속력은 산술 평균인 </a:t>
            </a:r>
            <a:r>
              <a:rPr lang="en-US" altLang="ko-KR" sz="1400" dirty="0"/>
              <a:t>50km/h</a:t>
            </a:r>
            <a:r>
              <a:rPr lang="ko-KR" altLang="en-US" sz="1400" dirty="0"/>
              <a:t>가 된다</a:t>
            </a:r>
            <a:r>
              <a:rPr lang="en-US" altLang="ko-KR" sz="1400" dirty="0" smtClean="0"/>
              <a:t>.)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ko-KR" altLang="en-US" sz="1400" dirty="0" smtClean="0"/>
          </a:p>
          <a:p>
            <a:pPr marL="457200" lvl="1" indent="0">
              <a:buNone/>
            </a:pPr>
            <a:endParaRPr lang="ko-KR" altLang="en-US" sz="1400" dirty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lvl="1">
              <a:buFontTx/>
              <a:buChar char="-"/>
            </a:pPr>
            <a:r>
              <a:rPr lang="ko-KR" altLang="en-US" sz="1400" dirty="0" smtClean="0"/>
              <a:t>일이나 능률</a:t>
            </a:r>
            <a:endParaRPr lang="ko-KR" altLang="en-US" sz="1400" dirty="0"/>
          </a:p>
          <a:p>
            <a:pPr lvl="1">
              <a:buFontTx/>
              <a:buChar char="-"/>
            </a:pPr>
            <a:r>
              <a:rPr lang="ko-KR" altLang="en-US" sz="1400" dirty="0" smtClean="0"/>
              <a:t>평균적인 변화율</a:t>
            </a:r>
          </a:p>
          <a:p>
            <a:pPr lvl="1">
              <a:buFontTx/>
              <a:buChar char="-"/>
            </a:pPr>
            <a:r>
              <a:rPr lang="ko-KR" altLang="en-US" sz="1400" dirty="0" smtClean="0"/>
              <a:t>주어진 수들의 역수의 산술 평균의 역수</a:t>
            </a:r>
            <a:endParaRPr lang="en-US" altLang="ko-KR" sz="14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LINK@KoreaTech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3714C-E40C-48F4-AB99-6B4914E75DEC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348880"/>
            <a:ext cx="3949445" cy="35418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799" y="4119823"/>
            <a:ext cx="27178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0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>
                <a:latin typeface="맑은 고딕" charset="0"/>
                <a:ea typeface="맑은 고딕" charset="0"/>
              </a:rPr>
              <a:t>Theorem 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LINK@KoreaTech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3714C-E40C-48F4-AB99-6B4914E75DEC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" b="863"/>
          <a:stretch/>
        </p:blipFill>
        <p:spPr>
          <a:xfrm>
            <a:off x="1930400" y="1340768"/>
            <a:ext cx="5283200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6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>
                <a:latin typeface="맑은 고딕" charset="0"/>
                <a:ea typeface="맑은 고딕" charset="0"/>
              </a:rPr>
              <a:t>Theorem 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LINK@KoreaTech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3714C-E40C-48F4-AB99-6B4914E75DEC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628800"/>
            <a:ext cx="51943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7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>
                <a:latin typeface="맑은 고딕" charset="0"/>
                <a:ea typeface="맑은 고딕" charset="0"/>
              </a:rPr>
              <a:t>Theorem 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LINK@KoreaTech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3714C-E40C-48F4-AB99-6B4914E75DEC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73349"/>
            <a:ext cx="3860800" cy="3632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868" y="2727777"/>
            <a:ext cx="1461096" cy="8616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3793443"/>
            <a:ext cx="3352800" cy="1727200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 rot="18900000">
            <a:off x="4790583" y="4125775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18900000">
            <a:off x="6588832" y="4000325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>
                <a:latin typeface="맑은 고딕" charset="0"/>
                <a:ea typeface="맑은 고딕" charset="0"/>
              </a:rPr>
              <a:t>Algorithm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LINK@KoreaTech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3714C-E40C-48F4-AB99-6B4914E75DEC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080635"/>
            <a:ext cx="5295900" cy="514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32240" y="1628800"/>
            <a:ext cx="16610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     </a:t>
            </a:r>
            <a:r>
              <a:rPr lang="en-US" sz="300" dirty="0" smtClean="0"/>
              <a:t> </a:t>
            </a:r>
            <a:r>
              <a:rPr lang="en-US" dirty="0" smtClean="0"/>
              <a:t>: Ego </a:t>
            </a:r>
          </a:p>
          <a:p>
            <a:r>
              <a:rPr lang="en-US" dirty="0" smtClean="0"/>
              <a:t>N    </a:t>
            </a:r>
            <a:r>
              <a:rPr lang="en-US" sz="1000" dirty="0" smtClean="0"/>
              <a:t> </a:t>
            </a:r>
            <a:r>
              <a:rPr lang="en-US" dirty="0" smtClean="0"/>
              <a:t>: Node</a:t>
            </a:r>
          </a:p>
          <a:p>
            <a:r>
              <a:rPr lang="en-US" dirty="0" smtClean="0"/>
              <a:t>u     : 1- hop</a:t>
            </a:r>
          </a:p>
          <a:p>
            <a:r>
              <a:rPr lang="en-US" dirty="0" smtClean="0"/>
              <a:t>w    </a:t>
            </a:r>
            <a:r>
              <a:rPr lang="en-US" sz="700" dirty="0" smtClean="0"/>
              <a:t> </a:t>
            </a:r>
            <a:r>
              <a:rPr lang="en-US" dirty="0" smtClean="0"/>
              <a:t>: 2- hop</a:t>
            </a:r>
          </a:p>
          <a:p>
            <a:r>
              <a:rPr lang="en-US" dirty="0" err="1" smtClean="0"/>
              <a:t>p,q</a:t>
            </a:r>
            <a:r>
              <a:rPr lang="en-US" dirty="0" smtClean="0"/>
              <a:t>  : </a:t>
            </a:r>
            <a:r>
              <a:rPr lang="en-US" dirty="0" err="1" smtClean="0"/>
              <a:t>s,t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0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>
                <a:latin typeface="맑은 고딕" charset="0"/>
                <a:ea typeface="맑은 고딕" charset="0"/>
              </a:rPr>
              <a:t>Algorithm 2,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LINK@KoreaTech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3714C-E40C-48F4-AB99-6B4914E75DEC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572" y="827199"/>
            <a:ext cx="5245100" cy="5524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89484" y="1268760"/>
            <a:ext cx="16610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    </a:t>
            </a:r>
            <a:r>
              <a:rPr lang="en-US" sz="300" dirty="0" smtClean="0"/>
              <a:t> </a:t>
            </a:r>
            <a:r>
              <a:rPr lang="en-US" dirty="0" smtClean="0"/>
              <a:t>: Ego </a:t>
            </a:r>
          </a:p>
          <a:p>
            <a:r>
              <a:rPr lang="en-US" dirty="0" smtClean="0"/>
              <a:t>N    </a:t>
            </a:r>
            <a:r>
              <a:rPr lang="en-US" sz="1000" dirty="0" smtClean="0"/>
              <a:t> </a:t>
            </a:r>
            <a:r>
              <a:rPr lang="en-US" dirty="0" smtClean="0"/>
              <a:t>: Node</a:t>
            </a:r>
          </a:p>
          <a:p>
            <a:r>
              <a:rPr lang="en-US" dirty="0" smtClean="0"/>
              <a:t>u     : 1- hop</a:t>
            </a:r>
          </a:p>
          <a:p>
            <a:r>
              <a:rPr lang="en-US" dirty="0" smtClean="0"/>
              <a:t>w    </a:t>
            </a:r>
            <a:r>
              <a:rPr lang="en-US" sz="700" dirty="0" smtClean="0"/>
              <a:t> </a:t>
            </a:r>
            <a:r>
              <a:rPr lang="en-US" dirty="0" smtClean="0"/>
              <a:t>: 2- hop</a:t>
            </a:r>
          </a:p>
          <a:p>
            <a:r>
              <a:rPr lang="en-US" dirty="0" err="1" smtClean="0"/>
              <a:t>p,q</a:t>
            </a:r>
            <a:r>
              <a:rPr lang="en-US" dirty="0" smtClean="0"/>
              <a:t>  : </a:t>
            </a:r>
            <a:r>
              <a:rPr lang="en-US" dirty="0" err="1" smtClean="0"/>
              <a:t>s,t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5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488992" y="3986196"/>
            <a:ext cx="6264696" cy="9087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41020" y="2507376"/>
            <a:ext cx="5760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smtClean="0"/>
              <a:t>Thank you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7998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>
                <a:latin typeface="맑은 고딕" charset="0"/>
                <a:ea typeface="맑은 고딕" charset="0"/>
              </a:rPr>
              <a:t>Contents</a:t>
            </a:r>
            <a:endParaRPr lang="ko-KR" altLang="en-US" dirty="0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073427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Ego Network</a:t>
            </a:r>
            <a:endParaRPr lang="en-US" altLang="ko-KR" dirty="0" smtClean="0"/>
          </a:p>
          <a:p>
            <a:endParaRPr lang="en-US" altLang="ko-KR" dirty="0" smtClean="0">
              <a:latin typeface="맑은 고딕" charset="0"/>
              <a:ea typeface="맑은 고딕" charset="0"/>
            </a:endParaRP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>
                <a:latin typeface="맑은 고딕" charset="0"/>
                <a:ea typeface="맑은 고딕" charset="0"/>
              </a:rPr>
              <a:t>X-Ego Network</a:t>
            </a:r>
            <a:endParaRPr lang="en-US" altLang="ko-KR" dirty="0" smtClean="0">
              <a:latin typeface="맑은 고딕" charset="0"/>
              <a:ea typeface="맑은 고딕" charset="0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맑은 고딕" charset="0"/>
                <a:ea typeface="맑은 고딕" charset="0"/>
              </a:rPr>
              <a:t>   </a:t>
            </a:r>
          </a:p>
          <a:p>
            <a:pPr marL="0" indent="0"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 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    - Theorem 2</a:t>
            </a:r>
          </a:p>
          <a:p>
            <a:pPr marL="0" indent="0"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 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    - Theorem 3</a:t>
            </a:r>
          </a:p>
          <a:p>
            <a:pPr marL="0" indent="0"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 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    - Theorem 4</a:t>
            </a:r>
          </a:p>
          <a:p>
            <a:pPr marL="0" indent="0">
              <a:buNone/>
            </a:pPr>
            <a:endParaRPr lang="en-US" altLang="ko-KR" dirty="0">
              <a:latin typeface="맑은 고딕" charset="0"/>
              <a:ea typeface="맑은 고딕" charset="0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맑은 고딕" charset="0"/>
                <a:ea typeface="맑은 고딕" charset="0"/>
              </a:rPr>
              <a:t>     + Algorithm</a:t>
            </a:r>
            <a:endParaRPr lang="en-US" altLang="ko-KR" dirty="0"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LINK@KoreaTech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3714C-E40C-48F4-AB99-6B4914E75DEC}" type="slidenum">
              <a:rPr lang="ko-KR" altLang="en-US"/>
              <a:pPr>
                <a:defRPr/>
              </a:pPr>
              <a:t>2</a:t>
            </a:fld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2361631"/>
            <a:ext cx="4968552" cy="246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9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>
                <a:latin typeface="맑은 고딕" charset="0"/>
                <a:ea typeface="맑은 고딕" charset="0"/>
              </a:rPr>
              <a:t>Ego Network</a:t>
            </a:r>
            <a:endParaRPr lang="ko-KR" altLang="en-US" dirty="0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en-US" dirty="0"/>
              <a:t>we define ego networks to be networks consisting of a single actor </a:t>
            </a:r>
            <a:r>
              <a:rPr lang="ko-KR" altLang="en-US" dirty="0" smtClean="0"/>
              <a:t>  </a:t>
            </a:r>
            <a:r>
              <a:rPr lang="en-US" dirty="0" smtClean="0"/>
              <a:t>(</a:t>
            </a:r>
            <a:r>
              <a:rPr lang="en-US" dirty="0"/>
              <a:t>ego) together with the actors they are connected to (alters) and all the links among those alters.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These </a:t>
            </a:r>
            <a:r>
              <a:rPr lang="en-US" dirty="0"/>
              <a:t>networks are also known as the </a:t>
            </a:r>
            <a:r>
              <a:rPr lang="en-US" dirty="0" err="1"/>
              <a:t>neighbourhood</a:t>
            </a:r>
            <a:r>
              <a:rPr lang="en-US" dirty="0"/>
              <a:t> networks or </a:t>
            </a:r>
            <a:r>
              <a:rPr lang="ko-KR" altLang="en-US" dirty="0" smtClean="0"/>
              <a:t>  </a:t>
            </a:r>
            <a:r>
              <a:rPr lang="en-US" dirty="0" smtClean="0"/>
              <a:t>first </a:t>
            </a:r>
            <a:r>
              <a:rPr lang="en-US" dirty="0"/>
              <a:t>order </a:t>
            </a:r>
            <a:r>
              <a:rPr lang="en-US" dirty="0" err="1"/>
              <a:t>neighbourhoods</a:t>
            </a:r>
            <a:r>
              <a:rPr lang="en-US" dirty="0"/>
              <a:t> of ego. </a:t>
            </a:r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LINK@KoreaTech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3714C-E40C-48F4-AB99-6B4914E75DEC}" type="slidenum">
              <a:rPr lang="ko-KR" altLang="en-US"/>
              <a:pPr>
                <a:defRPr/>
              </a:pPr>
              <a:t>3</a:t>
            </a:fld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589449"/>
            <a:ext cx="38862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>
                <a:latin typeface="맑은 고딕" charset="0"/>
                <a:ea typeface="맑은 고딕" charset="0"/>
              </a:rPr>
              <a:t>X-Ego 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 dirty="0" smtClean="0"/>
          </a:p>
          <a:p>
            <a:r>
              <a:rPr lang="en-US" dirty="0"/>
              <a:t>In wireless networks, the </a:t>
            </a:r>
            <a:r>
              <a:rPr lang="en-US" dirty="0" err="1"/>
              <a:t>betweenness</a:t>
            </a:r>
            <a:r>
              <a:rPr lang="en-US" dirty="0"/>
              <a:t> of a node has been </a:t>
            </a:r>
            <a:r>
              <a:rPr lang="en-US" dirty="0"/>
              <a:t> </a:t>
            </a:r>
            <a:r>
              <a:rPr lang="en-US" dirty="0" smtClean="0"/>
              <a:t>             considered </a:t>
            </a:r>
            <a:r>
              <a:rPr lang="en-US" dirty="0"/>
              <a:t>an indication of that node’s </a:t>
            </a:r>
            <a:r>
              <a:rPr lang="en-US" dirty="0" smtClean="0"/>
              <a:t>importance </a:t>
            </a:r>
            <a:r>
              <a:rPr lang="en-US" dirty="0"/>
              <a:t>in efficiently and </a:t>
            </a:r>
            <a:r>
              <a:rPr lang="en-US" dirty="0" smtClean="0"/>
              <a:t> reliably  delivering </a:t>
            </a:r>
            <a:r>
              <a:rPr lang="en-US" dirty="0"/>
              <a:t>messages. </a:t>
            </a:r>
            <a:endParaRPr lang="en-US" dirty="0"/>
          </a:p>
          <a:p>
            <a:pPr lvl="1"/>
            <a:endParaRPr lang="en-US" altLang="ko-KR" dirty="0" smtClean="0"/>
          </a:p>
          <a:p>
            <a:r>
              <a:rPr lang="en-US" dirty="0" smtClean="0"/>
              <a:t>we </a:t>
            </a:r>
            <a:r>
              <a:rPr lang="en-US" dirty="0"/>
              <a:t>introduce a new representation of a node’s vicinity, called the </a:t>
            </a:r>
            <a:r>
              <a:rPr lang="en-US" i="1" dirty="0"/>
              <a:t>expanded ego network </a:t>
            </a:r>
            <a:r>
              <a:rPr lang="en-US" dirty="0"/>
              <a:t>(shortly, </a:t>
            </a:r>
            <a:r>
              <a:rPr lang="en-US" i="1" dirty="0"/>
              <a:t>x-ego network</a:t>
            </a:r>
            <a:r>
              <a:rPr lang="en-US" dirty="0"/>
              <a:t>) of that node. </a:t>
            </a:r>
            <a:endParaRPr lang="en-US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LINK@KoreaTech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3714C-E40C-48F4-AB99-6B4914E75DEC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717032"/>
            <a:ext cx="3295526" cy="234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6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>
                <a:latin typeface="맑은 고딕" charset="0"/>
                <a:ea typeface="맑은 고딕" charset="0"/>
              </a:rPr>
              <a:t>Definition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LINK@KoreaTech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3714C-E40C-48F4-AB99-6B4914E75DEC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340768"/>
            <a:ext cx="5308600" cy="1485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3429000"/>
            <a:ext cx="3295526" cy="2342028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3984060" y="3705156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39952" y="4203274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829587" y="4143142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20256" y="3585268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139952" y="3848139"/>
            <a:ext cx="350044" cy="1249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1" idx="1"/>
          </p:cNvCxnSpPr>
          <p:nvPr/>
        </p:nvCxnSpPr>
        <p:spPr>
          <a:xfrm>
            <a:off x="4637862" y="4031479"/>
            <a:ext cx="223361" cy="14329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329957" y="4062600"/>
            <a:ext cx="182114" cy="16108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609751" y="3801584"/>
            <a:ext cx="56221" cy="12738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4139952" y="3937302"/>
            <a:ext cx="85825" cy="26597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4758286" y="3813168"/>
            <a:ext cx="130087" cy="32296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8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>
                <a:latin typeface="맑은 고딕" charset="0"/>
                <a:ea typeface="맑은 고딕" charset="0"/>
              </a:rPr>
              <a:t>Definition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LINK@KoreaTech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3714C-E40C-48F4-AB99-6B4914E75DEC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51545"/>
            <a:ext cx="5321300" cy="2006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946" y="3675019"/>
            <a:ext cx="3352800" cy="17272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 flipV="1">
            <a:off x="3131841" y="4293195"/>
            <a:ext cx="288031" cy="64797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91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>
                <a:latin typeface="맑은 고딕" charset="0"/>
                <a:ea typeface="맑은 고딕" charset="0"/>
              </a:rPr>
              <a:t>Theorem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LINK@KoreaTech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3714C-E40C-48F4-AB99-6B4914E75DEC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933056"/>
            <a:ext cx="3352800" cy="172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700" y="1093878"/>
            <a:ext cx="5308600" cy="25400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 rot="18900000">
            <a:off x="3542695" y="4362049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8900000">
            <a:off x="3812160" y="5243463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>
                <a:latin typeface="맑은 고딕" charset="0"/>
                <a:ea typeface="맑은 고딕" charset="0"/>
              </a:rPr>
              <a:t>Theorem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LINK@KoreaTech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3714C-E40C-48F4-AB99-6B4914E75DEC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350" y="1268760"/>
            <a:ext cx="53213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9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>
                <a:latin typeface="맑은 고딕" charset="0"/>
                <a:ea typeface="맑은 고딕" charset="0"/>
              </a:rPr>
              <a:t>Theorem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LINK@KoreaTech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3714C-E40C-48F4-AB99-6B4914E75DEC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276872"/>
            <a:ext cx="4612748" cy="237626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739768" y="2588656"/>
            <a:ext cx="423552" cy="4235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15724" y="2907130"/>
            <a:ext cx="423552" cy="4235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2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25889</TotalTime>
  <Words>317</Words>
  <Application>Microsoft Macintosh PowerPoint</Application>
  <PresentationFormat>On-screen Show (4:3)</PresentationFormat>
  <Paragraphs>115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굴림</vt:lpstr>
      <vt:lpstr>맑은 고딕</vt:lpstr>
      <vt:lpstr>한컴 솔잎 M</vt:lpstr>
      <vt:lpstr>Nanum Gothic</vt:lpstr>
      <vt:lpstr>Tunga</vt:lpstr>
      <vt:lpstr>Wingdings</vt:lpstr>
      <vt:lpstr>Wingdings 2</vt:lpstr>
      <vt:lpstr>Arial</vt:lpstr>
      <vt:lpstr>Office 테마</vt:lpstr>
      <vt:lpstr> Efficient Estimation of Betweenness Centrality  in Wireless Networks</vt:lpstr>
      <vt:lpstr>Contents</vt:lpstr>
      <vt:lpstr>Ego Network</vt:lpstr>
      <vt:lpstr>X-Ego Network</vt:lpstr>
      <vt:lpstr>Definition 1</vt:lpstr>
      <vt:lpstr>Definition 2</vt:lpstr>
      <vt:lpstr>Theorem 1</vt:lpstr>
      <vt:lpstr>Theorem 2</vt:lpstr>
      <vt:lpstr>Theorem 2</vt:lpstr>
      <vt:lpstr>Theorem 3</vt:lpstr>
      <vt:lpstr>Theorem 3</vt:lpstr>
      <vt:lpstr>Theorem 4</vt:lpstr>
      <vt:lpstr>Harmonic mean</vt:lpstr>
      <vt:lpstr>Theorem 4</vt:lpstr>
      <vt:lpstr>Theorem 4</vt:lpstr>
      <vt:lpstr>Theorem 4</vt:lpstr>
      <vt:lpstr>Algorithm 1</vt:lpstr>
      <vt:lpstr>Algorithm 2, 3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heeyoung</dc:creator>
  <cp:lastModifiedBy>JooSeong Heo</cp:lastModifiedBy>
  <cp:revision>1909</cp:revision>
  <cp:lastPrinted>2015-04-01T07:55:36Z</cp:lastPrinted>
  <dcterms:created xsi:type="dcterms:W3CDTF">2010-11-19T05:38:09Z</dcterms:created>
  <dcterms:modified xsi:type="dcterms:W3CDTF">2016-02-24T17:18:28Z</dcterms:modified>
</cp:coreProperties>
</file>