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BC232D-DE90-489E-AD6B-31612285D058}" v="1677" dt="2022-05-23T00:43:36.448"/>
    <p1510:client id="{2A766352-88FB-46B9-B94A-30465201D915}" v="74" dt="2022-05-23T10:25:47.6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82676"/>
            <a:ext cx="9144000" cy="2387600"/>
          </a:xfrm>
        </p:spPr>
        <p:txBody>
          <a:bodyPr/>
          <a:lstStyle/>
          <a:p>
            <a:r>
              <a:rPr lang="en-US" dirty="0">
                <a:cs typeface="Calibri Light"/>
              </a:rPr>
              <a:t>NP-PROBLEM RESEARCH</a:t>
            </a:r>
            <a:br>
              <a:rPr lang="en-US" dirty="0">
                <a:cs typeface="Calibri Light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650" y="3170544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cs typeface="Calibri"/>
              </a:rPr>
              <a:t>PHAN BA DUC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C194-2D15-7BE0-0D69-D0E86A341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526" y="58668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cs typeface="Calibri Light"/>
              </a:rPr>
              <a:t>Approximation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EEA66-95D8-038E-1EEE-F2C55BC32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309" y="1105038"/>
            <a:ext cx="11898795" cy="5825641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 dirty="0">
                <a:cs typeface="Calibri"/>
              </a:rPr>
              <a:t>Idea: </a:t>
            </a:r>
            <a:r>
              <a:rPr lang="en-US" dirty="0">
                <a:ea typeface="+mn-lt"/>
                <a:cs typeface="+mn-lt"/>
              </a:rPr>
              <a:t>Suppose all inputs are positive. The Algorithm to SSP aims to find a subset of </a:t>
            </a:r>
            <a:r>
              <a:rPr lang="en-US" i="1" dirty="0">
                <a:ea typeface="+mn-lt"/>
                <a:cs typeface="+mn-lt"/>
              </a:rPr>
              <a:t>S</a:t>
            </a:r>
            <a:r>
              <a:rPr lang="en-US" dirty="0">
                <a:ea typeface="+mn-lt"/>
                <a:cs typeface="+mn-lt"/>
              </a:rPr>
              <a:t> with a sum of at most </a:t>
            </a:r>
            <a:r>
              <a:rPr lang="en-US" i="1" dirty="0">
                <a:ea typeface="+mn-lt"/>
                <a:cs typeface="+mn-lt"/>
              </a:rPr>
              <a:t>T</a:t>
            </a:r>
            <a:r>
              <a:rPr lang="en-US" dirty="0">
                <a:ea typeface="+mn-lt"/>
                <a:cs typeface="+mn-lt"/>
              </a:rPr>
              <a:t> and at least </a:t>
            </a:r>
            <a:r>
              <a:rPr lang="en-US" i="1" dirty="0">
                <a:ea typeface="+mn-lt"/>
                <a:cs typeface="+mn-lt"/>
              </a:rPr>
              <a:t>r</a:t>
            </a:r>
            <a:r>
              <a:rPr lang="en-US" dirty="0">
                <a:ea typeface="+mn-lt"/>
                <a:cs typeface="+mn-lt"/>
              </a:rPr>
              <a:t> times the optimal sum, where </a:t>
            </a:r>
            <a:r>
              <a:rPr lang="en-US" i="1" dirty="0">
                <a:ea typeface="+mn-lt"/>
                <a:cs typeface="+mn-lt"/>
              </a:rPr>
              <a:t>r</a:t>
            </a:r>
            <a:r>
              <a:rPr lang="en-US" dirty="0">
                <a:ea typeface="+mn-lt"/>
                <a:cs typeface="+mn-lt"/>
              </a:rPr>
              <a:t> is a number in (0,1) called the </a:t>
            </a:r>
            <a:r>
              <a:rPr lang="en-US" i="1" dirty="0">
                <a:ea typeface="+mn-lt"/>
                <a:cs typeface="+mn-lt"/>
              </a:rPr>
              <a:t>approximation ratio</a:t>
            </a:r>
            <a:r>
              <a:rPr lang="en-US" dirty="0">
                <a:ea typeface="+mn-lt"/>
                <a:cs typeface="+mn-lt"/>
              </a:rPr>
              <a:t>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initialize a list </a:t>
            </a:r>
            <a:r>
              <a:rPr lang="en-US" i="1" dirty="0">
                <a:ea typeface="+mn-lt"/>
                <a:cs typeface="+mn-lt"/>
              </a:rPr>
              <a:t>L</a:t>
            </a:r>
            <a:r>
              <a:rPr lang="en-US" dirty="0">
                <a:ea typeface="+mn-lt"/>
                <a:cs typeface="+mn-lt"/>
              </a:rPr>
              <a:t> to contain one element 0.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for each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from 1 to </a:t>
            </a:r>
            <a:r>
              <a:rPr lang="en-US" i="1" dirty="0">
                <a:ea typeface="+mn-lt"/>
                <a:cs typeface="+mn-lt"/>
              </a:rPr>
              <a:t>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do</a:t>
            </a:r>
            <a:r>
              <a:rPr lang="en-US" dirty="0">
                <a:ea typeface="+mn-lt"/>
                <a:cs typeface="+mn-lt"/>
              </a:rPr>
              <a:t>
    let </a:t>
            </a:r>
            <a:r>
              <a:rPr lang="en-US" i="1" dirty="0">
                <a:ea typeface="+mn-lt"/>
                <a:cs typeface="+mn-lt"/>
              </a:rPr>
              <a:t>U</a:t>
            </a:r>
            <a:r>
              <a:rPr lang="en-US" i="1" baseline="-25000" dirty="0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be a list containing all elements </a:t>
            </a:r>
            <a:r>
              <a:rPr lang="en-US" i="1" dirty="0">
                <a:ea typeface="+mn-lt"/>
                <a:cs typeface="+mn-lt"/>
              </a:rPr>
              <a:t>y</a:t>
            </a:r>
            <a:r>
              <a:rPr lang="en-US" dirty="0">
                <a:ea typeface="+mn-lt"/>
                <a:cs typeface="+mn-lt"/>
              </a:rPr>
              <a:t> in </a:t>
            </a:r>
            <a:r>
              <a:rPr lang="en-US" i="1" dirty="0">
                <a:ea typeface="+mn-lt"/>
                <a:cs typeface="+mn-lt"/>
              </a:rPr>
              <a:t>L</a:t>
            </a:r>
            <a:r>
              <a:rPr lang="en-US" dirty="0">
                <a:ea typeface="+mn-lt"/>
                <a:cs typeface="+mn-lt"/>
              </a:rPr>
              <a:t>, and all sums </a:t>
            </a:r>
            <a:r>
              <a:rPr lang="en-US" i="1" dirty="0">
                <a:ea typeface="+mn-lt"/>
                <a:cs typeface="+mn-lt"/>
              </a:rPr>
              <a:t>x</a:t>
            </a:r>
            <a:r>
              <a:rPr lang="en-US" i="1" baseline="-25000" dirty="0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+ </a:t>
            </a:r>
            <a:r>
              <a:rPr lang="en-US" i="1" dirty="0">
                <a:ea typeface="+mn-lt"/>
                <a:cs typeface="+mn-lt"/>
              </a:rPr>
              <a:t>y</a:t>
            </a:r>
            <a:r>
              <a:rPr lang="en-US" dirty="0">
                <a:ea typeface="+mn-lt"/>
                <a:cs typeface="+mn-lt"/>
              </a:rPr>
              <a:t> for all </a:t>
            </a:r>
            <a:r>
              <a:rPr lang="en-US" i="1" dirty="0">
                <a:ea typeface="+mn-lt"/>
                <a:cs typeface="+mn-lt"/>
              </a:rPr>
              <a:t>y</a:t>
            </a:r>
            <a:r>
              <a:rPr lang="en-US" dirty="0">
                <a:ea typeface="+mn-lt"/>
                <a:cs typeface="+mn-lt"/>
              </a:rPr>
              <a:t> in </a:t>
            </a:r>
            <a:r>
              <a:rPr lang="en-US" i="1" dirty="0">
                <a:ea typeface="+mn-lt"/>
                <a:cs typeface="+mn-lt"/>
              </a:rPr>
              <a:t>L</a:t>
            </a:r>
            <a:r>
              <a:rPr lang="en-US" dirty="0">
                <a:ea typeface="+mn-lt"/>
                <a:cs typeface="+mn-lt"/>
              </a:rPr>
              <a:t>.
    sort </a:t>
            </a:r>
            <a:r>
              <a:rPr lang="en-US" i="1" dirty="0">
                <a:ea typeface="+mn-lt"/>
                <a:cs typeface="+mn-lt"/>
              </a:rPr>
              <a:t>U</a:t>
            </a:r>
            <a:r>
              <a:rPr lang="en-US" i="1" baseline="-25000" dirty="0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in ascending order
    make </a:t>
            </a:r>
            <a:r>
              <a:rPr lang="en-US" i="1" dirty="0">
                <a:ea typeface="+mn-lt"/>
                <a:cs typeface="+mn-lt"/>
              </a:rPr>
              <a:t>L</a:t>
            </a:r>
            <a:r>
              <a:rPr lang="en-US" dirty="0">
                <a:ea typeface="+mn-lt"/>
                <a:cs typeface="+mn-lt"/>
              </a:rPr>
              <a:t> empty 
    let </a:t>
            </a:r>
            <a:r>
              <a:rPr lang="en-US" i="1" dirty="0">
                <a:ea typeface="+mn-lt"/>
                <a:cs typeface="+mn-lt"/>
              </a:rPr>
              <a:t>y</a:t>
            </a:r>
            <a:r>
              <a:rPr lang="en-US" dirty="0">
                <a:ea typeface="+mn-lt"/>
                <a:cs typeface="+mn-lt"/>
              </a:rPr>
              <a:t> be the smallest element of </a:t>
            </a:r>
            <a:r>
              <a:rPr lang="en-US" i="1" dirty="0">
                <a:ea typeface="+mn-lt"/>
                <a:cs typeface="+mn-lt"/>
              </a:rPr>
              <a:t>U</a:t>
            </a:r>
            <a:r>
              <a:rPr lang="en-US" i="1" baseline="-25000" dirty="0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
    add </a:t>
            </a:r>
            <a:r>
              <a:rPr lang="en-US" i="1" dirty="0">
                <a:ea typeface="+mn-lt"/>
                <a:cs typeface="+mn-lt"/>
              </a:rPr>
              <a:t>y</a:t>
            </a:r>
            <a:r>
              <a:rPr lang="en-US" dirty="0">
                <a:ea typeface="+mn-lt"/>
                <a:cs typeface="+mn-lt"/>
              </a:rPr>
              <a:t> to </a:t>
            </a:r>
            <a:r>
              <a:rPr lang="en-US" i="1" dirty="0">
                <a:ea typeface="+mn-lt"/>
                <a:cs typeface="+mn-lt"/>
              </a:rPr>
              <a:t>L</a:t>
            </a:r>
            <a:r>
              <a:rPr lang="en-US" dirty="0">
                <a:ea typeface="+mn-lt"/>
                <a:cs typeface="+mn-lt"/>
              </a:rPr>
              <a:t>
    </a:t>
            </a:r>
            <a:r>
              <a:rPr lang="en-US" b="1" dirty="0">
                <a:ea typeface="+mn-lt"/>
                <a:cs typeface="+mn-lt"/>
              </a:rPr>
              <a:t>for each</a:t>
            </a:r>
            <a:r>
              <a:rPr lang="en-US" dirty="0">
                <a:ea typeface="+mn-lt"/>
                <a:cs typeface="+mn-lt"/>
              </a:rPr>
              <a:t> element </a:t>
            </a:r>
            <a:r>
              <a:rPr lang="en-US" i="1" dirty="0">
                <a:ea typeface="+mn-lt"/>
                <a:cs typeface="+mn-lt"/>
              </a:rPr>
              <a:t>z</a:t>
            </a:r>
            <a:r>
              <a:rPr lang="en-US" dirty="0">
                <a:ea typeface="+mn-lt"/>
                <a:cs typeface="+mn-lt"/>
              </a:rPr>
              <a:t> of </a:t>
            </a:r>
            <a:r>
              <a:rPr lang="en-US" i="1" dirty="0">
                <a:ea typeface="+mn-lt"/>
                <a:cs typeface="+mn-lt"/>
              </a:rPr>
              <a:t>U</a:t>
            </a:r>
            <a:r>
              <a:rPr lang="en-US" i="1" baseline="-25000" dirty="0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in increasing order </a:t>
            </a:r>
            <a:r>
              <a:rPr lang="en-US" b="1" dirty="0">
                <a:ea typeface="+mn-lt"/>
                <a:cs typeface="+mn-lt"/>
              </a:rPr>
              <a:t>do</a:t>
            </a:r>
            <a:r>
              <a:rPr lang="en-US" dirty="0">
                <a:ea typeface="+mn-lt"/>
                <a:cs typeface="+mn-lt"/>
              </a:rPr>
              <a:t>
        </a:t>
            </a:r>
            <a:r>
              <a:rPr lang="en-US" u="sng" dirty="0">
                <a:ea typeface="+mn-lt"/>
                <a:cs typeface="+mn-lt"/>
              </a:rPr>
              <a:t>// Trim the list by eliminating numbers close to one another</a:t>
            </a:r>
            <a:r>
              <a:rPr lang="en-US" dirty="0">
                <a:ea typeface="+mn-lt"/>
                <a:cs typeface="+mn-lt"/>
              </a:rPr>
              <a:t>
        </a:t>
            </a:r>
            <a:r>
              <a:rPr lang="en-US" u="sng" dirty="0">
                <a:ea typeface="+mn-lt"/>
                <a:cs typeface="+mn-lt"/>
              </a:rPr>
              <a:t>// and throw out elements greater than the target sum </a:t>
            </a:r>
            <a:r>
              <a:rPr lang="en-US" i="1" u="sng" dirty="0">
                <a:ea typeface="+mn-lt"/>
                <a:cs typeface="+mn-lt"/>
              </a:rPr>
              <a:t>T</a:t>
            </a:r>
            <a:r>
              <a:rPr lang="en-US" u="sng" dirty="0">
                <a:ea typeface="+mn-lt"/>
                <a:cs typeface="+mn-lt"/>
              </a:rPr>
              <a:t>.</a:t>
            </a:r>
            <a:r>
              <a:rPr lang="en-US" dirty="0">
                <a:ea typeface="+mn-lt"/>
                <a:cs typeface="+mn-lt"/>
              </a:rPr>
              <a:t>
        </a:t>
            </a:r>
            <a:r>
              <a:rPr lang="en-US" b="1" dirty="0">
                <a:ea typeface="+mn-lt"/>
                <a:cs typeface="+mn-lt"/>
              </a:rPr>
              <a:t>if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i="1" dirty="0">
                <a:ea typeface="+mn-lt"/>
                <a:cs typeface="+mn-lt"/>
              </a:rPr>
              <a:t>y</a:t>
            </a:r>
            <a:r>
              <a:rPr lang="en-US" dirty="0">
                <a:ea typeface="+mn-lt"/>
                <a:cs typeface="+mn-lt"/>
              </a:rPr>
              <a:t> +  </a:t>
            </a:r>
            <a:r>
              <a:rPr lang="en-US" i="1" dirty="0">
                <a:ea typeface="+mn-lt"/>
                <a:cs typeface="+mn-lt"/>
              </a:rPr>
              <a:t>ε T</a:t>
            </a:r>
            <a:r>
              <a:rPr lang="en-US" dirty="0">
                <a:ea typeface="+mn-lt"/>
                <a:cs typeface="+mn-lt"/>
              </a:rPr>
              <a:t>/</a:t>
            </a:r>
            <a:r>
              <a:rPr lang="en-US" i="1" dirty="0">
                <a:ea typeface="+mn-lt"/>
                <a:cs typeface="+mn-lt"/>
              </a:rPr>
              <a:t>n</a:t>
            </a:r>
            <a:r>
              <a:rPr lang="en-US" dirty="0">
                <a:ea typeface="+mn-lt"/>
                <a:cs typeface="+mn-lt"/>
              </a:rPr>
              <a:t> &lt; </a:t>
            </a:r>
            <a:r>
              <a:rPr lang="en-US" i="1" dirty="0">
                <a:ea typeface="+mn-lt"/>
                <a:cs typeface="+mn-lt"/>
              </a:rPr>
              <a:t>z</a:t>
            </a:r>
            <a:r>
              <a:rPr lang="en-US" dirty="0">
                <a:ea typeface="+mn-lt"/>
                <a:cs typeface="+mn-lt"/>
              </a:rPr>
              <a:t> ≤ </a:t>
            </a:r>
            <a:r>
              <a:rPr lang="en-US" i="1" dirty="0">
                <a:ea typeface="+mn-lt"/>
                <a:cs typeface="+mn-lt"/>
              </a:rPr>
              <a:t>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then</a:t>
            </a:r>
            <a:r>
              <a:rPr lang="en-US" dirty="0">
                <a:ea typeface="+mn-lt"/>
                <a:cs typeface="+mn-lt"/>
              </a:rPr>
              <a:t>
            </a:t>
            </a:r>
            <a:r>
              <a:rPr lang="en-US" i="1" dirty="0">
                <a:ea typeface="+mn-lt"/>
                <a:cs typeface="+mn-lt"/>
              </a:rPr>
              <a:t>y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i="1" dirty="0">
                <a:ea typeface="+mn-lt"/>
                <a:cs typeface="+mn-lt"/>
              </a:rPr>
              <a:t>z</a:t>
            </a:r>
            <a:r>
              <a:rPr lang="en-US" dirty="0">
                <a:ea typeface="+mn-lt"/>
                <a:cs typeface="+mn-lt"/>
              </a:rPr>
              <a:t>
            add </a:t>
            </a:r>
            <a:r>
              <a:rPr lang="en-US" i="1" dirty="0">
                <a:ea typeface="+mn-lt"/>
                <a:cs typeface="+mn-lt"/>
              </a:rPr>
              <a:t>z</a:t>
            </a:r>
            <a:r>
              <a:rPr lang="en-US" dirty="0">
                <a:ea typeface="+mn-lt"/>
                <a:cs typeface="+mn-lt"/>
              </a:rPr>
              <a:t> to </a:t>
            </a:r>
            <a:r>
              <a:rPr lang="en-US" i="1" dirty="0">
                <a:ea typeface="+mn-lt"/>
                <a:cs typeface="+mn-lt"/>
              </a:rPr>
              <a:t>L</a:t>
            </a:r>
            <a:r>
              <a:rPr lang="en-US" dirty="0">
                <a:ea typeface="+mn-lt"/>
                <a:cs typeface="+mn-lt"/>
              </a:rPr>
              <a:t>
</a:t>
            </a:r>
            <a:r>
              <a:rPr lang="en-US" b="1" dirty="0">
                <a:ea typeface="+mn-lt"/>
                <a:cs typeface="+mn-lt"/>
              </a:rPr>
              <a:t>return</a:t>
            </a:r>
            <a:r>
              <a:rPr lang="en-US" dirty="0">
                <a:ea typeface="+mn-lt"/>
                <a:cs typeface="+mn-lt"/>
              </a:rPr>
              <a:t> the largest element in </a:t>
            </a:r>
            <a:r>
              <a:rPr lang="en-US" i="1" dirty="0">
                <a:ea typeface="+mn-lt"/>
                <a:cs typeface="+mn-lt"/>
              </a:rPr>
              <a:t>L.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The  algorithm attains, for every epsilon &gt; 0, an approximation ratio of 1 - epsilon}. Its run time is polynomial in </a:t>
            </a:r>
            <a:r>
              <a:rPr lang="en-US" i="1" dirty="0">
                <a:ea typeface="+mn-lt"/>
                <a:cs typeface="+mn-lt"/>
              </a:rPr>
              <a:t>n</a:t>
            </a:r>
            <a:r>
              <a:rPr lang="en-US" dirty="0">
                <a:ea typeface="+mn-lt"/>
                <a:cs typeface="+mn-lt"/>
              </a:rPr>
              <a:t> and 1/epsilon. Recall that </a:t>
            </a:r>
            <a:r>
              <a:rPr lang="en-US" i="1" dirty="0">
                <a:ea typeface="+mn-lt"/>
                <a:cs typeface="+mn-lt"/>
              </a:rPr>
              <a:t>n</a:t>
            </a:r>
            <a:r>
              <a:rPr lang="en-US" dirty="0">
                <a:ea typeface="+mn-lt"/>
                <a:cs typeface="+mn-lt"/>
              </a:rPr>
              <a:t> is the number of inputs and </a:t>
            </a:r>
            <a:r>
              <a:rPr lang="en-US" i="1" dirty="0">
                <a:ea typeface="+mn-lt"/>
                <a:cs typeface="+mn-lt"/>
              </a:rPr>
              <a:t>T</a:t>
            </a:r>
            <a:r>
              <a:rPr lang="en-US" dirty="0">
                <a:ea typeface="+mn-lt"/>
                <a:cs typeface="+mn-lt"/>
              </a:rPr>
              <a:t> is the upper bound to the subset sum.</a:t>
            </a:r>
            <a:endParaRPr lang="en-US" i="1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4935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95A98-8015-C18C-030F-F5DA78AF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cs typeface="Calibri Light"/>
              </a:rPr>
              <a:t>Code Sample</a:t>
            </a: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A2A3DC5-E6F1-0A33-EB2C-C106E24AB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9818" y="1693104"/>
            <a:ext cx="6814775" cy="4873142"/>
          </a:xfrm>
        </p:spPr>
      </p:pic>
    </p:spTree>
    <p:extLst>
      <p:ext uri="{BB962C8B-B14F-4D97-AF65-F5344CB8AC3E}">
        <p14:creationId xmlns:p14="http://schemas.microsoft.com/office/powerpoint/2010/main" val="1806157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2C27-CC90-8388-D201-4FD73A7AF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cs typeface="Calibri Light"/>
              </a:rPr>
              <a:t>Reverse Method Approximation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3EDB7-A644-5687-1ED1-A47129D73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Instead of find the exact subset sum, we will do the following. If we can’t find the exact subset sum, we will find the nearest biggest that smaller than k</a:t>
            </a:r>
          </a:p>
          <a:p>
            <a:r>
              <a:rPr lang="en-US" dirty="0">
                <a:cs typeface="Calibri"/>
              </a:rPr>
              <a:t>This one is the best solution so far, which can work with big size input (EX: 100k, 1m)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3968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A553-E8BF-E56F-A1C4-AA71145D3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cs typeface="Calibri Light"/>
              </a:rPr>
              <a:t>Compare running time</a:t>
            </a:r>
            <a:endParaRPr lang="en-US" b="1" u="sng">
              <a:cs typeface="Calibri Ligh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ABBAA0-2BB9-54CA-91B8-02D8A19C46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967207"/>
              </p:ext>
            </p:extLst>
          </p:nvPr>
        </p:nvGraphicFramePr>
        <p:xfrm>
          <a:off x="838200" y="1825625"/>
          <a:ext cx="10490746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78">
                  <a:extLst>
                    <a:ext uri="{9D8B030D-6E8A-4147-A177-3AD203B41FA5}">
                      <a16:colId xmlns:a16="http://schemas.microsoft.com/office/drawing/2014/main" val="4116586833"/>
                    </a:ext>
                  </a:extLst>
                </a:gridCol>
                <a:gridCol w="1498678">
                  <a:extLst>
                    <a:ext uri="{9D8B030D-6E8A-4147-A177-3AD203B41FA5}">
                      <a16:colId xmlns:a16="http://schemas.microsoft.com/office/drawing/2014/main" val="2651226769"/>
                    </a:ext>
                  </a:extLst>
                </a:gridCol>
                <a:gridCol w="1498678">
                  <a:extLst>
                    <a:ext uri="{9D8B030D-6E8A-4147-A177-3AD203B41FA5}">
                      <a16:colId xmlns:a16="http://schemas.microsoft.com/office/drawing/2014/main" val="2187497419"/>
                    </a:ext>
                  </a:extLst>
                </a:gridCol>
                <a:gridCol w="1498678">
                  <a:extLst>
                    <a:ext uri="{9D8B030D-6E8A-4147-A177-3AD203B41FA5}">
                      <a16:colId xmlns:a16="http://schemas.microsoft.com/office/drawing/2014/main" val="1817850852"/>
                    </a:ext>
                  </a:extLst>
                </a:gridCol>
                <a:gridCol w="1498678">
                  <a:extLst>
                    <a:ext uri="{9D8B030D-6E8A-4147-A177-3AD203B41FA5}">
                      <a16:colId xmlns:a16="http://schemas.microsoft.com/office/drawing/2014/main" val="2779507470"/>
                    </a:ext>
                  </a:extLst>
                </a:gridCol>
                <a:gridCol w="1498678">
                  <a:extLst>
                    <a:ext uri="{9D8B030D-6E8A-4147-A177-3AD203B41FA5}">
                      <a16:colId xmlns:a16="http://schemas.microsoft.com/office/drawing/2014/main" val="956742183"/>
                    </a:ext>
                  </a:extLst>
                </a:gridCol>
                <a:gridCol w="1498678">
                  <a:extLst>
                    <a:ext uri="{9D8B030D-6E8A-4147-A177-3AD203B41FA5}">
                      <a16:colId xmlns:a16="http://schemas.microsoft.com/office/drawing/2014/main" val="73803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92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Brute 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328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Memoization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9,1s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Memmory</a:t>
                      </a:r>
                      <a:r>
                        <a:rPr lang="en-US" dirty="0"/>
                        <a:t>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Memmory</a:t>
                      </a:r>
                      <a:r>
                        <a:rPr lang="en-US" dirty="0"/>
                        <a:t>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Memmory</a:t>
                      </a:r>
                      <a:r>
                        <a:rPr lang="en-US" dirty="0"/>
                        <a:t>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Memmory</a:t>
                      </a:r>
                      <a:r>
                        <a:rPr lang="en-US" dirty="0"/>
                        <a:t> </a:t>
                      </a:r>
                      <a:br>
                        <a:rPr lang="en-US" dirty="0"/>
                      </a:br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15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Approximation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0,00964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0,481855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262,5024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40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Reverse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0,16749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0.0847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886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861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25F7-07D9-A063-2FD4-495A51F03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21924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cs typeface="Calibri Light" panose="020F0302020204030204"/>
              </a:rPr>
              <a:t>Graph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D0ABB5D-79FD-B77B-5052-D51562A9A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9333" y="851265"/>
            <a:ext cx="8730742" cy="5837862"/>
          </a:xfrm>
        </p:spPr>
      </p:pic>
    </p:spTree>
    <p:extLst>
      <p:ext uri="{BB962C8B-B14F-4D97-AF65-F5344CB8AC3E}">
        <p14:creationId xmlns:p14="http://schemas.microsoft.com/office/powerpoint/2010/main" val="2792530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3724-1455-698F-1854-DE7A83D4C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23" y="2563682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Thank you for your attention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8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ED3C5-7D65-6EF9-77B4-65D15158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cs typeface="Calibri Light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51352-C8BB-D36B-6BC2-FAD10D743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 </a:t>
            </a:r>
            <a:r>
              <a:rPr lang="en-US" b="1" dirty="0">
                <a:ea typeface="+mn-lt"/>
                <a:cs typeface="+mn-lt"/>
              </a:rPr>
              <a:t>subset sum problem</a:t>
            </a:r>
            <a:r>
              <a:rPr lang="en-US" dirty="0">
                <a:ea typeface="+mn-lt"/>
                <a:cs typeface="+mn-lt"/>
              </a:rPr>
              <a:t> (SSP) is a decision problem in computer science. In its most general formulation, there is a set of integers and a target-sum T, and the question is to decide whether any subset of </a:t>
            </a:r>
            <a:r>
              <a:rPr lang="en-US">
                <a:ea typeface="+mn-lt"/>
                <a:cs typeface="+mn-lt"/>
              </a:rPr>
              <a:t>the integers sum to precisely 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BF543-8F07-010C-CFB6-A556D16EF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cs typeface="Calibri Light"/>
              </a:rPr>
              <a:t>Some 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44722-883F-1312-E840-133C886F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The run-time complexity of SSP depends on two parameters:</a:t>
            </a:r>
            <a:endParaRPr lang="en-US" dirty="0">
              <a:cs typeface="Calibri" panose="020F0502020204030204"/>
            </a:endParaRPr>
          </a:p>
          <a:p>
            <a:r>
              <a:rPr lang="en-US" i="1" dirty="0">
                <a:ea typeface="+mn-lt"/>
                <a:cs typeface="+mn-lt"/>
              </a:rPr>
              <a:t>n</a:t>
            </a:r>
            <a:r>
              <a:rPr lang="en-US" dirty="0">
                <a:ea typeface="+mn-lt"/>
                <a:cs typeface="+mn-lt"/>
              </a:rPr>
              <a:t> - the number of input integers. If </a:t>
            </a:r>
            <a:r>
              <a:rPr lang="en-US" i="1" dirty="0">
                <a:ea typeface="+mn-lt"/>
                <a:cs typeface="+mn-lt"/>
              </a:rPr>
              <a:t>n</a:t>
            </a:r>
            <a:r>
              <a:rPr lang="en-US" dirty="0">
                <a:ea typeface="+mn-lt"/>
                <a:cs typeface="+mn-lt"/>
              </a:rPr>
              <a:t> is a small fixed number, then an exhaustive search for the solution is practical.</a:t>
            </a:r>
            <a:endParaRPr lang="en-US" dirty="0"/>
          </a:p>
          <a:p>
            <a:r>
              <a:rPr lang="en-US" i="1" dirty="0">
                <a:ea typeface="+mn-lt"/>
                <a:cs typeface="+mn-lt"/>
              </a:rPr>
              <a:t>L</a:t>
            </a:r>
            <a:r>
              <a:rPr lang="en-US" dirty="0">
                <a:ea typeface="+mn-lt"/>
                <a:cs typeface="+mn-lt"/>
              </a:rPr>
              <a:t> - the precision of the problem, stated as the number of binary place values that it takes to state the problem. If </a:t>
            </a:r>
            <a:r>
              <a:rPr lang="en-US" i="1" dirty="0">
                <a:ea typeface="+mn-lt"/>
                <a:cs typeface="+mn-lt"/>
              </a:rPr>
              <a:t>L</a:t>
            </a:r>
            <a:r>
              <a:rPr lang="en-US" dirty="0">
                <a:ea typeface="+mn-lt"/>
                <a:cs typeface="+mn-lt"/>
              </a:rPr>
              <a:t> is a small fixed number, then there are dynamic programming algorithms that can solve it exactly.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As both </a:t>
            </a:r>
            <a:r>
              <a:rPr lang="en-US" i="1" dirty="0">
                <a:ea typeface="+mn-lt"/>
                <a:cs typeface="+mn-lt"/>
              </a:rPr>
              <a:t>n</a:t>
            </a:r>
            <a:r>
              <a:rPr lang="en-US" dirty="0">
                <a:ea typeface="+mn-lt"/>
                <a:cs typeface="+mn-lt"/>
              </a:rPr>
              <a:t> and </a:t>
            </a:r>
            <a:r>
              <a:rPr lang="en-US" i="1" dirty="0">
                <a:ea typeface="+mn-lt"/>
                <a:cs typeface="+mn-lt"/>
              </a:rPr>
              <a:t>L</a:t>
            </a:r>
            <a:r>
              <a:rPr lang="en-US" dirty="0">
                <a:ea typeface="+mn-lt"/>
                <a:cs typeface="+mn-lt"/>
              </a:rPr>
              <a:t> grow large, SSP is NP-hard. The complexity of the best known algorithms is exponential in the smaller of the two parameters </a:t>
            </a:r>
            <a:r>
              <a:rPr lang="en-US" i="1" dirty="0">
                <a:ea typeface="+mn-lt"/>
                <a:cs typeface="+mn-lt"/>
              </a:rPr>
              <a:t>n</a:t>
            </a:r>
            <a:r>
              <a:rPr lang="en-US" dirty="0">
                <a:ea typeface="+mn-lt"/>
                <a:cs typeface="+mn-lt"/>
              </a:rPr>
              <a:t> and </a:t>
            </a:r>
            <a:r>
              <a:rPr lang="en-US" i="1" dirty="0">
                <a:ea typeface="+mn-lt"/>
                <a:cs typeface="+mn-lt"/>
              </a:rPr>
              <a:t>L</a:t>
            </a:r>
            <a:r>
              <a:rPr lang="en-US" dirty="0">
                <a:ea typeface="+mn-lt"/>
                <a:cs typeface="+mn-lt"/>
              </a:rPr>
              <a:t>. The problem is NP-hard even when all input integers are positive (and the target-sum </a:t>
            </a:r>
            <a:r>
              <a:rPr lang="en-US" i="1" dirty="0">
                <a:ea typeface="+mn-lt"/>
                <a:cs typeface="+mn-lt"/>
              </a:rPr>
              <a:t>T</a:t>
            </a:r>
            <a:r>
              <a:rPr lang="en-US" dirty="0">
                <a:ea typeface="+mn-lt"/>
                <a:cs typeface="+mn-lt"/>
              </a:rPr>
              <a:t> is a part of the input). 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6539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EF70-F4F6-CE7C-3A87-69B7264A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cs typeface="Calibri Light"/>
              </a:rPr>
              <a:t>Algorithms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B06FA-6B10-4D46-20F4-F41F11E7A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Brute-Force</a:t>
            </a:r>
          </a:p>
          <a:p>
            <a:r>
              <a:rPr lang="en-US" dirty="0">
                <a:cs typeface="Calibri"/>
              </a:rPr>
              <a:t>Approximation</a:t>
            </a:r>
          </a:p>
          <a:p>
            <a:r>
              <a:rPr lang="en-US" dirty="0" err="1">
                <a:cs typeface="Calibri"/>
              </a:rPr>
              <a:t>Memoization</a:t>
            </a:r>
            <a:r>
              <a:rPr lang="en-US" dirty="0">
                <a:cs typeface="Calibri"/>
              </a:rPr>
              <a:t>(Dynamic Programming)</a:t>
            </a:r>
          </a:p>
          <a:p>
            <a:r>
              <a:rPr lang="en-US" dirty="0">
                <a:cs typeface="Calibri"/>
              </a:rPr>
              <a:t>Reverse Approach for Approximation</a:t>
            </a:r>
          </a:p>
          <a:p>
            <a:r>
              <a:rPr lang="en-US" dirty="0">
                <a:cs typeface="Calibri"/>
              </a:rPr>
              <a:t>Greedy</a:t>
            </a:r>
          </a:p>
        </p:txBody>
      </p:sp>
    </p:spTree>
    <p:extLst>
      <p:ext uri="{BB962C8B-B14F-4D97-AF65-F5344CB8AC3E}">
        <p14:creationId xmlns:p14="http://schemas.microsoft.com/office/powerpoint/2010/main" val="47163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86E30-3FF1-FC45-03BB-C958FD9C0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cs typeface="Calibri Light"/>
              </a:rPr>
              <a:t>Brute-Force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309BA-F716-47CB-62C4-BFD17C3A6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Find all possible subset sums of the given list and check if the sum is equal to the value we want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3BFCAEE-0A72-CE36-D01E-8D5F0E061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783" y="2740501"/>
            <a:ext cx="5800380" cy="31630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EAFB2F-2322-4CDE-96DA-5B12B3627EFC}"/>
              </a:ext>
            </a:extLst>
          </p:cNvPr>
          <p:cNvSpPr txBox="1"/>
          <p:nvPr/>
        </p:nvSpPr>
        <p:spPr>
          <a:xfrm rot="10800000" flipV="1">
            <a:off x="4335117" y="61207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O(N^2)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15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9C0B-D090-02AD-908A-E6BAD823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cs typeface="Calibri Light"/>
              </a:rPr>
              <a:t>Greedy Algorithm</a:t>
            </a:r>
            <a:endParaRPr lang="en-US" u="sng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36BF0-EB59-E446-9FBB-186989D85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Given a set, a number k, we sort the elements in set in descending order</a:t>
            </a:r>
          </a:p>
          <a:p>
            <a:r>
              <a:rPr lang="en-US" dirty="0">
                <a:cs typeface="Calibri"/>
              </a:rPr>
              <a:t>For each element in sorted list, we take the largest element which is smaller than from set and decrease k by that element</a:t>
            </a:r>
          </a:p>
          <a:p>
            <a:r>
              <a:rPr lang="en-US" dirty="0">
                <a:cs typeface="Calibri"/>
              </a:rPr>
              <a:t>Do until k becomes 0</a:t>
            </a:r>
          </a:p>
          <a:p>
            <a:r>
              <a:rPr lang="en-US" dirty="0">
                <a:cs typeface="Calibri"/>
              </a:rPr>
              <a:t>If k becomes zero, we find a subset we need</a:t>
            </a:r>
          </a:p>
          <a:p>
            <a:r>
              <a:rPr lang="en-US" dirty="0">
                <a:cs typeface="Calibri"/>
              </a:rPr>
              <a:t>If not, refresh k do step 2 again, but take firstly next largest element that is smaller than k from set</a:t>
            </a:r>
          </a:p>
          <a:p>
            <a:r>
              <a:rPr lang="en-US" dirty="0">
                <a:cs typeface="Calibri"/>
              </a:rPr>
              <a:t>Do step 5 until k becomes 0</a:t>
            </a:r>
          </a:p>
        </p:txBody>
      </p:sp>
    </p:spTree>
    <p:extLst>
      <p:ext uri="{BB962C8B-B14F-4D97-AF65-F5344CB8AC3E}">
        <p14:creationId xmlns:p14="http://schemas.microsoft.com/office/powerpoint/2010/main" val="3798827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A620-451B-4925-88F1-CAA3FBB43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cs typeface="Calibri Light"/>
              </a:rPr>
              <a:t>Code Sample</a:t>
            </a:r>
            <a:endParaRPr lang="en-US" u="sng">
              <a:cs typeface="Calibri Light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D6650EB-83F3-938D-F1DC-303369540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525" y="2334419"/>
            <a:ext cx="6838950" cy="33337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E7FE00-1C77-81AE-A053-069DC3F36289}"/>
              </a:ext>
            </a:extLst>
          </p:cNvPr>
          <p:cNvSpPr txBox="1"/>
          <p:nvPr/>
        </p:nvSpPr>
        <p:spPr>
          <a:xfrm>
            <a:off x="4724400" y="585083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O(N^2)</a:t>
            </a:r>
          </a:p>
        </p:txBody>
      </p:sp>
    </p:spTree>
    <p:extLst>
      <p:ext uri="{BB962C8B-B14F-4D97-AF65-F5344CB8AC3E}">
        <p14:creationId xmlns:p14="http://schemas.microsoft.com/office/powerpoint/2010/main" val="1069214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62E5-A3BF-52D3-506B-0710EC98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err="1">
                <a:cs typeface="Calibri Light"/>
              </a:rPr>
              <a:t>Memoization</a:t>
            </a:r>
            <a:endParaRPr lang="en-US" b="1" u="sng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83049-E1E4-1D86-9DE4-2C4D414B8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321"/>
            <a:ext cx="10515600" cy="435133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cs typeface="Calibri"/>
              </a:rPr>
              <a:t>Code a function </a:t>
            </a:r>
            <a:r>
              <a:rPr lang="en-US" dirty="0" err="1">
                <a:cs typeface="Calibri"/>
              </a:rPr>
              <a:t>subsetsum</a:t>
            </a:r>
            <a:r>
              <a:rPr lang="en-US" dirty="0">
                <a:cs typeface="Calibri"/>
              </a:rPr>
              <a:t> function that return the numbers of subsets in our list that sum to k</a:t>
            </a:r>
          </a:p>
          <a:p>
            <a:r>
              <a:rPr lang="en-US" dirty="0">
                <a:ea typeface="+mn-lt"/>
                <a:cs typeface="+mn-lt"/>
              </a:rPr>
              <a:t>To solve it recursively, first we have to analyze the base (i.e.: </a:t>
            </a:r>
            <a:r>
              <a:rPr lang="en-US" dirty="0" err="1">
                <a:ea typeface="+mn-lt"/>
                <a:cs typeface="+mn-lt"/>
              </a:rPr>
              <a:t>arr</a:t>
            </a:r>
            <a:r>
              <a:rPr lang="en-US" dirty="0">
                <a:ea typeface="+mn-lt"/>
                <a:cs typeface="+mn-lt"/>
              </a:rPr>
              <a:t>[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:] is empty):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K == 0: The only subset of [] has sum 0, so it is a valid subset. Because of this, the function should return 1.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K != 0: As the only subset of [] has sum 0, there is not a valid subset. Because of this, the function should return 0.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Then, let's analyze the recursive case (i.e.: </a:t>
            </a:r>
            <a:r>
              <a:rPr lang="en-US" dirty="0" err="1">
                <a:ea typeface="+mn-lt"/>
                <a:cs typeface="+mn-lt"/>
              </a:rPr>
              <a:t>arr</a:t>
            </a:r>
            <a:r>
              <a:rPr lang="en-US" dirty="0">
                <a:ea typeface="+mn-lt"/>
                <a:cs typeface="+mn-lt"/>
              </a:rPr>
              <a:t>[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:] is not empty). There are two choices: include the number </a:t>
            </a:r>
            <a:r>
              <a:rPr lang="en-US" dirty="0" err="1">
                <a:ea typeface="+mn-lt"/>
                <a:cs typeface="+mn-lt"/>
              </a:rPr>
              <a:t>arr</a:t>
            </a:r>
            <a:r>
              <a:rPr lang="en-US" dirty="0">
                <a:ea typeface="+mn-lt"/>
                <a:cs typeface="+mn-lt"/>
              </a:rPr>
              <a:t>[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] in the current subset, or not include it. If we include </a:t>
            </a:r>
            <a:r>
              <a:rPr lang="en-US" dirty="0" err="1">
                <a:ea typeface="+mn-lt"/>
                <a:cs typeface="+mn-lt"/>
              </a:rPr>
              <a:t>arr</a:t>
            </a:r>
            <a:r>
              <a:rPr lang="en-US" dirty="0">
                <a:ea typeface="+mn-lt"/>
                <a:cs typeface="+mn-lt"/>
              </a:rPr>
              <a:t>[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], then we are looking subsets that have sum S - </a:t>
            </a:r>
            <a:r>
              <a:rPr lang="en-US" dirty="0" err="1">
                <a:ea typeface="+mn-lt"/>
                <a:cs typeface="+mn-lt"/>
              </a:rPr>
              <a:t>arr</a:t>
            </a:r>
            <a:r>
              <a:rPr lang="en-US" dirty="0">
                <a:ea typeface="+mn-lt"/>
                <a:cs typeface="+mn-lt"/>
              </a:rPr>
              <a:t>[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], otherwise, we are still looking for subsets with sum S.</a:t>
            </a:r>
            <a:endParaRPr lang="en-US" dirty="0"/>
          </a:p>
          <a:p>
            <a:r>
              <a:rPr lang="en-US" dirty="0">
                <a:cs typeface="Calibri"/>
              </a:rPr>
              <a:t>By checking the function </a:t>
            </a:r>
            <a:r>
              <a:rPr lang="en-US" dirty="0" err="1">
                <a:cs typeface="Calibri"/>
              </a:rPr>
              <a:t>subsetsum</a:t>
            </a:r>
            <a:r>
              <a:rPr lang="en-US" dirty="0">
                <a:cs typeface="Calibri"/>
              </a:rPr>
              <a:t> &gt; 0, we know there is a solution to our problem.</a:t>
            </a:r>
          </a:p>
          <a:p>
            <a:r>
              <a:rPr lang="en-US" dirty="0">
                <a:cs typeface="Calibri"/>
              </a:rPr>
              <a:t>Now we need a function </a:t>
            </a:r>
            <a:r>
              <a:rPr lang="en-US" dirty="0" err="1">
                <a:cs typeface="Calibri"/>
              </a:rPr>
              <a:t>getsubset</a:t>
            </a:r>
            <a:r>
              <a:rPr lang="en-US" dirty="0">
                <a:cs typeface="Calibri"/>
              </a:rPr>
              <a:t> to find the subset we need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9920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349F-A5D9-07E8-5242-77D36128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787" y="91799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cs typeface="Calibri Light"/>
              </a:rPr>
              <a:t>Code Sample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56597B-60AC-CC7F-4649-D6360A9DC4EE}"/>
              </a:ext>
            </a:extLst>
          </p:cNvPr>
          <p:cNvSpPr txBox="1"/>
          <p:nvPr/>
        </p:nvSpPr>
        <p:spPr>
          <a:xfrm>
            <a:off x="5768008" y="593366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O(N*k)</a:t>
            </a: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453670C7-6933-D182-68A7-FCBAECFA6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4252" y="1080190"/>
            <a:ext cx="5331780" cy="4773751"/>
          </a:xfrm>
        </p:spPr>
      </p:pic>
    </p:spTree>
    <p:extLst>
      <p:ext uri="{BB962C8B-B14F-4D97-AF65-F5344CB8AC3E}">
        <p14:creationId xmlns:p14="http://schemas.microsoft.com/office/powerpoint/2010/main" val="2511334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NP-PROBLEM RESEARCH </vt:lpstr>
      <vt:lpstr>Problem Statement</vt:lpstr>
      <vt:lpstr>Some Analysis</vt:lpstr>
      <vt:lpstr>Algorithms</vt:lpstr>
      <vt:lpstr>Brute-Force </vt:lpstr>
      <vt:lpstr>Greedy Algorithm</vt:lpstr>
      <vt:lpstr>Code Sample</vt:lpstr>
      <vt:lpstr>Memoization</vt:lpstr>
      <vt:lpstr>Code Sample</vt:lpstr>
      <vt:lpstr>Approximation Solution</vt:lpstr>
      <vt:lpstr>Code Sample</vt:lpstr>
      <vt:lpstr>Reverse Method Approximation</vt:lpstr>
      <vt:lpstr>Compare running time</vt:lpstr>
      <vt:lpstr>Graph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322</cp:revision>
  <dcterms:created xsi:type="dcterms:W3CDTF">2022-05-22T21:34:37Z</dcterms:created>
  <dcterms:modified xsi:type="dcterms:W3CDTF">2022-05-23T10:26:16Z</dcterms:modified>
</cp:coreProperties>
</file>