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4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288B7-51DE-4525-A68B-13BB54D5A252}" type="datetimeFigureOut">
              <a:rPr lang="ko-KR" altLang="en-US" smtClean="0"/>
              <a:t>2020-08-27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368C6-1CA3-429C-9888-D07808B04F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05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626C-6E41-404A-A2EE-4F922A034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97028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9CBF21-F791-4105-B6B0-9BE4D0010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4271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CA764-F482-4921-823A-BD7729A5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283" y="5488177"/>
            <a:ext cx="2743200" cy="365125"/>
          </a:xfrm>
        </p:spPr>
        <p:txBody>
          <a:bodyPr/>
          <a:lstStyle/>
          <a:p>
            <a:fld id="{36895462-FB62-4A44-819C-A71EEA36F2D6}" type="datetime1">
              <a:rPr lang="ko-KR" altLang="en-US" smtClean="0"/>
              <a:t>2020-08-27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7BB7AD-77B9-4C1D-BC78-C9DBEFB0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49B2C-DB9A-4673-9FB7-A0EF93CE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8519" y="5488176"/>
            <a:ext cx="2743200" cy="365125"/>
          </a:xfrm>
        </p:spPr>
        <p:txBody>
          <a:bodyPr/>
          <a:lstStyle/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0F841F-19DD-4FF0-A1FA-A69B2E5A5C80}"/>
              </a:ext>
            </a:extLst>
          </p:cNvPr>
          <p:cNvSpPr/>
          <p:nvPr userDrawn="1"/>
        </p:nvSpPr>
        <p:spPr>
          <a:xfrm>
            <a:off x="0" y="814816"/>
            <a:ext cx="12192000" cy="1203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B7B57D-4F0B-458F-BA38-1FE439A3B073}"/>
              </a:ext>
            </a:extLst>
          </p:cNvPr>
          <p:cNvSpPr/>
          <p:nvPr userDrawn="1"/>
        </p:nvSpPr>
        <p:spPr>
          <a:xfrm>
            <a:off x="0" y="5953387"/>
            <a:ext cx="12192000" cy="1203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6B24F9-E8D0-4FAC-8C6A-EDEEDD0E83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087" y="6099250"/>
            <a:ext cx="2085796" cy="72853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4EA2CAF-E43F-4BCE-A8D2-4F27A559A929}"/>
              </a:ext>
            </a:extLst>
          </p:cNvPr>
          <p:cNvGrpSpPr/>
          <p:nvPr userDrawn="1"/>
        </p:nvGrpSpPr>
        <p:grpSpPr>
          <a:xfrm>
            <a:off x="8152887" y="6130500"/>
            <a:ext cx="3972838" cy="672084"/>
            <a:chOff x="3758353" y="3105837"/>
            <a:chExt cx="3972837" cy="10356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7A5762-94D6-48CF-85B9-9429DB7EBB79}"/>
                </a:ext>
              </a:extLst>
            </p:cNvPr>
            <p:cNvSpPr txBox="1"/>
            <p:nvPr/>
          </p:nvSpPr>
          <p:spPr>
            <a:xfrm>
              <a:off x="4460809" y="3115161"/>
              <a:ext cx="3270381" cy="102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N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L</a:t>
              </a:r>
              <a:r>
                <a:rPr lang="en-US" altLang="ko-KR" b="1" dirty="0">
                  <a:solidFill>
                    <a:srgbClr val="66CDAA"/>
                  </a:solidFill>
                </a:rPr>
                <a:t>P</a:t>
              </a:r>
              <a:r>
                <a:rPr lang="en-US" altLang="ko-KR" b="1" dirty="0"/>
                <a:t> </a:t>
              </a:r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Lab</a:t>
              </a:r>
            </a:p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N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</a:rPr>
                <a:t>atural</a:t>
              </a:r>
              <a:r>
                <a:rPr lang="en-US" altLang="ko-KR" dirty="0"/>
                <a:t> 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L</a:t>
              </a:r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anguage</a:t>
              </a:r>
              <a:r>
                <a:rPr lang="en-US" altLang="ko-KR" dirty="0"/>
                <a:t> </a:t>
              </a:r>
              <a:r>
                <a:rPr lang="en-US" altLang="ko-KR" b="1" dirty="0">
                  <a:solidFill>
                    <a:srgbClr val="66CDAA"/>
                  </a:solidFill>
                </a:rPr>
                <a:t>P</a:t>
              </a:r>
              <a:r>
                <a:rPr lang="en-US" altLang="ko-KR" dirty="0">
                  <a:solidFill>
                    <a:srgbClr val="66CDAA"/>
                  </a:solidFill>
                </a:rPr>
                <a:t>rocessing</a:t>
              </a:r>
              <a:endParaRPr lang="ko-KR" altLang="en-US" dirty="0">
                <a:solidFill>
                  <a:srgbClr val="66CDAA"/>
                </a:solidFill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42BCFDF-E1A2-4295-A390-69EC086BE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58353" y="3105837"/>
              <a:ext cx="702456" cy="1026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7112095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AA990-E4E3-41A8-9187-64DA06D1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C2C799-728B-4B4D-81F1-C8A5D12C7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8A5BF-7BEC-493B-AA42-413C416A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103-388C-4B2D-8ADA-BAC3D39820BC}" type="datetimeFigureOut">
              <a:rPr lang="ko-KR" altLang="en-US" smtClean="0"/>
              <a:t>2020-08-27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31DB7-0FC6-4B0B-A7CE-C0BC5BDF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E45AD-15AA-40BC-B7F7-97679B4E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47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9BFDB8-7396-4428-997F-9D58216BB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756BE-9A0C-4B1A-A363-3FB1DAED5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DA07B-9A38-4F1D-AEAB-C185ADFA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103-388C-4B2D-8ADA-BAC3D39820BC}" type="datetimeFigureOut">
              <a:rPr lang="ko-KR" altLang="en-US" smtClean="0"/>
              <a:t>2020-08-27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FD6AE-92EB-4E33-8BE5-EA7C173D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D425F-C2F6-4B21-81DC-669E8442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7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0D00780-90C5-4BF8-AE69-A44441B74B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087" y="6099250"/>
            <a:ext cx="2085796" cy="7285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BC85347-AD5F-46EA-8516-1DC22E8B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986"/>
          </a:xfrm>
        </p:spPr>
        <p:txBody>
          <a:bodyPr anchor="b" anchorCtr="0"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C7049-2629-45D0-9FFF-D0DA0C30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2"/>
            <a:ext cx="10515600" cy="4436889"/>
          </a:xfrm>
        </p:spPr>
        <p:txBody>
          <a:bodyPr>
            <a:normAutofit/>
          </a:bodyPr>
          <a:lstStyle>
            <a:lvl1pPr>
              <a:buClr>
                <a:schemeClr val="accent5">
                  <a:lumMod val="75000"/>
                </a:schemeClr>
              </a:buClr>
              <a:defRPr sz="2400"/>
            </a:lvl1pPr>
            <a:lvl2pPr>
              <a:buClr>
                <a:schemeClr val="accent5">
                  <a:lumMod val="75000"/>
                </a:schemeClr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1800"/>
            </a:lvl3pPr>
            <a:lvl4pPr>
              <a:buClr>
                <a:schemeClr val="accent5">
                  <a:lumMod val="75000"/>
                </a:schemeClr>
              </a:buClr>
              <a:defRPr sz="1600"/>
            </a:lvl4pPr>
            <a:lvl5pPr>
              <a:buClr>
                <a:schemeClr val="accent5">
                  <a:lumMod val="75000"/>
                </a:schemeClr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8DD98-2C87-41FC-AF47-833AEA66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280953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27BAAD43-B189-4AE0-909C-635B812BC1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C023E4-8A6C-4124-851A-22B49E087DAC}"/>
              </a:ext>
            </a:extLst>
          </p:cNvPr>
          <p:cNvSpPr/>
          <p:nvPr userDrawn="1"/>
        </p:nvSpPr>
        <p:spPr>
          <a:xfrm>
            <a:off x="340822" y="1288111"/>
            <a:ext cx="11521440" cy="1167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AB4FC0F-6C2D-43A7-958C-F147FAC30EE6}"/>
              </a:ext>
            </a:extLst>
          </p:cNvPr>
          <p:cNvGrpSpPr/>
          <p:nvPr userDrawn="1"/>
        </p:nvGrpSpPr>
        <p:grpSpPr>
          <a:xfrm>
            <a:off x="8011570" y="493237"/>
            <a:ext cx="3972838" cy="672084"/>
            <a:chOff x="3758353" y="3105837"/>
            <a:chExt cx="3972837" cy="10356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C8A9CD-2934-4357-A8B0-0BFB5936E338}"/>
                </a:ext>
              </a:extLst>
            </p:cNvPr>
            <p:cNvSpPr txBox="1"/>
            <p:nvPr/>
          </p:nvSpPr>
          <p:spPr>
            <a:xfrm>
              <a:off x="4460809" y="3115161"/>
              <a:ext cx="3270381" cy="102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N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L</a:t>
              </a:r>
              <a:r>
                <a:rPr lang="en-US" altLang="ko-KR" b="1" dirty="0">
                  <a:solidFill>
                    <a:srgbClr val="66CDAA"/>
                  </a:solidFill>
                </a:rPr>
                <a:t>P</a:t>
              </a:r>
              <a:r>
                <a:rPr lang="en-US" altLang="ko-KR" b="1" dirty="0"/>
                <a:t> </a:t>
              </a:r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Lab</a:t>
              </a:r>
            </a:p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N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</a:rPr>
                <a:t>atural</a:t>
              </a:r>
              <a:r>
                <a:rPr lang="en-US" altLang="ko-KR" dirty="0"/>
                <a:t> 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L</a:t>
              </a:r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anguage</a:t>
              </a:r>
              <a:r>
                <a:rPr lang="en-US" altLang="ko-KR" dirty="0"/>
                <a:t> </a:t>
              </a:r>
              <a:r>
                <a:rPr lang="en-US" altLang="ko-KR" b="1" dirty="0">
                  <a:solidFill>
                    <a:srgbClr val="66CDAA"/>
                  </a:solidFill>
                </a:rPr>
                <a:t>P</a:t>
              </a:r>
              <a:r>
                <a:rPr lang="en-US" altLang="ko-KR" dirty="0">
                  <a:solidFill>
                    <a:srgbClr val="66CDAA"/>
                  </a:solidFill>
                </a:rPr>
                <a:t>rocessing</a:t>
              </a:r>
              <a:endParaRPr lang="ko-KR" altLang="en-US" dirty="0">
                <a:solidFill>
                  <a:srgbClr val="66CDAA"/>
                </a:solidFill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3BEE378-58B2-44F6-A94E-CA667F535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58353" y="3105837"/>
              <a:ext cx="702456" cy="1026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190274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2F574-DF81-4E25-855B-E63C74FB6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87247A-259F-4C11-8E30-DDD6D055D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8959E-275B-4AE8-808F-E51F7F4A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103-388C-4B2D-8ADA-BAC3D39820BC}" type="datetimeFigureOut">
              <a:rPr lang="ko-KR" altLang="en-US" smtClean="0"/>
              <a:t>2020-08-27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A37D8-30CC-4E54-BB05-885039AD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EE55D-F2BC-43D5-87FE-E9A10F77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47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45319-5B0D-464D-BB04-D700850E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3BB7C-8B74-4046-8DC9-797C9E047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458C33-712F-44FC-99C0-7D65F5D0B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6AF959-CB7E-420D-B375-28998EF2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103-388C-4B2D-8ADA-BAC3D39820BC}" type="datetimeFigureOut">
              <a:rPr lang="ko-KR" altLang="en-US" smtClean="0"/>
              <a:t>2020-08-27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98E9E-3728-42AC-9BD8-8C430B7E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B90C28-771F-4355-B336-95D3057D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81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B0023-6DA0-4A3E-96FF-99FA0195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B0353B-6C97-445B-A0EF-6DEE5BCB5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0A0E8-85E4-4F27-B3E3-06E41F2CB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FA978D-48B1-4F53-9946-517E90BAD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C53D60-7804-4AD2-A5DE-A6D6BE2ED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FEEFB0-E6EC-4812-9690-3A9B3368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103-388C-4B2D-8ADA-BAC3D39820BC}" type="datetimeFigureOut">
              <a:rPr lang="ko-KR" altLang="en-US" smtClean="0"/>
              <a:t>2020-08-27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E1F107-C4E0-4EFC-A0A2-98EA7840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740FDB-C0C2-4176-A218-A3B79139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07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B0997-0BF6-4F5E-8EA6-0E3BBF45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D67DDF-42DC-4AD1-AAED-9FD278B2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103-388C-4B2D-8ADA-BAC3D39820BC}" type="datetimeFigureOut">
              <a:rPr lang="ko-KR" altLang="en-US" smtClean="0"/>
              <a:t>2020-08-27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0A0919-EBF0-4204-90C5-E172DF6B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ED7C9E-A636-4525-B2B7-70DB0EDA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69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2F174F-7DD6-47F3-9C3E-191985A0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103-388C-4B2D-8ADA-BAC3D39820BC}" type="datetimeFigureOut">
              <a:rPr lang="ko-KR" altLang="en-US" smtClean="0"/>
              <a:t>2020-08-27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15E5C-DB73-4F2E-A7D1-5A265F11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7872CD-5148-4AF7-9D00-45271AF5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19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F025D-E35D-47C2-B9B3-1EAB4550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4B413-CE45-4EF9-B38A-576D65E2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361EC5-777A-4961-8573-C5F925046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E9CB87-DAB8-4584-B00C-883C5AC2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103-388C-4B2D-8ADA-BAC3D39820BC}" type="datetimeFigureOut">
              <a:rPr lang="ko-KR" altLang="en-US" smtClean="0"/>
              <a:t>2020-08-27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DE4FB1-BF3D-4501-BFC9-0C92749A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09F937-3FC7-495F-A9DB-2B1C74FA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91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00212-768C-41D2-8A84-B3D0DD84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E8E117-C58F-43FA-B46A-05A950D71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AFA8EA-D468-469D-986C-44F55E6F9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9DA43D-94E5-423C-8804-E2CF6633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103-388C-4B2D-8ADA-BAC3D39820BC}" type="datetimeFigureOut">
              <a:rPr lang="ko-KR" altLang="en-US" smtClean="0"/>
              <a:t>2020-08-27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072E68-7F1C-429A-ADF4-10EAB43E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8AE70B-0B52-4254-98A8-C2ED67A5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5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FA9434-B716-466F-899D-47F97BE4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A7BBE-88CF-4188-B817-361301A04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B7688-1719-4F78-920C-9B1DD6E28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1103-388C-4B2D-8ADA-BAC3D39820BC}" type="datetimeFigureOut">
              <a:rPr lang="ko-KR" altLang="en-US" smtClean="0"/>
              <a:t>2020-08-27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A65546-7AB0-432E-AD69-9872AB1B9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98028-54CB-4F5C-884B-D53DED1AD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80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0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B5805-970E-4AE1-9D90-25B6A43A56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Improving Language Understanding by Generative Pre-Training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E47504-BFBE-420A-879D-986482610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허 탁 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00DEF-2188-4935-99DB-E9A5FBDD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BA50-07AB-4F7C-9902-B51D544C2F71}" type="datetime1">
              <a:rPr lang="ko-KR" altLang="en-US" sz="1400" smtClean="0"/>
              <a:t>2020-08-27</a:t>
            </a:fld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650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7A42E-B202-4B4B-9F1A-93E9B3D7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E40A9-EF11-40A5-9D07-015846423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Unsupervised pre-training</a:t>
            </a:r>
          </a:p>
          <a:p>
            <a:pPr lvl="1"/>
            <a:r>
              <a:rPr lang="en-US" altLang="ko-KR" dirty="0"/>
              <a:t>Transformer decoder</a:t>
            </a:r>
          </a:p>
          <a:p>
            <a:pPr lvl="2"/>
            <a:r>
              <a:rPr lang="en-US" altLang="ko-KR" dirty="0"/>
              <a:t>Multi-head Self-Attention</a:t>
            </a:r>
            <a:r>
              <a:rPr lang="ko-KR" altLang="en-US" dirty="0"/>
              <a:t>이 이루어지는 단계</a:t>
            </a:r>
            <a:endParaRPr lang="en-US" altLang="ko-KR" dirty="0"/>
          </a:p>
          <a:p>
            <a:pPr lvl="3"/>
            <a:r>
              <a:rPr lang="ko-KR" altLang="en-US" dirty="0"/>
              <a:t>여러 개의 </a:t>
            </a:r>
            <a:r>
              <a:rPr lang="en-US" altLang="ko-KR" dirty="0"/>
              <a:t>Self-Attention</a:t>
            </a:r>
            <a:r>
              <a:rPr lang="ko-KR" altLang="en-US" dirty="0"/>
              <a:t>을 말하는 것으로</a:t>
            </a:r>
            <a:r>
              <a:rPr lang="en-US" altLang="ko-KR" dirty="0"/>
              <a:t>, Input</a:t>
            </a:r>
            <a:r>
              <a:rPr lang="ko-KR" altLang="en-US" dirty="0"/>
              <a:t>값을 </a:t>
            </a:r>
            <a:r>
              <a:rPr lang="en-US" altLang="ko-KR" dirty="0"/>
              <a:t>head</a:t>
            </a:r>
            <a:r>
              <a:rPr lang="ko-KR" altLang="en-US" dirty="0"/>
              <a:t>수 만큼 분리시켜 사용</a:t>
            </a:r>
            <a:endParaRPr lang="en-US" altLang="ko-KR" dirty="0"/>
          </a:p>
          <a:p>
            <a:pPr lvl="4"/>
            <a:r>
              <a:rPr lang="en-US" altLang="ko-KR" dirty="0"/>
              <a:t>Attention</a:t>
            </a:r>
            <a:r>
              <a:rPr lang="ko-KR" altLang="en-US" dirty="0"/>
              <a:t>을 병렬로 수행하여 각각 다른 시각으로 정보들을 수집할 수 있는 장점</a:t>
            </a:r>
            <a:endParaRPr lang="en-US" altLang="ko-KR" dirty="0"/>
          </a:p>
          <a:p>
            <a:pPr lvl="3"/>
            <a:r>
              <a:rPr lang="ko-KR" altLang="en-US" dirty="0"/>
              <a:t>문맥 정보를 반영하는 곳으로</a:t>
            </a:r>
            <a:r>
              <a:rPr lang="en-US" altLang="ko-KR" dirty="0"/>
              <a:t>, </a:t>
            </a:r>
            <a:r>
              <a:rPr lang="ko-KR" altLang="en-US" dirty="0"/>
              <a:t>이전 단어의 정보만 고려하는 </a:t>
            </a:r>
            <a:r>
              <a:rPr lang="en-US" altLang="ko-KR" dirty="0"/>
              <a:t>Mask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4"/>
            <a:r>
              <a:rPr lang="ko-KR" altLang="en-US" dirty="0"/>
              <a:t>각 단어로부터 </a:t>
            </a:r>
            <a:r>
              <a:rPr lang="en-US" altLang="ko-KR" dirty="0"/>
              <a:t>Key, Query, Value</a:t>
            </a:r>
            <a:r>
              <a:rPr lang="ko-KR" altLang="en-US" dirty="0"/>
              <a:t>를 얻는 작업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ACD241-F405-40EA-8F59-E7B29E88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C7BCD8-07F3-4108-88D7-DF86723E4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923" y="3795316"/>
            <a:ext cx="3004728" cy="248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9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F3DAE-046B-420F-9B94-381D20CB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06F50-0590-4133-B065-EA1EB0721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Unsupervised pre-training</a:t>
            </a:r>
          </a:p>
          <a:p>
            <a:pPr lvl="1"/>
            <a:r>
              <a:rPr lang="en-US" altLang="ko-KR" dirty="0"/>
              <a:t>Transformer decoder’s Mask</a:t>
            </a:r>
          </a:p>
          <a:p>
            <a:pPr lvl="2"/>
            <a:r>
              <a:rPr lang="ko-KR" altLang="en-US" dirty="0"/>
              <a:t>앞의 단어를 통해 뒤의 단어를 예측함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그러므로</a:t>
            </a:r>
            <a:r>
              <a:rPr lang="en-US" altLang="ko-KR" dirty="0"/>
              <a:t>, </a:t>
            </a:r>
            <a:r>
              <a:rPr lang="ko-KR" altLang="en-US" dirty="0"/>
              <a:t>뒤의 단어 정보를 반영하지 않게 해야함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전체 문장이 한번에 행렬 형태로 입력해주는 구조로</a:t>
            </a:r>
            <a:r>
              <a:rPr lang="en-US" altLang="ko-KR" dirty="0"/>
              <a:t>, </a:t>
            </a:r>
            <a:r>
              <a:rPr lang="ko-KR" altLang="en-US" dirty="0"/>
              <a:t>아래의 그림과 같이 계산됨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하지만</a:t>
            </a:r>
            <a:r>
              <a:rPr lang="en-US" altLang="ko-KR" dirty="0"/>
              <a:t>, Query </a:t>
            </a:r>
            <a:r>
              <a:rPr lang="ko-KR" altLang="en-US" dirty="0"/>
              <a:t>단어 뒤에 나오는 </a:t>
            </a:r>
            <a:r>
              <a:rPr lang="en-US" altLang="ko-KR" dirty="0"/>
              <a:t>Key </a:t>
            </a:r>
            <a:r>
              <a:rPr lang="ko-KR" altLang="en-US" dirty="0"/>
              <a:t>단어들에 대해 </a:t>
            </a:r>
            <a:r>
              <a:rPr lang="en-US" altLang="ko-KR" dirty="0"/>
              <a:t>Mask </a:t>
            </a:r>
            <a:r>
              <a:rPr lang="ko-KR" altLang="en-US" dirty="0"/>
              <a:t>처리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A14597-13FE-4832-BF99-8722475E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12ED46-78D8-411A-B081-BC105036D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" y="3656647"/>
            <a:ext cx="4448175" cy="119062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24AE584-6B07-46A3-9DA5-40DCE88CA762}"/>
              </a:ext>
            </a:extLst>
          </p:cNvPr>
          <p:cNvSpPr/>
          <p:nvPr/>
        </p:nvSpPr>
        <p:spPr>
          <a:xfrm>
            <a:off x="5361709" y="4081549"/>
            <a:ext cx="648393" cy="34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098C73-D3D6-4F38-8EF2-C5B0F0D11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564" y="3656646"/>
            <a:ext cx="4448175" cy="1190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5DF05E-BFCF-4B10-A2D9-CF52F122B1F3}"/>
              </a:ext>
            </a:extLst>
          </p:cNvPr>
          <p:cNvSpPr txBox="1"/>
          <p:nvPr/>
        </p:nvSpPr>
        <p:spPr>
          <a:xfrm>
            <a:off x="5028247" y="3792789"/>
            <a:ext cx="1903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Baskerville Old Face" panose="02020602080505020303" pitchFamily="18" charset="0"/>
              </a:rPr>
              <a:t>I</a:t>
            </a:r>
            <a:r>
              <a:rPr lang="ko-KR" altLang="en-US" sz="1600" dirty="0"/>
              <a:t>에 대한 </a:t>
            </a:r>
            <a:r>
              <a:rPr lang="en-US" altLang="ko-KR" sz="1600" dirty="0"/>
              <a:t>Mask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726E2-B3B8-4FD8-8671-FDEEFFE7A64A}"/>
              </a:ext>
            </a:extLst>
          </p:cNvPr>
          <p:cNvSpPr txBox="1"/>
          <p:nvPr/>
        </p:nvSpPr>
        <p:spPr>
          <a:xfrm>
            <a:off x="6874107" y="3943049"/>
            <a:ext cx="31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6F953A-BCD3-4CA1-8523-43C4A07944C8}"/>
              </a:ext>
            </a:extLst>
          </p:cNvPr>
          <p:cNvSpPr txBox="1"/>
          <p:nvPr/>
        </p:nvSpPr>
        <p:spPr>
          <a:xfrm>
            <a:off x="7063264" y="3943049"/>
            <a:ext cx="31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83D051-3FD7-48C0-AB23-744A2FE69338}"/>
              </a:ext>
            </a:extLst>
          </p:cNvPr>
          <p:cNvSpPr txBox="1"/>
          <p:nvPr/>
        </p:nvSpPr>
        <p:spPr>
          <a:xfrm>
            <a:off x="7814180" y="4131343"/>
            <a:ext cx="31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8092F5-CEFC-4505-9BA3-C183B72C1A40}"/>
              </a:ext>
            </a:extLst>
          </p:cNvPr>
          <p:cNvSpPr txBox="1"/>
          <p:nvPr/>
        </p:nvSpPr>
        <p:spPr>
          <a:xfrm>
            <a:off x="7814180" y="4317123"/>
            <a:ext cx="31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19EF13-04BD-4EE3-99E8-EC4C53EE2225}"/>
              </a:ext>
            </a:extLst>
          </p:cNvPr>
          <p:cNvSpPr txBox="1"/>
          <p:nvPr/>
        </p:nvSpPr>
        <p:spPr>
          <a:xfrm>
            <a:off x="8033082" y="4317123"/>
            <a:ext cx="31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55BCAF-CCC4-41D5-B7DB-0BFCB4263A94}"/>
              </a:ext>
            </a:extLst>
          </p:cNvPr>
          <p:cNvSpPr txBox="1"/>
          <p:nvPr/>
        </p:nvSpPr>
        <p:spPr>
          <a:xfrm>
            <a:off x="8033082" y="4139656"/>
            <a:ext cx="31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B59DE3-F955-4C77-B542-4A64CC080ECB}"/>
              </a:ext>
            </a:extLst>
          </p:cNvPr>
          <p:cNvSpPr txBox="1"/>
          <p:nvPr/>
        </p:nvSpPr>
        <p:spPr>
          <a:xfrm>
            <a:off x="8249213" y="4319940"/>
            <a:ext cx="31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72B750-9DF7-4AFE-B590-C69AE5B32240}"/>
              </a:ext>
            </a:extLst>
          </p:cNvPr>
          <p:cNvSpPr txBox="1"/>
          <p:nvPr/>
        </p:nvSpPr>
        <p:spPr>
          <a:xfrm>
            <a:off x="8249213" y="4142473"/>
            <a:ext cx="31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610818-5ED6-43DA-B59D-03F3E353E928}"/>
              </a:ext>
            </a:extLst>
          </p:cNvPr>
          <p:cNvSpPr txBox="1"/>
          <p:nvPr/>
        </p:nvSpPr>
        <p:spPr>
          <a:xfrm>
            <a:off x="8449151" y="4319940"/>
            <a:ext cx="31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3066B9-8D68-4A95-9F0C-29F3E4539A4B}"/>
              </a:ext>
            </a:extLst>
          </p:cNvPr>
          <p:cNvSpPr txBox="1"/>
          <p:nvPr/>
        </p:nvSpPr>
        <p:spPr>
          <a:xfrm>
            <a:off x="8449151" y="4142473"/>
            <a:ext cx="31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55F299-101D-43F3-85DE-E5653274662F}"/>
              </a:ext>
            </a:extLst>
          </p:cNvPr>
          <p:cNvSpPr txBox="1"/>
          <p:nvPr/>
        </p:nvSpPr>
        <p:spPr>
          <a:xfrm>
            <a:off x="9565026" y="3937551"/>
            <a:ext cx="42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11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0BBE4C-2880-485F-8D84-8A7A1B8E0041}"/>
              </a:ext>
            </a:extLst>
          </p:cNvPr>
          <p:cNvSpPr txBox="1"/>
          <p:nvPr/>
        </p:nvSpPr>
        <p:spPr>
          <a:xfrm>
            <a:off x="9833805" y="3928422"/>
            <a:ext cx="31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1C416F-EE4C-4500-A685-F7D357C9F9B2}"/>
              </a:ext>
            </a:extLst>
          </p:cNvPr>
          <p:cNvSpPr txBox="1"/>
          <p:nvPr/>
        </p:nvSpPr>
        <p:spPr>
          <a:xfrm>
            <a:off x="10049936" y="3931239"/>
            <a:ext cx="31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694E42-D3E4-4EEF-A175-FFA5B529CACD}"/>
              </a:ext>
            </a:extLst>
          </p:cNvPr>
          <p:cNvSpPr txBox="1"/>
          <p:nvPr/>
        </p:nvSpPr>
        <p:spPr>
          <a:xfrm>
            <a:off x="10249874" y="3931239"/>
            <a:ext cx="31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64C0F31-463C-43AA-8CC0-36F0B50DB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844" y="4847271"/>
            <a:ext cx="1905000" cy="14097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FE0F66-11AE-414A-B23E-0BB0D804B80E}"/>
              </a:ext>
            </a:extLst>
          </p:cNvPr>
          <p:cNvSpPr txBox="1"/>
          <p:nvPr/>
        </p:nvSpPr>
        <p:spPr>
          <a:xfrm>
            <a:off x="3790604" y="5378534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 형태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831E06-CC87-4395-96D5-E49EAC335F87}"/>
              </a:ext>
            </a:extLst>
          </p:cNvPr>
          <p:cNvSpPr txBox="1"/>
          <p:nvPr/>
        </p:nvSpPr>
        <p:spPr>
          <a:xfrm>
            <a:off x="5881926" y="5201173"/>
            <a:ext cx="31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557022-DEF4-402F-818D-3E20C1926661}"/>
              </a:ext>
            </a:extLst>
          </p:cNvPr>
          <p:cNvSpPr txBox="1"/>
          <p:nvPr/>
        </p:nvSpPr>
        <p:spPr>
          <a:xfrm>
            <a:off x="6116902" y="5196270"/>
            <a:ext cx="31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F64DFD-615E-4D04-8D4F-35178FEE4684}"/>
              </a:ext>
            </a:extLst>
          </p:cNvPr>
          <p:cNvSpPr txBox="1"/>
          <p:nvPr/>
        </p:nvSpPr>
        <p:spPr>
          <a:xfrm>
            <a:off x="6360190" y="5197495"/>
            <a:ext cx="31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0EFA74-7C22-4BB5-94C2-C9972B4E140A}"/>
              </a:ext>
            </a:extLst>
          </p:cNvPr>
          <p:cNvSpPr txBox="1"/>
          <p:nvPr/>
        </p:nvSpPr>
        <p:spPr>
          <a:xfrm>
            <a:off x="6359274" y="5424699"/>
            <a:ext cx="31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3A42E1-181C-48DC-A1F2-BADEDEBB4C2A}"/>
              </a:ext>
            </a:extLst>
          </p:cNvPr>
          <p:cNvSpPr txBox="1"/>
          <p:nvPr/>
        </p:nvSpPr>
        <p:spPr>
          <a:xfrm>
            <a:off x="6359274" y="5631842"/>
            <a:ext cx="31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5BF5AB-A22D-47C1-9918-994E232B7011}"/>
              </a:ext>
            </a:extLst>
          </p:cNvPr>
          <p:cNvSpPr txBox="1"/>
          <p:nvPr/>
        </p:nvSpPr>
        <p:spPr>
          <a:xfrm>
            <a:off x="6116901" y="5415043"/>
            <a:ext cx="31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6F06AFF-C0B9-46B8-BEEF-474266AD7D10}"/>
              </a:ext>
            </a:extLst>
          </p:cNvPr>
          <p:cNvCxnSpPr/>
          <p:nvPr/>
        </p:nvCxnSpPr>
        <p:spPr>
          <a:xfrm flipH="1" flipV="1">
            <a:off x="6565654" y="5342372"/>
            <a:ext cx="2047881" cy="35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0E5428E-FB7F-4953-B508-029879CEB47E}"/>
                  </a:ext>
                </a:extLst>
              </p:cNvPr>
              <p:cNvSpPr txBox="1"/>
              <p:nvPr/>
            </p:nvSpPr>
            <p:spPr>
              <a:xfrm>
                <a:off x="8736438" y="5424699"/>
                <a:ext cx="27502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코드에선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아닌 엄청 작은 값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b="0" dirty="0"/>
                  <a:t> </a:t>
                </a:r>
                <a:r>
                  <a:rPr lang="ko-KR" altLang="en-US" b="0" dirty="0"/>
                  <a:t>넣어줌</a:t>
                </a:r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0E5428E-FB7F-4953-B508-029879CEB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438" y="5424699"/>
                <a:ext cx="2750231" cy="923330"/>
              </a:xfrm>
              <a:prstGeom prst="rect">
                <a:avLst/>
              </a:prstGeom>
              <a:blipFill>
                <a:blip r:embed="rId4"/>
                <a:stretch>
                  <a:fillRect l="-1774" t="-3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91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91704-7054-457E-AC2A-90A53E69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C2B5D-AA3B-4BA1-8BD1-7A9E5E83A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Unsupervised pre-training</a:t>
            </a:r>
          </a:p>
          <a:p>
            <a:pPr lvl="1"/>
            <a:r>
              <a:rPr lang="en-US" altLang="ko-KR" dirty="0"/>
              <a:t>Transformer decoder’s Mask</a:t>
            </a:r>
          </a:p>
          <a:p>
            <a:pPr lvl="2"/>
            <a:r>
              <a:rPr lang="ko-KR" altLang="en-US" dirty="0"/>
              <a:t>이후 </a:t>
            </a:r>
            <a:r>
              <a:rPr lang="en-US" altLang="ko-KR" dirty="0" err="1"/>
              <a:t>softmax</a:t>
            </a:r>
            <a:r>
              <a:rPr lang="ko-KR" altLang="en-US" dirty="0"/>
              <a:t>을 사용하여 </a:t>
            </a:r>
            <a:r>
              <a:rPr lang="en-US" altLang="ko-KR" dirty="0"/>
              <a:t>Value</a:t>
            </a:r>
            <a:r>
              <a:rPr lang="ko-KR" altLang="en-US" dirty="0"/>
              <a:t>와 가중합을 사용함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88011E-F435-4CEE-8533-40865E5F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A2C68B-E9B0-42DE-86A7-C6ABDB9E7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632" y="3019637"/>
            <a:ext cx="5950735" cy="31277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18C6C79-F8BB-4B18-8DF6-0708FB1C7C88}"/>
                  </a:ext>
                </a:extLst>
              </p:cNvPr>
              <p:cNvSpPr/>
              <p:nvPr/>
            </p:nvSpPr>
            <p:spPr>
              <a:xfrm>
                <a:off x="4666211" y="4861558"/>
                <a:ext cx="299260" cy="207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18C6C79-F8BB-4B18-8DF6-0708FB1C7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211" y="4861558"/>
                <a:ext cx="299260" cy="207818"/>
              </a:xfrm>
              <a:prstGeom prst="rect">
                <a:avLst/>
              </a:prstGeom>
              <a:blipFill>
                <a:blip r:embed="rId4"/>
                <a:stretch>
                  <a:fillRect l="-15385" r="-384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3E87FF9-E33B-435F-B3DF-2E580F71DF1A}"/>
                  </a:ext>
                </a:extLst>
              </p:cNvPr>
              <p:cNvSpPr/>
              <p:nvPr/>
            </p:nvSpPr>
            <p:spPr>
              <a:xfrm>
                <a:off x="4647303" y="5556698"/>
                <a:ext cx="299260" cy="207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3E87FF9-E33B-435F-B3DF-2E580F71DF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303" y="5556698"/>
                <a:ext cx="299260" cy="207818"/>
              </a:xfrm>
              <a:prstGeom prst="rect">
                <a:avLst/>
              </a:prstGeom>
              <a:blipFill>
                <a:blip r:embed="rId5"/>
                <a:stretch>
                  <a:fillRect l="-15686" r="-588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87778DE-21CB-462A-8D2E-6441A900B2DC}"/>
                  </a:ext>
                </a:extLst>
              </p:cNvPr>
              <p:cNvSpPr/>
              <p:nvPr/>
            </p:nvSpPr>
            <p:spPr>
              <a:xfrm>
                <a:off x="4666211" y="4211987"/>
                <a:ext cx="299260" cy="207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87778DE-21CB-462A-8D2E-6441A900B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211" y="4211987"/>
                <a:ext cx="299260" cy="207818"/>
              </a:xfrm>
              <a:prstGeom prst="rect">
                <a:avLst/>
              </a:prstGeom>
              <a:blipFill>
                <a:blip r:embed="rId3"/>
                <a:stretch>
                  <a:fillRect l="-15385" r="-384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8983DA8-395B-4E5F-90B5-49B9EE321D6A}"/>
                  </a:ext>
                </a:extLst>
              </p:cNvPr>
              <p:cNvSpPr/>
              <p:nvPr/>
            </p:nvSpPr>
            <p:spPr>
              <a:xfrm>
                <a:off x="5239790" y="4869871"/>
                <a:ext cx="299260" cy="207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8983DA8-395B-4E5F-90B5-49B9EE321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790" y="4869871"/>
                <a:ext cx="299260" cy="207818"/>
              </a:xfrm>
              <a:prstGeom prst="rect">
                <a:avLst/>
              </a:prstGeom>
              <a:blipFill>
                <a:blip r:embed="rId6"/>
                <a:stretch>
                  <a:fillRect l="-17647" r="-392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5DDE2EC-90DA-4029-8E18-E5BFBB29A671}"/>
                  </a:ext>
                </a:extLst>
              </p:cNvPr>
              <p:cNvSpPr/>
              <p:nvPr/>
            </p:nvSpPr>
            <p:spPr>
              <a:xfrm>
                <a:off x="5220396" y="5514303"/>
                <a:ext cx="385211" cy="2623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5DDE2EC-90DA-4029-8E18-E5BFBB29A6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396" y="5514303"/>
                <a:ext cx="385211" cy="262322"/>
              </a:xfrm>
              <a:prstGeom prst="rect">
                <a:avLst/>
              </a:prstGeom>
              <a:blipFill>
                <a:blip r:embed="rId7"/>
                <a:stretch>
                  <a:fillRect l="-151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EA404D4-4283-424B-8E66-4F239426E87D}"/>
                  </a:ext>
                </a:extLst>
              </p:cNvPr>
              <p:cNvSpPr/>
              <p:nvPr/>
            </p:nvSpPr>
            <p:spPr>
              <a:xfrm>
                <a:off x="5980904" y="4222865"/>
                <a:ext cx="299260" cy="207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EA404D4-4283-424B-8E66-4F239426E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04" y="4222865"/>
                <a:ext cx="299260" cy="2078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7D72501-EF45-4F73-AF77-B22BF49BB123}"/>
                  </a:ext>
                </a:extLst>
              </p:cNvPr>
              <p:cNvSpPr/>
              <p:nvPr/>
            </p:nvSpPr>
            <p:spPr>
              <a:xfrm>
                <a:off x="5973873" y="4883437"/>
                <a:ext cx="299260" cy="207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7D72501-EF45-4F73-AF77-B22BF49BB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873" y="4883437"/>
                <a:ext cx="299260" cy="2078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EE97C84-21CC-4591-923E-E34759E8CD73}"/>
                  </a:ext>
                </a:extLst>
              </p:cNvPr>
              <p:cNvSpPr/>
              <p:nvPr/>
            </p:nvSpPr>
            <p:spPr>
              <a:xfrm>
                <a:off x="5997530" y="5567849"/>
                <a:ext cx="299260" cy="207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EE97C84-21CC-4591-923E-E34759E8C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530" y="5567849"/>
                <a:ext cx="299260" cy="2078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6AE6553-0BD2-4140-A8E7-54BE39C4BAEC}"/>
                  </a:ext>
                </a:extLst>
              </p:cNvPr>
              <p:cNvSpPr/>
              <p:nvPr/>
            </p:nvSpPr>
            <p:spPr>
              <a:xfrm>
                <a:off x="6602811" y="4222128"/>
                <a:ext cx="299260" cy="207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6AE6553-0BD2-4140-A8E7-54BE39C4B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811" y="4222128"/>
                <a:ext cx="299260" cy="2078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84FAF28-7923-4D76-B68D-216B17725B6B}"/>
                  </a:ext>
                </a:extLst>
              </p:cNvPr>
              <p:cNvSpPr/>
              <p:nvPr/>
            </p:nvSpPr>
            <p:spPr>
              <a:xfrm>
                <a:off x="6598434" y="4890657"/>
                <a:ext cx="299260" cy="207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84FAF28-7923-4D76-B68D-216B17725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434" y="4890657"/>
                <a:ext cx="299260" cy="2078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2F87170-D9E9-499D-A8B4-D5C195EA67F8}"/>
                  </a:ext>
                </a:extLst>
              </p:cNvPr>
              <p:cNvSpPr/>
              <p:nvPr/>
            </p:nvSpPr>
            <p:spPr>
              <a:xfrm>
                <a:off x="6601103" y="5559182"/>
                <a:ext cx="299260" cy="207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2F87170-D9E9-499D-A8B4-D5C195EA6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103" y="5559182"/>
                <a:ext cx="299260" cy="2078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387AD78-A033-460A-B8EA-88C1196F313C}"/>
                  </a:ext>
                </a:extLst>
              </p:cNvPr>
              <p:cNvSpPr/>
              <p:nvPr/>
            </p:nvSpPr>
            <p:spPr>
              <a:xfrm>
                <a:off x="6598434" y="3553601"/>
                <a:ext cx="299260" cy="207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0.99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387AD78-A033-460A-B8EA-88C1196F31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434" y="3553601"/>
                <a:ext cx="299260" cy="207818"/>
              </a:xfrm>
              <a:prstGeom prst="rect">
                <a:avLst/>
              </a:prstGeom>
              <a:blipFill>
                <a:blip r:embed="rId12"/>
                <a:stretch>
                  <a:fillRect l="-1538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78EFC2B-BBA2-42A8-9A0E-188B3FE7433F}"/>
                  </a:ext>
                </a:extLst>
              </p:cNvPr>
              <p:cNvSpPr/>
              <p:nvPr/>
            </p:nvSpPr>
            <p:spPr>
              <a:xfrm>
                <a:off x="5242619" y="4211987"/>
                <a:ext cx="299260" cy="207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78EFC2B-BBA2-42A8-9A0E-188B3FE74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619" y="4211987"/>
                <a:ext cx="299260" cy="207818"/>
              </a:xfrm>
              <a:prstGeom prst="rect">
                <a:avLst/>
              </a:prstGeom>
              <a:blipFill>
                <a:blip r:embed="rId6"/>
                <a:stretch>
                  <a:fillRect l="-17647" r="-392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7711645-E438-4546-88D1-62399E45A805}"/>
                  </a:ext>
                </a:extLst>
              </p:cNvPr>
              <p:cNvSpPr/>
              <p:nvPr/>
            </p:nvSpPr>
            <p:spPr>
              <a:xfrm>
                <a:off x="7072657" y="3553601"/>
                <a:ext cx="259264" cy="207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0.99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7711645-E438-4546-88D1-62399E45A8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657" y="3553601"/>
                <a:ext cx="259264" cy="207818"/>
              </a:xfrm>
              <a:prstGeom prst="rect">
                <a:avLst/>
              </a:prstGeom>
              <a:blipFill>
                <a:blip r:embed="rId13"/>
                <a:stretch>
                  <a:fillRect l="-24444" r="-888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69D207C-ED4E-43C5-9FF3-A1B4E85168E5}"/>
                  </a:ext>
                </a:extLst>
              </p:cNvPr>
              <p:cNvSpPr/>
              <p:nvPr/>
            </p:nvSpPr>
            <p:spPr>
              <a:xfrm>
                <a:off x="7061977" y="4211987"/>
                <a:ext cx="299260" cy="207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69D207C-ED4E-43C5-9FF3-A1B4E85168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977" y="4211987"/>
                <a:ext cx="299260" cy="20781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EEDCC85-04F8-42B5-BA56-0ADEEC6E3403}"/>
                  </a:ext>
                </a:extLst>
              </p:cNvPr>
              <p:cNvSpPr/>
              <p:nvPr/>
            </p:nvSpPr>
            <p:spPr>
              <a:xfrm>
                <a:off x="7057600" y="4880516"/>
                <a:ext cx="299260" cy="207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EEDCC85-04F8-42B5-BA56-0ADEEC6E34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600" y="4880516"/>
                <a:ext cx="299260" cy="2078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4238C806-F8B6-4472-9BCD-B4B5BDFDCF6B}"/>
                  </a:ext>
                </a:extLst>
              </p:cNvPr>
              <p:cNvSpPr/>
              <p:nvPr/>
            </p:nvSpPr>
            <p:spPr>
              <a:xfrm>
                <a:off x="7060269" y="5549041"/>
                <a:ext cx="299260" cy="207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4238C806-F8B6-4472-9BCD-B4B5BDFDC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269" y="5549041"/>
                <a:ext cx="299260" cy="20781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AFCB186-3045-43C2-8D12-DCDE9CFB3297}"/>
              </a:ext>
            </a:extLst>
          </p:cNvPr>
          <p:cNvCxnSpPr>
            <a:cxnSpLocks/>
          </p:cNvCxnSpPr>
          <p:nvPr/>
        </p:nvCxnSpPr>
        <p:spPr>
          <a:xfrm flipH="1" flipV="1">
            <a:off x="5386648" y="5775668"/>
            <a:ext cx="2773355" cy="53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5149408-3972-4F71-AC76-3D2DB71A49F2}"/>
              </a:ext>
            </a:extLst>
          </p:cNvPr>
          <p:cNvCxnSpPr>
            <a:endCxn id="30" idx="2"/>
          </p:cNvCxnSpPr>
          <p:nvPr/>
        </p:nvCxnSpPr>
        <p:spPr>
          <a:xfrm flipH="1" flipV="1">
            <a:off x="6750733" y="5767000"/>
            <a:ext cx="1431705" cy="54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05692AC-BC62-45F3-AAF8-69FA551F7B1B}"/>
              </a:ext>
            </a:extLst>
          </p:cNvPr>
          <p:cNvSpPr txBox="1"/>
          <p:nvPr/>
        </p:nvSpPr>
        <p:spPr>
          <a:xfrm>
            <a:off x="8182438" y="5985843"/>
            <a:ext cx="39042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매우 작은 값을 </a:t>
            </a:r>
            <a:r>
              <a:rPr lang="en-US" altLang="ko-KR" sz="1400" dirty="0" err="1"/>
              <a:t>softmax</a:t>
            </a:r>
            <a:r>
              <a:rPr lang="ko-KR" altLang="en-US" sz="1400" dirty="0"/>
              <a:t>를 취하면 이는 거의 </a:t>
            </a:r>
            <a:r>
              <a:rPr lang="en-US" altLang="ko-KR" sz="1400" dirty="0"/>
              <a:t>0</a:t>
            </a:r>
            <a:r>
              <a:rPr lang="ko-KR" altLang="en-US" sz="1400" dirty="0"/>
              <a:t>으로 수렴하기 때문에 </a:t>
            </a:r>
            <a:r>
              <a:rPr lang="en-US" altLang="ko-KR" sz="1400" dirty="0">
                <a:latin typeface="Baskerville Old Face" panose="02020602080505020303" pitchFamily="18" charset="0"/>
              </a:rPr>
              <a:t>I</a:t>
            </a:r>
            <a:r>
              <a:rPr lang="ko-KR" altLang="en-US" sz="1400" dirty="0"/>
              <a:t>는 </a:t>
            </a:r>
            <a:r>
              <a:rPr lang="en-US" altLang="ko-KR" sz="1400" dirty="0">
                <a:latin typeface="Baskerville Old Face" panose="02020602080505020303" pitchFamily="18" charset="0"/>
              </a:rPr>
              <a:t>I</a:t>
            </a:r>
            <a:r>
              <a:rPr lang="ko-KR" altLang="en-US" sz="1400" dirty="0"/>
              <a:t>에 대한 값만 사용할 수 있음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7219A1-CFD6-4493-AE62-E4743452743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86187" y="2788574"/>
            <a:ext cx="46196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82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927D4-83FE-48F6-8C4E-CF6FFE33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8693C1-FBF3-4D1C-BFEE-27BBBA17B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Unsupervised pre-training</a:t>
            </a:r>
          </a:p>
          <a:p>
            <a:pPr lvl="1"/>
            <a:r>
              <a:rPr lang="en-US" altLang="ko-KR" dirty="0"/>
              <a:t>Transformer decoder</a:t>
            </a:r>
          </a:p>
          <a:p>
            <a:pPr lvl="2"/>
            <a:r>
              <a:rPr lang="en-US" altLang="ko-KR" dirty="0"/>
              <a:t>Multi-head Self-Attention</a:t>
            </a:r>
          </a:p>
          <a:p>
            <a:pPr lvl="3"/>
            <a:r>
              <a:rPr lang="en-US" altLang="ko-KR" dirty="0"/>
              <a:t>Head </a:t>
            </a:r>
            <a:r>
              <a:rPr lang="ko-KR" altLang="en-US" dirty="0"/>
              <a:t>수 만큼 </a:t>
            </a:r>
            <a:r>
              <a:rPr lang="en-US" altLang="ko-KR" dirty="0"/>
              <a:t>Attention</a:t>
            </a:r>
            <a:r>
              <a:rPr lang="ko-KR" altLang="en-US" dirty="0"/>
              <a:t>을 적용 후 </a:t>
            </a:r>
            <a:r>
              <a:rPr lang="en-US" altLang="ko-KR" dirty="0"/>
              <a:t>Concatenate</a:t>
            </a:r>
            <a:r>
              <a:rPr lang="ko-KR" altLang="en-US" dirty="0"/>
              <a:t>한 것을 밀집층에 적용</a:t>
            </a:r>
            <a:endParaRPr lang="en-US" altLang="ko-KR" dirty="0"/>
          </a:p>
          <a:p>
            <a:pPr lvl="3"/>
            <a:r>
              <a:rPr lang="ko-KR" altLang="en-US" dirty="0"/>
              <a:t>이를 통해 문맥정보가 반영됨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이후 </a:t>
            </a:r>
            <a:r>
              <a:rPr lang="en-US" altLang="ko-KR" dirty="0"/>
              <a:t>Feed Forward Neural Network(FFNN)</a:t>
            </a:r>
            <a:r>
              <a:rPr lang="ko-KR" altLang="en-US" dirty="0"/>
              <a:t>을 통해 </a:t>
            </a:r>
            <a:r>
              <a:rPr lang="en-US" altLang="ko-KR" dirty="0"/>
              <a:t>Transformer decoder </a:t>
            </a:r>
            <a:r>
              <a:rPr lang="ko-KR" altLang="en-US" dirty="0"/>
              <a:t>과정은 끝</a:t>
            </a:r>
            <a:endParaRPr lang="en-US" altLang="ko-KR" dirty="0"/>
          </a:p>
          <a:p>
            <a:pPr lvl="4"/>
            <a:r>
              <a:rPr lang="en-US" altLang="ko-KR" dirty="0"/>
              <a:t>(FFNN</a:t>
            </a:r>
            <a:r>
              <a:rPr lang="ko-KR" altLang="en-US" dirty="0"/>
              <a:t>에서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대신 </a:t>
            </a:r>
            <a:r>
              <a:rPr lang="en-US" altLang="ko-KR" dirty="0"/>
              <a:t>GELU</a:t>
            </a:r>
            <a:r>
              <a:rPr lang="ko-KR" altLang="en-US" dirty="0"/>
              <a:t>를 사용</a:t>
            </a:r>
            <a:r>
              <a:rPr lang="en-US" altLang="ko-KR" dirty="0"/>
              <a:t>)</a:t>
            </a:r>
          </a:p>
          <a:p>
            <a:pPr lvl="3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780564-B40B-4296-8692-C74B0723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98A97D-BE05-4389-843F-F1D4DDD14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603" y="3795316"/>
            <a:ext cx="3248025" cy="490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924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8C3EC-062A-4DB3-BE0D-9B1CFBA5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06E2C-4ED4-4D45-BC85-1A14D36B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Unsupervised pre-training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각 </a:t>
            </a:r>
            <a:r>
              <a:rPr lang="en-US" altLang="ko-KR" dirty="0"/>
              <a:t>token</a:t>
            </a:r>
            <a:r>
              <a:rPr lang="ko-KR" altLang="en-US" dirty="0"/>
              <a:t>에 대해 </a:t>
            </a:r>
            <a:r>
              <a:rPr lang="en-US" altLang="ko-KR" dirty="0"/>
              <a:t>token embedding + position embedding</a:t>
            </a:r>
            <a:r>
              <a:rPr lang="ko-KR" altLang="en-US" dirty="0"/>
              <a:t>을 함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에 대한 것을 </a:t>
            </a:r>
            <a:r>
              <a:rPr lang="en-US" altLang="ko-KR" dirty="0"/>
              <a:t>transformer</a:t>
            </a:r>
            <a:r>
              <a:rPr lang="ko-KR" altLang="en-US" dirty="0"/>
              <a:t>의 입력 값으로 사용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이전 정보를 사용하는 </a:t>
            </a:r>
            <a:r>
              <a:rPr lang="en-US" altLang="ko-KR" dirty="0"/>
              <a:t>mask</a:t>
            </a:r>
            <a:r>
              <a:rPr lang="ko-KR" altLang="en-US" dirty="0"/>
              <a:t>를 통해 </a:t>
            </a:r>
            <a:r>
              <a:rPr lang="en-US" altLang="ko-KR" dirty="0"/>
              <a:t>transformer Self-Attention </a:t>
            </a:r>
            <a:r>
              <a:rPr lang="ko-KR" altLang="en-US" dirty="0"/>
              <a:t>및 </a:t>
            </a:r>
            <a:r>
              <a:rPr lang="en-US" altLang="ko-KR" dirty="0"/>
              <a:t>FFNN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FFNN</a:t>
            </a:r>
            <a:r>
              <a:rPr lang="ko-KR" altLang="en-US" dirty="0"/>
              <a:t>을 통한 값에 </a:t>
            </a:r>
            <a:r>
              <a:rPr lang="en-US" altLang="ko-KR" dirty="0"/>
              <a:t>token embedding</a:t>
            </a:r>
            <a:r>
              <a:rPr lang="ko-KR" altLang="en-US" dirty="0"/>
              <a:t>을 곱한 뒤</a:t>
            </a:r>
            <a:r>
              <a:rPr lang="en-US" altLang="ko-KR" dirty="0"/>
              <a:t>,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Softmax</a:t>
            </a:r>
            <a:r>
              <a:rPr lang="ko-KR" altLang="en-US" dirty="0"/>
              <a:t>로 나온 모든 단어의 확률 값에서 제일 확률이 큰 단어를 다음 단어로 예측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51C2A3-945E-41DF-BDD9-435BA896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C1EEE7-8BAF-4CF5-ACFA-87823A269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104"/>
          <a:stretch/>
        </p:blipFill>
        <p:spPr>
          <a:xfrm>
            <a:off x="4343400" y="2277687"/>
            <a:ext cx="3124200" cy="10409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7E1E59-899A-44FA-9398-99230D0B1E07}"/>
              </a:ext>
            </a:extLst>
          </p:cNvPr>
          <p:cNvSpPr txBox="1"/>
          <p:nvPr/>
        </p:nvSpPr>
        <p:spPr>
          <a:xfrm>
            <a:off x="7362998" y="2093021"/>
            <a:ext cx="1124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B698301-9D0F-40C2-B818-5497DC31DCB0}"/>
              </a:ext>
            </a:extLst>
          </p:cNvPr>
          <p:cNvCxnSpPr>
            <a:stCxn id="14" idx="1"/>
          </p:cNvCxnSpPr>
          <p:nvPr/>
        </p:nvCxnSpPr>
        <p:spPr>
          <a:xfrm flipH="1">
            <a:off x="6799811" y="2277687"/>
            <a:ext cx="563187" cy="43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429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2B0C7-7DCC-42B2-B364-7635188C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32487-B7FF-4859-A5B7-EFFBD827A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Supervised Fine-Tuning</a:t>
            </a:r>
          </a:p>
          <a:p>
            <a:pPr lvl="1"/>
            <a:r>
              <a:rPr lang="en-US" altLang="ko-KR" dirty="0"/>
              <a:t>Language Model Objective</a:t>
            </a:r>
            <a:r>
              <a:rPr lang="ko-KR" altLang="en-US" dirty="0"/>
              <a:t>에 대해 </a:t>
            </a:r>
            <a:r>
              <a:rPr lang="en-US" altLang="ko-KR" dirty="0"/>
              <a:t>pre-training </a:t>
            </a:r>
            <a:r>
              <a:rPr lang="ko-KR" altLang="en-US" dirty="0"/>
              <a:t>한 후</a:t>
            </a:r>
            <a:r>
              <a:rPr lang="en-US" altLang="ko-KR" dirty="0"/>
              <a:t>, label dataset C</a:t>
            </a:r>
            <a:r>
              <a:rPr lang="ko-KR" altLang="en-US" dirty="0"/>
              <a:t>를 가지는 </a:t>
            </a:r>
            <a:r>
              <a:rPr lang="en-US" altLang="ko-KR" dirty="0"/>
              <a:t>target task</a:t>
            </a:r>
            <a:r>
              <a:rPr lang="ko-KR" altLang="en-US" dirty="0"/>
              <a:t>에 대해 </a:t>
            </a:r>
            <a:r>
              <a:rPr lang="en-US" altLang="ko-KR" dirty="0"/>
              <a:t>parameter</a:t>
            </a:r>
            <a:r>
              <a:rPr lang="ko-KR" altLang="en-US" dirty="0"/>
              <a:t>를 </a:t>
            </a:r>
            <a:r>
              <a:rPr lang="en-US" altLang="ko-KR" dirty="0"/>
              <a:t>tuning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241FEE-EF28-466C-B794-3EC87EDB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298E02-02F4-48C2-BBF2-1CC503543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15" y="2702280"/>
            <a:ext cx="2771775" cy="409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1B0376-FF84-437F-8946-7489220D0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729" y="3295681"/>
            <a:ext cx="838200" cy="276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2E9BA9-61F7-4E7B-9C0D-35C5ABFC28FE}"/>
              </a:ext>
            </a:extLst>
          </p:cNvPr>
          <p:cNvSpPr txBox="1"/>
          <p:nvPr/>
        </p:nvSpPr>
        <p:spPr>
          <a:xfrm>
            <a:off x="2549929" y="3230489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 </a:t>
            </a:r>
            <a:r>
              <a:rPr lang="ko-KR" altLang="en-US" dirty="0"/>
              <a:t>입력 </a:t>
            </a:r>
            <a:r>
              <a:rPr lang="en-US" altLang="ko-KR" dirty="0"/>
              <a:t>token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2C8083-25BF-4547-A301-13AC39B73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177" y="3698933"/>
            <a:ext cx="285750" cy="285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0D5350-9F33-4A4A-9993-B5CE8F160A88}"/>
              </a:ext>
            </a:extLst>
          </p:cNvPr>
          <p:cNvSpPr txBox="1"/>
          <p:nvPr/>
        </p:nvSpPr>
        <p:spPr>
          <a:xfrm>
            <a:off x="2549928" y="3637098"/>
            <a:ext cx="7849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 </a:t>
            </a:r>
            <a:r>
              <a:rPr lang="ko-KR" altLang="en-US" dirty="0"/>
              <a:t>사전 훈련된 </a:t>
            </a:r>
            <a:r>
              <a:rPr lang="en-US" altLang="ko-KR" dirty="0"/>
              <a:t>transformer</a:t>
            </a:r>
            <a:r>
              <a:rPr lang="ko-KR" altLang="en-US" dirty="0"/>
              <a:t>를 통해 처리된 마지막 </a:t>
            </a:r>
            <a:r>
              <a:rPr lang="en-US" altLang="ko-KR" dirty="0"/>
              <a:t>token</a:t>
            </a:r>
            <a:r>
              <a:rPr lang="ko-KR" altLang="en-US" dirty="0"/>
              <a:t>에 대한 출력 값</a:t>
            </a:r>
            <a:endParaRPr lang="en-US" altLang="ko-KR" dirty="0"/>
          </a:p>
          <a:p>
            <a:r>
              <a:rPr lang="en-US" altLang="ko-KR" dirty="0"/>
              <a:t>   (</a:t>
            </a:r>
            <a:r>
              <a:rPr lang="ko-KR" altLang="en-US" dirty="0"/>
              <a:t>마지막 토큰을 사용하는 이유</a:t>
            </a:r>
            <a:r>
              <a:rPr lang="en-US" altLang="ko-KR" dirty="0"/>
              <a:t>?)</a:t>
            </a:r>
          </a:p>
          <a:p>
            <a:r>
              <a:rPr lang="en-US" altLang="ko-KR" dirty="0"/>
              <a:t>    -Mask</a:t>
            </a:r>
            <a:r>
              <a:rPr lang="ko-KR" altLang="en-US" dirty="0"/>
              <a:t>로 인해 다른 </a:t>
            </a:r>
            <a:r>
              <a:rPr lang="en-US" altLang="ko-KR" dirty="0"/>
              <a:t>token</a:t>
            </a:r>
            <a:r>
              <a:rPr lang="ko-KR" altLang="en-US" dirty="0"/>
              <a:t>들은 문장 전체에 대한 정보가 없으므로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문장 전체에 대한 정보를 가지고 있는</a:t>
            </a:r>
            <a:r>
              <a:rPr lang="en-US" altLang="ko-KR" dirty="0"/>
              <a:t> </a:t>
            </a:r>
            <a:r>
              <a:rPr lang="ko-KR" altLang="en-US" dirty="0"/>
              <a:t>마지막 </a:t>
            </a:r>
            <a:r>
              <a:rPr lang="en-US" altLang="ko-KR" dirty="0"/>
              <a:t>token</a:t>
            </a:r>
            <a:r>
              <a:rPr lang="ko-KR" altLang="en-US" dirty="0"/>
              <a:t>을 사용하기 때문</a:t>
            </a:r>
            <a:r>
              <a:rPr lang="en-US" altLang="ko-KR" dirty="0"/>
              <a:t>?)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8591500-7A5F-472E-8303-D5A9B57A0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5127" y="4904875"/>
            <a:ext cx="304800" cy="2857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44BE22-C656-46BC-A280-761DC98E9307}"/>
              </a:ext>
            </a:extLst>
          </p:cNvPr>
          <p:cNvSpPr txBox="1"/>
          <p:nvPr/>
        </p:nvSpPr>
        <p:spPr>
          <a:xfrm>
            <a:off x="2549927" y="4874704"/>
            <a:ext cx="650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 label</a:t>
            </a:r>
            <a:r>
              <a:rPr lang="ko-KR" altLang="en-US" dirty="0"/>
              <a:t>에 맞는 </a:t>
            </a:r>
            <a:r>
              <a:rPr lang="en-US" altLang="ko-KR" dirty="0"/>
              <a:t>tuning</a:t>
            </a:r>
            <a:r>
              <a:rPr lang="ko-KR" altLang="en-US" dirty="0"/>
              <a:t>을 진행하기 위한 학습 가중치</a:t>
            </a:r>
          </a:p>
        </p:txBody>
      </p:sp>
    </p:spTree>
    <p:extLst>
      <p:ext uri="{BB962C8B-B14F-4D97-AF65-F5344CB8AC3E}">
        <p14:creationId xmlns:p14="http://schemas.microsoft.com/office/powerpoint/2010/main" val="2913405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2B0C7-7DCC-42B2-B364-7635188C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32487-B7FF-4859-A5B7-EFFBD827A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Supervised Fine-Tuning</a:t>
            </a:r>
          </a:p>
          <a:p>
            <a:pPr lvl="1"/>
            <a:r>
              <a:rPr lang="en-US" altLang="ko-KR" dirty="0"/>
              <a:t>Language Model Objective</a:t>
            </a:r>
            <a:r>
              <a:rPr lang="ko-KR" altLang="en-US" dirty="0"/>
              <a:t>에 대해 </a:t>
            </a:r>
            <a:r>
              <a:rPr lang="en-US" altLang="ko-KR" dirty="0"/>
              <a:t>pre-training </a:t>
            </a:r>
            <a:r>
              <a:rPr lang="ko-KR" altLang="en-US" dirty="0"/>
              <a:t>한 후</a:t>
            </a:r>
            <a:r>
              <a:rPr lang="en-US" altLang="ko-KR" dirty="0"/>
              <a:t>, label dataset C</a:t>
            </a:r>
            <a:r>
              <a:rPr lang="ko-KR" altLang="en-US" dirty="0"/>
              <a:t>를 가지는 </a:t>
            </a:r>
            <a:r>
              <a:rPr lang="en-US" altLang="ko-KR" dirty="0"/>
              <a:t>target task</a:t>
            </a:r>
            <a:r>
              <a:rPr lang="ko-KR" altLang="en-US" dirty="0"/>
              <a:t>에 대해 </a:t>
            </a:r>
            <a:r>
              <a:rPr lang="en-US" altLang="ko-KR" dirty="0"/>
              <a:t>parameter</a:t>
            </a:r>
            <a:r>
              <a:rPr lang="ko-KR" altLang="en-US" dirty="0"/>
              <a:t>를 </a:t>
            </a:r>
            <a:r>
              <a:rPr lang="en-US" altLang="ko-KR" dirty="0"/>
              <a:t>tuning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241FEE-EF28-466C-B794-3EC87EDB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298E02-02F4-48C2-BBF2-1CC503543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406" y="2653628"/>
            <a:ext cx="2771775" cy="409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D21003-43CC-4E77-9F08-9FE0B22A9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806" y="3282747"/>
            <a:ext cx="2619375" cy="55245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98D6C60-2348-46AD-B5C5-E0FFC33A8B81}"/>
              </a:ext>
            </a:extLst>
          </p:cNvPr>
          <p:cNvCxnSpPr>
            <a:cxnSpLocks/>
          </p:cNvCxnSpPr>
          <p:nvPr/>
        </p:nvCxnSpPr>
        <p:spPr>
          <a:xfrm>
            <a:off x="2518756" y="3015555"/>
            <a:ext cx="1064028" cy="26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7854B7D-684B-41CF-BE21-27CE41BBF4E7}"/>
              </a:ext>
            </a:extLst>
          </p:cNvPr>
          <p:cNvSpPr txBox="1"/>
          <p:nvPr/>
        </p:nvSpPr>
        <p:spPr>
          <a:xfrm>
            <a:off x="4539181" y="3288789"/>
            <a:ext cx="431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Fine-Tuning objective </a:t>
            </a:r>
            <a:r>
              <a:rPr lang="ko-KR" altLang="en-US" dirty="0"/>
              <a:t>최대화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8B728BE7-7250-4708-8C24-9BD4A4BFF454}"/>
              </a:ext>
            </a:extLst>
          </p:cNvPr>
          <p:cNvSpPr/>
          <p:nvPr/>
        </p:nvSpPr>
        <p:spPr>
          <a:xfrm>
            <a:off x="3074321" y="3803074"/>
            <a:ext cx="508463" cy="969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B73152-1DF3-44FD-8154-5B311519FD27}"/>
              </a:ext>
            </a:extLst>
          </p:cNvPr>
          <p:cNvSpPr txBox="1"/>
          <p:nvPr/>
        </p:nvSpPr>
        <p:spPr>
          <a:xfrm>
            <a:off x="3707477" y="3976383"/>
            <a:ext cx="664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보조 학습 목적함수를 추가한다</a:t>
            </a:r>
            <a:r>
              <a:rPr lang="en-US" altLang="ko-KR" dirty="0"/>
              <a:t>. - Auxiliary training objectives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지도 모델의 일반화를 향상</a:t>
            </a:r>
            <a:r>
              <a:rPr lang="en-US" altLang="ko-KR" dirty="0"/>
              <a:t>, </a:t>
            </a:r>
            <a:r>
              <a:rPr lang="ko-KR" altLang="en-US" dirty="0"/>
              <a:t>수렴을 가속화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9469911-8291-425C-9748-0E3708780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018" y="4918782"/>
            <a:ext cx="2114550" cy="485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ECBEC4-E53A-45B0-9B5A-138F61EDFCC1}"/>
                  </a:ext>
                </a:extLst>
              </p:cNvPr>
              <p:cNvSpPr txBox="1"/>
              <p:nvPr/>
            </p:nvSpPr>
            <p:spPr>
              <a:xfrm>
                <a:off x="5719156" y="5253644"/>
                <a:ext cx="5203768" cy="67980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Fine-Tuning</a:t>
                </a:r>
                <a:r>
                  <a:rPr lang="ko-KR" altLang="en-US" dirty="0"/>
                  <a:t>시 추가되는 파라미터는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Multi-Sentence</a:t>
                </a:r>
                <a:r>
                  <a:rPr lang="ko-KR" altLang="en-US" dirty="0"/>
                  <a:t>를 구분해주는 </a:t>
                </a:r>
                <a:r>
                  <a:rPr lang="en-US" altLang="ko-KR" dirty="0"/>
                  <a:t>token Embedding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ECBEC4-E53A-45B0-9B5A-138F61EDF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156" y="5253644"/>
                <a:ext cx="5203768" cy="679801"/>
              </a:xfrm>
              <a:prstGeom prst="rect">
                <a:avLst/>
              </a:prstGeom>
              <a:blipFill>
                <a:blip r:embed="rId5"/>
                <a:stretch>
                  <a:fillRect l="-818" t="-3540" b="-1238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731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59AAF-4554-411A-953E-9D2CFC1C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Task-specific input transformations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663B7-EFD4-4601-91C1-82D47E3C6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2C22F4-296F-44D8-863C-81289234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C67A28-0EE0-4AF8-AC32-6051F1F77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090737"/>
            <a:ext cx="6248400" cy="267652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7738095-D72C-488B-8556-19EE75DB3D5A}"/>
              </a:ext>
            </a:extLst>
          </p:cNvPr>
          <p:cNvCxnSpPr/>
          <p:nvPr/>
        </p:nvCxnSpPr>
        <p:spPr>
          <a:xfrm>
            <a:off x="2518756" y="3429000"/>
            <a:ext cx="631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A5E8F4-2B4A-468C-AE82-CC872F63F86F}"/>
              </a:ext>
            </a:extLst>
          </p:cNvPr>
          <p:cNvSpPr txBox="1"/>
          <p:nvPr/>
        </p:nvSpPr>
        <p:spPr>
          <a:xfrm>
            <a:off x="1064029" y="3105833"/>
            <a:ext cx="177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Attention heads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43D7419-B1AF-452D-8E6F-02A79819D98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425738" y="4655128"/>
            <a:ext cx="0" cy="40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DC5A30-C9BF-48EB-92A9-424C5BAAD077}"/>
              </a:ext>
            </a:extLst>
          </p:cNvPr>
          <p:cNvSpPr txBox="1"/>
          <p:nvPr/>
        </p:nvSpPr>
        <p:spPr>
          <a:xfrm>
            <a:off x="5241174" y="5056022"/>
            <a:ext cx="236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Sentence </a:t>
            </a:r>
            <a:r>
              <a:rPr lang="ko-KR" altLang="en-US" dirty="0"/>
              <a:t>구분 </a:t>
            </a:r>
            <a:r>
              <a:rPr lang="en-US" altLang="ko-KR" dirty="0"/>
              <a:t>token</a:t>
            </a:r>
          </a:p>
          <a:p>
            <a:r>
              <a:rPr lang="en-US" altLang="ko-KR" dirty="0"/>
              <a:t>(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사용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A076E41-0811-4373-867A-7C9E49FD804A}"/>
              </a:ext>
            </a:extLst>
          </p:cNvPr>
          <p:cNvCxnSpPr>
            <a:cxnSpLocks/>
          </p:cNvCxnSpPr>
          <p:nvPr/>
        </p:nvCxnSpPr>
        <p:spPr>
          <a:xfrm flipH="1" flipV="1">
            <a:off x="7467600" y="4655128"/>
            <a:ext cx="895005" cy="44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22AE1A0-FA16-4AA2-8DE5-828D08E424DD}"/>
              </a:ext>
            </a:extLst>
          </p:cNvPr>
          <p:cNvSpPr txBox="1"/>
          <p:nvPr/>
        </p:nvSpPr>
        <p:spPr>
          <a:xfrm>
            <a:off x="8046720" y="5096461"/>
            <a:ext cx="154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921E1F-37D4-440F-B82B-9ACED3988764}"/>
              </a:ext>
            </a:extLst>
          </p:cNvPr>
          <p:cNvSpPr txBox="1"/>
          <p:nvPr/>
        </p:nvSpPr>
        <p:spPr>
          <a:xfrm>
            <a:off x="1064029" y="5528728"/>
            <a:ext cx="400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 </a:t>
            </a:r>
            <a:r>
              <a:rPr lang="en-US" altLang="ko-KR" dirty="0"/>
              <a:t>parameters = </a:t>
            </a:r>
            <a:r>
              <a:rPr lang="ko-KR" altLang="en-US" dirty="0"/>
              <a:t>약 </a:t>
            </a:r>
            <a:r>
              <a:rPr lang="en-US" altLang="ko-KR" dirty="0"/>
              <a:t>117,000,000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37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DDE1E-14CC-4FDD-A408-2464B90F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18D03D-1CFD-4DE0-910F-5339E770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474E7-9765-4D69-BB9B-B888391FDB57}"/>
              </a:ext>
            </a:extLst>
          </p:cNvPr>
          <p:cNvSpPr txBox="1"/>
          <p:nvPr/>
        </p:nvSpPr>
        <p:spPr>
          <a:xfrm>
            <a:off x="1949961" y="1770611"/>
            <a:ext cx="310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Natural language inference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ADA84E-B708-4497-A6E3-5C3DED2BDC2D}"/>
              </a:ext>
            </a:extLst>
          </p:cNvPr>
          <p:cNvSpPr txBox="1"/>
          <p:nvPr/>
        </p:nvSpPr>
        <p:spPr>
          <a:xfrm>
            <a:off x="7599089" y="1770611"/>
            <a:ext cx="238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Question answering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CB1C4A-26B1-411A-A98D-25804DDBD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50" y="2225445"/>
            <a:ext cx="4695177" cy="136942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625959A-7B94-490F-BAD2-E3569E5ED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692" y="2183883"/>
            <a:ext cx="5009803" cy="140900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1DB97F8-C296-45A8-9D35-B5B2C991F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050" y="4249779"/>
            <a:ext cx="4695177" cy="16616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00EA1DC-3F5B-4EAC-BD22-5E533E57954B}"/>
              </a:ext>
            </a:extLst>
          </p:cNvPr>
          <p:cNvSpPr txBox="1"/>
          <p:nvPr/>
        </p:nvSpPr>
        <p:spPr>
          <a:xfrm>
            <a:off x="1747685" y="3880301"/>
            <a:ext cx="386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Classification &amp; Semantic Similarity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BC9B72-4F7D-4C0F-8A5D-B15D68DDFC88}"/>
              </a:ext>
            </a:extLst>
          </p:cNvPr>
          <p:cNvSpPr txBox="1"/>
          <p:nvPr/>
        </p:nvSpPr>
        <p:spPr>
          <a:xfrm>
            <a:off x="7416338" y="4696691"/>
            <a:ext cx="2618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r>
              <a:rPr lang="ko-KR" altLang="en-US" dirty="0"/>
              <a:t>개 </a:t>
            </a:r>
            <a:r>
              <a:rPr lang="en-US" altLang="ko-KR" dirty="0"/>
              <a:t>task </a:t>
            </a:r>
            <a:r>
              <a:rPr lang="ko-KR" altLang="en-US" dirty="0"/>
              <a:t>중 </a:t>
            </a:r>
            <a:r>
              <a:rPr lang="en-US" altLang="ko-KR" dirty="0"/>
              <a:t>9</a:t>
            </a:r>
            <a:r>
              <a:rPr lang="ko-KR" altLang="en-US" dirty="0"/>
              <a:t>개에서 </a:t>
            </a:r>
            <a:r>
              <a:rPr lang="en-US" altLang="ko-KR" dirty="0"/>
              <a:t>state-of-the-art</a:t>
            </a:r>
            <a:r>
              <a:rPr lang="ko-KR" altLang="en-US" dirty="0"/>
              <a:t>를 달성</a:t>
            </a:r>
          </a:p>
        </p:txBody>
      </p:sp>
    </p:spTree>
    <p:extLst>
      <p:ext uri="{BB962C8B-B14F-4D97-AF65-F5344CB8AC3E}">
        <p14:creationId xmlns:p14="http://schemas.microsoft.com/office/powerpoint/2010/main" val="626560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91C6E-072A-4A7F-941B-71993D33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Difference between BERT and GPT-1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BD3A44C-6410-452C-853B-A811FC38D8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671807"/>
              </p:ext>
            </p:extLst>
          </p:nvPr>
        </p:nvGraphicFramePr>
        <p:xfrm>
          <a:off x="838200" y="1810028"/>
          <a:ext cx="10515597" cy="417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084">
                  <a:extLst>
                    <a:ext uri="{9D8B030D-6E8A-4147-A177-3AD203B41FA5}">
                      <a16:colId xmlns:a16="http://schemas.microsoft.com/office/drawing/2014/main" val="775860108"/>
                    </a:ext>
                  </a:extLst>
                </a:gridCol>
                <a:gridCol w="3740727">
                  <a:extLst>
                    <a:ext uri="{9D8B030D-6E8A-4147-A177-3AD203B41FA5}">
                      <a16:colId xmlns:a16="http://schemas.microsoft.com/office/drawing/2014/main" val="3207716839"/>
                    </a:ext>
                  </a:extLst>
                </a:gridCol>
                <a:gridCol w="4096786">
                  <a:extLst>
                    <a:ext uri="{9D8B030D-6E8A-4147-A177-3AD203B41FA5}">
                      <a16:colId xmlns:a16="http://schemas.microsoft.com/office/drawing/2014/main" val="2584197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GPT-1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BERT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76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/>
                        <a:t>단반향</a:t>
                      </a:r>
                      <a:r>
                        <a:rPr lang="ko-KR" altLang="en-US" sz="1400" dirty="0"/>
                        <a:t> 흐름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양방향 흐름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53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Embedding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BPE + Position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WordPiece</a:t>
                      </a:r>
                      <a:r>
                        <a:rPr lang="en-US" altLang="ko-KR" sz="1400" dirty="0"/>
                        <a:t> + Segment + Position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1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Pre-training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이전 단어를 통해 이후 단어를 예측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임의적으로 </a:t>
                      </a:r>
                      <a:r>
                        <a:rPr lang="en-US" altLang="ko-KR" sz="1400" dirty="0"/>
                        <a:t>MASK</a:t>
                      </a:r>
                      <a:r>
                        <a:rPr lang="ko-KR" altLang="en-US" sz="1400" dirty="0"/>
                        <a:t>처리 된 단어들을 예측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45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Model Structure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Transformer decoder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Transformer encoder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07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Important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feature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Sentence’s Last Token – Word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Task</a:t>
                      </a:r>
                      <a:r>
                        <a:rPr lang="ko-KR" altLang="en-US" sz="1400" dirty="0"/>
                        <a:t>에 따라 다름</a:t>
                      </a:r>
                      <a:endParaRPr lang="en-US" altLang="ko-KR" sz="1400" dirty="0"/>
                    </a:p>
                    <a:p>
                      <a:pPr algn="l" latinLnBrk="1"/>
                      <a:endParaRPr lang="en-US" altLang="ko-KR" sz="1400" dirty="0"/>
                    </a:p>
                    <a:p>
                      <a:pPr algn="l" latinLnBrk="1"/>
                      <a:r>
                        <a:rPr lang="en-US" altLang="ko-KR" sz="1400" dirty="0"/>
                        <a:t>[Single Sentence &amp; Sentence Pair Classification]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-  Sentence’s Start token - [CLS]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[Question Answering]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-  Answering Every token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[Named Entity Recognition]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-  Every token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14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 of parameters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약 </a:t>
                      </a:r>
                      <a:r>
                        <a:rPr lang="en-US" altLang="ko-KR" sz="1400" dirty="0"/>
                        <a:t>117,000,000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Base model – </a:t>
                      </a:r>
                      <a:r>
                        <a:rPr lang="ko-KR" altLang="en-US" sz="1400" dirty="0"/>
                        <a:t>약 </a:t>
                      </a:r>
                      <a:r>
                        <a:rPr lang="en-US" altLang="ko-KR" sz="1400" dirty="0"/>
                        <a:t>110,000,000</a:t>
                      </a:r>
                    </a:p>
                    <a:p>
                      <a:pPr algn="l" latinLnBrk="1"/>
                      <a:r>
                        <a:rPr lang="en-US" altLang="ko-KR" sz="1400" b="1" dirty="0"/>
                        <a:t>Large model</a:t>
                      </a:r>
                      <a:r>
                        <a:rPr lang="en-US" altLang="ko-KR" sz="1400" dirty="0"/>
                        <a:t> – </a:t>
                      </a:r>
                      <a:r>
                        <a:rPr lang="ko-KR" altLang="en-US" sz="1400" dirty="0"/>
                        <a:t>약 </a:t>
                      </a:r>
                      <a:r>
                        <a:rPr lang="en-US" altLang="ko-KR" sz="1400" dirty="0"/>
                        <a:t>340,000,000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060189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BA41DC-31C7-43E7-9DAA-8C58E99A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41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1EE5C-577D-493F-8C50-177F61B0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98888-2532-4DC2-9D53-DD32F8EDA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대부분 딥러닝 학습은 </a:t>
            </a:r>
            <a:r>
              <a:rPr lang="en-US" altLang="ko-KR" sz="2000" dirty="0"/>
              <a:t>labeled </a:t>
            </a:r>
            <a:r>
              <a:rPr lang="ko-KR" altLang="en-US" sz="2000" dirty="0"/>
              <a:t>데이터를 활용한 지도 학습을 활용</a:t>
            </a:r>
            <a:endParaRPr lang="en-US" altLang="ko-KR" sz="2000" dirty="0"/>
          </a:p>
          <a:p>
            <a:pPr lvl="1"/>
            <a:r>
              <a:rPr lang="en-US" altLang="ko-KR" sz="1800" dirty="0"/>
              <a:t>Labeled </a:t>
            </a:r>
            <a:r>
              <a:rPr lang="ko-KR" altLang="en-US" sz="1800" dirty="0"/>
              <a:t>데이터는 부족하며</a:t>
            </a:r>
            <a:r>
              <a:rPr lang="en-US" altLang="ko-KR" sz="1800" dirty="0"/>
              <a:t>, </a:t>
            </a:r>
            <a:r>
              <a:rPr lang="ko-KR" altLang="en-US" sz="1800" dirty="0"/>
              <a:t>수동으로 방대한 양의 데이터를 수집하는데 많은 인적 자원이 필요함</a:t>
            </a:r>
            <a:r>
              <a:rPr lang="en-US" altLang="ko-KR" sz="1800" dirty="0"/>
              <a:t>.</a:t>
            </a:r>
          </a:p>
          <a:p>
            <a:r>
              <a:rPr lang="ko-KR" altLang="en-US" sz="2000" dirty="0"/>
              <a:t>따라서</a:t>
            </a:r>
            <a:r>
              <a:rPr lang="en-US" altLang="ko-KR" sz="2000" dirty="0"/>
              <a:t>, unlabeled </a:t>
            </a:r>
            <a:r>
              <a:rPr lang="ko-KR" altLang="en-US" sz="2000" dirty="0"/>
              <a:t>데이터를 사용하는 비지도 학습을 활용하여 텍스트 표현을 얻을 수 있는 모델이 필요</a:t>
            </a:r>
            <a:endParaRPr lang="en-US" altLang="ko-KR" sz="20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하지만</a:t>
            </a:r>
            <a:r>
              <a:rPr lang="en-US" altLang="ko-KR" sz="2000" dirty="0"/>
              <a:t>, unlabeled </a:t>
            </a:r>
            <a:r>
              <a:rPr lang="ko-KR" altLang="en-US" sz="2000" dirty="0"/>
              <a:t>데이터에서 텍스트 표현을 얻는 것은 어려움이 존재</a:t>
            </a:r>
            <a:endParaRPr lang="en-US" altLang="ko-KR" sz="2000" dirty="0"/>
          </a:p>
          <a:p>
            <a:pPr lvl="1"/>
            <a:r>
              <a:rPr lang="en-US" altLang="ko-KR" sz="1800" dirty="0"/>
              <a:t>Transfer learning(</a:t>
            </a:r>
            <a:r>
              <a:rPr lang="ko-KR" altLang="en-US" sz="1800" dirty="0"/>
              <a:t>전이 학습</a:t>
            </a:r>
            <a:r>
              <a:rPr lang="en-US" altLang="ko-KR" sz="1800" dirty="0"/>
              <a:t>)</a:t>
            </a:r>
            <a:r>
              <a:rPr lang="ko-KR" altLang="en-US" sz="1800" dirty="0"/>
              <a:t>에 유용한 적합한 텍스트 표현을 학습하기에 어떤 </a:t>
            </a:r>
            <a:r>
              <a:rPr lang="en-US" altLang="ko-KR" sz="1800" dirty="0"/>
              <a:t>optimization objective(</a:t>
            </a:r>
            <a:r>
              <a:rPr lang="ko-KR" altLang="en-US" sz="1800" dirty="0"/>
              <a:t>최적화 목적함수</a:t>
            </a:r>
            <a:r>
              <a:rPr lang="en-US" altLang="ko-KR" sz="1800" dirty="0"/>
              <a:t>)</a:t>
            </a:r>
            <a:r>
              <a:rPr lang="ko-KR" altLang="en-US" sz="1800" dirty="0"/>
              <a:t>가 효과적인지 불분명함</a:t>
            </a:r>
            <a:endParaRPr lang="en-US" altLang="ko-KR" sz="1800" dirty="0"/>
          </a:p>
          <a:p>
            <a:pPr lvl="1"/>
            <a:r>
              <a:rPr lang="ko-KR" altLang="en-US" sz="1800" dirty="0"/>
              <a:t>학습된 텍스트 표현이 다른 </a:t>
            </a:r>
            <a:r>
              <a:rPr lang="en-US" altLang="ko-KR" sz="1800" dirty="0"/>
              <a:t>NLP task</a:t>
            </a:r>
            <a:r>
              <a:rPr lang="ko-KR" altLang="en-US" sz="1800" dirty="0"/>
              <a:t>로 </a:t>
            </a:r>
            <a:r>
              <a:rPr lang="en-US" altLang="ko-KR" sz="1800" dirty="0"/>
              <a:t>transfer learning </a:t>
            </a:r>
            <a:r>
              <a:rPr lang="ko-KR" altLang="en-US" sz="1800" dirty="0"/>
              <a:t>하기에 효과적인 방법에 대한 합의된 것이 없음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F6BB1A-4422-4EE0-A414-292CAFED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26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47516-5EF5-4180-9B2B-7F28A20F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3D3DF-AF13-4A93-A287-E0FD13E8D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GPT</a:t>
            </a:r>
          </a:p>
          <a:p>
            <a:pPr lvl="1"/>
            <a:r>
              <a:rPr lang="ko-KR" altLang="en-US" dirty="0"/>
              <a:t>목적 </a:t>
            </a:r>
            <a:r>
              <a:rPr lang="en-US" altLang="ko-KR" dirty="0"/>
              <a:t>– </a:t>
            </a:r>
            <a:r>
              <a:rPr lang="ko-KR" altLang="en-US" dirty="0"/>
              <a:t>다양한 </a:t>
            </a:r>
            <a:r>
              <a:rPr lang="en-US" altLang="ko-KR" dirty="0"/>
              <a:t>NLP Task</a:t>
            </a:r>
            <a:r>
              <a:rPr lang="ko-KR" altLang="en-US" dirty="0"/>
              <a:t>에 효과적인 전이학습이 가능한 </a:t>
            </a:r>
            <a:r>
              <a:rPr lang="en-US" altLang="ko-KR" dirty="0"/>
              <a:t>universal representation</a:t>
            </a:r>
            <a:r>
              <a:rPr lang="ko-KR" altLang="en-US" dirty="0"/>
              <a:t>을 학습시키는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GPT</a:t>
            </a:r>
            <a:r>
              <a:rPr lang="ko-KR" altLang="en-US" dirty="0"/>
              <a:t>는 </a:t>
            </a:r>
            <a:r>
              <a:rPr lang="en-US" altLang="ko-KR" dirty="0"/>
              <a:t>unsupervised pre-training</a:t>
            </a:r>
            <a:r>
              <a:rPr lang="ko-KR" altLang="en-US" dirty="0"/>
              <a:t>과 </a:t>
            </a:r>
            <a:r>
              <a:rPr lang="en-US" altLang="ko-KR" dirty="0"/>
              <a:t>supervised fine-tuning</a:t>
            </a:r>
            <a:r>
              <a:rPr lang="ko-KR" altLang="en-US" dirty="0"/>
              <a:t>을 결합하여 </a:t>
            </a:r>
            <a:r>
              <a:rPr lang="en-US" altLang="ko-KR" dirty="0"/>
              <a:t>language understanding task</a:t>
            </a:r>
            <a:r>
              <a:rPr lang="ko-KR" altLang="en-US" dirty="0"/>
              <a:t>에 대한 </a:t>
            </a:r>
            <a:r>
              <a:rPr lang="en-US" altLang="ko-KR" dirty="0"/>
              <a:t>semi-supervised </a:t>
            </a:r>
            <a:r>
              <a:rPr lang="ko-KR" altLang="en-US" dirty="0"/>
              <a:t>접근법을 제안</a:t>
            </a:r>
            <a:endParaRPr lang="en-US" altLang="ko-KR" dirty="0"/>
          </a:p>
          <a:p>
            <a:pPr lvl="2"/>
            <a:r>
              <a:rPr lang="en-US" altLang="ko-KR" b="1" dirty="0"/>
              <a:t>Unsupervised pre-training</a:t>
            </a:r>
          </a:p>
          <a:p>
            <a:pPr lvl="3"/>
            <a:r>
              <a:rPr lang="ko-KR" altLang="en-US" dirty="0"/>
              <a:t>신경망 모델의 초기 </a:t>
            </a:r>
            <a:r>
              <a:rPr lang="en-US" altLang="ko-KR" dirty="0"/>
              <a:t>parameter</a:t>
            </a:r>
            <a:r>
              <a:rPr lang="ko-KR" altLang="en-US" dirty="0"/>
              <a:t>를 학습시키기 위해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unlabeled </a:t>
            </a:r>
            <a:r>
              <a:rPr lang="ko-KR" altLang="en-US" dirty="0"/>
              <a:t>데이터를 </a:t>
            </a:r>
            <a:r>
              <a:rPr lang="en-US" altLang="ko-KR" dirty="0"/>
              <a:t>language modeling objective</a:t>
            </a:r>
            <a:r>
              <a:rPr lang="ko-KR" altLang="en-US" dirty="0"/>
              <a:t>를 사용하여 신경망을 학습시킴</a:t>
            </a:r>
            <a:endParaRPr lang="en-US" altLang="ko-KR" dirty="0"/>
          </a:p>
          <a:p>
            <a:pPr lvl="2"/>
            <a:r>
              <a:rPr lang="en-US" altLang="ko-KR" b="1" dirty="0"/>
              <a:t>Supervised fine-tuning</a:t>
            </a:r>
          </a:p>
          <a:p>
            <a:pPr lvl="3"/>
            <a:r>
              <a:rPr lang="ko-KR" altLang="en-US" dirty="0"/>
              <a:t>특정 </a:t>
            </a:r>
            <a:r>
              <a:rPr lang="en-US" altLang="ko-KR" dirty="0"/>
              <a:t>task</a:t>
            </a:r>
            <a:r>
              <a:rPr lang="ko-KR" altLang="en-US" dirty="0"/>
              <a:t>에 대한 지도 학습을 위해</a:t>
            </a:r>
            <a:r>
              <a:rPr lang="en-US" altLang="ko-KR" dirty="0"/>
              <a:t>, </a:t>
            </a:r>
            <a:r>
              <a:rPr lang="ko-KR" altLang="en-US" dirty="0"/>
              <a:t>지도 학습의 </a:t>
            </a:r>
            <a:r>
              <a:rPr lang="en-US" altLang="ko-KR" dirty="0"/>
              <a:t>objective</a:t>
            </a:r>
            <a:r>
              <a:rPr lang="ko-KR" altLang="en-US" dirty="0"/>
              <a:t>를 사용하여 학습시킴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모델 구조는 </a:t>
            </a:r>
            <a:r>
              <a:rPr lang="en-US" altLang="ko-KR" dirty="0"/>
              <a:t>transformer</a:t>
            </a:r>
            <a:r>
              <a:rPr lang="ko-KR" altLang="en-US" dirty="0"/>
              <a:t>의 </a:t>
            </a:r>
            <a:r>
              <a:rPr lang="en-US" altLang="ko-KR" dirty="0"/>
              <a:t>decoder </a:t>
            </a:r>
            <a:r>
              <a:rPr lang="ko-KR" altLang="en-US" dirty="0"/>
              <a:t>부분을 사용</a:t>
            </a:r>
            <a:endParaRPr lang="en-US" altLang="ko-KR" dirty="0"/>
          </a:p>
          <a:p>
            <a:pPr lvl="2"/>
            <a:r>
              <a:rPr lang="en-US" altLang="ko-KR" dirty="0"/>
              <a:t>RNN </a:t>
            </a:r>
            <a:r>
              <a:rPr lang="ko-KR" altLang="en-US" dirty="0"/>
              <a:t>계열 모델에 비해 긴 </a:t>
            </a:r>
            <a:r>
              <a:rPr lang="en-US" altLang="ko-KR" dirty="0"/>
              <a:t>sequence </a:t>
            </a:r>
            <a:r>
              <a:rPr lang="ko-KR" altLang="en-US" dirty="0"/>
              <a:t>처리에 성능이 좋음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9007CD-AEC7-4CF1-9EAA-58A56E4E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39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A7E04-8EC1-4824-A009-1B94CC56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42839-3211-4FBF-8103-1135F7380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Semi-supervised learning for NLP</a:t>
            </a:r>
          </a:p>
          <a:p>
            <a:pPr lvl="1"/>
            <a:r>
              <a:rPr lang="ko-KR" altLang="en-US" sz="1800" dirty="0"/>
              <a:t>이전에는</a:t>
            </a:r>
            <a:r>
              <a:rPr lang="en-US" altLang="ko-KR" sz="1800" dirty="0"/>
              <a:t> Unlabeled </a:t>
            </a:r>
            <a:r>
              <a:rPr lang="ko-KR" altLang="en-US" sz="1800" dirty="0"/>
              <a:t>데이터를 사용하여 단어 수준의 표현을 했지만</a:t>
            </a:r>
            <a:r>
              <a:rPr lang="en-US" altLang="ko-KR" sz="1800" dirty="0"/>
              <a:t>, </a:t>
            </a:r>
            <a:r>
              <a:rPr lang="ko-KR" altLang="en-US" sz="1800" dirty="0"/>
              <a:t>최근 들어 단어 이상의 수준 표현을 찾는 연구가 진행되고 있음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Unsupervised pre-training</a:t>
            </a:r>
          </a:p>
          <a:p>
            <a:pPr lvl="1"/>
            <a:r>
              <a:rPr lang="en-US" altLang="ko-KR" sz="1800" dirty="0"/>
              <a:t>GPT</a:t>
            </a:r>
            <a:r>
              <a:rPr lang="ko-KR" altLang="en-US" sz="1800" dirty="0"/>
              <a:t>와 비슷한 연구인 </a:t>
            </a:r>
            <a:r>
              <a:rPr lang="en-US" altLang="ko-KR" sz="1800" dirty="0" err="1"/>
              <a:t>ULMFiT</a:t>
            </a:r>
            <a:r>
              <a:rPr lang="ko-KR" altLang="en-US" sz="1800" dirty="0"/>
              <a:t>를 예로 들어 설명</a:t>
            </a:r>
            <a:endParaRPr lang="en-US" altLang="ko-KR" sz="1800" dirty="0"/>
          </a:p>
          <a:p>
            <a:pPr lvl="1"/>
            <a:r>
              <a:rPr lang="ko-KR" altLang="en-US" sz="1800" dirty="0"/>
              <a:t>하지만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ULMFiT</a:t>
            </a:r>
            <a:r>
              <a:rPr lang="ko-KR" altLang="en-US" sz="1800" dirty="0"/>
              <a:t>은 </a:t>
            </a:r>
            <a:r>
              <a:rPr lang="en-US" altLang="ko-KR" sz="1800" dirty="0"/>
              <a:t>LSTM</a:t>
            </a:r>
            <a:r>
              <a:rPr lang="ko-KR" altLang="en-US" sz="1800" dirty="0"/>
              <a:t>을 사용하기 때문에 상당한 양의 </a:t>
            </a:r>
            <a:r>
              <a:rPr lang="en-US" altLang="ko-KR" sz="1800" dirty="0"/>
              <a:t>parameter</a:t>
            </a:r>
            <a:r>
              <a:rPr lang="ko-KR" altLang="en-US" sz="1800" dirty="0"/>
              <a:t>가 필요하며</a:t>
            </a:r>
            <a:r>
              <a:rPr lang="en-US" altLang="ko-KR" sz="1800" dirty="0"/>
              <a:t>, LSTM</a:t>
            </a:r>
            <a:r>
              <a:rPr lang="ko-KR" altLang="en-US" sz="1800" dirty="0"/>
              <a:t>은 </a:t>
            </a:r>
            <a:r>
              <a:rPr lang="en-US" altLang="ko-KR" sz="1800" dirty="0"/>
              <a:t>transformer</a:t>
            </a:r>
            <a:r>
              <a:rPr lang="ko-KR" altLang="en-US" sz="1800" dirty="0"/>
              <a:t>에 비해 긴 </a:t>
            </a:r>
            <a:r>
              <a:rPr lang="en-US" altLang="ko-KR" sz="1800" dirty="0"/>
              <a:t>sequence</a:t>
            </a:r>
            <a:r>
              <a:rPr lang="ko-KR" altLang="en-US" sz="1800" dirty="0"/>
              <a:t>를 처리하는데 어려움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Auxiliary training objectives</a:t>
            </a:r>
          </a:p>
          <a:p>
            <a:pPr lvl="1"/>
            <a:r>
              <a:rPr lang="en-US" altLang="ko-KR" sz="1800" dirty="0"/>
              <a:t>Semi-supervised learning</a:t>
            </a:r>
            <a:r>
              <a:rPr lang="ko-KR" altLang="en-US" sz="1800" dirty="0"/>
              <a:t>에 보조 학습 목적함수를 추가해 성능 향상을 시킨 연구가 존재</a:t>
            </a:r>
            <a:endParaRPr lang="en-US" altLang="ko-KR" sz="1800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66341F-2CCE-4193-8328-FDB274C2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14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CC62790E-5407-461B-8622-7E64505FB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839725"/>
            <a:ext cx="3124200" cy="10096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B21716-EB0A-4CAD-BEFF-7BFD1FCE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31D88-74CB-49A1-9058-3200D68C4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Unsupervised pre-training</a:t>
            </a:r>
          </a:p>
          <a:p>
            <a:pPr lvl="1"/>
            <a:r>
              <a:rPr lang="ko-KR" altLang="en-US" dirty="0"/>
              <a:t>말뭉치                가 주어질 때</a:t>
            </a:r>
            <a:r>
              <a:rPr lang="en-US" altLang="ko-KR" dirty="0"/>
              <a:t>,</a:t>
            </a:r>
            <a:r>
              <a:rPr lang="ko-KR" altLang="en-US" dirty="0"/>
              <a:t> 다음의 </a:t>
            </a:r>
            <a:r>
              <a:rPr lang="en-US" altLang="ko-KR" dirty="0"/>
              <a:t>likelihood</a:t>
            </a:r>
            <a:r>
              <a:rPr lang="ko-KR" altLang="en-US" dirty="0"/>
              <a:t>를 최대화하는 표준 언어 모델링 목적함수를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이전 단어들의 정보를 사용하여 </a:t>
            </a:r>
            <a:r>
              <a:rPr lang="en-US" altLang="ko-KR" dirty="0"/>
              <a:t>likelihood</a:t>
            </a:r>
            <a:r>
              <a:rPr lang="ko-KR" altLang="en-US" dirty="0"/>
              <a:t>를 최대화 시키는 단어를 예측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2E554B-15C2-4F98-9250-7B6F3DD1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E9BDEF-B052-41AF-8B85-2DBD05758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2768830"/>
            <a:ext cx="3162300" cy="495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0B8A8C-C4DA-40E5-9564-A3CEBE586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719" y="1975883"/>
            <a:ext cx="1152525" cy="314325"/>
          </a:xfrm>
          <a:prstGeom prst="rect">
            <a:avLst/>
          </a:prstGeom>
        </p:spPr>
      </p:pic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BD11A39D-B58D-41C4-A330-F9388AF46F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26436" y="3504216"/>
            <a:ext cx="1512112" cy="623457"/>
          </a:xfrm>
          <a:prstGeom prst="curvedConnector3">
            <a:avLst>
              <a:gd name="adj1" fmla="val 64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9308FC-A07F-4D70-A59F-5D0F0D68D7C3}"/>
                  </a:ext>
                </a:extLst>
              </p:cNvPr>
              <p:cNvSpPr txBox="1"/>
              <p:nvPr/>
            </p:nvSpPr>
            <p:spPr>
              <a:xfrm>
                <a:off x="8036846" y="2680501"/>
                <a:ext cx="344147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k – context window size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– </a:t>
                </a:r>
                <a:r>
                  <a:rPr lang="ko-KR" altLang="en-US" sz="1400" dirty="0"/>
                  <a:t>신경망의 파라미터</a:t>
                </a:r>
                <a:endParaRPr lang="en-US" altLang="ko-KR" sz="1400" dirty="0"/>
              </a:p>
              <a:p>
                <a:r>
                  <a:rPr lang="ko-KR" altLang="en-US" sz="1400" dirty="0"/>
                  <a:t>확률적 </a:t>
                </a:r>
                <a:r>
                  <a:rPr lang="ko-KR" altLang="en-US" sz="1400" dirty="0" err="1"/>
                  <a:t>경사하강법</a:t>
                </a:r>
                <a:r>
                  <a:rPr lang="en-US" altLang="ko-KR" sz="1400" dirty="0"/>
                  <a:t>(SGD)</a:t>
                </a:r>
                <a:r>
                  <a:rPr lang="ko-KR" altLang="en-US" sz="1400" dirty="0"/>
                  <a:t>으로 학습된다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9308FC-A07F-4D70-A59F-5D0F0D68D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846" y="2680501"/>
                <a:ext cx="3441470" cy="738664"/>
              </a:xfrm>
              <a:prstGeom prst="rect">
                <a:avLst/>
              </a:prstGeom>
              <a:blipFill>
                <a:blip r:embed="rId5"/>
                <a:stretch>
                  <a:fillRect l="-531" t="-1653" b="-7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209E0D2-1BC2-4054-81CF-922F84A79378}"/>
              </a:ext>
            </a:extLst>
          </p:cNvPr>
          <p:cNvCxnSpPr/>
          <p:nvPr/>
        </p:nvCxnSpPr>
        <p:spPr>
          <a:xfrm flipH="1" flipV="1">
            <a:off x="6866313" y="4430684"/>
            <a:ext cx="1371600" cy="57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3376852-9162-4CE3-9F30-75024F1E9947}"/>
              </a:ext>
            </a:extLst>
          </p:cNvPr>
          <p:cNvSpPr txBox="1"/>
          <p:nvPr/>
        </p:nvSpPr>
        <p:spPr>
          <a:xfrm>
            <a:off x="8254538" y="4638502"/>
            <a:ext cx="2385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논문에서의 오타</a:t>
            </a:r>
            <a:endParaRPr lang="en-US" altLang="ko-KR" dirty="0"/>
          </a:p>
          <a:p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ko-KR" altLang="en-US" dirty="0"/>
              <a:t>가 아니라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16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9C905-8EE0-4761-A48C-9A6EE001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Framework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FBAC6D-D17A-437B-BC73-57B0781542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Unsupervised pre-training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ko-KR" dirty="0"/>
                  <a:t> - token embedding</a:t>
                </a:r>
              </a:p>
              <a:p>
                <a:pPr lvl="1"/>
                <a:r>
                  <a:rPr lang="en-US" altLang="ko-KR" dirty="0"/>
                  <a:t>Byte Pair Encoding(BPE)</a:t>
                </a:r>
                <a:r>
                  <a:rPr lang="ko-KR" altLang="en-US" dirty="0"/>
                  <a:t>을 사용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/>
                  <a:t> - position embedding</a:t>
                </a:r>
              </a:p>
              <a:p>
                <a:pPr lvl="1"/>
                <a:r>
                  <a:rPr lang="ko-KR" altLang="en-US" dirty="0"/>
                  <a:t>단어의 위치 정보를 부여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FBAC6D-D17A-437B-BC73-57B0781542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1E0310-B9A9-4E08-AC00-8F6DA84D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582E8D-D3D5-4341-B2A8-E10D99AC11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218"/>
          <a:stretch/>
        </p:blipFill>
        <p:spPr>
          <a:xfrm>
            <a:off x="4837316" y="2171018"/>
            <a:ext cx="3590925" cy="38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2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787BA-235D-4EED-B407-89F7C8B8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AE7AA-4817-4BFC-B88C-CF5CF945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Unsupervised pre-training</a:t>
            </a:r>
          </a:p>
          <a:p>
            <a:pPr lvl="1"/>
            <a:r>
              <a:rPr lang="en-US" altLang="ko-KR" dirty="0"/>
              <a:t>Byte Pair Encoding</a:t>
            </a:r>
          </a:p>
          <a:p>
            <a:pPr lvl="2"/>
            <a:r>
              <a:rPr lang="en-US" altLang="ko-KR" dirty="0"/>
              <a:t>Sub-word</a:t>
            </a:r>
            <a:r>
              <a:rPr lang="ko-KR" altLang="en-US" dirty="0"/>
              <a:t> 분리 알고리즘</a:t>
            </a:r>
            <a:endParaRPr lang="en-US" altLang="ko-KR" dirty="0"/>
          </a:p>
          <a:p>
            <a:pPr lvl="2"/>
            <a:r>
              <a:rPr lang="en-US" altLang="ko-KR" dirty="0"/>
              <a:t>Character</a:t>
            </a:r>
            <a:r>
              <a:rPr lang="ko-KR" altLang="en-US" dirty="0"/>
              <a:t> 단위에서 점차적으로 단어 집합을 만들어 내는 방법</a:t>
            </a:r>
            <a:endParaRPr lang="en-US" altLang="ko-KR" dirty="0"/>
          </a:p>
          <a:p>
            <a:pPr lvl="2"/>
            <a:r>
              <a:rPr lang="en-US" altLang="ko-KR" dirty="0"/>
              <a:t>Ex) dictionary</a:t>
            </a:r>
            <a:r>
              <a:rPr lang="ko-KR" altLang="en-US" dirty="0"/>
              <a:t>에 </a:t>
            </a:r>
            <a:r>
              <a:rPr lang="en-US" altLang="ko-KR" dirty="0"/>
              <a:t>low : 3, lower : 2, newest : 6, widest : 3 </a:t>
            </a:r>
            <a:r>
              <a:rPr lang="ko-KR" altLang="en-US" dirty="0"/>
              <a:t>의 빈도를 갖는 단어들이 존재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D4021F-94AC-415F-AAB5-B1558861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44407-0533-4A09-B8FB-4146DB4D74A4}"/>
              </a:ext>
            </a:extLst>
          </p:cNvPr>
          <p:cNvSpPr txBox="1"/>
          <p:nvPr/>
        </p:nvSpPr>
        <p:spPr>
          <a:xfrm>
            <a:off x="1255220" y="3287484"/>
            <a:ext cx="1770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1. dictionary</a:t>
            </a:r>
          </a:p>
          <a:p>
            <a:r>
              <a:rPr lang="en-US" altLang="ko-KR" sz="1200" dirty="0"/>
              <a:t>l o</a:t>
            </a:r>
            <a:r>
              <a:rPr lang="ko-KR" altLang="en-US" sz="1200" dirty="0"/>
              <a:t> </a:t>
            </a:r>
            <a:r>
              <a:rPr lang="en-US" altLang="ko-KR" sz="1200" dirty="0"/>
              <a:t>w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5</a:t>
            </a:r>
          </a:p>
          <a:p>
            <a:r>
              <a:rPr lang="en-US" altLang="ko-KR" sz="1200" dirty="0"/>
              <a:t>l o w e r : 2</a:t>
            </a:r>
          </a:p>
          <a:p>
            <a:r>
              <a:rPr lang="en-US" altLang="ko-KR" sz="1200" dirty="0"/>
              <a:t>n e w e s t : 6</a:t>
            </a:r>
          </a:p>
          <a:p>
            <a:r>
              <a:rPr lang="en-US" altLang="ko-KR" sz="1200" dirty="0"/>
              <a:t>w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d e s t : 3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F6948-3900-41AF-9001-D0C0F8816124}"/>
              </a:ext>
            </a:extLst>
          </p:cNvPr>
          <p:cNvSpPr txBox="1"/>
          <p:nvPr/>
        </p:nvSpPr>
        <p:spPr>
          <a:xfrm>
            <a:off x="1255220" y="4303147"/>
            <a:ext cx="1992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1. vocabulary</a:t>
            </a:r>
          </a:p>
          <a:p>
            <a:r>
              <a:rPr lang="en-US" altLang="ko-KR" sz="1200" dirty="0"/>
              <a:t>l, o, w, e, r, n, w, s, t,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d</a:t>
            </a:r>
            <a:endParaRPr lang="ko-KR" altLang="en-US" sz="12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CC02A93-17B8-4EF9-8EE6-92E53C9A1FF5}"/>
              </a:ext>
            </a:extLst>
          </p:cNvPr>
          <p:cNvSpPr/>
          <p:nvPr/>
        </p:nvSpPr>
        <p:spPr>
          <a:xfrm>
            <a:off x="3442851" y="3775956"/>
            <a:ext cx="423949" cy="238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3FC324-890D-4DEC-B565-5829D59ECF1A}"/>
              </a:ext>
            </a:extLst>
          </p:cNvPr>
          <p:cNvSpPr txBox="1"/>
          <p:nvPr/>
        </p:nvSpPr>
        <p:spPr>
          <a:xfrm>
            <a:off x="2804155" y="3474727"/>
            <a:ext cx="19922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es</a:t>
            </a:r>
            <a:r>
              <a:rPr lang="ko-KR" altLang="en-US" sz="1100" dirty="0"/>
              <a:t>가 </a:t>
            </a:r>
            <a:r>
              <a:rPr lang="en-US" altLang="ko-KR" sz="1100" dirty="0"/>
              <a:t>9</a:t>
            </a:r>
            <a:r>
              <a:rPr lang="ko-KR" altLang="en-US" sz="1100" dirty="0"/>
              <a:t>개로 제일 많이 존재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6C22F6-A44E-4B7A-B3B7-F7C413381D95}"/>
              </a:ext>
            </a:extLst>
          </p:cNvPr>
          <p:cNvSpPr txBox="1"/>
          <p:nvPr/>
        </p:nvSpPr>
        <p:spPr>
          <a:xfrm>
            <a:off x="4641263" y="3291640"/>
            <a:ext cx="1770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2. dictionary</a:t>
            </a:r>
          </a:p>
          <a:p>
            <a:r>
              <a:rPr lang="en-US" altLang="ko-KR" sz="1200" dirty="0"/>
              <a:t>l o</a:t>
            </a:r>
            <a:r>
              <a:rPr lang="ko-KR" altLang="en-US" sz="1200" dirty="0"/>
              <a:t> </a:t>
            </a:r>
            <a:r>
              <a:rPr lang="en-US" altLang="ko-KR" sz="1200" dirty="0"/>
              <a:t>w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5</a:t>
            </a:r>
          </a:p>
          <a:p>
            <a:r>
              <a:rPr lang="en-US" altLang="ko-KR" sz="1200" dirty="0"/>
              <a:t>l o w e r : 2</a:t>
            </a:r>
          </a:p>
          <a:p>
            <a:r>
              <a:rPr lang="en-US" altLang="ko-KR" sz="1200" dirty="0"/>
              <a:t>n e w </a:t>
            </a:r>
            <a:r>
              <a:rPr lang="en-US" altLang="ko-KR" sz="1200" dirty="0">
                <a:solidFill>
                  <a:srgbClr val="00B0F0"/>
                </a:solidFill>
              </a:rPr>
              <a:t>es</a:t>
            </a:r>
            <a:r>
              <a:rPr lang="en-US" altLang="ko-KR" sz="1200" dirty="0"/>
              <a:t> t : 6</a:t>
            </a:r>
          </a:p>
          <a:p>
            <a:r>
              <a:rPr lang="en-US" altLang="ko-KR" sz="1200" dirty="0"/>
              <a:t>w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d </a:t>
            </a:r>
            <a:r>
              <a:rPr lang="en-US" altLang="ko-KR" sz="1200" dirty="0">
                <a:solidFill>
                  <a:srgbClr val="00B0F0"/>
                </a:solidFill>
              </a:rPr>
              <a:t>es</a:t>
            </a:r>
            <a:r>
              <a:rPr lang="en-US" altLang="ko-KR" sz="1200" dirty="0"/>
              <a:t> t : 3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E1A3F-6D58-4463-A962-7C17E6CEF811}"/>
              </a:ext>
            </a:extLst>
          </p:cNvPr>
          <p:cNvSpPr txBox="1"/>
          <p:nvPr/>
        </p:nvSpPr>
        <p:spPr>
          <a:xfrm>
            <a:off x="4641263" y="4307303"/>
            <a:ext cx="199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2. vocabulary</a:t>
            </a:r>
          </a:p>
          <a:p>
            <a:r>
              <a:rPr lang="en-US" altLang="ko-KR" sz="1200" dirty="0"/>
              <a:t>l, o, w, e, r, n, w, s, t,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d, </a:t>
            </a:r>
            <a:r>
              <a:rPr lang="en-US" altLang="ko-KR" sz="1200" dirty="0">
                <a:solidFill>
                  <a:srgbClr val="00B0F0"/>
                </a:solidFill>
              </a:rPr>
              <a:t>es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DA48CAD-1105-4168-B661-059046471A04}"/>
              </a:ext>
            </a:extLst>
          </p:cNvPr>
          <p:cNvSpPr/>
          <p:nvPr/>
        </p:nvSpPr>
        <p:spPr>
          <a:xfrm>
            <a:off x="6921034" y="3795315"/>
            <a:ext cx="423949" cy="238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7A4DB3-3DA8-4299-83BE-7E38FF3597E2}"/>
              </a:ext>
            </a:extLst>
          </p:cNvPr>
          <p:cNvSpPr txBox="1"/>
          <p:nvPr/>
        </p:nvSpPr>
        <p:spPr>
          <a:xfrm>
            <a:off x="6195722" y="3474727"/>
            <a:ext cx="19922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est</a:t>
            </a:r>
            <a:r>
              <a:rPr lang="ko-KR" altLang="en-US" sz="1100" dirty="0"/>
              <a:t>가 </a:t>
            </a:r>
            <a:r>
              <a:rPr lang="en-US" altLang="ko-KR" sz="1100" dirty="0"/>
              <a:t>9</a:t>
            </a:r>
            <a:r>
              <a:rPr lang="ko-KR" altLang="en-US" sz="1100" dirty="0"/>
              <a:t>개로 제일 많이 존재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84E421-BA55-4B7A-916A-DD9DC95B36EF}"/>
              </a:ext>
            </a:extLst>
          </p:cNvPr>
          <p:cNvSpPr txBox="1"/>
          <p:nvPr/>
        </p:nvSpPr>
        <p:spPr>
          <a:xfrm>
            <a:off x="8188007" y="3295796"/>
            <a:ext cx="1770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3. dictionary</a:t>
            </a:r>
          </a:p>
          <a:p>
            <a:r>
              <a:rPr lang="en-US" altLang="ko-KR" sz="1200" dirty="0"/>
              <a:t>l o</a:t>
            </a:r>
            <a:r>
              <a:rPr lang="ko-KR" altLang="en-US" sz="1200" dirty="0"/>
              <a:t> </a:t>
            </a:r>
            <a:r>
              <a:rPr lang="en-US" altLang="ko-KR" sz="1200" dirty="0"/>
              <a:t>w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5</a:t>
            </a:r>
          </a:p>
          <a:p>
            <a:r>
              <a:rPr lang="en-US" altLang="ko-KR" sz="1200" dirty="0"/>
              <a:t>l o w e r : 2</a:t>
            </a:r>
          </a:p>
          <a:p>
            <a:r>
              <a:rPr lang="en-US" altLang="ko-KR" sz="1200" dirty="0"/>
              <a:t>n e w </a:t>
            </a:r>
            <a:r>
              <a:rPr lang="en-US" altLang="ko-KR" sz="1200" dirty="0" err="1">
                <a:solidFill>
                  <a:srgbClr val="00B0F0"/>
                </a:solidFill>
              </a:rPr>
              <a:t>est</a:t>
            </a:r>
            <a:r>
              <a:rPr lang="en-US" altLang="ko-KR" sz="1200" dirty="0"/>
              <a:t> : 6</a:t>
            </a:r>
          </a:p>
          <a:p>
            <a:r>
              <a:rPr lang="en-US" altLang="ko-KR" sz="1200" dirty="0"/>
              <a:t>w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d </a:t>
            </a:r>
            <a:r>
              <a:rPr lang="en-US" altLang="ko-KR" sz="1200" dirty="0" err="1">
                <a:solidFill>
                  <a:srgbClr val="00B0F0"/>
                </a:solidFill>
              </a:rPr>
              <a:t>est</a:t>
            </a:r>
            <a:r>
              <a:rPr lang="en-US" altLang="ko-KR" sz="1200" dirty="0"/>
              <a:t> : 3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0B413B-9E61-41CE-A29C-BE9F1C89AF36}"/>
              </a:ext>
            </a:extLst>
          </p:cNvPr>
          <p:cNvSpPr txBox="1"/>
          <p:nvPr/>
        </p:nvSpPr>
        <p:spPr>
          <a:xfrm>
            <a:off x="8188007" y="4311459"/>
            <a:ext cx="199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2. vocabulary</a:t>
            </a:r>
          </a:p>
          <a:p>
            <a:r>
              <a:rPr lang="en-US" altLang="ko-KR" sz="1200" dirty="0"/>
              <a:t>l, o, w, e, r, n, w, s, t,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d, </a:t>
            </a:r>
            <a:r>
              <a:rPr lang="en-US" altLang="ko-KR" sz="1200" dirty="0">
                <a:solidFill>
                  <a:srgbClr val="00B0F0"/>
                </a:solidFill>
              </a:rPr>
              <a:t>es, </a:t>
            </a:r>
            <a:r>
              <a:rPr lang="en-US" altLang="ko-KR" sz="1200" dirty="0" err="1">
                <a:solidFill>
                  <a:srgbClr val="00B0F0"/>
                </a:solidFill>
              </a:rPr>
              <a:t>est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0AD3AF1-0048-4EEE-937E-0D36AEF7E397}"/>
              </a:ext>
            </a:extLst>
          </p:cNvPr>
          <p:cNvSpPr/>
          <p:nvPr/>
        </p:nvSpPr>
        <p:spPr>
          <a:xfrm>
            <a:off x="1756027" y="5605396"/>
            <a:ext cx="423949" cy="238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2C5597-F24A-4898-B54E-3D41461CB84B}"/>
              </a:ext>
            </a:extLst>
          </p:cNvPr>
          <p:cNvSpPr txBox="1"/>
          <p:nvPr/>
        </p:nvSpPr>
        <p:spPr>
          <a:xfrm>
            <a:off x="971858" y="5278462"/>
            <a:ext cx="19922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lo</a:t>
            </a:r>
            <a:r>
              <a:rPr lang="ko-KR" altLang="en-US" sz="1100" dirty="0"/>
              <a:t>가 </a:t>
            </a:r>
            <a:r>
              <a:rPr lang="en-US" altLang="ko-KR" sz="1100" dirty="0"/>
              <a:t>7</a:t>
            </a:r>
            <a:r>
              <a:rPr lang="ko-KR" altLang="en-US" sz="1100" dirty="0"/>
              <a:t>개로 제일 많이 존재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A58B1C-C2DA-490C-9345-40349D68C802}"/>
              </a:ext>
            </a:extLst>
          </p:cNvPr>
          <p:cNvSpPr txBox="1"/>
          <p:nvPr/>
        </p:nvSpPr>
        <p:spPr>
          <a:xfrm>
            <a:off x="3025831" y="4998096"/>
            <a:ext cx="1770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4. dictionary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lo</a:t>
            </a:r>
            <a:r>
              <a:rPr lang="ko-KR" altLang="en-US" sz="1200" dirty="0"/>
              <a:t> </a:t>
            </a:r>
            <a:r>
              <a:rPr lang="en-US" altLang="ko-KR" sz="1200" dirty="0"/>
              <a:t>w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5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lo</a:t>
            </a:r>
            <a:r>
              <a:rPr lang="en-US" altLang="ko-KR" sz="1200" dirty="0"/>
              <a:t> w e r : 2</a:t>
            </a:r>
          </a:p>
          <a:p>
            <a:r>
              <a:rPr lang="en-US" altLang="ko-KR" sz="1200" dirty="0"/>
              <a:t>n e w </a:t>
            </a:r>
            <a:r>
              <a:rPr lang="en-US" altLang="ko-KR" sz="1200" dirty="0" err="1"/>
              <a:t>est</a:t>
            </a:r>
            <a:r>
              <a:rPr lang="en-US" altLang="ko-KR" sz="1200" dirty="0"/>
              <a:t> : 6</a:t>
            </a:r>
          </a:p>
          <a:p>
            <a:r>
              <a:rPr lang="en-US" altLang="ko-KR" sz="1200" dirty="0"/>
              <a:t>w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d </a:t>
            </a:r>
            <a:r>
              <a:rPr lang="en-US" altLang="ko-KR" sz="1200" dirty="0" err="1"/>
              <a:t>est</a:t>
            </a:r>
            <a:r>
              <a:rPr lang="en-US" altLang="ko-KR" sz="1200" dirty="0"/>
              <a:t> : 3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80AB88-4E37-4532-82A5-CF98FFC4770D}"/>
              </a:ext>
            </a:extLst>
          </p:cNvPr>
          <p:cNvSpPr txBox="1"/>
          <p:nvPr/>
        </p:nvSpPr>
        <p:spPr>
          <a:xfrm>
            <a:off x="3025831" y="6013759"/>
            <a:ext cx="199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4. vocabulary</a:t>
            </a:r>
          </a:p>
          <a:p>
            <a:r>
              <a:rPr lang="en-US" altLang="ko-KR" sz="1200" dirty="0"/>
              <a:t>l, o, w, e, r, n, w, s, t,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d, </a:t>
            </a:r>
            <a:r>
              <a:rPr lang="en-US" altLang="ko-KR" sz="1200" dirty="0">
                <a:solidFill>
                  <a:srgbClr val="00B0F0"/>
                </a:solidFill>
              </a:rPr>
              <a:t>es, </a:t>
            </a:r>
            <a:r>
              <a:rPr lang="en-US" altLang="ko-KR" sz="1200" dirty="0" err="1">
                <a:solidFill>
                  <a:srgbClr val="00B0F0"/>
                </a:solidFill>
              </a:rPr>
              <a:t>est</a:t>
            </a:r>
            <a:r>
              <a:rPr lang="en-US" altLang="ko-KR" sz="1200" dirty="0">
                <a:solidFill>
                  <a:srgbClr val="00B0F0"/>
                </a:solidFill>
              </a:rPr>
              <a:t>, lo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929D147F-A953-4C7D-BD5A-9CF32EF9A37F}"/>
              </a:ext>
            </a:extLst>
          </p:cNvPr>
          <p:cNvSpPr/>
          <p:nvPr/>
        </p:nvSpPr>
        <p:spPr>
          <a:xfrm>
            <a:off x="5674120" y="5637717"/>
            <a:ext cx="423949" cy="238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685F74-FBAC-43F5-B958-C94D8729EDF4}"/>
              </a:ext>
            </a:extLst>
          </p:cNvPr>
          <p:cNvSpPr txBox="1"/>
          <p:nvPr/>
        </p:nvSpPr>
        <p:spPr>
          <a:xfrm>
            <a:off x="4889951" y="5310783"/>
            <a:ext cx="19922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low</a:t>
            </a:r>
            <a:r>
              <a:rPr lang="ko-KR" altLang="en-US" sz="1100" dirty="0"/>
              <a:t>가 </a:t>
            </a:r>
            <a:r>
              <a:rPr lang="en-US" altLang="ko-KR" sz="1100" dirty="0"/>
              <a:t>7</a:t>
            </a:r>
            <a:r>
              <a:rPr lang="ko-KR" altLang="en-US" sz="1100" dirty="0"/>
              <a:t>개로 제일 많이 존재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971C9A-298F-40D2-8FAC-022FE7BBFB26}"/>
              </a:ext>
            </a:extLst>
          </p:cNvPr>
          <p:cNvSpPr txBox="1"/>
          <p:nvPr/>
        </p:nvSpPr>
        <p:spPr>
          <a:xfrm>
            <a:off x="6984073" y="5002030"/>
            <a:ext cx="1770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5. dictionary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low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5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low</a:t>
            </a:r>
            <a:r>
              <a:rPr lang="en-US" altLang="ko-KR" sz="1200" dirty="0"/>
              <a:t> e r : 2</a:t>
            </a:r>
          </a:p>
          <a:p>
            <a:r>
              <a:rPr lang="en-US" altLang="ko-KR" sz="1200" dirty="0"/>
              <a:t>n e w </a:t>
            </a:r>
            <a:r>
              <a:rPr lang="en-US" altLang="ko-KR" sz="1200" dirty="0" err="1"/>
              <a:t>est</a:t>
            </a:r>
            <a:r>
              <a:rPr lang="en-US" altLang="ko-KR" sz="1200" dirty="0"/>
              <a:t> : 6</a:t>
            </a:r>
          </a:p>
          <a:p>
            <a:r>
              <a:rPr lang="en-US" altLang="ko-KR" sz="1200" dirty="0"/>
              <a:t>w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d </a:t>
            </a:r>
            <a:r>
              <a:rPr lang="en-US" altLang="ko-KR" sz="1200" dirty="0" err="1"/>
              <a:t>est</a:t>
            </a:r>
            <a:r>
              <a:rPr lang="en-US" altLang="ko-KR" sz="1200" dirty="0"/>
              <a:t> : 3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51B638-7071-4A12-BD3D-D284146D018A}"/>
              </a:ext>
            </a:extLst>
          </p:cNvPr>
          <p:cNvSpPr txBox="1"/>
          <p:nvPr/>
        </p:nvSpPr>
        <p:spPr>
          <a:xfrm>
            <a:off x="6984073" y="6017693"/>
            <a:ext cx="199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5. vocabulary</a:t>
            </a:r>
          </a:p>
          <a:p>
            <a:r>
              <a:rPr lang="en-US" altLang="ko-KR" sz="1200" dirty="0"/>
              <a:t>l, o, w, e, r, n, w, s, t,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d, </a:t>
            </a:r>
            <a:r>
              <a:rPr lang="en-US" altLang="ko-KR" sz="1200" dirty="0">
                <a:solidFill>
                  <a:srgbClr val="00B0F0"/>
                </a:solidFill>
              </a:rPr>
              <a:t>es, </a:t>
            </a:r>
            <a:r>
              <a:rPr lang="en-US" altLang="ko-KR" sz="1200" dirty="0" err="1">
                <a:solidFill>
                  <a:srgbClr val="00B0F0"/>
                </a:solidFill>
              </a:rPr>
              <a:t>est</a:t>
            </a:r>
            <a:r>
              <a:rPr lang="en-US" altLang="ko-KR" sz="1200" dirty="0">
                <a:solidFill>
                  <a:srgbClr val="00B0F0"/>
                </a:solidFill>
              </a:rPr>
              <a:t>, lo, low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5EDDF2-78A5-40CC-A518-529C0CD530FA}"/>
              </a:ext>
            </a:extLst>
          </p:cNvPr>
          <p:cNvSpPr txBox="1"/>
          <p:nvPr/>
        </p:nvSpPr>
        <p:spPr>
          <a:xfrm>
            <a:off x="8794900" y="5417579"/>
            <a:ext cx="328214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 단위로 묶어서 진행</a:t>
            </a:r>
            <a:endParaRPr lang="en-US" altLang="ko-KR" dirty="0"/>
          </a:p>
          <a:p>
            <a:r>
              <a:rPr lang="ko-KR" altLang="en-US" dirty="0"/>
              <a:t>진행 횟수는 </a:t>
            </a:r>
            <a:r>
              <a:rPr lang="en-US" altLang="ko-KR" dirty="0"/>
              <a:t>hyperparameter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00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CC6AA-715F-4FB5-A5BA-A304E5BB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Framework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78693A-B075-4D67-AC67-506038BE4C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/>
                  <a:t>Unsupervised pre-training</a:t>
                </a:r>
              </a:p>
              <a:p>
                <a:pPr lvl="1"/>
                <a:r>
                  <a:rPr lang="en-US" altLang="ko-KR" dirty="0"/>
                  <a:t>Position embedding</a:t>
                </a:r>
              </a:p>
              <a:p>
                <a:pPr lvl="2"/>
                <a:r>
                  <a:rPr lang="ko-KR" altLang="en-US" dirty="0"/>
                  <a:t>단어의 위치 정보를 부여해 주는 것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ko-KR" altLang="en-US" dirty="0" err="1"/>
                  <a:t>임베딩</a:t>
                </a:r>
                <a:r>
                  <a:rPr lang="ko-KR" altLang="en-US" dirty="0"/>
                  <a:t> 벡터 내의 각 차원의 인덱스가 짝수면 사인함수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홀수면 코사인함수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이를 통해 위치 정보가 보존됨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ko-KR" altLang="en-US" b="0" dirty="0"/>
                  <a:t>은 단어 </a:t>
                </a:r>
                <a:r>
                  <a:rPr lang="ko-KR" altLang="en-US" b="0" dirty="0" err="1"/>
                  <a:t>임베딩</a:t>
                </a:r>
                <a:r>
                  <a:rPr lang="ko-KR" altLang="en-US" b="0" dirty="0"/>
                  <a:t> 벡터 크기</a:t>
                </a:r>
                <a:r>
                  <a:rPr lang="en-US" altLang="ko-KR" b="0" dirty="0"/>
                  <a:t>)</a:t>
                </a:r>
              </a:p>
              <a:p>
                <a:pPr lvl="3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78693A-B075-4D67-AC67-506038BE4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31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41B209-C8B9-4727-8590-A4FB0665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9626E5-12EF-41DF-9276-C2EA96E22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813" y="3485351"/>
            <a:ext cx="3305175" cy="1628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25AFD2-77E5-41F5-9D93-2A3A3DE6C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447" y="3961602"/>
            <a:ext cx="2628900" cy="676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4C0F1C-0747-409C-B631-38B5059B6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6521" y="2553168"/>
            <a:ext cx="50196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2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83D52-2266-4347-8AA2-EB36923C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689AA-9D76-4D44-A264-BBB4F1316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Unsupervised pre-training</a:t>
            </a:r>
          </a:p>
          <a:p>
            <a:pPr lvl="1"/>
            <a:r>
              <a:rPr lang="en-US" altLang="ko-KR" dirty="0"/>
              <a:t>context vector</a:t>
            </a:r>
            <a:r>
              <a:rPr lang="ko-KR" altLang="en-US" dirty="0"/>
              <a:t>에 </a:t>
            </a:r>
            <a:r>
              <a:rPr lang="en-US" altLang="ko-KR" dirty="0"/>
              <a:t>token</a:t>
            </a:r>
            <a:r>
              <a:rPr lang="ko-KR" altLang="en-US" dirty="0"/>
              <a:t> </a:t>
            </a:r>
            <a:r>
              <a:rPr lang="en-US" altLang="ko-KR" dirty="0"/>
              <a:t>embedding</a:t>
            </a:r>
            <a:r>
              <a:rPr lang="ko-KR" altLang="en-US" dirty="0"/>
              <a:t>을 곱한 뒤 </a:t>
            </a:r>
            <a:r>
              <a:rPr lang="en-US" altLang="ko-KR" dirty="0"/>
              <a:t>position embedding</a:t>
            </a:r>
            <a:r>
              <a:rPr lang="ko-KR" altLang="en-US" dirty="0"/>
              <a:t>을 합함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이는 </a:t>
            </a:r>
            <a:r>
              <a:rPr lang="en-US" altLang="ko-KR" dirty="0"/>
              <a:t>transformer decoder</a:t>
            </a:r>
            <a:r>
              <a:rPr lang="ko-KR" altLang="en-US" dirty="0"/>
              <a:t>의 입력으로 들어간다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8A40E-1732-4DD3-A52F-BA0DD0D9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08BEA8-BF79-4972-8A4C-F7E507F49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218"/>
          <a:stretch/>
        </p:blipFill>
        <p:spPr>
          <a:xfrm>
            <a:off x="4804065" y="2378836"/>
            <a:ext cx="3590925" cy="3809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0AABBC-7421-4752-8F23-261F3C295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239"/>
          <a:stretch/>
        </p:blipFill>
        <p:spPr>
          <a:xfrm>
            <a:off x="4533900" y="3649287"/>
            <a:ext cx="3124200" cy="6336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980684-3487-4450-A910-DF4DD760C237}"/>
              </a:ext>
            </a:extLst>
          </p:cNvPr>
          <p:cNvSpPr txBox="1"/>
          <p:nvPr/>
        </p:nvSpPr>
        <p:spPr>
          <a:xfrm>
            <a:off x="7762009" y="3279955"/>
            <a:ext cx="517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459B0E5-73D0-4D64-A7D7-F3E9E4CC4DE9}"/>
              </a:ext>
            </a:extLst>
          </p:cNvPr>
          <p:cNvCxnSpPr>
            <a:stCxn id="14" idx="1"/>
          </p:cNvCxnSpPr>
          <p:nvPr/>
        </p:nvCxnSpPr>
        <p:spPr>
          <a:xfrm flipH="1">
            <a:off x="7007629" y="3464621"/>
            <a:ext cx="754380" cy="24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37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1351</Words>
  <Application>Microsoft Office PowerPoint</Application>
  <PresentationFormat>와이드스크린</PresentationFormat>
  <Paragraphs>288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Baskerville Old Face</vt:lpstr>
      <vt:lpstr>Cambria Math</vt:lpstr>
      <vt:lpstr>Times New Roman</vt:lpstr>
      <vt:lpstr>Office 테마</vt:lpstr>
      <vt:lpstr>Improving Language Understanding by Generative Pre-Training</vt:lpstr>
      <vt:lpstr>Introduction</vt:lpstr>
      <vt:lpstr>Introduction</vt:lpstr>
      <vt:lpstr>Related Work</vt:lpstr>
      <vt:lpstr>Framework</vt:lpstr>
      <vt:lpstr>Framework</vt:lpstr>
      <vt:lpstr>Framework</vt:lpstr>
      <vt:lpstr>Framework</vt:lpstr>
      <vt:lpstr>Framework</vt:lpstr>
      <vt:lpstr>Framework</vt:lpstr>
      <vt:lpstr>Framework</vt:lpstr>
      <vt:lpstr>Framework</vt:lpstr>
      <vt:lpstr>Framework</vt:lpstr>
      <vt:lpstr>Framework</vt:lpstr>
      <vt:lpstr>Framework</vt:lpstr>
      <vt:lpstr>Framework</vt:lpstr>
      <vt:lpstr>Task-specific input transformations</vt:lpstr>
      <vt:lpstr>Result</vt:lpstr>
      <vt:lpstr>Difference between BERT and GPT-1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Doo</dc:creator>
  <cp:lastModifiedBy>HTS</cp:lastModifiedBy>
  <cp:revision>45</cp:revision>
  <dcterms:created xsi:type="dcterms:W3CDTF">2018-03-12T03:29:00Z</dcterms:created>
  <dcterms:modified xsi:type="dcterms:W3CDTF">2020-08-27T06:09:19Z</dcterms:modified>
</cp:coreProperties>
</file>