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0" r:id="rId21"/>
    <p:sldId id="281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88B7-51DE-4525-A68B-13BB54D5A252}" type="datetimeFigureOut">
              <a:rPr lang="ko-KR" altLang="en-US" smtClean="0"/>
              <a:t>2020-07-15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368C6-1CA3-429C-9888-D07808B04F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0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626C-6E41-404A-A2EE-4F922A034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97028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CBF21-F791-4105-B6B0-9BE4D0010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4271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CA764-F482-4921-823A-BD7729A5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283" y="5488177"/>
            <a:ext cx="2743200" cy="365125"/>
          </a:xfrm>
        </p:spPr>
        <p:txBody>
          <a:bodyPr/>
          <a:lstStyle/>
          <a:p>
            <a:fld id="{36895462-FB62-4A44-819C-A71EEA36F2D6}" type="datetime1">
              <a:rPr lang="ko-KR" altLang="en-US" smtClean="0"/>
              <a:t>2020-07-15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BB7AD-77B9-4C1D-BC78-C9DBEFB0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49B2C-DB9A-4673-9FB7-A0EF93CE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519" y="5488176"/>
            <a:ext cx="2743200" cy="365125"/>
          </a:xfrm>
        </p:spPr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0F841F-19DD-4FF0-A1FA-A69B2E5A5C80}"/>
              </a:ext>
            </a:extLst>
          </p:cNvPr>
          <p:cNvSpPr/>
          <p:nvPr userDrawn="1"/>
        </p:nvSpPr>
        <p:spPr>
          <a:xfrm>
            <a:off x="0" y="814816"/>
            <a:ext cx="12192000" cy="1203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B7B57D-4F0B-458F-BA38-1FE439A3B073}"/>
              </a:ext>
            </a:extLst>
          </p:cNvPr>
          <p:cNvSpPr/>
          <p:nvPr userDrawn="1"/>
        </p:nvSpPr>
        <p:spPr>
          <a:xfrm>
            <a:off x="0" y="5953387"/>
            <a:ext cx="12192000" cy="1203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6B24F9-E8D0-4FAC-8C6A-EDEEDD0E8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087" y="6099250"/>
            <a:ext cx="2085796" cy="72853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EA2CAF-E43F-4BCE-A8D2-4F27A559A929}"/>
              </a:ext>
            </a:extLst>
          </p:cNvPr>
          <p:cNvGrpSpPr/>
          <p:nvPr userDrawn="1"/>
        </p:nvGrpSpPr>
        <p:grpSpPr>
          <a:xfrm>
            <a:off x="8152887" y="6130500"/>
            <a:ext cx="3972838" cy="672084"/>
            <a:chOff x="3758353" y="3105837"/>
            <a:chExt cx="3972837" cy="10356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7A5762-94D6-48CF-85B9-9429DB7EBB79}"/>
                </a:ext>
              </a:extLst>
            </p:cNvPr>
            <p:cNvSpPr txBox="1"/>
            <p:nvPr/>
          </p:nvSpPr>
          <p:spPr>
            <a:xfrm>
              <a:off x="4460809" y="3115161"/>
              <a:ext cx="3270381" cy="10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b="1" dirty="0"/>
                <a:t> 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Lab</a:t>
              </a:r>
            </a:p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atural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anguage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dirty="0">
                  <a:solidFill>
                    <a:srgbClr val="66CDAA"/>
                  </a:solidFill>
                </a:rPr>
                <a:t>rocessing</a:t>
              </a:r>
              <a:endParaRPr lang="ko-KR" altLang="en-US" dirty="0">
                <a:solidFill>
                  <a:srgbClr val="66CDAA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42BCFDF-E1A2-4295-A390-69EC086BE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8353" y="3105837"/>
              <a:ext cx="702456" cy="102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7112095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A990-E4E3-41A8-9187-64DA06D1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2C799-728B-4B4D-81F1-C8A5D12C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8A5BF-7BEC-493B-AA42-413C416A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2020-07-15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31DB7-0FC6-4B0B-A7CE-C0BC5BDF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E45AD-15AA-40BC-B7F7-97679B4E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47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BFDB8-7396-4428-997F-9D58216BB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756BE-9A0C-4B1A-A363-3FB1DAED5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DA07B-9A38-4F1D-AEAB-C185ADFA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2020-07-15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FD6AE-92EB-4E33-8BE5-EA7C173D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D425F-C2F6-4B21-81DC-669E8442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0D00780-90C5-4BF8-AE69-A44441B74B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087" y="6099250"/>
            <a:ext cx="2085796" cy="7285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C85347-AD5F-46EA-8516-1DC22E8B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 anchor="b" anchorCtr="0"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C7049-2629-45D0-9FFF-D0DA0C30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2"/>
            <a:ext cx="10515600" cy="4436889"/>
          </a:xfrm>
        </p:spPr>
        <p:txBody>
          <a:bodyPr>
            <a:normAutofit/>
          </a:bodyPr>
          <a:lstStyle>
            <a:lvl1pPr>
              <a:buClr>
                <a:schemeClr val="accent5">
                  <a:lumMod val="75000"/>
                </a:schemeClr>
              </a:buClr>
              <a:defRPr sz="2400"/>
            </a:lvl1pPr>
            <a:lvl2pPr>
              <a:buClr>
                <a:schemeClr val="accent5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5">
                  <a:lumMod val="75000"/>
                </a:schemeClr>
              </a:buClr>
              <a:defRPr sz="1600"/>
            </a:lvl4pPr>
            <a:lvl5pPr>
              <a:buClr>
                <a:schemeClr val="accent5">
                  <a:lumMod val="75000"/>
                </a:schemeClr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DD98-2C87-41FC-AF47-833AEA66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280953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7BAAD43-B189-4AE0-909C-635B812BC1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C023E4-8A6C-4124-851A-22B49E087DAC}"/>
              </a:ext>
            </a:extLst>
          </p:cNvPr>
          <p:cNvSpPr/>
          <p:nvPr userDrawn="1"/>
        </p:nvSpPr>
        <p:spPr>
          <a:xfrm>
            <a:off x="340822" y="1288111"/>
            <a:ext cx="11521440" cy="1167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B4FC0F-6C2D-43A7-958C-F147FAC30EE6}"/>
              </a:ext>
            </a:extLst>
          </p:cNvPr>
          <p:cNvGrpSpPr/>
          <p:nvPr userDrawn="1"/>
        </p:nvGrpSpPr>
        <p:grpSpPr>
          <a:xfrm>
            <a:off x="8011570" y="493237"/>
            <a:ext cx="3972838" cy="672084"/>
            <a:chOff x="3758353" y="3105837"/>
            <a:chExt cx="3972837" cy="10356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8A9CD-2934-4357-A8B0-0BFB5936E338}"/>
                </a:ext>
              </a:extLst>
            </p:cNvPr>
            <p:cNvSpPr txBox="1"/>
            <p:nvPr/>
          </p:nvSpPr>
          <p:spPr>
            <a:xfrm>
              <a:off x="4460809" y="3115161"/>
              <a:ext cx="3270381" cy="10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b="1" dirty="0"/>
                <a:t> 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Lab</a:t>
              </a:r>
            </a:p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atural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anguage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dirty="0">
                  <a:solidFill>
                    <a:srgbClr val="66CDAA"/>
                  </a:solidFill>
                </a:rPr>
                <a:t>rocessing</a:t>
              </a:r>
              <a:endParaRPr lang="ko-KR" altLang="en-US" dirty="0">
                <a:solidFill>
                  <a:srgbClr val="66CDAA"/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3BEE378-58B2-44F6-A94E-CA667F535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8353" y="3105837"/>
              <a:ext cx="702456" cy="102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9027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2F574-DF81-4E25-855B-E63C74FB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7247A-259F-4C11-8E30-DDD6D055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8959E-275B-4AE8-808F-E51F7F4A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2020-07-15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A37D8-30CC-4E54-BB05-885039AD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EE55D-F2BC-43D5-87FE-E9A10F77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47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5319-5B0D-464D-BB04-D700850E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3BB7C-8B74-4046-8DC9-797C9E047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58C33-712F-44FC-99C0-7D65F5D0B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AF959-CB7E-420D-B375-28998EF2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2020-07-15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98E9E-3728-42AC-9BD8-8C430B7E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90C28-771F-4355-B336-95D3057D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81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B0023-6DA0-4A3E-96FF-99FA0195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0353B-6C97-445B-A0EF-6DEE5BCB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0A0E8-85E4-4F27-B3E3-06E41F2C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FA978D-48B1-4F53-9946-517E90BAD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C53D60-7804-4AD2-A5DE-A6D6BE2ED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FEEFB0-E6EC-4812-9690-3A9B3368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2020-07-15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E1F107-C4E0-4EFC-A0A2-98EA7840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740FDB-C0C2-4176-A218-A3B79139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0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B0997-0BF6-4F5E-8EA6-0E3BBF45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D67DDF-42DC-4AD1-AAED-9FD278B2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2020-07-15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A0919-EBF0-4204-90C5-E172DF6B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ED7C9E-A636-4525-B2B7-70DB0EDA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6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2F174F-7DD6-47F3-9C3E-191985A0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2020-07-15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15E5C-DB73-4F2E-A7D1-5A265F11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872CD-5148-4AF7-9D00-45271AF5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19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F025D-E35D-47C2-B9B3-1EAB4550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4B413-CE45-4EF9-B38A-576D65E2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61EC5-777A-4961-8573-C5F925046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9CB87-DAB8-4584-B00C-883C5AC2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2020-07-15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E4FB1-BF3D-4501-BFC9-0C92749A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9F937-3FC7-495F-A9DB-2B1C74FA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9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00212-768C-41D2-8A84-B3D0DD84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8E117-C58F-43FA-B46A-05A950D7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FA8EA-D468-469D-986C-44F55E6F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DA43D-94E5-423C-8804-E2CF6633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103-388C-4B2D-8ADA-BAC3D39820BC}" type="datetimeFigureOut">
              <a:rPr lang="ko-KR" altLang="en-US" smtClean="0"/>
              <a:t>2020-07-15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72E68-7F1C-429A-ADF4-10EAB43E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AE70B-0B52-4254-98A8-C2ED67A5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5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FA9434-B716-466F-899D-47F97BE4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A7BBE-88CF-4188-B817-361301A04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B7688-1719-4F78-920C-9B1DD6E28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1103-388C-4B2D-8ADA-BAC3D39820BC}" type="datetimeFigureOut">
              <a:rPr lang="ko-KR" altLang="en-US" smtClean="0"/>
              <a:t>2020-07-15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65546-7AB0-432E-AD69-9872AB1B9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98028-54CB-4F5C-884B-D53DED1A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AD43-B189-4AE0-909C-635B812BC1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80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B5805-970E-4AE1-9D90-25B6A43A5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BERT: Pre-training of Deep Bidirectional Transformers for Language Understanding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E47504-BFBE-420A-879D-986482610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허 탁 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00DEF-2188-4935-99DB-E9A5FBDD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A50-07AB-4F7C-9902-B51D544C2F71}" type="datetime1">
              <a:rPr lang="ko-KR" altLang="en-US" sz="1400" smtClean="0"/>
              <a:t>2020-07-15</a:t>
            </a:fld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650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76D21-09E5-45C0-BABE-FB0A08F4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Model (Segment Embedding)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1943C-3572-46AF-B4B9-2E847278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Segment embedding</a:t>
            </a:r>
          </a:p>
          <a:p>
            <a:pPr lvl="1"/>
            <a:r>
              <a:rPr lang="en-US" altLang="ko-KR" dirty="0"/>
              <a:t>Sentence A</a:t>
            </a:r>
            <a:r>
              <a:rPr lang="ko-KR" altLang="en-US" dirty="0"/>
              <a:t>와 </a:t>
            </a:r>
            <a:r>
              <a:rPr lang="en-US" altLang="ko-KR" dirty="0"/>
              <a:t>Sentence B</a:t>
            </a:r>
            <a:r>
              <a:rPr lang="ko-KR" altLang="en-US" dirty="0"/>
              <a:t>에 대한 고정된 값을 문장 </a:t>
            </a:r>
            <a:r>
              <a:rPr lang="en-US" altLang="ko-KR" dirty="0"/>
              <a:t>length</a:t>
            </a:r>
            <a:r>
              <a:rPr lang="ko-KR" altLang="en-US" dirty="0"/>
              <a:t>만큼 사용 </a:t>
            </a:r>
            <a:r>
              <a:rPr lang="en-US" altLang="ko-KR" dirty="0"/>
              <a:t>(A</a:t>
            </a:r>
            <a:r>
              <a:rPr lang="ko-KR" altLang="en-US" dirty="0"/>
              <a:t>는 </a:t>
            </a:r>
            <a:r>
              <a:rPr lang="en-US" altLang="ko-KR" dirty="0"/>
              <a:t>0, B</a:t>
            </a:r>
            <a:r>
              <a:rPr lang="ko-KR" altLang="en-US" dirty="0"/>
              <a:t>는 </a:t>
            </a:r>
            <a:r>
              <a:rPr lang="en-US" altLang="ko-KR" dirty="0"/>
              <a:t>1)</a:t>
            </a:r>
          </a:p>
          <a:p>
            <a:pPr lvl="1"/>
            <a:r>
              <a:rPr lang="ko-KR" altLang="en-US" dirty="0"/>
              <a:t>두 개의 문장을 구분하는 </a:t>
            </a:r>
            <a:r>
              <a:rPr lang="en-US" altLang="ko-KR" dirty="0"/>
              <a:t>Embedding</a:t>
            </a:r>
            <a:r>
              <a:rPr lang="ko-KR" altLang="en-US" dirty="0"/>
              <a:t>값</a:t>
            </a:r>
            <a:endParaRPr lang="en-US" altLang="ko-KR" dirty="0"/>
          </a:p>
          <a:p>
            <a:pPr lvl="2"/>
            <a:r>
              <a:rPr lang="ko-KR" altLang="en-US" dirty="0"/>
              <a:t>궁금한 점 </a:t>
            </a:r>
            <a:r>
              <a:rPr lang="en-US" altLang="ko-KR" dirty="0"/>
              <a:t>: </a:t>
            </a:r>
            <a:r>
              <a:rPr lang="ko-KR" altLang="en-US" dirty="0"/>
              <a:t>두 개의 문장을 구분하는 </a:t>
            </a:r>
            <a:r>
              <a:rPr lang="en-US" altLang="ko-KR" dirty="0"/>
              <a:t>Token([SEP])</a:t>
            </a:r>
            <a:r>
              <a:rPr lang="ko-KR" altLang="en-US" dirty="0"/>
              <a:t>이 있는데 왜 사용을 했을까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나의 생각</a:t>
            </a:r>
            <a:endParaRPr lang="en-US" altLang="ko-KR" dirty="0"/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/>
              <a:t>두 문장이 구분되는 곳을 더욱 명확하게 학습하기 위해서</a:t>
            </a:r>
            <a:endParaRPr lang="en-US" altLang="ko-KR" dirty="0"/>
          </a:p>
          <a:p>
            <a:pPr marL="2171700" lvl="4" indent="-342900">
              <a:buFont typeface="+mj-lt"/>
              <a:buAutoNum type="arabicPeriod"/>
            </a:pPr>
            <a:r>
              <a:rPr lang="ko-KR" altLang="en-US" dirty="0"/>
              <a:t>문장 </a:t>
            </a:r>
            <a:r>
              <a:rPr lang="en-US" altLang="ko-KR" dirty="0"/>
              <a:t>A</a:t>
            </a:r>
            <a:r>
              <a:rPr lang="ko-KR" altLang="en-US" dirty="0"/>
              <a:t>와 문장 </a:t>
            </a:r>
            <a:r>
              <a:rPr lang="en-US" altLang="ko-KR" dirty="0"/>
              <a:t>B</a:t>
            </a:r>
            <a:r>
              <a:rPr lang="ko-KR" altLang="en-US" dirty="0"/>
              <a:t>에 모두 </a:t>
            </a:r>
            <a:r>
              <a:rPr lang="en-US" altLang="ko-KR" dirty="0"/>
              <a:t>[SEP]</a:t>
            </a:r>
            <a:r>
              <a:rPr lang="ko-KR" altLang="en-US" dirty="0"/>
              <a:t>가 나타나므로</a:t>
            </a:r>
            <a:r>
              <a:rPr lang="en-US" altLang="ko-KR" dirty="0"/>
              <a:t>, </a:t>
            </a:r>
            <a:r>
              <a:rPr lang="ko-KR" altLang="en-US" dirty="0"/>
              <a:t>이를 구별하기 위해서</a:t>
            </a:r>
            <a:endParaRPr lang="en-US" altLang="ko-KR" dirty="0"/>
          </a:p>
          <a:p>
            <a:r>
              <a:rPr lang="en-US" altLang="ko-KR" dirty="0"/>
              <a:t>BERT </a:t>
            </a:r>
            <a:r>
              <a:rPr lang="ko-KR" altLang="en-US" dirty="0" err="1"/>
              <a:t>임베딩</a:t>
            </a:r>
            <a:r>
              <a:rPr lang="ko-KR" altLang="en-US" dirty="0"/>
              <a:t> 코드 </a:t>
            </a:r>
            <a:r>
              <a:rPr lang="en-US" altLang="ko-KR" dirty="0"/>
              <a:t>: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그대로 </a:t>
            </a:r>
            <a:r>
              <a:rPr lang="en-US" altLang="ko-KR" dirty="0"/>
              <a:t>Embedding layer</a:t>
            </a:r>
            <a:r>
              <a:rPr lang="ko-KR" altLang="en-US" dirty="0"/>
              <a:t>에 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BE3809-DBAA-422B-8BCA-705055A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6914B5-6FE9-42A5-B3FA-6089F2E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334" y="1401446"/>
            <a:ext cx="5626158" cy="18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7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988A4-AF56-4B18-BA1F-2F7B5297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Model (Position Embedding)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01BA91A-6CE4-448B-BFA4-BF48F9B8E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6872"/>
                <a:ext cx="10515600" cy="4916002"/>
              </a:xfrm>
            </p:spPr>
            <p:txBody>
              <a:bodyPr/>
              <a:lstStyle/>
              <a:p>
                <a:r>
                  <a:rPr lang="en-US" altLang="ko-KR" dirty="0"/>
                  <a:t>Position Embedding</a:t>
                </a:r>
              </a:p>
              <a:p>
                <a:pPr lvl="1"/>
                <a:r>
                  <a:rPr lang="en-US" altLang="ko-KR" dirty="0"/>
                  <a:t>Transformer</a:t>
                </a:r>
                <a:r>
                  <a:rPr lang="ko-KR" altLang="en-US" dirty="0"/>
                  <a:t>에서 사용되는 </a:t>
                </a:r>
                <a:r>
                  <a:rPr lang="en-US" altLang="ko-KR" dirty="0"/>
                  <a:t>Embedding</a:t>
                </a:r>
              </a:p>
              <a:p>
                <a:pPr lvl="1"/>
                <a:r>
                  <a:rPr lang="ko-KR" altLang="en-US" dirty="0"/>
                  <a:t>단어의 </a:t>
                </a:r>
                <a:r>
                  <a:rPr lang="ko-KR" altLang="en-US" dirty="0" err="1"/>
                  <a:t>임베딩</a:t>
                </a:r>
                <a:r>
                  <a:rPr lang="ko-KR" altLang="en-US" dirty="0"/>
                  <a:t> 벡터에 위치 정보를 더하여 사용하는 것으로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이를 </a:t>
                </a:r>
                <a:r>
                  <a:rPr lang="en-US" altLang="ko-KR" dirty="0"/>
                  <a:t>Positional Encoding</a:t>
                </a:r>
                <a:r>
                  <a:rPr lang="ko-KR" altLang="en-US" dirty="0"/>
                  <a:t>이라고 함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err="1"/>
                  <a:t>임베딩</a:t>
                </a:r>
                <a:r>
                  <a:rPr lang="ko-KR" altLang="en-US" dirty="0"/>
                  <a:t> 벡터 내의 각 차원의 인덱스가 짝수면 사인함수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홀수면 코사인함수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이를 통해 위치 정보가 보존됨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ko-KR" altLang="en-US" b="0" dirty="0"/>
                  <a:t>은 단어 </a:t>
                </a:r>
                <a:r>
                  <a:rPr lang="ko-KR" altLang="en-US" b="0" dirty="0" err="1"/>
                  <a:t>임베딩</a:t>
                </a:r>
                <a:r>
                  <a:rPr lang="ko-KR" altLang="en-US" b="0" dirty="0"/>
                  <a:t> 벡터 크기</a:t>
                </a:r>
                <a:r>
                  <a:rPr lang="en-US" altLang="ko-KR" b="0" dirty="0"/>
                  <a:t>)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01BA91A-6CE4-448B-BFA4-BF48F9B8E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6872"/>
                <a:ext cx="10515600" cy="4916002"/>
              </a:xfrm>
              <a:blipFill>
                <a:blip r:embed="rId2"/>
                <a:stretch>
                  <a:fillRect l="-812"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278A0-B686-4116-AF1A-31F45A5C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37E8CE-687C-4A7B-B530-93289573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85" y="3982758"/>
            <a:ext cx="3305175" cy="1628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BD4C6D-6652-41FD-A926-2DDA45A82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4459009"/>
            <a:ext cx="2628900" cy="676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54C9B7-B20B-48B8-AF80-C63317583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723" y="2991865"/>
            <a:ext cx="5019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2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4405-6F74-4A1A-823F-4006DCE1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Model (Position Embedding)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9F0FC-E564-4E78-88ED-0B4E2578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BERT</a:t>
            </a:r>
            <a:r>
              <a:rPr lang="ko-KR" altLang="en-US" sz="2000" dirty="0"/>
              <a:t> </a:t>
            </a:r>
            <a:r>
              <a:rPr lang="en-US" altLang="ko-KR" sz="2000" dirty="0"/>
              <a:t>Input Embedding = Token + Segment + Position Embedding</a:t>
            </a:r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E6B60B-DFAD-4C6B-B820-C8E2A359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05675C-328E-49DA-841D-4D419273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72" y="1417036"/>
            <a:ext cx="4961139" cy="16046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9D6B19-9C31-442F-8EED-86CD7EE97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127" y="3691211"/>
            <a:ext cx="4102027" cy="269452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D1B932-DE9D-4AD6-8FE0-AB188F8FACAB}"/>
              </a:ext>
            </a:extLst>
          </p:cNvPr>
          <p:cNvCxnSpPr/>
          <p:nvPr/>
        </p:nvCxnSpPr>
        <p:spPr>
          <a:xfrm>
            <a:off x="2460567" y="3491345"/>
            <a:ext cx="2044931" cy="22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0D77146E-C29D-4697-A186-70F54AC3BD4C}"/>
              </a:ext>
            </a:extLst>
          </p:cNvPr>
          <p:cNvSpPr/>
          <p:nvPr/>
        </p:nvSpPr>
        <p:spPr>
          <a:xfrm>
            <a:off x="5527964" y="5038472"/>
            <a:ext cx="1413163" cy="5144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781F7E-CED6-430E-A8DA-FDF3A480782D}"/>
              </a:ext>
            </a:extLst>
          </p:cNvPr>
          <p:cNvCxnSpPr>
            <a:cxnSpLocks/>
          </p:cNvCxnSpPr>
          <p:nvPr/>
        </p:nvCxnSpPr>
        <p:spPr>
          <a:xfrm flipH="1">
            <a:off x="6941128" y="5145578"/>
            <a:ext cx="1271847" cy="11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9AB4EC-96EF-407A-B7D7-91AFC2682C52}"/>
              </a:ext>
            </a:extLst>
          </p:cNvPr>
          <p:cNvSpPr txBox="1"/>
          <p:nvPr/>
        </p:nvSpPr>
        <p:spPr>
          <a:xfrm>
            <a:off x="8316949" y="4819572"/>
            <a:ext cx="30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맥락의 상황에 맞는 분포를 유지하도록 강제하는 역할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B96DF-5258-4F19-9D86-8C020CE213B2}"/>
              </a:ext>
            </a:extLst>
          </p:cNvPr>
          <p:cNvSpPr txBox="1"/>
          <p:nvPr/>
        </p:nvSpPr>
        <p:spPr>
          <a:xfrm>
            <a:off x="2997037" y="4456743"/>
            <a:ext cx="6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CAA8D-7652-44F2-A2E2-5CF3A47868FC}"/>
              </a:ext>
            </a:extLst>
          </p:cNvPr>
          <p:cNvSpPr txBox="1"/>
          <p:nvPr/>
        </p:nvSpPr>
        <p:spPr>
          <a:xfrm>
            <a:off x="7850773" y="4773606"/>
            <a:ext cx="6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61252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67EAA-FD9D-467E-A27F-484F3120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Model (Transformer encoder)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160B0-0BA3-4B0D-A526-A62B88D6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Transformer encoder</a:t>
            </a:r>
          </a:p>
          <a:p>
            <a:pPr lvl="1"/>
            <a:r>
              <a:rPr lang="en-US" altLang="ko-KR" dirty="0"/>
              <a:t>Multi-head Self-Attention</a:t>
            </a:r>
            <a:r>
              <a:rPr lang="ko-KR" altLang="en-US" dirty="0"/>
              <a:t>이 이루어지는 단계</a:t>
            </a:r>
            <a:endParaRPr lang="en-US" altLang="ko-KR" dirty="0"/>
          </a:p>
          <a:p>
            <a:pPr lvl="2"/>
            <a:r>
              <a:rPr lang="ko-KR" altLang="en-US" dirty="0"/>
              <a:t>여러 개의 </a:t>
            </a:r>
            <a:r>
              <a:rPr lang="en-US" altLang="ko-KR" dirty="0"/>
              <a:t>Self-Attention</a:t>
            </a:r>
            <a:r>
              <a:rPr lang="ko-KR" altLang="en-US" dirty="0"/>
              <a:t>을 말하는 것으로</a:t>
            </a:r>
            <a:r>
              <a:rPr lang="en-US" altLang="ko-KR" dirty="0"/>
              <a:t>, Input</a:t>
            </a:r>
            <a:r>
              <a:rPr lang="ko-KR" altLang="en-US" dirty="0"/>
              <a:t>값을 </a:t>
            </a:r>
            <a:r>
              <a:rPr lang="en-US" altLang="ko-KR" dirty="0"/>
              <a:t>head</a:t>
            </a:r>
            <a:r>
              <a:rPr lang="ko-KR" altLang="en-US" dirty="0"/>
              <a:t>수 만큼 분리시켜 사용</a:t>
            </a:r>
            <a:endParaRPr lang="en-US" altLang="ko-KR" dirty="0"/>
          </a:p>
          <a:p>
            <a:pPr lvl="3"/>
            <a:r>
              <a:rPr lang="en-US" altLang="ko-KR" dirty="0"/>
              <a:t> Attention</a:t>
            </a:r>
            <a:r>
              <a:rPr lang="ko-KR" altLang="en-US" dirty="0"/>
              <a:t>을 병렬로 수행하여 각각 다른 시각으로 정보들을 수집할 수 있는 장점</a:t>
            </a:r>
            <a:endParaRPr lang="en-US" altLang="ko-KR" dirty="0"/>
          </a:p>
          <a:p>
            <a:pPr lvl="2"/>
            <a:r>
              <a:rPr lang="ko-KR" altLang="en-US" dirty="0"/>
              <a:t>문맥 정보를 반영하는 곳으로</a:t>
            </a:r>
            <a:r>
              <a:rPr lang="en-US" altLang="ko-KR" dirty="0"/>
              <a:t>, </a:t>
            </a:r>
            <a:r>
              <a:rPr lang="ko-KR" altLang="en-US" dirty="0"/>
              <a:t>입력 문장 내의 단어들의 연산을 통해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주어진 문장에서 어떤 단어를 더욱 중점적으로 볼 것인가를 판단해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주는 역할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/>
            <a:r>
              <a:rPr lang="ko-KR" altLang="en-US" dirty="0"/>
              <a:t>각 단어로부터</a:t>
            </a:r>
            <a:r>
              <a:rPr lang="en-US" altLang="ko-KR" dirty="0"/>
              <a:t>, Query,</a:t>
            </a:r>
            <a:r>
              <a:rPr lang="ko-KR" altLang="en-US" dirty="0"/>
              <a:t> </a:t>
            </a:r>
            <a:r>
              <a:rPr lang="en-US" altLang="ko-KR" dirty="0"/>
              <a:t>Keys,</a:t>
            </a:r>
            <a:r>
              <a:rPr lang="ko-KR" altLang="en-US" dirty="0"/>
              <a:t> </a:t>
            </a:r>
            <a:r>
              <a:rPr lang="en-US" altLang="ko-KR" dirty="0"/>
              <a:t>Values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를 얻는 작업</a:t>
            </a:r>
            <a:endParaRPr lang="en-US" altLang="ko-KR" dirty="0"/>
          </a:p>
          <a:p>
            <a:pPr lvl="2"/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3DA44-C036-4A09-A30B-D1E8E343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D169FA-384F-4EB9-8702-3A0D7E32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72" y="3818713"/>
            <a:ext cx="3004728" cy="24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6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73AE0-1B1E-445B-8F8E-87D80FCC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Model (Transformer encoder)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DF200-A129-40C8-9D5F-39D80A0C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Transformer encoder</a:t>
            </a:r>
          </a:p>
          <a:p>
            <a:pPr lvl="1"/>
            <a:r>
              <a:rPr lang="en-US" altLang="ko-KR" dirty="0"/>
              <a:t>Multi-head Self-Attention</a:t>
            </a:r>
          </a:p>
          <a:p>
            <a:pPr lvl="2"/>
            <a:r>
              <a:rPr lang="en-US" altLang="ko-KR" dirty="0"/>
              <a:t>Q, K, V</a:t>
            </a:r>
            <a:r>
              <a:rPr lang="ko-KR" altLang="en-US" dirty="0"/>
              <a:t>의 벡터들을 이용하여 </a:t>
            </a:r>
            <a:r>
              <a:rPr lang="en-US" altLang="ko-KR" dirty="0"/>
              <a:t>Scaled dot-product Attention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이후 </a:t>
            </a:r>
            <a:r>
              <a:rPr lang="en-US" altLang="ko-KR" dirty="0"/>
              <a:t>V </a:t>
            </a:r>
            <a:r>
              <a:rPr lang="ko-KR" altLang="en-US" dirty="0"/>
              <a:t>벡터와 가중합을 사용 </a:t>
            </a:r>
            <a:r>
              <a:rPr lang="en-US" altLang="ko-KR" dirty="0"/>
              <a:t>(</a:t>
            </a:r>
            <a:r>
              <a:rPr lang="ko-KR" altLang="en-US" dirty="0"/>
              <a:t>모든 단어를 적용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 algn="ctr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6D2E1-4D68-4A0F-BCC7-3A7D9431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5A73CA-B482-43A4-8424-FF739F23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2788574"/>
            <a:ext cx="4619625" cy="266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BDFC1F-8A06-4F60-B269-1CADB2756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36" y="3574473"/>
            <a:ext cx="5190327" cy="2728048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C7ADB2-783B-4C7D-81A3-33F0A6F14DCF}"/>
              </a:ext>
            </a:extLst>
          </p:cNvPr>
          <p:cNvGrpSpPr/>
          <p:nvPr/>
        </p:nvGrpSpPr>
        <p:grpSpPr>
          <a:xfrm>
            <a:off x="2968821" y="3802909"/>
            <a:ext cx="4953206" cy="2514941"/>
            <a:chOff x="2968821" y="3802909"/>
            <a:chExt cx="4953206" cy="251494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CE22B6-9305-4BE7-80F1-A8A45996FF6B}"/>
                </a:ext>
              </a:extLst>
            </p:cNvPr>
            <p:cNvSpPr/>
            <p:nvPr/>
          </p:nvSpPr>
          <p:spPr>
            <a:xfrm>
              <a:off x="2968821" y="3857104"/>
              <a:ext cx="597339" cy="897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78E4F2-3821-4AE9-A5F1-54C75FDB3A3E}"/>
                </a:ext>
              </a:extLst>
            </p:cNvPr>
            <p:cNvSpPr/>
            <p:nvPr/>
          </p:nvSpPr>
          <p:spPr>
            <a:xfrm>
              <a:off x="3383280" y="3802909"/>
              <a:ext cx="290945" cy="6610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1743421-7FCB-4872-84C3-39CD99C8556D}"/>
                </a:ext>
              </a:extLst>
            </p:cNvPr>
            <p:cNvSpPr/>
            <p:nvPr/>
          </p:nvSpPr>
          <p:spPr>
            <a:xfrm>
              <a:off x="3908160" y="4305991"/>
              <a:ext cx="290945" cy="6610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7C26915-6881-48F6-81FA-587D35147DE8}"/>
                </a:ext>
              </a:extLst>
            </p:cNvPr>
            <p:cNvSpPr/>
            <p:nvPr/>
          </p:nvSpPr>
          <p:spPr>
            <a:xfrm>
              <a:off x="3908159" y="4910824"/>
              <a:ext cx="290945" cy="6610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313FE43-5E13-4A5B-896F-10B3A706EE2B}"/>
                </a:ext>
              </a:extLst>
            </p:cNvPr>
            <p:cNvSpPr/>
            <p:nvPr/>
          </p:nvSpPr>
          <p:spPr>
            <a:xfrm>
              <a:off x="3892121" y="5497895"/>
              <a:ext cx="290945" cy="6610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E380C13-1306-4F6C-900D-B6F63CE8E0D8}"/>
                </a:ext>
              </a:extLst>
            </p:cNvPr>
            <p:cNvSpPr/>
            <p:nvPr/>
          </p:nvSpPr>
          <p:spPr>
            <a:xfrm>
              <a:off x="3654622" y="4286669"/>
              <a:ext cx="290945" cy="6610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677D44D-EE83-4BE8-AC3B-32397C487B8D}"/>
                </a:ext>
              </a:extLst>
            </p:cNvPr>
            <p:cNvSpPr/>
            <p:nvPr/>
          </p:nvSpPr>
          <p:spPr>
            <a:xfrm rot="5400000">
              <a:off x="5859187" y="4255009"/>
              <a:ext cx="241246" cy="38844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210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C9C56-2049-4FD9-95BC-D86B415A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Model (Transformer encoder)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8FF0D-7567-40D4-B1F2-DA648274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encoder</a:t>
            </a:r>
          </a:p>
          <a:p>
            <a:pPr lvl="1"/>
            <a:r>
              <a:rPr lang="en-US" altLang="ko-KR" dirty="0"/>
              <a:t>Multi-head Self-Attention</a:t>
            </a:r>
          </a:p>
          <a:p>
            <a:pPr lvl="2"/>
            <a:r>
              <a:rPr lang="en-US" altLang="ko-KR" dirty="0"/>
              <a:t>Head </a:t>
            </a:r>
            <a:r>
              <a:rPr lang="ko-KR" altLang="en-US" dirty="0"/>
              <a:t>수 만큼 </a:t>
            </a:r>
            <a:r>
              <a:rPr lang="en-US" altLang="ko-KR" dirty="0"/>
              <a:t>Attention</a:t>
            </a:r>
            <a:r>
              <a:rPr lang="ko-KR" altLang="en-US" dirty="0"/>
              <a:t>을 적용 후 </a:t>
            </a:r>
            <a:r>
              <a:rPr lang="en-US" altLang="ko-KR" dirty="0"/>
              <a:t>Concatenate</a:t>
            </a:r>
            <a:r>
              <a:rPr lang="ko-KR" altLang="en-US" dirty="0"/>
              <a:t>한 것을 밀집층에 적용</a:t>
            </a:r>
            <a:endParaRPr lang="en-US" altLang="ko-KR" dirty="0"/>
          </a:p>
          <a:p>
            <a:pPr lvl="2"/>
            <a:r>
              <a:rPr lang="ko-KR" altLang="en-US" dirty="0"/>
              <a:t>이를 통해 문맥정보가 반영됨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이후 </a:t>
            </a:r>
            <a:r>
              <a:rPr lang="en-US" altLang="ko-KR" dirty="0"/>
              <a:t>Feed Forward Neural Network(FFNN)</a:t>
            </a:r>
            <a:r>
              <a:rPr lang="ko-KR" altLang="en-US" dirty="0"/>
              <a:t>을 통해 </a:t>
            </a:r>
            <a:r>
              <a:rPr lang="en-US" altLang="ko-KR" dirty="0"/>
              <a:t>Transformer encoder </a:t>
            </a:r>
            <a:r>
              <a:rPr lang="ko-KR" altLang="en-US" dirty="0"/>
              <a:t>과정은 끝</a:t>
            </a:r>
            <a:endParaRPr lang="en-US" altLang="ko-KR" dirty="0"/>
          </a:p>
          <a:p>
            <a:pPr lvl="3"/>
            <a:r>
              <a:rPr lang="en-US" altLang="ko-KR" dirty="0"/>
              <a:t>(FFNN</a:t>
            </a:r>
            <a:r>
              <a:rPr lang="ko-KR" altLang="en-US" dirty="0"/>
              <a:t>에서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GELU</a:t>
            </a:r>
            <a:r>
              <a:rPr lang="ko-KR" altLang="en-US" dirty="0"/>
              <a:t>를 사용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Transformer encoder</a:t>
            </a:r>
            <a:r>
              <a:rPr lang="ko-KR" altLang="en-US" dirty="0"/>
              <a:t>를 마치고 나면</a:t>
            </a:r>
            <a:r>
              <a:rPr lang="en-US" altLang="ko-KR" dirty="0"/>
              <a:t>, </a:t>
            </a:r>
            <a:r>
              <a:rPr lang="ko-KR" altLang="en-US" dirty="0"/>
              <a:t>문장의 시작을 알리는 </a:t>
            </a:r>
            <a:r>
              <a:rPr lang="en-US" altLang="ko-KR" dirty="0"/>
              <a:t>[CLS]</a:t>
            </a:r>
            <a:r>
              <a:rPr lang="ko-KR" altLang="en-US" dirty="0"/>
              <a:t>토큰은 전체 </a:t>
            </a:r>
            <a:r>
              <a:rPr lang="en-US" altLang="ko-KR" dirty="0"/>
              <a:t>sequence</a:t>
            </a:r>
            <a:r>
              <a:rPr lang="ko-KR" altLang="en-US" dirty="0"/>
              <a:t>의 정보를 담고있는 </a:t>
            </a:r>
            <a:r>
              <a:rPr lang="en-US" altLang="ko-KR" dirty="0"/>
              <a:t>token</a:t>
            </a:r>
            <a:r>
              <a:rPr lang="ko-KR" altLang="en-US" dirty="0"/>
              <a:t>의 의미를 가짐 </a:t>
            </a:r>
            <a:r>
              <a:rPr lang="en-US" altLang="ko-KR" dirty="0"/>
              <a:t>(</a:t>
            </a:r>
            <a:r>
              <a:rPr lang="ko-KR" altLang="en-US" dirty="0"/>
              <a:t>분류 문제에서 사용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74CB34-EB57-4F75-B758-9C5A213E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9BC7FF-8746-4766-9C8C-DA10C162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29" y="3550047"/>
            <a:ext cx="3248025" cy="490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490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B3C63-FCBC-4E03-9DC5-E88CECD2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Model (MLM)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EA5B4-24AD-4A45-9462-ACAD5179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2"/>
            <a:ext cx="10515600" cy="4916002"/>
          </a:xfrm>
        </p:spPr>
        <p:txBody>
          <a:bodyPr/>
          <a:lstStyle/>
          <a:p>
            <a:r>
              <a:rPr lang="en-US" altLang="ko-KR" dirty="0"/>
              <a:t>Masked Language Model</a:t>
            </a:r>
          </a:p>
          <a:p>
            <a:pPr lvl="1"/>
            <a:r>
              <a:rPr lang="ko-KR" altLang="en-US" dirty="0"/>
              <a:t>문장에서 나타나는 단어 중 </a:t>
            </a:r>
            <a:r>
              <a:rPr lang="en-US" altLang="ko-KR" dirty="0"/>
              <a:t>15%</a:t>
            </a:r>
            <a:r>
              <a:rPr lang="ko-KR" altLang="en-US" dirty="0"/>
              <a:t>를 </a:t>
            </a:r>
            <a:r>
              <a:rPr lang="en-US" altLang="ko-KR" dirty="0"/>
              <a:t>[MASK] token</a:t>
            </a:r>
            <a:r>
              <a:rPr lang="ko-KR" altLang="en-US" dirty="0"/>
              <a:t>으로 바꾸어 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통해 </a:t>
            </a:r>
            <a:r>
              <a:rPr lang="en-US" altLang="ko-KR" dirty="0"/>
              <a:t>[MASK] token</a:t>
            </a:r>
            <a:r>
              <a:rPr lang="ko-KR" altLang="en-US" dirty="0"/>
              <a:t>을 예측하는 </a:t>
            </a:r>
            <a:r>
              <a:rPr lang="en-US" altLang="ko-KR" dirty="0"/>
              <a:t>pre-training task</a:t>
            </a:r>
            <a:r>
              <a:rPr lang="ko-KR" altLang="en-US" dirty="0"/>
              <a:t>를 수행하여 문맥을 파악하는 능력을 학습하게 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15% [MASK] token</a:t>
            </a:r>
            <a:r>
              <a:rPr lang="ko-KR" altLang="en-US" dirty="0"/>
              <a:t>에서의 추가적인 처리</a:t>
            </a:r>
            <a:endParaRPr lang="en-US" altLang="ko-KR" dirty="0"/>
          </a:p>
          <a:p>
            <a:pPr lvl="2"/>
            <a:r>
              <a:rPr lang="en-US" altLang="ko-KR" dirty="0"/>
              <a:t>15%</a:t>
            </a:r>
            <a:r>
              <a:rPr lang="ko-KR" altLang="en-US" dirty="0"/>
              <a:t>에서 </a:t>
            </a:r>
            <a:r>
              <a:rPr lang="en-US" altLang="ko-KR" dirty="0"/>
              <a:t>80%</a:t>
            </a:r>
            <a:r>
              <a:rPr lang="ko-KR" altLang="en-US" dirty="0"/>
              <a:t>는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[MASK]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2"/>
            <a:r>
              <a:rPr lang="en-US" altLang="ko-KR" dirty="0"/>
              <a:t>15%</a:t>
            </a:r>
            <a:r>
              <a:rPr lang="ko-KR" altLang="en-US" dirty="0"/>
              <a:t>에서 </a:t>
            </a:r>
            <a:r>
              <a:rPr lang="en-US" altLang="ko-KR" dirty="0"/>
              <a:t>10%</a:t>
            </a:r>
            <a:r>
              <a:rPr lang="ko-KR" altLang="en-US" dirty="0"/>
              <a:t>는</a:t>
            </a:r>
            <a:r>
              <a:rPr lang="en-US" altLang="ko-KR" dirty="0"/>
              <a:t> token</a:t>
            </a:r>
            <a:r>
              <a:rPr lang="ko-KR" altLang="en-US" dirty="0"/>
              <a:t>을 임의적인 단어로 교체</a:t>
            </a:r>
            <a:endParaRPr lang="en-US" altLang="ko-KR" dirty="0"/>
          </a:p>
          <a:p>
            <a:pPr lvl="2"/>
            <a:r>
              <a:rPr lang="en-US" altLang="ko-KR" dirty="0"/>
              <a:t>15%</a:t>
            </a:r>
            <a:r>
              <a:rPr lang="ko-KR" altLang="en-US" dirty="0"/>
              <a:t>에서 </a:t>
            </a:r>
            <a:r>
              <a:rPr lang="en-US" altLang="ko-KR" dirty="0"/>
              <a:t>10%</a:t>
            </a:r>
            <a:r>
              <a:rPr lang="ko-KR" altLang="en-US" dirty="0"/>
              <a:t>는 정답 </a:t>
            </a:r>
            <a:r>
              <a:rPr lang="en-US" altLang="ko-KR" dirty="0"/>
              <a:t>token</a:t>
            </a:r>
            <a:r>
              <a:rPr lang="ko-KR" altLang="en-US" dirty="0"/>
              <a:t>을 그대로 놔둠</a:t>
            </a:r>
            <a:endParaRPr lang="en-US" altLang="ko-KR" dirty="0"/>
          </a:p>
          <a:p>
            <a:pPr lvl="2"/>
            <a:r>
              <a:rPr lang="ko-KR" altLang="en-US" dirty="0"/>
              <a:t>이는</a:t>
            </a:r>
            <a:r>
              <a:rPr lang="en-US" altLang="ko-KR" dirty="0"/>
              <a:t> </a:t>
            </a:r>
            <a:r>
              <a:rPr lang="ko-KR" altLang="en-US" dirty="0"/>
              <a:t>모든 </a:t>
            </a:r>
            <a:r>
              <a:rPr lang="en-US" altLang="ko-KR" dirty="0"/>
              <a:t>token</a:t>
            </a:r>
            <a:r>
              <a:rPr lang="ko-KR" altLang="en-US" dirty="0"/>
              <a:t>에 대해서 맥락의 상황에 맞는 분포를 유지하도록 강제하는 역할을 함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궁금한 점 </a:t>
            </a:r>
            <a:r>
              <a:rPr lang="en-US" altLang="ko-KR" dirty="0"/>
              <a:t>– </a:t>
            </a:r>
            <a:r>
              <a:rPr lang="ko-KR" altLang="en-US"/>
              <a:t>임의적인 </a:t>
            </a:r>
            <a:r>
              <a:rPr lang="ko-KR" altLang="en-US" dirty="0"/>
              <a:t>단어를 꼭 넣어줘야 하는 것인가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나의 생각</a:t>
            </a:r>
            <a:r>
              <a:rPr lang="en-US" altLang="ko-KR" dirty="0"/>
              <a:t>) </a:t>
            </a:r>
            <a:r>
              <a:rPr lang="ko-KR" altLang="en-US" dirty="0"/>
              <a:t>맥락 상황을 많이 고려하기 위해서 </a:t>
            </a:r>
            <a:r>
              <a:rPr lang="en-US" altLang="ko-KR" dirty="0"/>
              <a:t>(</a:t>
            </a:r>
            <a:r>
              <a:rPr lang="ko-KR" altLang="en-US" dirty="0"/>
              <a:t>다른 단어를 넣더라도 주변 맥락에 맞게 정답이 나오게 학습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BB5AA3-46A7-45C1-9594-40B8ED89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A7E081-98BA-4A0B-92B4-9B065EE5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806" y="2689732"/>
            <a:ext cx="3247505" cy="21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55462-3357-4D72-BFBC-48785242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BERT</a:t>
            </a:r>
            <a:r>
              <a:rPr lang="ko-KR" altLang="en-US" sz="2800" dirty="0"/>
              <a:t> </a:t>
            </a:r>
            <a:r>
              <a:rPr lang="en-US" altLang="ko-KR" sz="2800" dirty="0"/>
              <a:t>Model (Next Sentence Prediction)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1D5A0-E12A-4359-B8D9-ECEFAF0E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Next Sentence Prediction (2</a:t>
            </a:r>
            <a:r>
              <a:rPr lang="ko-KR" altLang="en-US" dirty="0"/>
              <a:t>개의 문장이 주어지는 </a:t>
            </a:r>
            <a:r>
              <a:rPr lang="en-US" altLang="ko-KR" dirty="0"/>
              <a:t>task)</a:t>
            </a:r>
          </a:p>
          <a:p>
            <a:pPr lvl="1"/>
            <a:r>
              <a:rPr lang="ko-KR" altLang="en-US" dirty="0"/>
              <a:t>두 문장 사이의 관계를 이해시키기 위한 목적</a:t>
            </a:r>
            <a:endParaRPr lang="en-US" altLang="ko-KR" dirty="0"/>
          </a:p>
          <a:p>
            <a:pPr lvl="1"/>
            <a:r>
              <a:rPr lang="en-US" altLang="ko-KR" dirty="0"/>
              <a:t>50%</a:t>
            </a:r>
            <a:r>
              <a:rPr lang="ko-KR" altLang="en-US" dirty="0"/>
              <a:t>는 실제로 이어지는 문장</a:t>
            </a:r>
            <a:r>
              <a:rPr lang="en-US" altLang="ko-KR" dirty="0"/>
              <a:t>, 50%</a:t>
            </a:r>
            <a:r>
              <a:rPr lang="ko-KR" altLang="en-US" dirty="0"/>
              <a:t>는 무작위로 뽑은 문장을 사용 </a:t>
            </a:r>
            <a:r>
              <a:rPr lang="en-US" altLang="ko-KR" dirty="0"/>
              <a:t>(Labeling)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45493B-8241-41FC-8E2F-80A27096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1376FE-D486-405E-BAFB-CD74D67B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85" y="4906874"/>
            <a:ext cx="4863812" cy="150649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CFE3A9-2478-425A-BEBA-1B0D968229D0}"/>
              </a:ext>
            </a:extLst>
          </p:cNvPr>
          <p:cNvSpPr/>
          <p:nvPr/>
        </p:nvSpPr>
        <p:spPr>
          <a:xfrm>
            <a:off x="4098175" y="4222167"/>
            <a:ext cx="4097222" cy="54032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 encoder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8BA0ED-8323-4539-B6A5-69D8D8C15533}"/>
              </a:ext>
            </a:extLst>
          </p:cNvPr>
          <p:cNvCxnSpPr/>
          <p:nvPr/>
        </p:nvCxnSpPr>
        <p:spPr>
          <a:xfrm flipV="1">
            <a:off x="4314306" y="4779120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ECB69F-0A2B-4E14-A61E-84F80BB15419}"/>
              </a:ext>
            </a:extLst>
          </p:cNvPr>
          <p:cNvCxnSpPr>
            <a:cxnSpLocks/>
          </p:cNvCxnSpPr>
          <p:nvPr/>
        </p:nvCxnSpPr>
        <p:spPr>
          <a:xfrm flipV="1">
            <a:off x="4666211" y="4777384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C6AA57-F78E-49AC-AA3C-7F6C7A6BAB55}"/>
              </a:ext>
            </a:extLst>
          </p:cNvPr>
          <p:cNvCxnSpPr>
            <a:cxnSpLocks/>
          </p:cNvCxnSpPr>
          <p:nvPr/>
        </p:nvCxnSpPr>
        <p:spPr>
          <a:xfrm flipV="1">
            <a:off x="5015346" y="4777384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AECCD38-69BB-4883-AF5D-C0345E1B16AC}"/>
              </a:ext>
            </a:extLst>
          </p:cNvPr>
          <p:cNvCxnSpPr>
            <a:cxnSpLocks/>
          </p:cNvCxnSpPr>
          <p:nvPr/>
        </p:nvCxnSpPr>
        <p:spPr>
          <a:xfrm flipV="1">
            <a:off x="5347855" y="4777384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440B20-F11C-42C1-AEAB-BA016D5A511D}"/>
              </a:ext>
            </a:extLst>
          </p:cNvPr>
          <p:cNvCxnSpPr>
            <a:cxnSpLocks/>
          </p:cNvCxnSpPr>
          <p:nvPr/>
        </p:nvCxnSpPr>
        <p:spPr>
          <a:xfrm flipV="1">
            <a:off x="5680365" y="4777384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66C2BE-FD8B-492D-9CF0-7EB8EB19B73A}"/>
              </a:ext>
            </a:extLst>
          </p:cNvPr>
          <p:cNvCxnSpPr>
            <a:cxnSpLocks/>
          </p:cNvCxnSpPr>
          <p:nvPr/>
        </p:nvCxnSpPr>
        <p:spPr>
          <a:xfrm flipV="1">
            <a:off x="6054437" y="4777384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EBEFAA-8080-4533-967F-AF5E3DA151A1}"/>
              </a:ext>
            </a:extLst>
          </p:cNvPr>
          <p:cNvCxnSpPr>
            <a:cxnSpLocks/>
          </p:cNvCxnSpPr>
          <p:nvPr/>
        </p:nvCxnSpPr>
        <p:spPr>
          <a:xfrm flipV="1">
            <a:off x="6428510" y="4784256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62C572-1BC3-489F-B0C7-2875C44879D1}"/>
              </a:ext>
            </a:extLst>
          </p:cNvPr>
          <p:cNvCxnSpPr>
            <a:cxnSpLocks/>
          </p:cNvCxnSpPr>
          <p:nvPr/>
        </p:nvCxnSpPr>
        <p:spPr>
          <a:xfrm flipV="1">
            <a:off x="6769332" y="4790834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FB4D069-B12A-46A2-AE20-3B639E2DDE2A}"/>
              </a:ext>
            </a:extLst>
          </p:cNvPr>
          <p:cNvCxnSpPr>
            <a:cxnSpLocks/>
          </p:cNvCxnSpPr>
          <p:nvPr/>
        </p:nvCxnSpPr>
        <p:spPr>
          <a:xfrm flipV="1">
            <a:off x="7135091" y="4780786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155A29-85EA-4569-8CE4-C9A85176A438}"/>
              </a:ext>
            </a:extLst>
          </p:cNvPr>
          <p:cNvCxnSpPr>
            <a:cxnSpLocks/>
          </p:cNvCxnSpPr>
          <p:nvPr/>
        </p:nvCxnSpPr>
        <p:spPr>
          <a:xfrm flipV="1">
            <a:off x="7523019" y="4777384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2EF833-5849-4347-A6A5-43182D5E83E2}"/>
              </a:ext>
            </a:extLst>
          </p:cNvPr>
          <p:cNvCxnSpPr>
            <a:cxnSpLocks/>
          </p:cNvCxnSpPr>
          <p:nvPr/>
        </p:nvCxnSpPr>
        <p:spPr>
          <a:xfrm flipV="1">
            <a:off x="7938655" y="4770807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DDFB5BF6-61A0-41E7-A6AD-E8036D67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655" y="3732015"/>
            <a:ext cx="4168055" cy="326764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71A9A5A-146D-48DB-AE06-8065E90FE3B7}"/>
              </a:ext>
            </a:extLst>
          </p:cNvPr>
          <p:cNvCxnSpPr>
            <a:cxnSpLocks/>
          </p:cNvCxnSpPr>
          <p:nvPr/>
        </p:nvCxnSpPr>
        <p:spPr>
          <a:xfrm flipV="1">
            <a:off x="4308762" y="4017120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9DE055-61FC-4A86-B1B9-B9B928A63E71}"/>
              </a:ext>
            </a:extLst>
          </p:cNvPr>
          <p:cNvCxnSpPr>
            <a:cxnSpLocks/>
          </p:cNvCxnSpPr>
          <p:nvPr/>
        </p:nvCxnSpPr>
        <p:spPr>
          <a:xfrm flipV="1">
            <a:off x="4660667" y="4007071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03EF62-7B4C-4E87-A6B8-5FC9E247FA16}"/>
              </a:ext>
            </a:extLst>
          </p:cNvPr>
          <p:cNvCxnSpPr>
            <a:cxnSpLocks/>
          </p:cNvCxnSpPr>
          <p:nvPr/>
        </p:nvCxnSpPr>
        <p:spPr>
          <a:xfrm flipV="1">
            <a:off x="5009802" y="4015384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F719B59-DFEE-487C-B01F-52FAEDC8BEEF}"/>
              </a:ext>
            </a:extLst>
          </p:cNvPr>
          <p:cNvCxnSpPr>
            <a:cxnSpLocks/>
          </p:cNvCxnSpPr>
          <p:nvPr/>
        </p:nvCxnSpPr>
        <p:spPr>
          <a:xfrm flipV="1">
            <a:off x="5342311" y="4015384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565C512-EDCA-4300-9BEC-8F775157ED59}"/>
              </a:ext>
            </a:extLst>
          </p:cNvPr>
          <p:cNvCxnSpPr>
            <a:cxnSpLocks/>
          </p:cNvCxnSpPr>
          <p:nvPr/>
        </p:nvCxnSpPr>
        <p:spPr>
          <a:xfrm flipV="1">
            <a:off x="5683134" y="4015384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29EC93-25FD-4C0F-A5F9-EBF90AF0C476}"/>
              </a:ext>
            </a:extLst>
          </p:cNvPr>
          <p:cNvCxnSpPr>
            <a:cxnSpLocks/>
          </p:cNvCxnSpPr>
          <p:nvPr/>
        </p:nvCxnSpPr>
        <p:spPr>
          <a:xfrm flipV="1">
            <a:off x="6057206" y="4007071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9CDBB0-7C0A-441B-8A77-F8F358EB50D0}"/>
              </a:ext>
            </a:extLst>
          </p:cNvPr>
          <p:cNvCxnSpPr>
            <a:cxnSpLocks/>
          </p:cNvCxnSpPr>
          <p:nvPr/>
        </p:nvCxnSpPr>
        <p:spPr>
          <a:xfrm flipV="1">
            <a:off x="6439592" y="4013943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6A5EA12-34DC-4615-9429-B1A06A2515C3}"/>
              </a:ext>
            </a:extLst>
          </p:cNvPr>
          <p:cNvCxnSpPr>
            <a:cxnSpLocks/>
          </p:cNvCxnSpPr>
          <p:nvPr/>
        </p:nvCxnSpPr>
        <p:spPr>
          <a:xfrm flipV="1">
            <a:off x="6780414" y="4003895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A515B88-E5C8-45C9-A41E-A52D427C1054}"/>
              </a:ext>
            </a:extLst>
          </p:cNvPr>
          <p:cNvCxnSpPr>
            <a:cxnSpLocks/>
          </p:cNvCxnSpPr>
          <p:nvPr/>
        </p:nvCxnSpPr>
        <p:spPr>
          <a:xfrm flipV="1">
            <a:off x="7146173" y="4018786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6B6D21A-FC8C-4D2C-8720-2FF8CAADC6BA}"/>
              </a:ext>
            </a:extLst>
          </p:cNvPr>
          <p:cNvCxnSpPr>
            <a:cxnSpLocks/>
          </p:cNvCxnSpPr>
          <p:nvPr/>
        </p:nvCxnSpPr>
        <p:spPr>
          <a:xfrm flipV="1">
            <a:off x="7534101" y="4015384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F3745E0-9D34-4718-AD96-583B6BEDF2A5}"/>
              </a:ext>
            </a:extLst>
          </p:cNvPr>
          <p:cNvCxnSpPr>
            <a:cxnSpLocks/>
          </p:cNvCxnSpPr>
          <p:nvPr/>
        </p:nvCxnSpPr>
        <p:spPr>
          <a:xfrm flipV="1">
            <a:off x="7949737" y="4017120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86E3F55-8ACF-419B-B01A-419683004AF3}"/>
              </a:ext>
            </a:extLst>
          </p:cNvPr>
          <p:cNvCxnSpPr>
            <a:cxnSpLocks/>
          </p:cNvCxnSpPr>
          <p:nvPr/>
        </p:nvCxnSpPr>
        <p:spPr>
          <a:xfrm flipV="1">
            <a:off x="4292136" y="3595542"/>
            <a:ext cx="0" cy="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05EE55B-4DF1-4AFE-A5C2-492EADBA916A}"/>
              </a:ext>
            </a:extLst>
          </p:cNvPr>
          <p:cNvSpPr/>
          <p:nvPr/>
        </p:nvSpPr>
        <p:spPr>
          <a:xfrm>
            <a:off x="3331585" y="3234449"/>
            <a:ext cx="1995050" cy="373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FFNN + Softmax</a:t>
            </a:r>
            <a:endParaRPr lang="ko-KR" altLang="en-US" dirty="0"/>
          </a:p>
        </p:txBody>
      </p: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64B597FC-750B-4B56-BD19-8FF1504B0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68932"/>
              </p:ext>
            </p:extLst>
          </p:nvPr>
        </p:nvGraphicFramePr>
        <p:xfrm>
          <a:off x="3807691" y="2643774"/>
          <a:ext cx="9749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7450">
                  <a:extLst>
                    <a:ext uri="{9D8B030D-6E8A-4147-A177-3AD203B41FA5}">
                      <a16:colId xmlns:a16="http://schemas.microsoft.com/office/drawing/2014/main" val="1130462236"/>
                    </a:ext>
                  </a:extLst>
                </a:gridCol>
                <a:gridCol w="487450">
                  <a:extLst>
                    <a:ext uri="{9D8B030D-6E8A-4147-A177-3AD203B41FA5}">
                      <a16:colId xmlns:a16="http://schemas.microsoft.com/office/drawing/2014/main" val="101189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39276"/>
                  </a:ext>
                </a:extLst>
              </a:tr>
            </a:tbl>
          </a:graphicData>
        </a:graphic>
      </p:graphicFrame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EE5559B-94E5-44D6-A81E-9F16842ECEF0}"/>
              </a:ext>
            </a:extLst>
          </p:cNvPr>
          <p:cNvCxnSpPr>
            <a:cxnSpLocks/>
          </p:cNvCxnSpPr>
          <p:nvPr/>
        </p:nvCxnSpPr>
        <p:spPr>
          <a:xfrm flipV="1">
            <a:off x="4287545" y="2992582"/>
            <a:ext cx="0" cy="241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8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32DF3-73A8-4411-913E-FCB0AA9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Fine-tuning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5EC5A4-9FED-4579-AA47-8AAFBA24F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Fine-tuning Procedure</a:t>
                </a:r>
              </a:p>
              <a:p>
                <a:pPr lvl="1"/>
                <a:r>
                  <a:rPr lang="en-US" altLang="ko-KR" dirty="0"/>
                  <a:t>Sequence level classification tasks</a:t>
                </a:r>
              </a:p>
              <a:p>
                <a:pPr lvl="2"/>
                <a:r>
                  <a:rPr lang="en-US" altLang="ko-KR" dirty="0"/>
                  <a:t>Transformer encoder</a:t>
                </a:r>
                <a:r>
                  <a:rPr lang="ko-KR" altLang="en-US" dirty="0"/>
                  <a:t>에서 나온 </a:t>
                </a:r>
                <a:r>
                  <a:rPr lang="en-US" altLang="ko-KR" dirty="0"/>
                  <a:t>[CLS]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을 사용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[CLS] token -</a:t>
                </a:r>
                <a:r>
                  <a:rPr lang="ko-KR" altLang="en-US" dirty="0"/>
                  <a:t> 문장 전체의 의미를 담고 있는 </a:t>
                </a:r>
                <a:r>
                  <a:rPr lang="en-US" altLang="ko-KR" dirty="0"/>
                  <a:t>token</a:t>
                </a:r>
              </a:p>
              <a:p>
                <a:pPr lvl="3"/>
                <a:r>
                  <a:rPr lang="en-US" altLang="ko-KR" dirty="0"/>
                  <a:t>[CLS]</a:t>
                </a:r>
                <a:r>
                  <a:rPr lang="ko-KR" altLang="en-US" dirty="0"/>
                  <a:t> </a:t>
                </a:r>
                <a:r>
                  <a:rPr lang="ko-KR" altLang="en-US" b="0" i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u="none" strike="noStrike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u="none" strike="noStrike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u="none" strike="noStrike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ko-KR" b="0" i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,  </a:t>
                </a:r>
                <a:r>
                  <a:rPr lang="en-US" altLang="ko-KR" b="0" i="1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H</a:t>
                </a:r>
                <a:r>
                  <a:rPr lang="ko-KR" altLang="en-US" b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는</a:t>
                </a:r>
                <a:r>
                  <a:rPr lang="en-US" altLang="ko-KR" b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 </a:t>
                </a:r>
                <a:r>
                  <a:rPr lang="ko-KR" altLang="en-US" b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은닉층의 차원을 의미</a:t>
                </a:r>
                <a:r>
                  <a:rPr lang="en-US" altLang="ko-KR" b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(Embedding </a:t>
                </a:r>
                <a:r>
                  <a:rPr lang="ko-KR" altLang="en-US" b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차원과 같음</a:t>
                </a:r>
                <a:r>
                  <a:rPr lang="en-US" altLang="ko-KR" b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)</a:t>
                </a:r>
              </a:p>
              <a:p>
                <a:pPr lvl="3"/>
                <a:r>
                  <a:rPr lang="en-US" altLang="ko-KR" b="0" i="0" u="none" strike="noStrike" dirty="0">
                    <a:solidFill>
                      <a:srgbClr val="313131"/>
                    </a:solidFill>
                    <a:effectLst/>
                    <a:latin typeface="MathJax_Math-italic"/>
                  </a:rPr>
                  <a:t>W</a:t>
                </a:r>
                <a:r>
                  <a:rPr lang="en-US" altLang="ko-KR" b="0" i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∈</a:t>
                </a:r>
                <a:r>
                  <a:rPr lang="en-US" altLang="ko-KR" b="0" u="none" strike="noStrike" dirty="0">
                    <a:solidFill>
                      <a:srgbClr val="31313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u="none" strike="noStrike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u="none" strike="noStrike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u="none" strike="noStrike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u="none" strike="noStrike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u="none" strike="noStrike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ko-KR" b="0" i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 , W</a:t>
                </a:r>
                <a:r>
                  <a:rPr lang="ko-KR" altLang="en-US" b="0" i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는 학습되는 가중치이며</a:t>
                </a:r>
                <a:r>
                  <a:rPr lang="en-US" altLang="ko-KR" b="0" i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, </a:t>
                </a:r>
                <a:r>
                  <a:rPr lang="en-US" altLang="ko-KR" b="0" i="1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K</a:t>
                </a:r>
                <a:r>
                  <a:rPr lang="ko-KR" altLang="en-US" b="0" i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는 </a:t>
                </a:r>
                <a:r>
                  <a:rPr lang="en-US" altLang="ko-KR" dirty="0">
                    <a:solidFill>
                      <a:srgbClr val="313131"/>
                    </a:solidFill>
                    <a:latin typeface="MathJax_Main"/>
                  </a:rPr>
                  <a:t>Class</a:t>
                </a:r>
                <a:r>
                  <a:rPr lang="ko-KR" altLang="en-US" dirty="0">
                    <a:solidFill>
                      <a:srgbClr val="313131"/>
                    </a:solidFill>
                    <a:latin typeface="MathJax_Main"/>
                  </a:rPr>
                  <a:t>의 개수를 의미</a:t>
                </a:r>
                <a:endParaRPr lang="en-US" altLang="ko-KR" dirty="0">
                  <a:solidFill>
                    <a:srgbClr val="313131"/>
                  </a:solidFill>
                  <a:latin typeface="MathJax_Main"/>
                </a:endParaRPr>
              </a:p>
              <a:p>
                <a:pPr lvl="3"/>
                <a:r>
                  <a:rPr lang="ko-KR" altLang="en-US" dirty="0">
                    <a:solidFill>
                      <a:srgbClr val="313131"/>
                    </a:solidFill>
                    <a:latin typeface="MathJax_Math-italic"/>
                  </a:rPr>
                  <a:t>최종적으로 </a:t>
                </a:r>
                <a:r>
                  <a:rPr lang="en-US" altLang="ko-KR" b="0" i="0" u="none" strike="noStrike" dirty="0">
                    <a:solidFill>
                      <a:srgbClr val="313131"/>
                    </a:solidFill>
                    <a:effectLst/>
                    <a:latin typeface="MathJax_Math-italic"/>
                  </a:rPr>
                  <a:t>P </a:t>
                </a:r>
                <a:r>
                  <a:rPr lang="en-US" altLang="ko-KR" b="0" i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= S</a:t>
                </a:r>
                <a:r>
                  <a:rPr lang="en-US" altLang="ko-KR" b="0" i="0" u="none" strike="noStrike" dirty="0">
                    <a:solidFill>
                      <a:srgbClr val="313131"/>
                    </a:solidFill>
                    <a:effectLst/>
                    <a:latin typeface="MathJax_Math-italic"/>
                  </a:rPr>
                  <a:t>oftmax</a:t>
                </a:r>
                <a:r>
                  <a:rPr lang="en-US" altLang="ko-KR" b="0" i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u="none" strike="noStrike" smtClean="0">
                        <a:solidFill>
                          <a:srgbClr val="313131"/>
                        </a:solidFill>
                        <a:effectLst/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ko-KR" b="0" i="1" u="none" strike="noStrike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u="none" strike="noStrike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ko-KR" b="0" i="1" u="none" strike="noStrike" smtClean="0">
                            <a:solidFill>
                              <a:srgbClr val="31313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b="0" i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)</a:t>
                </a:r>
                <a:r>
                  <a:rPr lang="ko-KR" altLang="en-US" b="0" i="0" u="none" strike="noStrike" dirty="0">
                    <a:solidFill>
                      <a:srgbClr val="313131"/>
                    </a:solidFill>
                    <a:effectLst/>
                    <a:latin typeface="MathJax_Main"/>
                  </a:rPr>
                  <a:t>를 통해 </a:t>
                </a:r>
                <a:r>
                  <a:rPr lang="ko-KR" altLang="en-US" dirty="0">
                    <a:solidFill>
                      <a:srgbClr val="313131"/>
                    </a:solidFill>
                    <a:latin typeface="MathJax_Main"/>
                  </a:rPr>
                  <a:t>가중치 행렬 </a:t>
                </a:r>
                <a:r>
                  <a:rPr lang="en-US" altLang="ko-KR" dirty="0">
                    <a:solidFill>
                      <a:srgbClr val="313131"/>
                    </a:solidFill>
                    <a:latin typeface="MathJax_Main"/>
                  </a:rPr>
                  <a:t>W</a:t>
                </a:r>
                <a:r>
                  <a:rPr lang="ko-KR" altLang="en-US" dirty="0">
                    <a:solidFill>
                      <a:srgbClr val="313131"/>
                    </a:solidFill>
                    <a:latin typeface="MathJax_Main"/>
                  </a:rPr>
                  <a:t>와 </a:t>
                </a:r>
                <a:r>
                  <a:rPr lang="en-US" altLang="ko-KR" dirty="0">
                    <a:solidFill>
                      <a:srgbClr val="313131"/>
                    </a:solidFill>
                    <a:latin typeface="MathJax_Main"/>
                  </a:rPr>
                  <a:t>BERT</a:t>
                </a:r>
                <a:r>
                  <a:rPr lang="ko-KR" altLang="en-US" dirty="0">
                    <a:solidFill>
                      <a:srgbClr val="313131"/>
                    </a:solidFill>
                    <a:latin typeface="MathJax_Main"/>
                  </a:rPr>
                  <a:t>의 모든 파라미터가 </a:t>
                </a:r>
                <a:r>
                  <a:rPr lang="en-US" altLang="ko-KR" dirty="0">
                    <a:solidFill>
                      <a:srgbClr val="313131"/>
                    </a:solidFill>
                    <a:latin typeface="MathJax_Main"/>
                  </a:rPr>
                  <a:t>tuning</a:t>
                </a:r>
                <a:r>
                  <a:rPr lang="ko-KR" altLang="en-US" dirty="0">
                    <a:solidFill>
                      <a:srgbClr val="313131"/>
                    </a:solidFill>
                    <a:latin typeface="MathJax_Main"/>
                  </a:rPr>
                  <a:t> 됨</a:t>
                </a:r>
                <a:r>
                  <a:rPr lang="en-US" altLang="ko-KR" dirty="0">
                    <a:solidFill>
                      <a:srgbClr val="313131"/>
                    </a:solidFill>
                    <a:latin typeface="MathJax_Main"/>
                  </a:rPr>
                  <a:t>.</a:t>
                </a:r>
              </a:p>
              <a:p>
                <a:pPr lvl="3"/>
                <a:endParaRPr lang="en-US" altLang="ko-KR" dirty="0">
                  <a:solidFill>
                    <a:srgbClr val="313131"/>
                  </a:solidFill>
                  <a:latin typeface="MathJax_Main"/>
                </a:endParaRPr>
              </a:p>
              <a:p>
                <a:pPr lvl="1"/>
                <a:r>
                  <a:rPr lang="en-US" altLang="ko-KR" dirty="0"/>
                  <a:t>QA tasks</a:t>
                </a:r>
              </a:p>
              <a:p>
                <a:pPr lvl="2"/>
                <a:r>
                  <a:rPr lang="ko-KR" altLang="en-US" dirty="0"/>
                  <a:t>첫 번째 문장의 끝부분 </a:t>
                </a:r>
                <a:r>
                  <a:rPr lang="en-US" altLang="ko-KR" dirty="0"/>
                  <a:t>[SEP] </a:t>
                </a:r>
                <a:r>
                  <a:rPr lang="ko-KR" altLang="en-US" dirty="0"/>
                  <a:t>이후에 나타나는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을 찾으며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두 번째 문장의 끝부분 </a:t>
                </a:r>
                <a:r>
                  <a:rPr lang="en-US" altLang="ko-KR" dirty="0"/>
                  <a:t>[SEP]</a:t>
                </a:r>
                <a:r>
                  <a:rPr lang="ko-KR" altLang="en-US" dirty="0"/>
                  <a:t>가 나올 때까지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을 추출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Named Entity Recognition</a:t>
                </a:r>
              </a:p>
              <a:p>
                <a:pPr lvl="2"/>
                <a:r>
                  <a:rPr lang="en-US" altLang="ko-KR" dirty="0"/>
                  <a:t>Single Sentence</a:t>
                </a:r>
                <a:r>
                  <a:rPr lang="ko-KR" altLang="en-US" dirty="0"/>
                  <a:t>에서 각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이 어떤 </a:t>
                </a:r>
                <a:r>
                  <a:rPr lang="en-US" altLang="ko-KR" dirty="0"/>
                  <a:t>class</a:t>
                </a:r>
                <a:r>
                  <a:rPr lang="ko-KR" altLang="en-US" dirty="0"/>
                  <a:t>를 갖는지에 대해 모두 </a:t>
                </a:r>
                <a:r>
                  <a:rPr lang="en-US" altLang="ko-KR" dirty="0"/>
                  <a:t>classifier</a:t>
                </a:r>
                <a:r>
                  <a:rPr lang="ko-KR" altLang="en-US" dirty="0"/>
                  <a:t>를 적용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5EC5A4-9FED-4579-AA47-8AAFBA24F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55AE2-ED5B-459E-BED3-C065352E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494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BD539-188F-4725-883C-83EA03D5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BERT Fine-tuning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C1E5D-10D5-4128-BBC8-3507088D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Fine-tuning Procedure</a:t>
            </a:r>
          </a:p>
          <a:p>
            <a:pPr lvl="1"/>
            <a:r>
              <a:rPr lang="en-US" altLang="ko-KR" dirty="0"/>
              <a:t>Classification</a:t>
            </a:r>
            <a:r>
              <a:rPr lang="ko-KR" altLang="en-US" dirty="0"/>
              <a:t>을 위한</a:t>
            </a:r>
            <a:r>
              <a:rPr lang="en-US" altLang="ko-KR" dirty="0"/>
              <a:t>  Fine-Tuning</a:t>
            </a:r>
            <a:r>
              <a:rPr lang="ko-KR" altLang="en-US" dirty="0"/>
              <a:t>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7F67D-E439-4136-BB90-30775F51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1E7ACC-4B08-45AB-91BA-AC47CDF8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01" y="2483834"/>
            <a:ext cx="2624398" cy="39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0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FEFDA-F2D0-44C8-B4B7-29A6D603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4F2F8-336C-4B32-AF17-66B299F6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BERT?</a:t>
            </a:r>
          </a:p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BERT Model</a:t>
            </a:r>
          </a:p>
          <a:p>
            <a:r>
              <a:rPr lang="en-US" altLang="ko-KR" dirty="0"/>
              <a:t>BERT Fine-tuning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Ablation Studies</a:t>
            </a:r>
          </a:p>
          <a:p>
            <a:r>
              <a:rPr lang="en-US" altLang="ko-KR" dirty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E0238-8F9E-4964-8D10-775256A1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31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0A496-E9D1-4A09-8338-65C19644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Fine-tuning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FA5D0-9B03-4C5D-A9DE-8810999F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278287-9590-43FB-8561-93EBEECD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540FEE-C508-4CC9-816C-7E9D5EB1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36" y="1487978"/>
            <a:ext cx="5009727" cy="48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6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85E37-DE26-4DC1-A76D-0B0B5F94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BC4C0-E705-45D4-8B59-42056295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GLUE benchmark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task</a:t>
            </a:r>
            <a:r>
              <a:rPr lang="ko-KR" altLang="en-US" dirty="0"/>
              <a:t>에 대해 </a:t>
            </a:r>
            <a:r>
              <a:rPr lang="en-US" altLang="ko-KR" dirty="0"/>
              <a:t>state-of-the-art</a:t>
            </a:r>
            <a:r>
              <a:rPr lang="ko-KR" altLang="en-US" dirty="0"/>
              <a:t>를 달성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C959A2-2808-4F48-90F1-49DC0C77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146041-9BB8-4CA0-8147-ADE0B647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61" y="2392507"/>
            <a:ext cx="65151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22922-2AF1-489D-8F82-1026156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Studies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08B9A-C772-46B7-B965-4E6535975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Effect of Pre-training Tasks</a:t>
            </a:r>
          </a:p>
          <a:p>
            <a:pPr lvl="1"/>
            <a:r>
              <a:rPr lang="ko-KR" altLang="en-US" sz="1800" dirty="0"/>
              <a:t>중요한 부분을 하나씩 제거하여 그 부분의 성능 차이를 확인함으로써</a:t>
            </a:r>
            <a:r>
              <a:rPr lang="en-US" altLang="ko-KR" sz="1800" dirty="0"/>
              <a:t>, </a:t>
            </a:r>
            <a:r>
              <a:rPr lang="ko-KR" altLang="en-US" sz="1800" dirty="0"/>
              <a:t>그 부분이 얼마나 중요한지 파악하는 </a:t>
            </a:r>
            <a:r>
              <a:rPr lang="en-US" altLang="ko-KR" sz="1800" dirty="0"/>
              <a:t>Section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2"/>
            <a:r>
              <a:rPr lang="en-US" altLang="ko-KR" sz="1600" dirty="0"/>
              <a:t>No NSP =&gt; Next Sentence Prediction</a:t>
            </a:r>
            <a:r>
              <a:rPr lang="ko-KR" altLang="en-US" sz="1600" dirty="0"/>
              <a:t>을 없앤 모델</a:t>
            </a:r>
            <a:endParaRPr lang="en-US" altLang="ko-KR" sz="1600" dirty="0"/>
          </a:p>
          <a:p>
            <a:pPr lvl="2"/>
            <a:r>
              <a:rPr lang="en-US" altLang="ko-KR" sz="1600" dirty="0"/>
              <a:t>LTR &amp; No NSP =&gt; </a:t>
            </a:r>
            <a:r>
              <a:rPr lang="en-US" altLang="ko-KR" sz="1600" dirty="0" err="1"/>
              <a:t>OpenAI</a:t>
            </a:r>
            <a:r>
              <a:rPr lang="en-US" altLang="ko-KR" sz="1600" dirty="0"/>
              <a:t> GPT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NSP task</a:t>
            </a:r>
            <a:r>
              <a:rPr lang="ko-KR" altLang="en-US" sz="1800" dirty="0"/>
              <a:t>가 문장 간의 논리적인 구조 파악에 중요한 역할을 하고 있음을 확인할 수 있음</a:t>
            </a:r>
            <a:endParaRPr lang="en-US" altLang="ko-KR" sz="1800" dirty="0"/>
          </a:p>
          <a:p>
            <a:pPr lvl="1"/>
            <a:r>
              <a:rPr lang="en-US" altLang="ko-KR" sz="1800" dirty="0"/>
              <a:t>GPT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BiLSTM</a:t>
            </a:r>
            <a:r>
              <a:rPr lang="ko-KR" altLang="en-US" sz="1800" dirty="0"/>
              <a:t>을 사용해도 </a:t>
            </a:r>
            <a:r>
              <a:rPr lang="en-US" altLang="ko-KR" sz="1800" dirty="0"/>
              <a:t>MLM</a:t>
            </a:r>
            <a:r>
              <a:rPr lang="ko-KR" altLang="en-US" sz="1800" dirty="0"/>
              <a:t>보다 성능이 낮음</a:t>
            </a:r>
            <a:endParaRPr lang="en-US" altLang="ko-KR" sz="1800" dirty="0"/>
          </a:p>
          <a:p>
            <a:pPr lvl="2"/>
            <a:r>
              <a:rPr lang="en-US" altLang="ko-KR" sz="1600" dirty="0"/>
              <a:t>MLM task</a:t>
            </a:r>
            <a:r>
              <a:rPr lang="ko-KR" altLang="en-US" sz="1600" dirty="0"/>
              <a:t>가 </a:t>
            </a:r>
            <a:r>
              <a:rPr lang="en-US" altLang="ko-KR" sz="1600" dirty="0"/>
              <a:t>GPT</a:t>
            </a:r>
            <a:r>
              <a:rPr lang="ko-KR" altLang="en-US" sz="1600" dirty="0"/>
              <a:t>에 비해 더 </a:t>
            </a:r>
            <a:r>
              <a:rPr lang="en-US" altLang="ko-KR" sz="1600" dirty="0"/>
              <a:t>deep bidirectional</a:t>
            </a:r>
            <a:r>
              <a:rPr lang="ko-KR" altLang="en-US" sz="1600" dirty="0"/>
              <a:t>함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D4199-E38B-41ED-8EC7-A4F766EB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0FA9C5-B34A-4EBB-8CC6-25A1C3CE8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03" y="2479117"/>
            <a:ext cx="3879793" cy="15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1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AFCA0-E733-44DC-AE60-DBD722C3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Studies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81EC2-7F77-46F5-9393-8EFF59D2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Effect of Model Size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모델의 크기가 클수록 정확도는 상승함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CF69A3-6C99-4C11-B52D-5E59D3BE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9D7C3E-560A-45FD-B2ED-D0137583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871" y="2132371"/>
            <a:ext cx="4934296" cy="25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8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5DDD2-847D-4D77-B0F4-4881A95B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CD537-2E18-418D-85CB-FC46828F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Bidirectional Architectures</a:t>
            </a:r>
            <a:r>
              <a:rPr lang="ko-KR" altLang="en-US" dirty="0"/>
              <a:t>를 일반화함으로써</a:t>
            </a:r>
            <a:r>
              <a:rPr lang="en-US" altLang="ko-KR" dirty="0"/>
              <a:t>, </a:t>
            </a:r>
            <a:r>
              <a:rPr lang="ko-KR" altLang="en-US" dirty="0"/>
              <a:t>동일한 사전 훈련된 모델이 광범위한 </a:t>
            </a:r>
            <a:r>
              <a:rPr lang="en-US" altLang="ko-KR" dirty="0"/>
              <a:t>NLP </a:t>
            </a:r>
            <a:r>
              <a:rPr lang="ko-KR" altLang="en-US" dirty="0"/>
              <a:t>작업을 성공적으로 처리할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44A718-FFA7-4357-9037-BF2D263E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02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37B7E-8682-4560-ADB9-00DC6694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7BC21-5065-4229-8CC4-A0CE3171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Transformer </a:t>
            </a:r>
            <a:r>
              <a:rPr lang="ko-KR" altLang="en-US" dirty="0"/>
              <a:t>구조를 활용한 </a:t>
            </a:r>
            <a:r>
              <a:rPr lang="en-US" altLang="ko-KR" dirty="0"/>
              <a:t>Language Representation</a:t>
            </a:r>
          </a:p>
          <a:p>
            <a:endParaRPr lang="en-US" altLang="ko-KR" dirty="0"/>
          </a:p>
          <a:p>
            <a:r>
              <a:rPr lang="en-US" altLang="ko-KR" dirty="0"/>
              <a:t>Unlabeled data</a:t>
            </a:r>
            <a:r>
              <a:rPr lang="ko-KR" altLang="en-US" dirty="0"/>
              <a:t>로 모델을 미리 학습시킨 후</a:t>
            </a:r>
            <a:r>
              <a:rPr lang="en-US" altLang="ko-KR" dirty="0"/>
              <a:t>, labeled data</a:t>
            </a:r>
            <a:r>
              <a:rPr lang="ko-KR" altLang="en-US" dirty="0"/>
              <a:t>로 </a:t>
            </a:r>
            <a:r>
              <a:rPr lang="en-US" altLang="ko-KR" dirty="0"/>
              <a:t>transfer learning</a:t>
            </a:r>
            <a:r>
              <a:rPr lang="ko-KR" altLang="en-US" dirty="0"/>
              <a:t>을 하는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를 처리하기 위해 새로운 </a:t>
            </a:r>
            <a:r>
              <a:rPr lang="en-US" altLang="ko-KR" dirty="0"/>
              <a:t>network</a:t>
            </a:r>
            <a:r>
              <a:rPr lang="ko-KR" altLang="en-US" dirty="0"/>
              <a:t>를 붙일 필요 없이</a:t>
            </a:r>
            <a:r>
              <a:rPr lang="en-US" altLang="ko-KR" dirty="0"/>
              <a:t>, state-of-the-art</a:t>
            </a:r>
            <a:r>
              <a:rPr lang="ko-KR" altLang="en-US" dirty="0"/>
              <a:t>를 달성함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716E7A-2113-42A8-A170-502899A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59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2B0C7-7DCC-42B2-B364-7635188C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32487-B7FF-4859-A5B7-EFFBD827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pre-trained Language model</a:t>
            </a:r>
            <a:r>
              <a:rPr lang="ko-KR" altLang="en-US" dirty="0"/>
              <a:t>은 여러 </a:t>
            </a:r>
            <a:r>
              <a:rPr lang="en-US" altLang="ko-KR" dirty="0"/>
              <a:t>NLP task</a:t>
            </a:r>
            <a:r>
              <a:rPr lang="ko-KR" altLang="en-US" dirty="0"/>
              <a:t>의 성능에 많은 영향을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pre-trained Language representation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Feature-based approach – ELMO (2</a:t>
            </a:r>
            <a:r>
              <a:rPr lang="ko-KR" altLang="en-US" dirty="0"/>
              <a:t>개의 </a:t>
            </a:r>
            <a:r>
              <a:rPr lang="en-US" altLang="ko-KR" dirty="0"/>
              <a:t>network</a:t>
            </a:r>
            <a:r>
              <a:rPr lang="ko-KR" altLang="en-US" dirty="0"/>
              <a:t>를 붙여서 사용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Fine-tuning approach – GPT (</a:t>
            </a: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를 수행하는 </a:t>
            </a:r>
            <a:r>
              <a:rPr lang="en-US" altLang="ko-KR" dirty="0"/>
              <a:t>network</a:t>
            </a:r>
            <a:r>
              <a:rPr lang="ko-KR" altLang="en-US" dirty="0"/>
              <a:t>에 추가적인 </a:t>
            </a:r>
            <a:r>
              <a:rPr lang="en-US" altLang="ko-KR" dirty="0"/>
              <a:t>feature </a:t>
            </a:r>
            <a:r>
              <a:rPr lang="ko-KR" altLang="en-US" dirty="0"/>
              <a:t>제공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BERT – </a:t>
            </a:r>
            <a:r>
              <a:rPr lang="ko-KR" altLang="en-US" dirty="0"/>
              <a:t>새로운 방식의 </a:t>
            </a:r>
            <a:r>
              <a:rPr lang="en-US" altLang="ko-KR" dirty="0"/>
              <a:t>pre-trained Language representation</a:t>
            </a:r>
            <a:r>
              <a:rPr lang="ko-KR" altLang="en-US" dirty="0"/>
              <a:t>을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41FEE-EF28-466C-B794-3EC87ED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9409DA-FF09-4AEE-96AE-DC243A46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82" y="3795316"/>
            <a:ext cx="4800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0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B217F-8286-4FA0-8FA3-4F022A21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64962-D210-4209-9D1A-E1B89AE8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방법론</a:t>
            </a:r>
            <a:endParaRPr lang="en-US" altLang="ko-KR" dirty="0"/>
          </a:p>
          <a:p>
            <a:pPr lvl="1"/>
            <a:r>
              <a:rPr lang="en-US" altLang="ko-KR" dirty="0"/>
              <a:t>GPT</a:t>
            </a:r>
          </a:p>
          <a:p>
            <a:pPr lvl="2"/>
            <a:r>
              <a:rPr lang="ko-KR" altLang="en-US" dirty="0"/>
              <a:t>앞의 단어를 통해 뒤의 단어를 예측하는 모델</a:t>
            </a:r>
            <a:endParaRPr lang="en-US" altLang="ko-KR" dirty="0"/>
          </a:p>
          <a:p>
            <a:pPr lvl="2"/>
            <a:r>
              <a:rPr lang="ko-KR" altLang="en-US" dirty="0" err="1"/>
              <a:t>단방향적인</a:t>
            </a:r>
            <a:r>
              <a:rPr lang="ko-KR" altLang="en-US" dirty="0"/>
              <a:t> 흐름 </a:t>
            </a:r>
            <a:r>
              <a:rPr lang="en-US" altLang="ko-KR" dirty="0"/>
              <a:t>(</a:t>
            </a:r>
            <a:r>
              <a:rPr lang="ko-KR" altLang="en-US" dirty="0"/>
              <a:t>문장 수준의 작업에 적합하지 않음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철수는 </a:t>
            </a:r>
            <a:r>
              <a:rPr lang="ko-KR" altLang="en-US" dirty="0">
                <a:solidFill>
                  <a:srgbClr val="FF0000"/>
                </a:solidFill>
              </a:rPr>
              <a:t>배</a:t>
            </a:r>
            <a:r>
              <a:rPr lang="ko-KR" altLang="en-US" dirty="0"/>
              <a:t>를 맛있어 한다</a:t>
            </a:r>
            <a:r>
              <a:rPr lang="en-US" altLang="ko-KR" dirty="0"/>
              <a:t>.’, ‘</a:t>
            </a:r>
            <a:r>
              <a:rPr lang="ko-KR" altLang="en-US" dirty="0"/>
              <a:t>철수는 </a:t>
            </a:r>
            <a:r>
              <a:rPr lang="ko-KR" altLang="en-US" dirty="0">
                <a:solidFill>
                  <a:srgbClr val="0070C0"/>
                </a:solidFill>
              </a:rPr>
              <a:t>배</a:t>
            </a:r>
            <a:r>
              <a:rPr lang="ko-KR" altLang="en-US" dirty="0"/>
              <a:t>를 타면 멀미한다</a:t>
            </a:r>
            <a:r>
              <a:rPr lang="en-US" altLang="ko-KR" dirty="0"/>
              <a:t>.’ </a:t>
            </a:r>
            <a:r>
              <a:rPr lang="ko-KR" altLang="en-US" b="1" dirty="0">
                <a:solidFill>
                  <a:srgbClr val="FF0000"/>
                </a:solidFill>
              </a:rPr>
              <a:t>배 </a:t>
            </a:r>
            <a:r>
              <a:rPr lang="en-US" altLang="ko-KR" b="1" dirty="0"/>
              <a:t>!=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배</a:t>
            </a:r>
            <a:endParaRPr lang="en-US" altLang="ko-KR" b="1" dirty="0"/>
          </a:p>
          <a:p>
            <a:pPr lvl="1"/>
            <a:r>
              <a:rPr lang="en-US" altLang="ko-KR" dirty="0"/>
              <a:t>ELMO </a:t>
            </a:r>
          </a:p>
          <a:p>
            <a:pPr lvl="2"/>
            <a:r>
              <a:rPr lang="en-US" altLang="ko-KR" dirty="0"/>
              <a:t>GPT</a:t>
            </a:r>
            <a:r>
              <a:rPr lang="ko-KR" altLang="en-US" dirty="0"/>
              <a:t>의 단점을 극복하기 위해 양방향성을 가짐</a:t>
            </a:r>
            <a:endParaRPr lang="en-US" altLang="ko-KR" dirty="0"/>
          </a:p>
          <a:p>
            <a:pPr lvl="2"/>
            <a:r>
              <a:rPr lang="ko-KR" altLang="en-US" dirty="0"/>
              <a:t>하지만</a:t>
            </a:r>
            <a:r>
              <a:rPr lang="en-US" altLang="ko-KR" dirty="0"/>
              <a:t>, forward, backward</a:t>
            </a:r>
            <a:r>
              <a:rPr lang="ko-KR" altLang="en-US" dirty="0"/>
              <a:t>를 </a:t>
            </a:r>
            <a:r>
              <a:rPr lang="en-US" altLang="ko-KR" dirty="0"/>
              <a:t>concatenate</a:t>
            </a:r>
            <a:r>
              <a:rPr lang="ko-KR" altLang="en-US" dirty="0"/>
              <a:t>함으로써</a:t>
            </a:r>
            <a:r>
              <a:rPr lang="en-US" altLang="ko-KR" dirty="0"/>
              <a:t>, </a:t>
            </a:r>
            <a:r>
              <a:rPr lang="ko-KR" altLang="en-US" dirty="0"/>
              <a:t>얕은 양방향을 가질 수 밖에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AB56D-30A8-4068-B08A-95662411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BD6EB9-FF74-4EA9-80F7-95EA7883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486420"/>
            <a:ext cx="6496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6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B217F-8286-4FA0-8FA3-4F022A21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64962-D210-4209-9D1A-E1B89AE8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BERT – </a:t>
            </a:r>
            <a:r>
              <a:rPr lang="ko-KR" altLang="en-US" dirty="0"/>
              <a:t>깊은 양방향성 구조를 가짐</a:t>
            </a:r>
            <a:endParaRPr lang="en-US" altLang="ko-KR" dirty="0"/>
          </a:p>
          <a:p>
            <a:pPr lvl="1"/>
            <a:r>
              <a:rPr lang="en-US" altLang="ko-KR" dirty="0"/>
              <a:t>Masked Language Model (MLM)</a:t>
            </a:r>
          </a:p>
          <a:p>
            <a:pPr lvl="2"/>
            <a:r>
              <a:rPr lang="en-US" altLang="ko-KR" dirty="0"/>
              <a:t>Input data</a:t>
            </a:r>
            <a:r>
              <a:rPr lang="ko-KR" altLang="en-US" dirty="0"/>
              <a:t>에서 랜덤하게 몇 개의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Mask </a:t>
            </a:r>
            <a:r>
              <a:rPr lang="ko-KR" altLang="en-US" dirty="0"/>
              <a:t>시킴</a:t>
            </a:r>
            <a:endParaRPr lang="en-US" altLang="ko-KR" dirty="0"/>
          </a:p>
          <a:p>
            <a:pPr lvl="3"/>
            <a:r>
              <a:rPr lang="en-US" altLang="ko-KR" dirty="0"/>
              <a:t>Mask</a:t>
            </a:r>
            <a:r>
              <a:rPr lang="ko-KR" altLang="en-US" dirty="0"/>
              <a:t>된 </a:t>
            </a:r>
            <a:r>
              <a:rPr lang="en-US" altLang="ko-KR" dirty="0"/>
              <a:t>token</a:t>
            </a:r>
            <a:r>
              <a:rPr lang="ko-KR" altLang="en-US" dirty="0"/>
              <a:t>을 예측하도록 훈련시킴</a:t>
            </a:r>
            <a:endParaRPr lang="en-US" altLang="ko-KR" dirty="0"/>
          </a:p>
          <a:p>
            <a:pPr lvl="3"/>
            <a:r>
              <a:rPr lang="en-US" altLang="ko-KR" dirty="0"/>
              <a:t>Transformer </a:t>
            </a:r>
            <a:r>
              <a:rPr lang="ko-KR" altLang="en-US" dirty="0"/>
              <a:t>인코더를 사용함으로써 </a:t>
            </a:r>
            <a:r>
              <a:rPr lang="en-US" altLang="ko-KR" dirty="0"/>
              <a:t>bidirectional</a:t>
            </a:r>
            <a:r>
              <a:rPr lang="ko-KR" altLang="en-US" dirty="0"/>
              <a:t> 구조를 가짐</a:t>
            </a:r>
            <a:endParaRPr lang="en-US" altLang="ko-KR" dirty="0"/>
          </a:p>
          <a:p>
            <a:pPr lvl="1"/>
            <a:r>
              <a:rPr lang="en-US" altLang="ko-KR" dirty="0"/>
              <a:t>Next sentence prediction</a:t>
            </a:r>
          </a:p>
          <a:p>
            <a:pPr lvl="2"/>
            <a:r>
              <a:rPr lang="ko-KR" altLang="en-US" dirty="0"/>
              <a:t>두 문장을 </a:t>
            </a:r>
            <a:r>
              <a:rPr lang="en-US" altLang="ko-KR" dirty="0"/>
              <a:t>pre-training</a:t>
            </a:r>
            <a:r>
              <a:rPr lang="ko-KR" altLang="en-US" dirty="0"/>
              <a:t>할 시에</a:t>
            </a:r>
            <a:r>
              <a:rPr lang="en-US" altLang="ko-KR" dirty="0"/>
              <a:t>, </a:t>
            </a:r>
            <a:r>
              <a:rPr lang="ko-KR" altLang="en-US" dirty="0"/>
              <a:t>두 문장이 이어지는 것인지 아닌지 예측</a:t>
            </a:r>
            <a:endParaRPr lang="en-US" altLang="ko-KR" dirty="0"/>
          </a:p>
          <a:p>
            <a:pPr lvl="2"/>
            <a:r>
              <a:rPr lang="en-US" altLang="ko-KR" dirty="0"/>
              <a:t>50 : 50 </a:t>
            </a:r>
            <a:r>
              <a:rPr lang="ko-KR" altLang="en-US" dirty="0"/>
              <a:t>비율로 이어지는 문장과</a:t>
            </a:r>
            <a:r>
              <a:rPr lang="en-US" altLang="ko-KR" dirty="0"/>
              <a:t>, </a:t>
            </a:r>
            <a:r>
              <a:rPr lang="ko-KR" altLang="en-US" dirty="0"/>
              <a:t>이어지지 않는 문장을 </a:t>
            </a:r>
            <a:r>
              <a:rPr lang="en-US" altLang="ko-KR" dirty="0"/>
              <a:t>Input</a:t>
            </a:r>
            <a:r>
              <a:rPr lang="ko-KR" altLang="en-US" dirty="0"/>
              <a:t>으로 사용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AB56D-30A8-4068-B08A-95662411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BD6EB9-FF74-4EA9-80F7-95EA7883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486420"/>
            <a:ext cx="6496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7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4732-673B-4070-A4BB-E905557D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F55C2-0075-47BD-A570-EEE57283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Transformer </a:t>
            </a:r>
            <a:r>
              <a:rPr lang="ko-KR" altLang="en-US" dirty="0"/>
              <a:t>중에서 </a:t>
            </a:r>
            <a:r>
              <a:rPr lang="en-US" altLang="ko-KR" dirty="0"/>
              <a:t>encoder</a:t>
            </a:r>
            <a:r>
              <a:rPr lang="ko-KR" altLang="en-US" dirty="0"/>
              <a:t>만을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크기</a:t>
            </a:r>
            <a:endParaRPr lang="en-US" altLang="ko-KR" dirty="0"/>
          </a:p>
          <a:p>
            <a:pPr lvl="1"/>
            <a:r>
              <a:rPr lang="en-US" altLang="ko-KR" dirty="0"/>
              <a:t>Base : 110,000,000</a:t>
            </a:r>
            <a:r>
              <a:rPr lang="ko-KR" altLang="en-US" dirty="0"/>
              <a:t>개의 </a:t>
            </a:r>
            <a:r>
              <a:rPr lang="en-US" altLang="ko-KR" dirty="0"/>
              <a:t>Parameters</a:t>
            </a:r>
          </a:p>
          <a:p>
            <a:pPr lvl="1"/>
            <a:r>
              <a:rPr lang="en-US" altLang="ko-KR" dirty="0"/>
              <a:t>Large : 340,000,000</a:t>
            </a:r>
            <a:r>
              <a:rPr lang="ko-KR" altLang="en-US" dirty="0"/>
              <a:t>개의 </a:t>
            </a:r>
            <a:r>
              <a:rPr lang="en-US" altLang="ko-KR" dirty="0"/>
              <a:t>Parameters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state-of-the-art</a:t>
            </a:r>
            <a:r>
              <a:rPr lang="ko-KR" altLang="en-US" dirty="0"/>
              <a:t>는 </a:t>
            </a:r>
            <a:r>
              <a:rPr lang="en-US" altLang="ko-KR" dirty="0" err="1"/>
              <a:t>BERT_Large</a:t>
            </a:r>
            <a:r>
              <a:rPr lang="en-US" altLang="ko-KR" dirty="0"/>
              <a:t> </a:t>
            </a:r>
            <a:r>
              <a:rPr lang="ko-KR" altLang="en-US" dirty="0"/>
              <a:t>모델을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2D54F-2C8B-4F71-985B-C52365C1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52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B4A9-394E-4B31-8C26-F65B40E0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C99CD-DEA7-4084-8760-DEEAE44F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BERT Input = Token + Segment + Position Embeddings</a:t>
            </a:r>
          </a:p>
          <a:p>
            <a:endParaRPr lang="en-US" altLang="ko-KR" dirty="0"/>
          </a:p>
          <a:p>
            <a:r>
              <a:rPr lang="en-US" altLang="ko-KR" dirty="0"/>
              <a:t>Token Embedding : </a:t>
            </a:r>
            <a:r>
              <a:rPr lang="en-US" altLang="ko-KR" dirty="0" err="1"/>
              <a:t>WordPiece</a:t>
            </a:r>
            <a:r>
              <a:rPr lang="en-US" altLang="ko-KR" dirty="0"/>
              <a:t> Embedding</a:t>
            </a:r>
          </a:p>
          <a:p>
            <a:r>
              <a:rPr lang="en-US" altLang="ko-KR" dirty="0"/>
              <a:t>Segment Embedding : </a:t>
            </a:r>
            <a:r>
              <a:rPr lang="ko-KR" altLang="en-US" dirty="0"/>
              <a:t>문장을 구분해주는 </a:t>
            </a:r>
            <a:r>
              <a:rPr lang="en-US" altLang="ko-KR" dirty="0"/>
              <a:t>Embedding</a:t>
            </a:r>
          </a:p>
          <a:p>
            <a:r>
              <a:rPr lang="en-US" altLang="ko-KR" dirty="0"/>
              <a:t>Position Embedding : </a:t>
            </a:r>
            <a:r>
              <a:rPr lang="ko-KR" altLang="en-US" dirty="0"/>
              <a:t>토큰의 상대적 위치 정보를 포함시키는 </a:t>
            </a:r>
            <a:r>
              <a:rPr lang="en-US" altLang="ko-KR" dirty="0"/>
              <a:t>Embedding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E247A-E7F5-4467-929C-22B3045D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FB321B-840B-415B-B77C-04A27182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452180"/>
            <a:ext cx="6419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2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B5122-761F-43FA-B17D-2DD924CE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BERT Model (Token Embedding)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4914D-E0CA-44CF-81F6-D3BF7EB9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 Piece Model</a:t>
            </a:r>
          </a:p>
          <a:p>
            <a:pPr lvl="1"/>
            <a:r>
              <a:rPr lang="en-US" altLang="ko-KR" dirty="0"/>
              <a:t>Vocabulary </a:t>
            </a:r>
            <a:r>
              <a:rPr lang="ko-KR" altLang="en-US" dirty="0"/>
              <a:t>개수가 많으면 계산 비용이 증가하므로</a:t>
            </a:r>
            <a:r>
              <a:rPr lang="en-US" altLang="ko-KR" dirty="0"/>
              <a:t>, </a:t>
            </a:r>
            <a:r>
              <a:rPr lang="ko-KR" altLang="en-US" dirty="0"/>
              <a:t>이를 해결하기 위해 모호성이 적은 최소한의 </a:t>
            </a:r>
            <a:r>
              <a:rPr lang="en-US" altLang="ko-KR" dirty="0"/>
              <a:t>sub-word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ko-KR" altLang="en-US" dirty="0"/>
              <a:t>자주 등장하는 단어는 단어 그대로 표현</a:t>
            </a:r>
            <a:r>
              <a:rPr lang="en-US" altLang="ko-KR" dirty="0"/>
              <a:t>, </a:t>
            </a:r>
            <a:r>
              <a:rPr lang="ko-KR" altLang="en-US" dirty="0"/>
              <a:t>자주 등장하지 않은 단어는 </a:t>
            </a:r>
            <a:r>
              <a:rPr lang="en-US" altLang="ko-KR" dirty="0"/>
              <a:t>sub-word unit</a:t>
            </a:r>
            <a:r>
              <a:rPr lang="ko-KR" altLang="en-US" dirty="0"/>
              <a:t>으로 표현</a:t>
            </a:r>
            <a:endParaRPr lang="en-US" altLang="ko-KR" dirty="0"/>
          </a:p>
          <a:p>
            <a:pPr lvl="1"/>
            <a:r>
              <a:rPr lang="ko-KR" altLang="en-US" dirty="0"/>
              <a:t>모든 단어에서의 시작은 </a:t>
            </a:r>
            <a:r>
              <a:rPr lang="en-US" altLang="ko-KR" dirty="0"/>
              <a:t>‘_’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        Word : </a:t>
            </a:r>
            <a:r>
              <a:rPr lang="en-US" altLang="ko-KR" b="0" i="0" dirty="0">
                <a:effectLst/>
              </a:rPr>
              <a:t>Jet makers feud over seat width with big orders at stake</a:t>
            </a:r>
          </a:p>
          <a:p>
            <a:pPr marL="457200" lvl="1" indent="0">
              <a:buNone/>
            </a:pPr>
            <a:r>
              <a:rPr lang="en-US" altLang="ko-KR" dirty="0"/>
              <a:t>	Word pieces : </a:t>
            </a:r>
            <a:r>
              <a:rPr lang="en-US" altLang="ko-KR" b="0" i="0" dirty="0">
                <a:effectLst/>
              </a:rPr>
              <a:t>_J et _makers _</a:t>
            </a:r>
            <a:r>
              <a:rPr lang="en-US" altLang="ko-KR" b="0" i="0" dirty="0" err="1">
                <a:effectLst/>
              </a:rPr>
              <a:t>fe</a:t>
            </a:r>
            <a:r>
              <a:rPr lang="en-US" altLang="ko-KR" b="0" i="0" dirty="0">
                <a:effectLst/>
              </a:rPr>
              <a:t> </a:t>
            </a:r>
            <a:r>
              <a:rPr lang="en-US" altLang="ko-KR" b="0" i="0" dirty="0" err="1">
                <a:effectLst/>
              </a:rPr>
              <a:t>ud</a:t>
            </a:r>
            <a:r>
              <a:rPr lang="en-US" altLang="ko-KR" b="0" i="0" dirty="0">
                <a:effectLst/>
              </a:rPr>
              <a:t> _over _seat _width _with _big _orders _at _stake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Jet , feud</a:t>
            </a:r>
            <a:r>
              <a:rPr lang="ko-KR" altLang="en-US" dirty="0"/>
              <a:t>와 같은 단어는 자주 등장하지 않으므로</a:t>
            </a:r>
            <a:r>
              <a:rPr lang="en-US" altLang="ko-KR" dirty="0"/>
              <a:t>, sub-word</a:t>
            </a:r>
            <a:r>
              <a:rPr lang="ko-KR" altLang="en-US" dirty="0"/>
              <a:t>로 표현</a:t>
            </a:r>
            <a:endParaRPr lang="en-US" altLang="ko-KR" dirty="0"/>
          </a:p>
          <a:p>
            <a:r>
              <a:rPr lang="en-US" altLang="ko-KR" dirty="0"/>
              <a:t>BERT </a:t>
            </a:r>
            <a:r>
              <a:rPr lang="ko-KR" altLang="en-US" dirty="0" err="1"/>
              <a:t>임베딩</a:t>
            </a:r>
            <a:r>
              <a:rPr lang="ko-KR" altLang="en-US" dirty="0"/>
              <a:t> 코드 </a:t>
            </a:r>
            <a:r>
              <a:rPr lang="en-US" altLang="ko-KR" dirty="0"/>
              <a:t>: Word Piece </a:t>
            </a:r>
            <a:r>
              <a:rPr lang="ko-KR" altLang="en-US" dirty="0"/>
              <a:t>사용 후</a:t>
            </a:r>
            <a:r>
              <a:rPr lang="en-US" altLang="ko-KR" dirty="0"/>
              <a:t>, Embedding layer</a:t>
            </a:r>
            <a:r>
              <a:rPr lang="ko-KR" altLang="en-US" dirty="0"/>
              <a:t>에 입력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D9BFA-B2BB-4923-A379-025EC53B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D43-B189-4AE0-909C-635B812BC11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08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1214</Words>
  <Application>Microsoft Office PowerPoint</Application>
  <PresentationFormat>와이드스크린</PresentationFormat>
  <Paragraphs>245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MathJax_Main</vt:lpstr>
      <vt:lpstr>MathJax_Math-italic</vt:lpstr>
      <vt:lpstr>맑은 고딕</vt:lpstr>
      <vt:lpstr>Arial</vt:lpstr>
      <vt:lpstr>Cambria Math</vt:lpstr>
      <vt:lpstr>Office 테마</vt:lpstr>
      <vt:lpstr>BERT: Pre-training of Deep Bidirectional Transformers for Language Understanding </vt:lpstr>
      <vt:lpstr>Contents</vt:lpstr>
      <vt:lpstr>BERT?</vt:lpstr>
      <vt:lpstr>Introduction</vt:lpstr>
      <vt:lpstr>Introduction</vt:lpstr>
      <vt:lpstr>Introduction</vt:lpstr>
      <vt:lpstr>BERT Model</vt:lpstr>
      <vt:lpstr>BERT Model</vt:lpstr>
      <vt:lpstr>BERT Model (Token Embedding)</vt:lpstr>
      <vt:lpstr>BERT Model (Segment Embedding)</vt:lpstr>
      <vt:lpstr>BERT Model (Position Embedding)</vt:lpstr>
      <vt:lpstr>BERT Model (Position Embedding)</vt:lpstr>
      <vt:lpstr>BERT Model (Transformer encoder)</vt:lpstr>
      <vt:lpstr>BERT Model (Transformer encoder)</vt:lpstr>
      <vt:lpstr>BERT Model (Transformer encoder)</vt:lpstr>
      <vt:lpstr>BERT Model (MLM)</vt:lpstr>
      <vt:lpstr>BERT Model (Next Sentence Prediction)</vt:lpstr>
      <vt:lpstr>BERT Fine-tuning</vt:lpstr>
      <vt:lpstr>BERT Fine-tuning</vt:lpstr>
      <vt:lpstr>BERT Fine-tuning</vt:lpstr>
      <vt:lpstr>Experiments</vt:lpstr>
      <vt:lpstr>Ablation Studies</vt:lpstr>
      <vt:lpstr>Ablation Studies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Doo</dc:creator>
  <cp:lastModifiedBy>HTS</cp:lastModifiedBy>
  <cp:revision>42</cp:revision>
  <dcterms:created xsi:type="dcterms:W3CDTF">2018-03-12T03:29:00Z</dcterms:created>
  <dcterms:modified xsi:type="dcterms:W3CDTF">2020-07-15T07:17:34Z</dcterms:modified>
</cp:coreProperties>
</file>