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88B7-51DE-4525-A68B-13BB54D5A252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368C6-1CA3-429C-9888-D07808B04F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0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626C-6E41-404A-A2EE-4F922A034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97028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9CBF21-F791-4105-B6B0-9BE4D0010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4271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CA764-F482-4921-823A-BD7729A5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283" y="5488177"/>
            <a:ext cx="2743200" cy="365125"/>
          </a:xfrm>
        </p:spPr>
        <p:txBody>
          <a:bodyPr/>
          <a:lstStyle/>
          <a:p>
            <a:fld id="{36895462-FB62-4A44-819C-A71EEA36F2D6}" type="datetime1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BB7AD-77B9-4C1D-BC78-C9DBEFB0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49B2C-DB9A-4673-9FB7-A0EF93CE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519" y="5488176"/>
            <a:ext cx="2743200" cy="365125"/>
          </a:xfrm>
        </p:spPr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0F841F-19DD-4FF0-A1FA-A69B2E5A5C80}"/>
              </a:ext>
            </a:extLst>
          </p:cNvPr>
          <p:cNvSpPr/>
          <p:nvPr userDrawn="1"/>
        </p:nvSpPr>
        <p:spPr>
          <a:xfrm>
            <a:off x="0" y="814816"/>
            <a:ext cx="12192000" cy="1203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B7B57D-4F0B-458F-BA38-1FE439A3B073}"/>
              </a:ext>
            </a:extLst>
          </p:cNvPr>
          <p:cNvSpPr/>
          <p:nvPr userDrawn="1"/>
        </p:nvSpPr>
        <p:spPr>
          <a:xfrm>
            <a:off x="0" y="5953387"/>
            <a:ext cx="12192000" cy="1203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6B24F9-E8D0-4FAC-8C6A-EDEEDD0E8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087" y="6099250"/>
            <a:ext cx="2085796" cy="72853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EA2CAF-E43F-4BCE-A8D2-4F27A559A929}"/>
              </a:ext>
            </a:extLst>
          </p:cNvPr>
          <p:cNvGrpSpPr/>
          <p:nvPr userDrawn="1"/>
        </p:nvGrpSpPr>
        <p:grpSpPr>
          <a:xfrm>
            <a:off x="8152887" y="6130500"/>
            <a:ext cx="3972838" cy="672084"/>
            <a:chOff x="3758353" y="3105837"/>
            <a:chExt cx="3972837" cy="10356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7A5762-94D6-48CF-85B9-9429DB7EBB79}"/>
                </a:ext>
              </a:extLst>
            </p:cNvPr>
            <p:cNvSpPr txBox="1"/>
            <p:nvPr/>
          </p:nvSpPr>
          <p:spPr>
            <a:xfrm>
              <a:off x="4460809" y="3115161"/>
              <a:ext cx="3270381" cy="102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N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</a:t>
              </a:r>
              <a:r>
                <a:rPr lang="en-US" altLang="ko-KR" b="1" dirty="0">
                  <a:solidFill>
                    <a:srgbClr val="66CDAA"/>
                  </a:solidFill>
                </a:rPr>
                <a:t>P</a:t>
              </a:r>
              <a:r>
                <a:rPr lang="en-US" altLang="ko-KR" b="1" dirty="0"/>
                <a:t> 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Lab</a:t>
              </a:r>
            </a:p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N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atural</a:t>
              </a:r>
              <a:r>
                <a:rPr lang="en-US" altLang="ko-KR" dirty="0"/>
                <a:t> 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</a:t>
              </a:r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anguage</a:t>
              </a:r>
              <a:r>
                <a:rPr lang="en-US" altLang="ko-KR" dirty="0"/>
                <a:t> </a:t>
              </a:r>
              <a:r>
                <a:rPr lang="en-US" altLang="ko-KR" b="1" dirty="0">
                  <a:solidFill>
                    <a:srgbClr val="66CDAA"/>
                  </a:solidFill>
                </a:rPr>
                <a:t>P</a:t>
              </a:r>
              <a:r>
                <a:rPr lang="en-US" altLang="ko-KR" dirty="0">
                  <a:solidFill>
                    <a:srgbClr val="66CDAA"/>
                  </a:solidFill>
                </a:rPr>
                <a:t>rocessing</a:t>
              </a:r>
              <a:endParaRPr lang="ko-KR" altLang="en-US" dirty="0">
                <a:solidFill>
                  <a:srgbClr val="66CDAA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42BCFDF-E1A2-4295-A390-69EC086BE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58353" y="3105837"/>
              <a:ext cx="702456" cy="1026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7112095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AA990-E4E3-41A8-9187-64DA06D1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C2C799-728B-4B4D-81F1-C8A5D12C7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8A5BF-7BEC-493B-AA42-413C416A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31DB7-0FC6-4B0B-A7CE-C0BC5BDF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E45AD-15AA-40BC-B7F7-97679B4E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47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9BFDB8-7396-4428-997F-9D58216BB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756BE-9A0C-4B1A-A363-3FB1DAED5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DA07B-9A38-4F1D-AEAB-C185ADFA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FD6AE-92EB-4E33-8BE5-EA7C173D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D425F-C2F6-4B21-81DC-669E8442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0D00780-90C5-4BF8-AE69-A44441B74B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087" y="6099250"/>
            <a:ext cx="2085796" cy="7285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C85347-AD5F-46EA-8516-1DC22E8B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986"/>
          </a:xfrm>
        </p:spPr>
        <p:txBody>
          <a:bodyPr anchor="b" anchorCtr="0"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C7049-2629-45D0-9FFF-D0DA0C30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2"/>
            <a:ext cx="10515600" cy="4436889"/>
          </a:xfrm>
        </p:spPr>
        <p:txBody>
          <a:bodyPr>
            <a:normAutofit/>
          </a:bodyPr>
          <a:lstStyle>
            <a:lvl1pPr>
              <a:buClr>
                <a:schemeClr val="accent5">
                  <a:lumMod val="75000"/>
                </a:schemeClr>
              </a:buClr>
              <a:defRPr sz="2400"/>
            </a:lvl1pPr>
            <a:lvl2pPr>
              <a:buClr>
                <a:schemeClr val="accent5">
                  <a:lumMod val="75000"/>
                </a:schemeClr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1800"/>
            </a:lvl3pPr>
            <a:lvl4pPr>
              <a:buClr>
                <a:schemeClr val="accent5">
                  <a:lumMod val="75000"/>
                </a:schemeClr>
              </a:buClr>
              <a:defRPr sz="1600"/>
            </a:lvl4pPr>
            <a:lvl5pPr>
              <a:buClr>
                <a:schemeClr val="accent5">
                  <a:lumMod val="75000"/>
                </a:schemeClr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8DD98-2C87-41FC-AF47-833AEA66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280953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27BAAD43-B189-4AE0-909C-635B812BC1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C023E4-8A6C-4124-851A-22B49E087DAC}"/>
              </a:ext>
            </a:extLst>
          </p:cNvPr>
          <p:cNvSpPr/>
          <p:nvPr userDrawn="1"/>
        </p:nvSpPr>
        <p:spPr>
          <a:xfrm>
            <a:off x="340822" y="1288111"/>
            <a:ext cx="11521440" cy="1167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B4FC0F-6C2D-43A7-958C-F147FAC30EE6}"/>
              </a:ext>
            </a:extLst>
          </p:cNvPr>
          <p:cNvGrpSpPr/>
          <p:nvPr userDrawn="1"/>
        </p:nvGrpSpPr>
        <p:grpSpPr>
          <a:xfrm>
            <a:off x="8011570" y="493237"/>
            <a:ext cx="3972838" cy="672084"/>
            <a:chOff x="3758353" y="3105837"/>
            <a:chExt cx="3972837" cy="10356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8A9CD-2934-4357-A8B0-0BFB5936E338}"/>
                </a:ext>
              </a:extLst>
            </p:cNvPr>
            <p:cNvSpPr txBox="1"/>
            <p:nvPr/>
          </p:nvSpPr>
          <p:spPr>
            <a:xfrm>
              <a:off x="4460809" y="3115161"/>
              <a:ext cx="3270381" cy="102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N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</a:t>
              </a:r>
              <a:r>
                <a:rPr lang="en-US" altLang="ko-KR" b="1" dirty="0">
                  <a:solidFill>
                    <a:srgbClr val="66CDAA"/>
                  </a:solidFill>
                </a:rPr>
                <a:t>P</a:t>
              </a:r>
              <a:r>
                <a:rPr lang="en-US" altLang="ko-KR" b="1" dirty="0"/>
                <a:t> 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Lab</a:t>
              </a:r>
            </a:p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N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atural</a:t>
              </a:r>
              <a:r>
                <a:rPr lang="en-US" altLang="ko-KR" dirty="0"/>
                <a:t> 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</a:t>
              </a:r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anguage</a:t>
              </a:r>
              <a:r>
                <a:rPr lang="en-US" altLang="ko-KR" dirty="0"/>
                <a:t> </a:t>
              </a:r>
              <a:r>
                <a:rPr lang="en-US" altLang="ko-KR" b="1" dirty="0">
                  <a:solidFill>
                    <a:srgbClr val="66CDAA"/>
                  </a:solidFill>
                </a:rPr>
                <a:t>P</a:t>
              </a:r>
              <a:r>
                <a:rPr lang="en-US" altLang="ko-KR" dirty="0">
                  <a:solidFill>
                    <a:srgbClr val="66CDAA"/>
                  </a:solidFill>
                </a:rPr>
                <a:t>rocessing</a:t>
              </a:r>
              <a:endParaRPr lang="ko-KR" altLang="en-US" dirty="0">
                <a:solidFill>
                  <a:srgbClr val="66CDAA"/>
                </a:solidFill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3BEE378-58B2-44F6-A94E-CA667F535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58353" y="3105837"/>
              <a:ext cx="702456" cy="1026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90274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2F574-DF81-4E25-855B-E63C74FB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7247A-259F-4C11-8E30-DDD6D055D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8959E-275B-4AE8-808F-E51F7F4A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A37D8-30CC-4E54-BB05-885039AD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EE55D-F2BC-43D5-87FE-E9A10F77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47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45319-5B0D-464D-BB04-D700850E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3BB7C-8B74-4046-8DC9-797C9E047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58C33-712F-44FC-99C0-7D65F5D0B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6AF959-CB7E-420D-B375-28998EF2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98E9E-3728-42AC-9BD8-8C430B7E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B90C28-771F-4355-B336-95D3057D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81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B0023-6DA0-4A3E-96FF-99FA0195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B0353B-6C97-445B-A0EF-6DEE5BCB5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0A0E8-85E4-4F27-B3E3-06E41F2CB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FA978D-48B1-4F53-9946-517E90BAD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C53D60-7804-4AD2-A5DE-A6D6BE2ED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FEEFB0-E6EC-4812-9690-3A9B3368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E1F107-C4E0-4EFC-A0A2-98EA7840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740FDB-C0C2-4176-A218-A3B79139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07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B0997-0BF6-4F5E-8EA6-0E3BBF45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D67DDF-42DC-4AD1-AAED-9FD278B2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0A0919-EBF0-4204-90C5-E172DF6B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ED7C9E-A636-4525-B2B7-70DB0EDA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69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2F174F-7DD6-47F3-9C3E-191985A0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15E5C-DB73-4F2E-A7D1-5A265F11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7872CD-5148-4AF7-9D00-45271AF5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19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F025D-E35D-47C2-B9B3-1EAB4550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4B413-CE45-4EF9-B38A-576D65E2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361EC5-777A-4961-8573-C5F925046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9CB87-DAB8-4584-B00C-883C5AC2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DE4FB1-BF3D-4501-BFC9-0C92749A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09F937-3FC7-495F-A9DB-2B1C74FA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9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00212-768C-41D2-8A84-B3D0DD84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8E117-C58F-43FA-B46A-05A950D71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AFA8EA-D468-469D-986C-44F55E6F9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DA43D-94E5-423C-8804-E2CF6633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72E68-7F1C-429A-ADF4-10EAB43E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AE70B-0B52-4254-98A8-C2ED67A5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5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FA9434-B716-466F-899D-47F97BE4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A7BBE-88CF-4188-B817-361301A04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B7688-1719-4F78-920C-9B1DD6E28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1103-388C-4B2D-8ADA-BAC3D39820BC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65546-7AB0-432E-AD69-9872AB1B9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98028-54CB-4F5C-884B-D53DED1A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80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B5805-970E-4AE1-9D90-25B6A43A5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Latent Dirichlet Allocation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E47504-BFBE-420A-879D-986482610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허 탁 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00DEF-2188-4935-99DB-E9A5FBDD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BA50-07AB-4F7C-9902-B51D544C2F71}" type="datetime1">
              <a:rPr lang="ko-KR" altLang="en-US" sz="1400" smtClean="0"/>
              <a:t>2020-08-06</a:t>
            </a:fld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650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5CBD7-6303-4D2F-8A37-84935E3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LDA Gibbs Sampling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A7E29C-3CD8-48DC-997B-1D8C20777E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800" dirty="0"/>
                  <a:t>각 행은 문서를 의미하며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동그라미는 토픽</a:t>
                </a:r>
                <a:r>
                  <a:rPr lang="en-US" altLang="ko-KR" sz="1800" b="0" dirty="0">
                    <a:latin typeface="Cambria Math" panose="02040503050406030204" pitchFamily="18" charset="0"/>
                  </a:rPr>
                  <a:t> ID </a:t>
                </a:r>
                <a:r>
                  <a:rPr lang="ko-KR" altLang="en-US" sz="1800" dirty="0"/>
                  <a:t>를 의미</a:t>
                </a:r>
                <a:endParaRPr lang="en-US" altLang="ko-KR" sz="1800" dirty="0"/>
              </a:p>
              <a:p>
                <a:r>
                  <a:rPr lang="ko-KR" altLang="en-US" sz="1800" b="0" dirty="0">
                    <a:latin typeface="Cambria Math" panose="02040503050406030204" pitchFamily="18" charset="0"/>
                  </a:rPr>
                  <a:t>각 단어들에게 무작위로 토픽 </a:t>
                </a:r>
                <a:r>
                  <a:rPr lang="en-US" altLang="ko-KR" sz="1800" b="0" dirty="0">
                    <a:latin typeface="Cambria Math" panose="02040503050406030204" pitchFamily="18" charset="0"/>
                  </a:rPr>
                  <a:t>ID</a:t>
                </a:r>
                <a:r>
                  <a:rPr lang="ko-KR" altLang="en-US" sz="1800" b="0" dirty="0">
                    <a:latin typeface="Cambria Math" panose="02040503050406030204" pitchFamily="18" charset="0"/>
                  </a:rPr>
                  <a:t>를 부여</a:t>
                </a:r>
                <a:r>
                  <a:rPr lang="en-US" altLang="ko-KR" sz="1800" b="0" dirty="0">
                    <a:latin typeface="Cambria Math" panose="02040503050406030204" pitchFamily="18" charset="0"/>
                  </a:rPr>
                  <a:t>,</a:t>
                </a:r>
                <a:r>
                  <a:rPr lang="ko-KR" altLang="en-US" sz="1800" b="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800" b="0" dirty="0">
                    <a:latin typeface="Cambria Math" panose="02040503050406030204" pitchFamily="18" charset="0"/>
                  </a:rPr>
                  <a:t>Fig. (1)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</m:oMath>
                </a14:m>
                <a:r>
                  <a:rPr lang="ko-KR" altLang="en-US" sz="1800" dirty="0"/>
                  <a:t>의 토픽 정보를 삭제하여 나머지 단어의 정보를 토대로 가장 적절한 토픽을 부여</a:t>
                </a:r>
                <a:r>
                  <a:rPr lang="en-US" altLang="ko-KR" sz="1800" dirty="0"/>
                  <a:t>, </a:t>
                </a:r>
                <a:r>
                  <a:rPr lang="en-US" altLang="ko-KR" sz="1800" dirty="0">
                    <a:latin typeface="Cambria Math" panose="02040503050406030204" pitchFamily="18" charset="0"/>
                  </a:rPr>
                  <a:t>Fig. </a:t>
                </a:r>
                <a:r>
                  <a:rPr lang="en-US" altLang="ko-KR" sz="1800" dirty="0"/>
                  <a:t>(2-3)</a:t>
                </a:r>
              </a:p>
              <a:p>
                <a:r>
                  <a:rPr lang="ko-KR" altLang="en-US" sz="1800" dirty="0"/>
                  <a:t>그 다음 단어인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ko-KR" altLang="en-US" sz="1800" dirty="0"/>
                  <a:t>을 삭제하여 수정된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</m:oMath>
                </a14:m>
                <a:r>
                  <a:rPr lang="ko-KR" altLang="en-US" sz="1800" dirty="0"/>
                  <a:t>을 포함한 나머지 단어 정보를 토대로 가장 적절한 토픽을 부여</a:t>
                </a:r>
                <a:r>
                  <a:rPr lang="en-US" altLang="ko-KR" sz="1800" dirty="0"/>
                  <a:t>,</a:t>
                </a:r>
                <a:r>
                  <a:rPr lang="ko-KR" altLang="en-US" sz="1800" dirty="0"/>
                  <a:t> </a:t>
                </a:r>
                <a:r>
                  <a:rPr lang="en-US" altLang="ko-KR" sz="1800" dirty="0">
                    <a:latin typeface="Cambria Math" panose="02040503050406030204" pitchFamily="18" charset="0"/>
                  </a:rPr>
                  <a:t>Fig. </a:t>
                </a:r>
                <a:r>
                  <a:rPr lang="en-US" altLang="ko-KR" sz="1800" dirty="0"/>
                  <a:t>(4)</a:t>
                </a:r>
              </a:p>
              <a:p>
                <a:r>
                  <a:rPr lang="ko-KR" altLang="en-US" sz="1800" dirty="0"/>
                  <a:t>모든 문서에 대해 </a:t>
                </a:r>
                <a:r>
                  <a:rPr lang="en-US" altLang="ko-KR" sz="1800" dirty="0"/>
                  <a:t>Gibbs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Sampling</a:t>
                </a:r>
                <a:r>
                  <a:rPr lang="ko-KR" altLang="en-US" sz="1800" dirty="0"/>
                  <a:t>을 충분히 반복하다 보면 모든 단어에 대한 토픽 할당 정보가 수렴</a:t>
                </a:r>
                <a:endParaRPr lang="en-US" altLang="ko-KR" sz="18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A7E29C-3CD8-48DC-997B-1D8C20777E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A9E455-8D81-47E8-B734-4FEDFFDB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091C69-6CD8-40CA-9E29-D42C602C6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610" y="4159505"/>
            <a:ext cx="2644835" cy="18854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49943C-AF7E-46AF-A8A0-5634CF686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443" y="4159505"/>
            <a:ext cx="2537073" cy="1854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A95E36-E94B-4FFE-ADA9-7BA325274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45" y="4194093"/>
            <a:ext cx="2537073" cy="18196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13F00D-C78A-49BD-A6B9-26A5DD7161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519" y="4194093"/>
            <a:ext cx="2537073" cy="1819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A4914E-E915-4B7A-BD9B-98304A1F8BE9}"/>
              </a:ext>
            </a:extLst>
          </p:cNvPr>
          <p:cNvSpPr txBox="1"/>
          <p:nvPr/>
        </p:nvSpPr>
        <p:spPr>
          <a:xfrm>
            <a:off x="1379912" y="6044996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12416-6917-49B2-8482-82C3936015E0}"/>
              </a:ext>
            </a:extLst>
          </p:cNvPr>
          <p:cNvSpPr txBox="1"/>
          <p:nvPr/>
        </p:nvSpPr>
        <p:spPr>
          <a:xfrm>
            <a:off x="4274667" y="6044996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790350-5735-407F-928E-9F05B3A0C495}"/>
              </a:ext>
            </a:extLst>
          </p:cNvPr>
          <p:cNvSpPr txBox="1"/>
          <p:nvPr/>
        </p:nvSpPr>
        <p:spPr>
          <a:xfrm>
            <a:off x="7432118" y="6044996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4A4C2-2D83-4562-A10B-0184D03F05B5}"/>
              </a:ext>
            </a:extLst>
          </p:cNvPr>
          <p:cNvSpPr txBox="1"/>
          <p:nvPr/>
        </p:nvSpPr>
        <p:spPr>
          <a:xfrm>
            <a:off x="10414694" y="6044996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40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E2AB4-0167-4AF5-8474-57CD4A35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LDA Gibbs Sampling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EDC6B1B-B688-4CE8-BAAC-E74486CAEF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ko-KR" altLang="en-US" sz="2000" dirty="0"/>
                  <a:t>번째 문서 </a:t>
                </a:r>
                <a:r>
                  <a:rPr lang="en-US" altLang="ko-KR" sz="2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ko-KR" altLang="en-US" sz="2000" dirty="0"/>
                  <a:t>번째 단어의 토픽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ko-KR" altLang="en-US" sz="2000" dirty="0"/>
                  <a:t>번째 토픽에 할당될 확률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600" dirty="0"/>
                  <a:t> : k</a:t>
                </a:r>
                <a:r>
                  <a:rPr lang="ko-KR" altLang="en-US" sz="1600" dirty="0"/>
                  <a:t>번째 토픽에 할당된 </a:t>
                </a:r>
                <a:r>
                  <a:rPr lang="en-US" altLang="ko-KR" sz="1600" dirty="0"/>
                  <a:t>d</a:t>
                </a:r>
                <a:r>
                  <a:rPr lang="ko-KR" altLang="en-US" sz="1600" dirty="0"/>
                  <a:t>번째 문서의 단어 빈도</a:t>
                </a:r>
                <a:endParaRPr lang="en-US" altLang="ko-KR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전체 말뭉치에서 </a:t>
                </a:r>
                <a:r>
                  <a:rPr lang="en-US" altLang="ko-KR" sz="1600" dirty="0"/>
                  <a:t>k</a:t>
                </a:r>
                <a:r>
                  <a:rPr lang="ko-KR" altLang="en-US" sz="1600" dirty="0"/>
                  <a:t>번째 토픽에 할당된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빈도</a:t>
                </a:r>
                <a:endParaRPr lang="en-US" altLang="ko-KR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 : d</a:t>
                </a:r>
                <a:r>
                  <a:rPr lang="ko-KR" altLang="en-US" sz="1600" dirty="0"/>
                  <a:t>번째 문서에 </a:t>
                </a:r>
                <a:r>
                  <a:rPr lang="en-US" altLang="ko-KR" sz="1600" dirty="0"/>
                  <a:t>n</a:t>
                </a:r>
                <a:r>
                  <a:rPr lang="ko-KR" altLang="en-US" sz="1600" dirty="0"/>
                  <a:t>번째로 등장한 단어</a:t>
                </a:r>
                <a:endParaRPr lang="en-US" altLang="ko-KR" sz="1600" dirty="0"/>
              </a:p>
              <a:p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문서의 토픽 분포 생성을 위한 </a:t>
                </a:r>
                <a:r>
                  <a:rPr lang="ko-KR" altLang="en-US" sz="1600" dirty="0" err="1"/>
                  <a:t>디리클레</a:t>
                </a:r>
                <a:r>
                  <a:rPr lang="ko-KR" altLang="en-US" sz="1600" dirty="0"/>
                  <a:t> 분포 </a:t>
                </a:r>
                <a:r>
                  <a:rPr lang="en-US" altLang="ko-KR" sz="1600" dirty="0"/>
                  <a:t>parameter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토픽의 단어 분포 생성을 위한 </a:t>
                </a:r>
                <a:r>
                  <a:rPr lang="ko-KR" altLang="en-US" sz="1600" dirty="0" err="1"/>
                  <a:t>디리클레</a:t>
                </a:r>
                <a:r>
                  <a:rPr lang="ko-KR" altLang="en-US" sz="1600" dirty="0"/>
                  <a:t> 분포 </a:t>
                </a:r>
                <a:r>
                  <a:rPr lang="en-US" altLang="ko-KR" sz="1600" dirty="0"/>
                  <a:t>parameter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1600" b="0" dirty="0"/>
                  <a:t> : </a:t>
                </a:r>
                <a:r>
                  <a:rPr lang="ko-KR" altLang="en-US" sz="1600" b="0" dirty="0"/>
                  <a:t>사용자가 지정하는 토픽 수</a:t>
                </a:r>
                <a:endParaRPr lang="en-US" altLang="ko-KR" sz="1600" b="0" dirty="0"/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말뭉치에 등장하는 전체 단어 수</a:t>
                </a:r>
                <a:endParaRPr lang="en-US" altLang="ko-KR" sz="1600" dirty="0"/>
              </a:p>
              <a:p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sz="1600" b="1" dirty="0"/>
                  <a:t> : d</a:t>
                </a:r>
                <a:r>
                  <a:rPr lang="ko-KR" altLang="en-US" sz="1600" b="1" dirty="0"/>
                  <a:t>번째 문서가 </a:t>
                </a:r>
                <a:r>
                  <a:rPr lang="en-US" altLang="ko-KR" sz="1600" b="1" dirty="0"/>
                  <a:t>k</a:t>
                </a:r>
                <a:r>
                  <a:rPr lang="ko-KR" altLang="en-US" sz="1600" b="1" dirty="0"/>
                  <a:t>번째 토픽과 맺고 있는 연관성 정도</a:t>
                </a:r>
                <a:endParaRPr lang="en-US" altLang="ko-KR" sz="1600" b="1" dirty="0"/>
              </a:p>
              <a:p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ko-KR" sz="1600" b="1" dirty="0"/>
                  <a:t> : d</a:t>
                </a:r>
                <a:r>
                  <a:rPr lang="ko-KR" altLang="en-US" sz="1600" b="1" dirty="0"/>
                  <a:t>번째 문서의 </a:t>
                </a:r>
                <a:r>
                  <a:rPr lang="en-US" altLang="ko-KR" sz="1600" b="1" dirty="0"/>
                  <a:t>n</a:t>
                </a:r>
                <a:r>
                  <a:rPr lang="ko-KR" altLang="en-US" sz="1600" b="1" dirty="0"/>
                  <a:t>번째 단어</a:t>
                </a:r>
                <a:r>
                  <a:rPr lang="en-US" altLang="ko-KR" sz="16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ko-KR" sz="1600" b="1" dirty="0"/>
                  <a:t>)</a:t>
                </a:r>
                <a:r>
                  <a:rPr lang="ko-KR" altLang="en-US" sz="1600" b="1" dirty="0"/>
                  <a:t>가 </a:t>
                </a:r>
                <a:r>
                  <a:rPr lang="en-US" altLang="ko-KR" sz="1600" b="1" dirty="0"/>
                  <a:t>k</a:t>
                </a:r>
                <a:r>
                  <a:rPr lang="ko-KR" altLang="en-US" sz="1600" b="1" dirty="0"/>
                  <a:t>번째 토픽과 맺고 있는 연관성 정도</a:t>
                </a:r>
                <a:endParaRPr lang="en-US" altLang="ko-KR" sz="1600" b="1" dirty="0"/>
              </a:p>
              <a:p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EDC6B1B-B688-4CE8-BAAC-E74486CAEF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2132E-408C-40D4-8E32-06F2C82C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87C112-88D8-4E49-89B2-1C3E3FD55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2093420"/>
            <a:ext cx="48958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6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D9AC1-A320-4D0C-AFB0-45684725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LDA Gibbs Sampling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8AFDF-9787-41C3-A755-C8D964D1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Gibbs Sampling </a:t>
            </a:r>
            <a:r>
              <a:rPr lang="ko-KR" altLang="en-US" sz="1800" dirty="0"/>
              <a:t>계산 과정 예시 </a:t>
            </a:r>
            <a:r>
              <a:rPr lang="en-US" altLang="ko-KR" sz="1800" dirty="0"/>
              <a:t>(</a:t>
            </a:r>
            <a:r>
              <a:rPr lang="ko-KR" altLang="en-US" sz="1800" dirty="0"/>
              <a:t>토픽 수 </a:t>
            </a:r>
            <a:r>
              <a:rPr lang="en-US" altLang="ko-KR" sz="1800" dirty="0"/>
              <a:t>: 3)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E30AAC-B9E1-41D4-B4C5-B7AC5F62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8FB519-A156-4AF9-83A4-7BA06ACA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" y="2340165"/>
            <a:ext cx="5358179" cy="6798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5736CB-C36C-4AD0-884A-7D9AB3966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" y="3634815"/>
            <a:ext cx="5439295" cy="2172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E9033C-AADF-4240-A524-6BFCD74D1B95}"/>
                  </a:ext>
                </a:extLst>
              </p:cNvPr>
              <p:cNvSpPr txBox="1"/>
              <p:nvPr/>
            </p:nvSpPr>
            <p:spPr>
              <a:xfrm>
                <a:off x="2604654" y="2022962"/>
                <a:ext cx="2335877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랜덤하게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/>
                  <a:t> 할당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E9033C-AADF-4240-A524-6BFCD74D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654" y="2022962"/>
                <a:ext cx="2335877" cy="317203"/>
              </a:xfrm>
              <a:prstGeom prst="rect">
                <a:avLst/>
              </a:prstGeom>
              <a:blipFill>
                <a:blip r:embed="rId4"/>
                <a:stretch>
                  <a:fillRect l="-783" t="-5769" b="-13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7B23C68-4C52-44FC-AE44-304AF955DE90}"/>
              </a:ext>
            </a:extLst>
          </p:cNvPr>
          <p:cNvSpPr txBox="1"/>
          <p:nvPr/>
        </p:nvSpPr>
        <p:spPr>
          <a:xfrm>
            <a:off x="2162693" y="3396270"/>
            <a:ext cx="278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랜덤하게 각 단어들을 토픽 할당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C8C1367-91F9-44E2-8921-F507812A4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026" y="2738267"/>
            <a:ext cx="4655735" cy="6064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A4C51F-57F2-4F37-B80F-2D02C8D178CA}"/>
                  </a:ext>
                </a:extLst>
              </p:cNvPr>
              <p:cNvSpPr txBox="1"/>
              <p:nvPr/>
            </p:nvSpPr>
            <p:spPr>
              <a:xfrm>
                <a:off x="8387161" y="2402791"/>
                <a:ext cx="2335877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dirty="0"/>
                  <a:t> 계산과정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A4C51F-57F2-4F37-B80F-2D02C8D17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161" y="2402791"/>
                <a:ext cx="2335877" cy="335476"/>
              </a:xfrm>
              <a:prstGeom prst="rect">
                <a:avLst/>
              </a:prstGeom>
              <a:blipFill>
                <a:blip r:embed="rId6"/>
                <a:stretch>
                  <a:fillRect t="-1818" b="-1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9BCD0B1-851D-4BDE-AFF5-74F07F853B1F}"/>
              </a:ext>
            </a:extLst>
          </p:cNvPr>
          <p:cNvSpPr/>
          <p:nvPr/>
        </p:nvSpPr>
        <p:spPr>
          <a:xfrm>
            <a:off x="6096000" y="2771716"/>
            <a:ext cx="530694" cy="29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5BDC8-AD43-40D3-BE3B-40521C6C94D3}"/>
                  </a:ext>
                </a:extLst>
              </p:cNvPr>
              <p:cNvSpPr txBox="1"/>
              <p:nvPr/>
            </p:nvSpPr>
            <p:spPr>
              <a:xfrm>
                <a:off x="6759026" y="3587426"/>
                <a:ext cx="4953607" cy="2115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ko-KR" altLang="en-US" sz="1600" dirty="0"/>
                  <a:t>를 제외하면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번</a:t>
                </a:r>
                <a:r>
                  <a:rPr lang="en-US" altLang="ko-KR" sz="1600" dirty="0"/>
                  <a:t>, 3</a:t>
                </a:r>
                <a:r>
                  <a:rPr lang="ko-KR" altLang="en-US" sz="1600" dirty="0"/>
                  <a:t>번 토픽이 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개</a:t>
                </a:r>
                <a:r>
                  <a:rPr lang="en-US" altLang="ko-KR" sz="1600" dirty="0"/>
                  <a:t>, 2</a:t>
                </a:r>
                <a:r>
                  <a:rPr lang="ko-KR" altLang="en-US" sz="1600" dirty="0"/>
                  <a:t>개씩 존재</a:t>
                </a: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=2, </m:t>
                    </m:r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ko-KR" altLang="en-US" sz="1600" dirty="0"/>
                  <a:t>가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번</a:t>
                </a:r>
                <a:r>
                  <a:rPr lang="en-US" altLang="ko-KR" sz="1600" dirty="0"/>
                  <a:t>, 3</a:t>
                </a:r>
                <a:r>
                  <a:rPr lang="ko-KR" altLang="en-US" sz="1600" dirty="0"/>
                  <a:t>번 토픽이 될 확률은 같음</a:t>
                </a: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ko-KR" altLang="en-US" sz="1600" dirty="0"/>
                  <a:t>가 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번 토픽이 될 확률 </a:t>
                </a:r>
                <a:r>
                  <a:rPr lang="en-US" altLang="ko-KR" sz="1600" dirty="0"/>
                  <a:t>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r>
                  <a:rPr lang="en-US" altLang="ko-KR" sz="1600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600" dirty="0"/>
                  <a:t> : k</a:t>
                </a:r>
                <a:r>
                  <a:rPr lang="ko-KR" altLang="en-US" sz="1600" dirty="0"/>
                  <a:t>번째 토픽에 할당된 </a:t>
                </a:r>
                <a:r>
                  <a:rPr lang="en-US" altLang="ko-KR" sz="1600" dirty="0"/>
                  <a:t>d</a:t>
                </a:r>
                <a:r>
                  <a:rPr lang="ko-KR" altLang="en-US" sz="1600" dirty="0"/>
                  <a:t>번째 문서의 단어 빈도</a:t>
                </a:r>
                <a:r>
                  <a:rPr lang="en-US" altLang="ko-KR" sz="16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5BDC8-AD43-40D3-BE3B-40521C6C9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026" y="3587426"/>
                <a:ext cx="4953607" cy="2115964"/>
              </a:xfrm>
              <a:prstGeom prst="rect">
                <a:avLst/>
              </a:prstGeom>
              <a:blipFill>
                <a:blip r:embed="rId7"/>
                <a:stretch>
                  <a:fillRect l="-739" t="-1149" r="-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30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D9AC1-A320-4D0C-AFB0-45684725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LDA Gibbs Sampling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8AFDF-9787-41C3-A755-C8D964D1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Gibbs Sampling </a:t>
            </a:r>
            <a:r>
              <a:rPr lang="ko-KR" altLang="en-US" sz="1800" dirty="0"/>
              <a:t>계산 과정 예시 </a:t>
            </a:r>
            <a:r>
              <a:rPr lang="en-US" altLang="ko-KR" sz="1800" dirty="0"/>
              <a:t>(</a:t>
            </a:r>
            <a:r>
              <a:rPr lang="ko-KR" altLang="en-US" sz="1800" dirty="0"/>
              <a:t>토픽 수 </a:t>
            </a:r>
            <a:r>
              <a:rPr lang="en-US" altLang="ko-KR" sz="1800" dirty="0"/>
              <a:t>: 3)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E30AAC-B9E1-41D4-B4C5-B7AC5F62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8FB519-A156-4AF9-83A4-7BA06ACA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" y="2340165"/>
            <a:ext cx="5358179" cy="6798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5736CB-C36C-4AD0-884A-7D9AB3966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" y="3634815"/>
            <a:ext cx="5439295" cy="2172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E9033C-AADF-4240-A524-6BFCD74D1B95}"/>
                  </a:ext>
                </a:extLst>
              </p:cNvPr>
              <p:cNvSpPr txBox="1"/>
              <p:nvPr/>
            </p:nvSpPr>
            <p:spPr>
              <a:xfrm>
                <a:off x="2604654" y="2022962"/>
                <a:ext cx="2335877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랜덤하게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/>
                  <a:t> 할당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E9033C-AADF-4240-A524-6BFCD74D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654" y="2022962"/>
                <a:ext cx="2335877" cy="317203"/>
              </a:xfrm>
              <a:prstGeom prst="rect">
                <a:avLst/>
              </a:prstGeom>
              <a:blipFill>
                <a:blip r:embed="rId4"/>
                <a:stretch>
                  <a:fillRect l="-783" t="-5769" b="-13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7B23C68-4C52-44FC-AE44-304AF955DE90}"/>
              </a:ext>
            </a:extLst>
          </p:cNvPr>
          <p:cNvSpPr txBox="1"/>
          <p:nvPr/>
        </p:nvSpPr>
        <p:spPr>
          <a:xfrm>
            <a:off x="2162693" y="3396270"/>
            <a:ext cx="278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랜덤하게 각 단어들을 토픽 할당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9BCD0B1-851D-4BDE-AFF5-74F07F853B1F}"/>
              </a:ext>
            </a:extLst>
          </p:cNvPr>
          <p:cNvSpPr/>
          <p:nvPr/>
        </p:nvSpPr>
        <p:spPr>
          <a:xfrm>
            <a:off x="6110905" y="4140256"/>
            <a:ext cx="530694" cy="29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28C02B-81A9-4D5D-B2EC-2CA153237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505" y="2597322"/>
            <a:ext cx="5250774" cy="20443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B60EB-3590-404C-B279-79AEAFB7F39F}"/>
                  </a:ext>
                </a:extLst>
              </p:cNvPr>
              <p:cNvSpPr txBox="1"/>
              <p:nvPr/>
            </p:nvSpPr>
            <p:spPr>
              <a:xfrm>
                <a:off x="6342611" y="4721196"/>
                <a:ext cx="5658098" cy="1383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ko-KR" altLang="en-US" sz="1600" dirty="0"/>
                  <a:t>의 토픽 정보인 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가 제거되었으므로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𝑡𝑟𝑎𝑑𝑒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sz="1600" dirty="0"/>
                  <a:t>가 </a:t>
                </a:r>
                <a:r>
                  <a:rPr lang="en-US" altLang="ko-KR" sz="1600" dirty="0"/>
                  <a:t>1 </a:t>
                </a:r>
                <a:r>
                  <a:rPr lang="ko-KR" altLang="en-US" sz="1600" dirty="0"/>
                  <a:t>감소</a:t>
                </a:r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𝑡𝑟𝑎𝑑𝑒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=10,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𝑡𝑟𝑎𝑑𝑒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=7,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𝑡𝑟𝑎𝑑𝑒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US" altLang="ko-KR" sz="1600" dirty="0"/>
              </a:p>
              <a:p>
                <a:endParaRPr lang="en-US" altLang="ko-KR" sz="1600" dirty="0"/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전체 말뭉치에서 </a:t>
                </a:r>
                <a:r>
                  <a:rPr lang="en-US" altLang="ko-KR" sz="1600" dirty="0"/>
                  <a:t>k</a:t>
                </a:r>
                <a:r>
                  <a:rPr lang="ko-KR" altLang="en-US" sz="1600" dirty="0"/>
                  <a:t>번째 토픽에 할당된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빈도</a:t>
                </a:r>
                <a:r>
                  <a:rPr lang="en-US" altLang="ko-KR" sz="1600" dirty="0"/>
                  <a:t>)</a:t>
                </a:r>
              </a:p>
              <a:p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B60EB-3590-404C-B279-79AEAFB7F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611" y="4721196"/>
                <a:ext cx="5658098" cy="1383392"/>
              </a:xfrm>
              <a:prstGeom prst="rect">
                <a:avLst/>
              </a:prstGeom>
              <a:blipFill>
                <a:blip r:embed="rId6"/>
                <a:stretch>
                  <a:fillRect t="-1762" r="-3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72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BFF67-9536-46A0-94AF-A1F4F9A0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LDA Gibbs Sampling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527BC7-0F64-4BBA-8A11-9EAFDA3EF9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000" dirty="0"/>
                  <a:t> , </a:t>
                </a: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sz="2000" dirty="0"/>
                  <a:t>의 영향을 받음</a:t>
                </a:r>
                <a:endParaRPr lang="en-US" altLang="ko-KR" sz="2000" dirty="0"/>
              </a:p>
              <a:p>
                <a:pPr lvl="1"/>
                <a:r>
                  <a:rPr lang="en-US" altLang="ko-KR" sz="1800" dirty="0"/>
                  <a:t>(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800" dirty="0"/>
                  <a:t> 영향도 받음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이는 나중에 설명</a:t>
                </a:r>
                <a:r>
                  <a:rPr lang="en-US" altLang="ko-KR" sz="1800" dirty="0"/>
                  <a:t>)</a:t>
                </a:r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r>
                  <a:rPr lang="ko-KR" altLang="en-US" sz="2000" dirty="0"/>
                  <a:t> 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는 최종적으로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의 곱으로 도출되며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최대값을 해당 토픽으로 지정한다</a:t>
                </a:r>
                <a:r>
                  <a:rPr lang="en-US" altLang="ko-KR" sz="2000" dirty="0"/>
                  <a:t>.</a:t>
                </a:r>
              </a:p>
              <a:p>
                <a:pPr lvl="1"/>
                <a:r>
                  <a:rPr lang="en-US" altLang="ko-KR" sz="1600" dirty="0"/>
                  <a:t>Topic 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𝑡𝑟𝑎𝑑𝑒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1600" dirty="0"/>
                  <a:t> = 0.5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/>
                  <a:t> 10</a:t>
                </a:r>
              </a:p>
              <a:p>
                <a:pPr lvl="1"/>
                <a:r>
                  <a:rPr lang="en-US" altLang="ko-KR" sz="1600" dirty="0"/>
                  <a:t>Topic 2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𝑡𝑟𝑎𝑑𝑒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1600" dirty="0"/>
                  <a:t> = 0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/>
                  <a:t> 7</a:t>
                </a:r>
              </a:p>
              <a:p>
                <a:pPr lvl="1"/>
                <a:r>
                  <a:rPr lang="en-US" altLang="ko-KR" sz="1600" dirty="0"/>
                  <a:t>Topic 3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𝑡𝑟𝑎𝑑𝑒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1600" dirty="0"/>
                  <a:t> = 0.5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/>
                  <a:t> 1</a:t>
                </a:r>
              </a:p>
              <a:p>
                <a:pPr lvl="1"/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527BC7-0F64-4BBA-8A11-9EAFDA3EF9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86A7E8-12C2-4C50-B0A8-279E17D1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C09E0F-DE6F-43B0-9F51-55FF25958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2376053"/>
            <a:ext cx="4895850" cy="60960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EE69FE0-D001-48B0-8389-CCA291DB5DA1}"/>
              </a:ext>
            </a:extLst>
          </p:cNvPr>
          <p:cNvSpPr/>
          <p:nvPr/>
        </p:nvSpPr>
        <p:spPr>
          <a:xfrm>
            <a:off x="5453148" y="4046820"/>
            <a:ext cx="642851" cy="324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175FF2-FAD9-430D-9F66-DA5E63A6B5AF}"/>
                  </a:ext>
                </a:extLst>
              </p:cNvPr>
              <p:cNvSpPr txBox="1"/>
              <p:nvPr/>
            </p:nvSpPr>
            <p:spPr>
              <a:xfrm>
                <a:off x="6561512" y="3989859"/>
                <a:ext cx="181217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ko-KR" dirty="0"/>
                  <a:t>= Topic 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175FF2-FAD9-430D-9F66-DA5E63A6B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512" y="3989859"/>
                <a:ext cx="1812175" cy="381515"/>
              </a:xfrm>
              <a:prstGeom prst="rect">
                <a:avLst/>
              </a:prstGeom>
              <a:blipFill>
                <a:blip r:embed="rId4"/>
                <a:stretch>
                  <a:fillRect t="-11290" b="-20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542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5A6F4-BDDC-43ED-AAC7-8BE5C2AE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LDA Gibbs Sampling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EC2061-C2CA-452E-BF87-1FCF569570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ko-KR" altLang="en-US" sz="2000" dirty="0"/>
                  <a:t>이 </a:t>
                </a:r>
                <a:r>
                  <a:rPr lang="en-US" altLang="ko-KR" sz="2000" dirty="0"/>
                  <a:t>Topic 1</a:t>
                </a:r>
                <a:r>
                  <a:rPr lang="ko-KR" altLang="en-US" sz="2000" dirty="0"/>
                  <a:t>에 할당되었으면 </a:t>
                </a:r>
                <a:r>
                  <a:rPr lang="en-US" altLang="ko-KR" sz="2000" dirty="0"/>
                  <a:t>Doc 1</a:t>
                </a:r>
                <a:r>
                  <a:rPr lang="ko-KR" altLang="en-US" sz="2000" dirty="0"/>
                  <a:t>의 토픽 분포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과 첫번째 토픽의 단어 분포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2000" dirty="0"/>
                  <a:t> 아래와 같이 바뀐다</a:t>
                </a:r>
                <a:r>
                  <a:rPr lang="en-US" altLang="ko-KR" sz="2000" dirty="0"/>
                  <a:t>. (</a:t>
                </a:r>
                <a:r>
                  <a:rPr lang="ko-KR" altLang="en-US" sz="2000" dirty="0"/>
                  <a:t>자연스럽게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구할 수 있음</a:t>
                </a:r>
                <a:r>
                  <a:rPr lang="en-US" altLang="ko-KR" sz="2000" dirty="0"/>
                  <a:t>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EC2061-C2CA-452E-BF87-1FCF56957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6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9AEF84-4323-4FBF-AE14-EACF4A57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753671-62F5-401D-A308-D8F15D51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95" y="2555786"/>
            <a:ext cx="5394737" cy="6798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862505-12D3-481C-852C-619C220BE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995" y="3524370"/>
            <a:ext cx="5371926" cy="2072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7D65A1-BD7D-4C7D-88E5-1ADEA248D232}"/>
                  </a:ext>
                </a:extLst>
              </p:cNvPr>
              <p:cNvSpPr txBox="1"/>
              <p:nvPr/>
            </p:nvSpPr>
            <p:spPr>
              <a:xfrm>
                <a:off x="869595" y="2693324"/>
                <a:ext cx="716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7D65A1-BD7D-4C7D-88E5-1ADEA248D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95" y="2693324"/>
                <a:ext cx="716280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B43250-0C37-43CD-804D-FF39195669D9}"/>
                  </a:ext>
                </a:extLst>
              </p:cNvPr>
              <p:cNvSpPr txBox="1"/>
              <p:nvPr/>
            </p:nvSpPr>
            <p:spPr>
              <a:xfrm>
                <a:off x="762458" y="4190415"/>
                <a:ext cx="716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B43250-0C37-43CD-804D-FF3919566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58" y="4190415"/>
                <a:ext cx="71628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9E71574-81AB-4CEE-8F71-907810769A20}"/>
              </a:ext>
            </a:extLst>
          </p:cNvPr>
          <p:cNvSpPr txBox="1"/>
          <p:nvPr/>
        </p:nvSpPr>
        <p:spPr>
          <a:xfrm>
            <a:off x="7339716" y="3524370"/>
            <a:ext cx="3449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1,000~ 10,000</a:t>
            </a:r>
            <a:r>
              <a:rPr lang="ko-KR" altLang="en-US" dirty="0"/>
              <a:t>회 반복 수행하면 결과가 수렴한다고 함</a:t>
            </a:r>
          </a:p>
        </p:txBody>
      </p:sp>
    </p:spTree>
    <p:extLst>
      <p:ext uri="{BB962C8B-B14F-4D97-AF65-F5344CB8AC3E}">
        <p14:creationId xmlns:p14="http://schemas.microsoft.com/office/powerpoint/2010/main" val="2420546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06D4-39E4-4811-8FFF-2A51EBDE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LDA Gibbs Sampling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14FD7DC-C552-4B7B-A282-7122937713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디리클레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parameter (Smoothing </a:t>
                </a:r>
                <a:r>
                  <a:rPr lang="ko-KR" altLang="en-US" sz="2000" dirty="0"/>
                  <a:t>역할</a:t>
                </a:r>
                <a:r>
                  <a:rPr lang="en-US" altLang="ko-KR" sz="2000" dirty="0"/>
                  <a:t>)</a:t>
                </a:r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i="1" dirty="0"/>
                  <a:t> </a:t>
                </a:r>
                <a:r>
                  <a:rPr lang="ko-KR" altLang="en-US" sz="2000" dirty="0"/>
                  <a:t>계산과정 첫번째 단계</a:t>
                </a:r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ko-KR" altLang="en-US" sz="1600" dirty="0"/>
                  <a:t>를 제외하면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번</a:t>
                </a:r>
                <a:r>
                  <a:rPr lang="en-US" altLang="ko-KR" sz="1600" dirty="0"/>
                  <a:t>, 3</a:t>
                </a:r>
                <a:r>
                  <a:rPr lang="ko-KR" altLang="en-US" sz="1600" dirty="0"/>
                  <a:t>번 토픽이 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개</a:t>
                </a:r>
                <a:r>
                  <a:rPr lang="en-US" altLang="ko-KR" sz="1600" dirty="0"/>
                  <a:t>, 2</a:t>
                </a:r>
                <a:r>
                  <a:rPr lang="ko-KR" altLang="en-US" sz="1600" dirty="0"/>
                  <a:t>개씩 존재</a:t>
                </a:r>
                <a:r>
                  <a:rPr lang="en-US" altLang="ko-KR" sz="1600" dirty="0"/>
                  <a:t>, 2</a:t>
                </a:r>
                <a:r>
                  <a:rPr lang="ko-KR" altLang="en-US" sz="1600" dirty="0"/>
                  <a:t>번 토픽은 </a:t>
                </a:r>
                <a:r>
                  <a:rPr lang="en-US" altLang="ko-KR" sz="1600" dirty="0"/>
                  <a:t>0</a:t>
                </a:r>
                <a:r>
                  <a:rPr lang="ko-KR" altLang="en-US" sz="1600" dirty="0"/>
                  <a:t>개</a:t>
                </a:r>
                <a:endParaRPr lang="en-US" altLang="ko-KR" sz="1600" dirty="0"/>
              </a:p>
              <a:p>
                <a:pPr lvl="1"/>
                <a:r>
                  <a:rPr lang="ko-KR" altLang="en-US" sz="1600" dirty="0"/>
                  <a:t>이는 첫번째 문서가 </a:t>
                </a:r>
                <a:r>
                  <a:rPr lang="en-US" altLang="ko-KR" sz="1600" dirty="0"/>
                  <a:t>Topic2</a:t>
                </a:r>
                <a:r>
                  <a:rPr lang="ko-KR" altLang="en-US" sz="1600" dirty="0"/>
                  <a:t>와 맺고 있는 연관성 강도인</a:t>
                </a:r>
                <a:r>
                  <a:rPr lang="en-US" altLang="ko-KR" sz="16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1600" dirty="0"/>
                  <a:t>는 </a:t>
                </a:r>
                <a:r>
                  <a:rPr lang="en-US" altLang="ko-KR" sz="1600" dirty="0"/>
                  <a:t>0</a:t>
                </a:r>
                <a:r>
                  <a:rPr lang="ko-KR" altLang="en-US" sz="1600" dirty="0"/>
                  <a:t>이며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최종적으로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ko-KR" altLang="en-US" sz="1600" dirty="0"/>
                  <a:t>가 </a:t>
                </a:r>
                <a:r>
                  <a:rPr lang="en-US" altLang="ko-KR" sz="1600" dirty="0"/>
                  <a:t>Topic 2</a:t>
                </a:r>
                <a:r>
                  <a:rPr lang="ko-KR" altLang="en-US" sz="1600" dirty="0"/>
                  <a:t>가 될 확률은 </a:t>
                </a:r>
                <a:r>
                  <a:rPr lang="en-US" altLang="ko-KR" sz="1600" dirty="0"/>
                  <a:t>0</a:t>
                </a:r>
                <a:r>
                  <a:rPr lang="ko-KR" altLang="en-US" sz="1600" dirty="0"/>
                  <a:t>으로 된다</a:t>
                </a:r>
                <a:r>
                  <a:rPr lang="en-US" altLang="ko-KR" sz="1600" dirty="0"/>
                  <a:t>.</a:t>
                </a:r>
              </a:p>
              <a:p>
                <a:pPr lvl="2"/>
                <a:r>
                  <a:rPr lang="ko-KR" altLang="en-US" sz="1400" dirty="0"/>
                  <a:t>이렇게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 dirty="0"/>
                  <a:t>가 </a:t>
                </a:r>
                <a:r>
                  <a:rPr lang="en-US" altLang="ko-KR" sz="1400" dirty="0"/>
                  <a:t>0</a:t>
                </a:r>
                <a:r>
                  <a:rPr lang="ko-KR" altLang="en-US" sz="1400" dirty="0"/>
                  <a:t>이 되는 것을 막는 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역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400" dirty="0"/>
                  <a:t>다</a:t>
                </a:r>
                <a:r>
                  <a:rPr lang="en-US" altLang="ko-KR" sz="1400" dirty="0"/>
                  <a:t>.</a:t>
                </a:r>
              </a:p>
              <a:p>
                <a:pPr lvl="2"/>
                <a:endParaRPr lang="en-US" altLang="ko-KR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또한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600" dirty="0"/>
                  <a:t>의 역할과 비슷하다</a:t>
                </a:r>
                <a:r>
                  <a:rPr lang="en-US" altLang="ko-KR" sz="1600" dirty="0"/>
                  <a:t>.</a:t>
                </a:r>
              </a:p>
              <a:p>
                <a:pPr lvl="2"/>
                <a:r>
                  <a:rPr lang="en-US" altLang="ko-K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ko-KR" altLang="en-US" sz="1400" dirty="0"/>
                  <a:t>번째 문서의 </a:t>
                </a:r>
                <a:r>
                  <a:rPr lang="en-US" altLang="ko-K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ko-KR" altLang="en-US" sz="1400" dirty="0"/>
                  <a:t>번째 단어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 dirty="0"/>
                  <a:t>)</a:t>
                </a:r>
                <a:r>
                  <a:rPr lang="ko-KR" altLang="en-US" sz="1400" dirty="0"/>
                  <a:t>가 </a:t>
                </a:r>
                <a:r>
                  <a:rPr lang="en-US" altLang="ko-K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k </a:t>
                </a:r>
                <a:r>
                  <a:rPr lang="ko-KR" altLang="en-US" sz="1400" dirty="0"/>
                  <a:t>번째 토픽과 맺고 있는 연관성 강도인 </a:t>
                </a:r>
                <a:r>
                  <a:rPr lang="en-US" altLang="ko-K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ko-KR" altLang="en-US" sz="1400" dirty="0"/>
                  <a:t>와 관계가 있으며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전체 말뭉치에서 </a:t>
                </a:r>
                <a:r>
                  <a:rPr lang="en-US" altLang="ko-K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ko-KR" altLang="en-US" sz="1400" dirty="0"/>
                  <a:t>번째 토픽에 할당된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빈도를 의미하는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sz="1400" dirty="0"/>
                  <a:t>가 </a:t>
                </a:r>
                <a:r>
                  <a:rPr lang="en-US" altLang="ko-KR" sz="1400" dirty="0"/>
                  <a:t>0</a:t>
                </a:r>
                <a:r>
                  <a:rPr lang="ko-KR" altLang="en-US" sz="1400" dirty="0"/>
                  <a:t>이 되는 것을 막는다</a:t>
                </a:r>
                <a:r>
                  <a:rPr lang="en-US" altLang="ko-KR" sz="1400" dirty="0"/>
                  <a:t>.</a:t>
                </a:r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14FD7DC-C552-4B7B-A282-7122937713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DB703-5D90-4811-9103-E83BBF74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A3A29D-9438-4F82-9891-361B28ABB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2076796"/>
            <a:ext cx="48958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9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F6F4-3BBD-441E-B2B7-B885531F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Perplexity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35AD2F-3EE6-4570-915D-3F86F41FA4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최적 토픽 수를 구하는데 사용되는 지표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깁</m:t>
                    </m:r>
                  </m:oMath>
                </a14:m>
                <a:r>
                  <a:rPr lang="ko-KR" altLang="en-US" sz="2000" dirty="0"/>
                  <a:t>스 샘플링으로 구한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000" dirty="0"/>
                  <a:t>를 활용해 전체 문서에서 나타나는 모든 단어의 발생 확률인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ko-KR" altLang="en-US" sz="2000" dirty="0"/>
                  <a:t>를 로그로 취한 결과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단어 분포 정보인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문서의 토픽 비중 정보인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600" dirty="0"/>
                  <a:t>를 </a:t>
                </a:r>
                <a:r>
                  <a:rPr lang="en-US" altLang="ko-KR" sz="1600" dirty="0"/>
                  <a:t>element-wise </a:t>
                </a:r>
                <a:r>
                  <a:rPr lang="ko-KR" altLang="en-US" sz="1600" dirty="0"/>
                  <a:t>방식으로 계산 </a:t>
                </a:r>
                <a:r>
                  <a:rPr lang="en-US" altLang="ko-KR" sz="1600" dirty="0"/>
                  <a:t>(       )</a:t>
                </a:r>
              </a:p>
              <a:p>
                <a:pPr lvl="1"/>
                <a:r>
                  <a:rPr lang="ko-KR" altLang="en-US" sz="1600" dirty="0"/>
                  <a:t>하나의 단어는 하나의 토픽만을 가지고 있는 것이 아니기에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모든 토픽에 대한 합으로 계산 </a:t>
                </a:r>
                <a:r>
                  <a:rPr lang="en-US" altLang="ko-KR" sz="1600" dirty="0"/>
                  <a:t>(           )</a:t>
                </a:r>
              </a:p>
              <a:p>
                <a:r>
                  <a:rPr lang="ko-KR" altLang="en-US" sz="2000" dirty="0"/>
                  <a:t>최종적으로 </a:t>
                </a:r>
                <a:r>
                  <a:rPr lang="en-US" altLang="ko-KR" sz="2000" dirty="0"/>
                  <a:t>Perplexity</a:t>
                </a:r>
                <a:r>
                  <a:rPr lang="ko-KR" altLang="en-US" sz="2000" dirty="0"/>
                  <a:t>의 수식은 아래와 같다</a:t>
                </a:r>
                <a:r>
                  <a:rPr lang="en-US" altLang="ko-KR" sz="2000" dirty="0"/>
                  <a:t>.</a:t>
                </a:r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ko-KR" altLang="en-US" sz="2000" dirty="0"/>
                  <a:t>가 클수록 좋은 </a:t>
                </a:r>
                <a:r>
                  <a:rPr lang="en-US" altLang="ko-KR" sz="2000" dirty="0"/>
                  <a:t>inference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Perplexity</a:t>
                </a:r>
                <a:r>
                  <a:rPr lang="ko-KR" altLang="en-US" sz="2000" dirty="0"/>
                  <a:t>는 낮을수록 학습이 잘 된 모델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35AD2F-3EE6-4570-915D-3F86F41FA4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511" r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202AB-612C-4BA1-9204-8CD14672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9BBFA5-EEAE-46E7-99EF-0B815CCD0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936520"/>
            <a:ext cx="3048000" cy="723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CCCB4E-A85B-412E-A82A-5AC13AEF1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656" y="3412374"/>
            <a:ext cx="381000" cy="314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798E5E-FC4C-4E02-97C9-A9FCE220E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7054" y="3587460"/>
            <a:ext cx="666750" cy="514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F07BC3-DE47-489D-A4ED-A7540441C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9587" y="4435099"/>
            <a:ext cx="32480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4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37B7E-8682-4560-ADB9-00DC6694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Latent Dirichlet Allocation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7BC21-5065-4229-8CC4-A0CE3171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Latent Dirichlet Allocation (</a:t>
            </a:r>
            <a:r>
              <a:rPr lang="ko-KR" altLang="en-US" dirty="0" err="1"/>
              <a:t>잠재디리클레할당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단어의 순서를 고려하지 않은 토픽 모델링 기법</a:t>
            </a:r>
            <a:endParaRPr lang="en-US" altLang="ko-KR" dirty="0"/>
          </a:p>
          <a:p>
            <a:pPr lvl="1"/>
            <a:r>
              <a:rPr lang="ko-KR" altLang="en-US" dirty="0"/>
              <a:t>주어진 문서에 대하여 각 문서에 어떤 주제들이 존재하는지에 대한 확률모형</a:t>
            </a:r>
            <a:endParaRPr lang="en-US" altLang="ko-KR" dirty="0"/>
          </a:p>
          <a:p>
            <a:pPr lvl="1"/>
            <a:r>
              <a:rPr lang="ko-KR" altLang="en-US" dirty="0" err="1"/>
              <a:t>토픽별</a:t>
            </a:r>
            <a:r>
              <a:rPr lang="ko-KR" altLang="en-US" dirty="0"/>
              <a:t> 단어의 분포</a:t>
            </a:r>
            <a:r>
              <a:rPr lang="en-US" altLang="ko-KR" dirty="0"/>
              <a:t>, </a:t>
            </a:r>
            <a:r>
              <a:rPr lang="ko-KR" altLang="en-US" b="1" dirty="0" err="1"/>
              <a:t>문서별</a:t>
            </a:r>
            <a:r>
              <a:rPr lang="ko-KR" altLang="en-US" b="1" dirty="0"/>
              <a:t> 토픽의 분포</a:t>
            </a:r>
            <a:r>
              <a:rPr lang="ko-KR" altLang="en-US" dirty="0"/>
              <a:t>를 모두 추정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716E7A-2113-42A8-A170-502899A6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872D89-A2C3-44BD-A043-8C78B042D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3223182"/>
            <a:ext cx="5657850" cy="29241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164DB7-FCD1-4B34-9AFC-219EF04DC5BD}"/>
              </a:ext>
            </a:extLst>
          </p:cNvPr>
          <p:cNvCxnSpPr/>
          <p:nvPr/>
        </p:nvCxnSpPr>
        <p:spPr>
          <a:xfrm>
            <a:off x="2643447" y="2959330"/>
            <a:ext cx="706582" cy="3325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8303E76-6B9A-42EB-90C6-99DE49E2D5E8}"/>
              </a:ext>
            </a:extLst>
          </p:cNvPr>
          <p:cNvCxnSpPr>
            <a:cxnSpLocks/>
          </p:cNvCxnSpPr>
          <p:nvPr/>
        </p:nvCxnSpPr>
        <p:spPr>
          <a:xfrm>
            <a:off x="5223077" y="2959330"/>
            <a:ext cx="2723890" cy="1296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4295EB-4498-4D55-BE7D-4F93C6829323}"/>
              </a:ext>
            </a:extLst>
          </p:cNvPr>
          <p:cNvCxnSpPr/>
          <p:nvPr/>
        </p:nvCxnSpPr>
        <p:spPr>
          <a:xfrm>
            <a:off x="1679171" y="2951048"/>
            <a:ext cx="21114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73F104D-2378-4428-978E-31D4ED372362}"/>
              </a:ext>
            </a:extLst>
          </p:cNvPr>
          <p:cNvCxnSpPr>
            <a:cxnSpLocks/>
          </p:cNvCxnSpPr>
          <p:nvPr/>
        </p:nvCxnSpPr>
        <p:spPr>
          <a:xfrm>
            <a:off x="4059382" y="2951048"/>
            <a:ext cx="21114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9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2B0C7-7DCC-42B2-B364-7635188C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Latent Dirichlet Allocation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32487-B7FF-4859-A5B7-EFFBD827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Latent Dirichlet Allocation</a:t>
            </a:r>
          </a:p>
          <a:p>
            <a:pPr lvl="1"/>
            <a:r>
              <a:rPr lang="ko-KR" altLang="en-US" sz="1800" dirty="0" err="1"/>
              <a:t>토픽별</a:t>
            </a:r>
            <a:r>
              <a:rPr lang="ko-KR" altLang="en-US" sz="1800" dirty="0"/>
              <a:t> 단어의 분포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문서별</a:t>
            </a:r>
            <a:r>
              <a:rPr lang="ko-KR" altLang="en-US" sz="1800" dirty="0"/>
              <a:t> 토픽의 분포 예시</a:t>
            </a:r>
            <a:endParaRPr lang="en-US" altLang="ko-KR" sz="1800" dirty="0"/>
          </a:p>
          <a:p>
            <a:pPr lvl="2"/>
            <a:r>
              <a:rPr lang="ko-KR" altLang="en-US" sz="1600" dirty="0"/>
              <a:t>문서 </a:t>
            </a:r>
            <a:r>
              <a:rPr lang="en-US" altLang="ko-KR" sz="1600" dirty="0"/>
              <a:t>1 : </a:t>
            </a:r>
            <a:r>
              <a:rPr lang="ko-KR" altLang="en-US" sz="1600" dirty="0"/>
              <a:t>저는 </a:t>
            </a:r>
            <a:r>
              <a:rPr lang="ko-KR" altLang="en-US" sz="1600" dirty="0" err="1"/>
              <a:t>사과랑</a:t>
            </a:r>
            <a:r>
              <a:rPr lang="ko-KR" altLang="en-US" sz="1600" dirty="0"/>
              <a:t> 바나나를 먹어요</a:t>
            </a:r>
            <a:endParaRPr lang="en-US" altLang="ko-KR" sz="1600" dirty="0"/>
          </a:p>
          <a:p>
            <a:pPr lvl="2"/>
            <a:r>
              <a:rPr lang="ko-KR" altLang="en-US" sz="1600" dirty="0"/>
              <a:t>문서 </a:t>
            </a:r>
            <a:r>
              <a:rPr lang="en-US" altLang="ko-KR" sz="1600" dirty="0"/>
              <a:t>2 : </a:t>
            </a:r>
            <a:r>
              <a:rPr lang="ko-KR" altLang="en-US" sz="1600" dirty="0"/>
              <a:t>우리는 귀여운 강아지가 좋아요</a:t>
            </a:r>
            <a:endParaRPr lang="en-US" altLang="ko-KR" sz="1600" dirty="0"/>
          </a:p>
          <a:p>
            <a:pPr lvl="2"/>
            <a:r>
              <a:rPr lang="ko-KR" altLang="en-US" sz="1600" dirty="0"/>
              <a:t>문서 </a:t>
            </a:r>
            <a:r>
              <a:rPr lang="en-US" altLang="ko-KR" sz="1600" dirty="0"/>
              <a:t>3 : </a:t>
            </a:r>
            <a:r>
              <a:rPr lang="ko-KR" altLang="en-US" sz="1600" dirty="0"/>
              <a:t>저의 깜찍하고 귀여운 강아기가 바나나를 먹어요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불필요한 주어와 조사를 제거하는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과정 수행</a:t>
            </a:r>
            <a:r>
              <a:rPr lang="en-US" altLang="ko-KR" sz="1600" dirty="0"/>
              <a:t>, </a:t>
            </a:r>
            <a:r>
              <a:rPr lang="ko-KR" altLang="en-US" sz="1600" dirty="0"/>
              <a:t>토픽의 개수 </a:t>
            </a:r>
            <a:r>
              <a:rPr lang="en-US" altLang="ko-KR" sz="1600" dirty="0"/>
              <a:t>2</a:t>
            </a:r>
            <a:r>
              <a:rPr lang="ko-KR" altLang="en-US" sz="1600" dirty="0"/>
              <a:t>로 설정</a:t>
            </a:r>
            <a:endParaRPr lang="en-US" altLang="ko-KR" sz="1600" dirty="0"/>
          </a:p>
          <a:p>
            <a:pPr lvl="2"/>
            <a:r>
              <a:rPr lang="en-US" altLang="ko-KR" sz="1600" dirty="0"/>
              <a:t>LDA</a:t>
            </a:r>
            <a:r>
              <a:rPr lang="ko-KR" altLang="en-US" sz="1600" dirty="0"/>
              <a:t> 결과</a:t>
            </a:r>
            <a:endParaRPr lang="en-US" altLang="ko-KR" sz="1600" dirty="0"/>
          </a:p>
          <a:p>
            <a:pPr lvl="3"/>
            <a:r>
              <a:rPr lang="ko-KR" altLang="en-US" sz="1400" dirty="0" err="1"/>
              <a:t>문서별</a:t>
            </a:r>
            <a:r>
              <a:rPr lang="ko-KR" altLang="en-US" sz="1400" dirty="0"/>
              <a:t> 토픽의 분포</a:t>
            </a:r>
            <a:endParaRPr lang="en-US" altLang="ko-KR" sz="1400" dirty="0"/>
          </a:p>
          <a:p>
            <a:pPr lvl="4"/>
            <a:r>
              <a:rPr lang="ko-KR" altLang="en-US" sz="1400" dirty="0"/>
              <a:t>문서 </a:t>
            </a:r>
            <a:r>
              <a:rPr lang="en-US" altLang="ko-KR" sz="1400" dirty="0"/>
              <a:t>1 : </a:t>
            </a:r>
            <a:r>
              <a:rPr lang="ko-KR" altLang="en-US" sz="1400" dirty="0"/>
              <a:t>토픽 </a:t>
            </a:r>
            <a:r>
              <a:rPr lang="en-US" altLang="ko-KR" sz="1400" dirty="0"/>
              <a:t>A 100%</a:t>
            </a:r>
          </a:p>
          <a:p>
            <a:pPr lvl="4"/>
            <a:r>
              <a:rPr lang="ko-KR" altLang="en-US" sz="1400" dirty="0"/>
              <a:t>문서 </a:t>
            </a:r>
            <a:r>
              <a:rPr lang="en-US" altLang="ko-KR" sz="1400" dirty="0"/>
              <a:t>2 : </a:t>
            </a:r>
            <a:r>
              <a:rPr lang="ko-KR" altLang="en-US" sz="1400" dirty="0"/>
              <a:t>토픽 </a:t>
            </a:r>
            <a:r>
              <a:rPr lang="en-US" altLang="ko-KR" sz="1400" dirty="0"/>
              <a:t>B 100%</a:t>
            </a:r>
          </a:p>
          <a:p>
            <a:pPr lvl="4"/>
            <a:r>
              <a:rPr lang="ko-KR" altLang="en-US" sz="1400" dirty="0"/>
              <a:t>문서 </a:t>
            </a:r>
            <a:r>
              <a:rPr lang="en-US" altLang="ko-KR" sz="1400" dirty="0"/>
              <a:t>3 : </a:t>
            </a:r>
            <a:r>
              <a:rPr lang="ko-KR" altLang="en-US" sz="1400" dirty="0"/>
              <a:t>토픽 </a:t>
            </a:r>
            <a:r>
              <a:rPr lang="en-US" altLang="ko-KR" sz="1400" dirty="0"/>
              <a:t>B 60%, </a:t>
            </a:r>
            <a:r>
              <a:rPr lang="ko-KR" altLang="en-US" sz="1400" dirty="0"/>
              <a:t>토픽 </a:t>
            </a:r>
            <a:r>
              <a:rPr lang="en-US" altLang="ko-KR" sz="1400" dirty="0"/>
              <a:t>A 40%</a:t>
            </a:r>
          </a:p>
          <a:p>
            <a:pPr lvl="3"/>
            <a:r>
              <a:rPr lang="ko-KR" altLang="en-US" sz="1400" dirty="0" err="1"/>
              <a:t>토픽별</a:t>
            </a:r>
            <a:r>
              <a:rPr lang="ko-KR" altLang="en-US" sz="1400" dirty="0"/>
              <a:t> 단어의 분포</a:t>
            </a:r>
            <a:endParaRPr lang="en-US" altLang="ko-KR" sz="1400" dirty="0"/>
          </a:p>
          <a:p>
            <a:pPr lvl="4"/>
            <a:r>
              <a:rPr lang="ko-KR" altLang="en-US" sz="1400" i="0" dirty="0">
                <a:solidFill>
                  <a:srgbClr val="000000"/>
                </a:solidFill>
                <a:effectLst/>
                <a:latin typeface="+mn-ea"/>
              </a:rPr>
              <a:t>토픽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n-ea"/>
              </a:rPr>
              <a:t>A : 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+mn-ea"/>
              </a:rPr>
              <a:t>사과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n-ea"/>
              </a:rPr>
              <a:t>20%,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+mn-ea"/>
              </a:rPr>
              <a:t>바나나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n-ea"/>
              </a:rPr>
              <a:t>40%,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+mn-ea"/>
              </a:rPr>
              <a:t>먹어요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n-ea"/>
              </a:rPr>
              <a:t>40%,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+mn-ea"/>
              </a:rPr>
              <a:t>귀여운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n-ea"/>
              </a:rPr>
              <a:t>0%,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+mn-ea"/>
              </a:rPr>
              <a:t>강아지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n-ea"/>
              </a:rPr>
              <a:t>0%,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+mn-ea"/>
              </a:rPr>
              <a:t>깜찍하고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n-ea"/>
              </a:rPr>
              <a:t>0%,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+mn-ea"/>
              </a:rPr>
              <a:t>좋아요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n-ea"/>
              </a:rPr>
              <a:t>0%</a:t>
            </a:r>
            <a:br>
              <a:rPr lang="ko-KR" altLang="en-US" sz="1400" dirty="0">
                <a:latin typeface="+mn-ea"/>
              </a:rPr>
            </a:br>
            <a:r>
              <a:rPr lang="ko-KR" altLang="en-US" sz="1400" i="0" dirty="0">
                <a:solidFill>
                  <a:srgbClr val="000000"/>
                </a:solidFill>
                <a:effectLst/>
                <a:latin typeface="+mn-ea"/>
              </a:rPr>
              <a:t>토픽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n-ea"/>
              </a:rPr>
              <a:t>B :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+mn-ea"/>
              </a:rPr>
              <a:t>사과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n-ea"/>
              </a:rPr>
              <a:t>0%,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+mn-ea"/>
              </a:rPr>
              <a:t>바나나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n-ea"/>
              </a:rPr>
              <a:t>0%,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+mn-ea"/>
              </a:rPr>
              <a:t>먹어요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n-ea"/>
              </a:rPr>
              <a:t>0%, 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+mn-ea"/>
              </a:rPr>
              <a:t>귀여운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n-ea"/>
              </a:rPr>
              <a:t>33%,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+mn-ea"/>
              </a:rPr>
              <a:t>강아지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n-ea"/>
              </a:rPr>
              <a:t>33%,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+mn-ea"/>
              </a:rPr>
              <a:t>깜찍하고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n-ea"/>
              </a:rPr>
              <a:t>16%,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+mn-ea"/>
              </a:rPr>
              <a:t>좋아요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n-ea"/>
              </a:rPr>
              <a:t>16%</a:t>
            </a:r>
          </a:p>
          <a:p>
            <a:pPr lvl="2"/>
            <a:r>
              <a:rPr lang="ko-KR" altLang="en-US" sz="1600" dirty="0">
                <a:latin typeface="+mn-ea"/>
              </a:rPr>
              <a:t>토픽의 제목을 정해주지 않지만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도출된 결과로부터 토픽의 제목을 추론할 수 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241FEE-EF28-466C-B794-3EC87EDB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40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1917E-8126-4F07-924E-4426C76C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Architecture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577B7A-F840-4CF3-A658-457BDAD55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D : </a:t>
                </a:r>
                <a:r>
                  <a:rPr lang="ko-KR" altLang="en-US" sz="2000" dirty="0"/>
                  <a:t>전체 문서 개수</a:t>
                </a:r>
                <a:endParaRPr lang="en-US" altLang="ko-KR" sz="2000" dirty="0"/>
              </a:p>
              <a:p>
                <a:r>
                  <a:rPr lang="en-US" altLang="ko-KR" sz="2000" dirty="0"/>
                  <a:t>K : </a:t>
                </a:r>
                <a:r>
                  <a:rPr lang="ko-KR" altLang="en-US" sz="2000" dirty="0"/>
                  <a:t>전체 토픽 수</a:t>
                </a:r>
                <a:r>
                  <a:rPr lang="en-US" altLang="ko-KR" sz="2000" dirty="0"/>
                  <a:t>(hyperparameter)</a:t>
                </a:r>
              </a:p>
              <a:p>
                <a:r>
                  <a:rPr lang="en-US" altLang="ko-KR" sz="2000" dirty="0"/>
                  <a:t>N : d</a:t>
                </a:r>
                <a:r>
                  <a:rPr lang="ko-KR" altLang="en-US" sz="2000" dirty="0"/>
                  <a:t>번째 문서의 단어 수</a:t>
                </a:r>
                <a:endParaRPr lang="en-US" altLang="ko-KR" sz="2000" dirty="0"/>
              </a:p>
              <a:p>
                <a:r>
                  <a:rPr lang="ko-KR" altLang="en-US" sz="2000" dirty="0"/>
                  <a:t>각 네모 칸은 해당 횟수만큼 반복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000" dirty="0"/>
                  <a:t> : k</a:t>
                </a:r>
                <a:r>
                  <a:rPr lang="ko-KR" altLang="en-US" sz="2000" dirty="0"/>
                  <a:t>번째 토픽에 해당하는 벡터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sz="2000" dirty="0"/>
                  <a:t> : d</a:t>
                </a:r>
                <a:r>
                  <a:rPr lang="ko-KR" altLang="en-US" sz="2000" dirty="0"/>
                  <a:t>번째 문서가 가진 토픽 비중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dirty="0"/>
                  <a:t>: d</a:t>
                </a:r>
                <a:r>
                  <a:rPr lang="ko-KR" altLang="en-US" sz="2000" dirty="0"/>
                  <a:t>번</a:t>
                </a:r>
                <a:r>
                  <a:rPr lang="ko-KR" altLang="en-US" sz="2000" b="0" dirty="0">
                    <a:latin typeface="Cambria Math" panose="02040503050406030204" pitchFamily="18" charset="0"/>
                  </a:rPr>
                  <a:t>째 문서 </a:t>
                </a:r>
                <a:r>
                  <a:rPr lang="en-US" altLang="ko-KR" sz="2000" b="0" dirty="0">
                    <a:latin typeface="Cambria Math" panose="02040503050406030204" pitchFamily="18" charset="0"/>
                  </a:rPr>
                  <a:t>n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번째 단어의 토픽 분포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dirty="0"/>
                  <a:t>: d</a:t>
                </a:r>
                <a:r>
                  <a:rPr lang="ko-KR" altLang="en-US" sz="2000" dirty="0"/>
                  <a:t>번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째 문서에서의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n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번째 단어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를 </a:t>
                </a:r>
                <a:r>
                  <a:rPr lang="en-US" altLang="ko-KR" sz="2000" dirty="0"/>
                  <a:t>Smoothing(</a:t>
                </a:r>
                <a:r>
                  <a:rPr lang="ko-KR" altLang="en-US" sz="2000" dirty="0" err="1"/>
                  <a:t>디리클레분포를</a:t>
                </a:r>
                <a:r>
                  <a:rPr lang="ko-KR" altLang="en-US" sz="2000" dirty="0"/>
                  <a:t> 가지게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 해주는 </a:t>
                </a:r>
                <a:r>
                  <a:rPr lang="en-US" altLang="ko-KR" sz="2000" dirty="0"/>
                  <a:t>hyperparameter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577B7A-F840-4CF3-A658-457BDAD55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61755E-A9EB-49AE-908F-0E450427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E4B0A0-0934-42D0-A614-858C3CC27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73" y="1555304"/>
            <a:ext cx="5950527" cy="229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2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20AD7-3B71-4FC8-9083-CAB1B0DD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Architecture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87131B-C999-4C69-8F79-10B931E95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:r>
                  <a:rPr lang="ko-KR" altLang="ko-KR" sz="1800" dirty="0"/>
                  <a:t>말뭉치 전체의 단어 개수 만큼 길</a:t>
                </a:r>
                <a:r>
                  <a:rPr lang="ko-KR" altLang="en-US" sz="1800" dirty="0"/>
                  <a:t>이</a:t>
                </a:r>
                <a:r>
                  <a:rPr lang="ko-KR" altLang="ko-KR" sz="1800" dirty="0"/>
                  <a:t>를 가짐 </a:t>
                </a:r>
                <a:endParaRPr lang="en-US" altLang="ko-KR" sz="1800" dirty="0"/>
              </a:p>
              <a:p>
                <a:pPr lvl="1"/>
                <a:r>
                  <a:rPr lang="ko-KR" altLang="en-US" sz="1800" dirty="0"/>
                  <a:t>해당 단어가 </a:t>
                </a:r>
                <a:r>
                  <a:rPr lang="en-US" altLang="ko-KR" sz="1800" dirty="0"/>
                  <a:t>k</a:t>
                </a:r>
                <a:r>
                  <a:rPr lang="ko-KR" altLang="en-US" sz="1800" dirty="0"/>
                  <a:t>번째 토픽에서 차지하는 비중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87131B-C999-4C69-8F79-10B931E95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EDE03-262A-4A3C-8C21-C3228F14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0E0215-1194-48A8-A598-7B2AAF490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2963487"/>
            <a:ext cx="6972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6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DF38F-EA4C-4478-9B0D-FC4E197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Architecture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3B3454-9CFA-46EF-947D-383DCEEFF8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sz="1800" i="1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d</a:t>
                </a:r>
                <a:r>
                  <a:rPr lang="ko-KR" altLang="en-US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번째 문서가 토픽 비중을 나타내는 벡터</a:t>
                </a:r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전체 토픽 개수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K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만큼의 길이를 가진다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3B3454-9CFA-46EF-947D-383DCEEFF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9E62BC-6B89-4C0C-A36C-CAE7AE4C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4531D6-F3DF-4444-8A33-DE54C586D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2980667"/>
            <a:ext cx="69532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9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549A6-AF25-4DE6-A545-55009C5B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Architecture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AD8B3F1-0D8B-458F-8830-9E44C3C142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- </a:t>
                </a:r>
                <a:r>
                  <a:rPr lang="en-US" altLang="ko-KR" sz="2000" dirty="0"/>
                  <a:t>d</a:t>
                </a:r>
                <a:r>
                  <a:rPr lang="ko-KR" altLang="en-US" sz="2000" dirty="0"/>
                  <a:t>번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째 문서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n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번째 단어의 토픽 분포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: 3</a:t>
                </a:r>
                <a:r>
                  <a:rPr lang="ko-KR" altLang="en-US" sz="1800" dirty="0"/>
                  <a:t>번째 문서 </a:t>
                </a:r>
                <a:r>
                  <a:rPr lang="en-US" altLang="ko-KR" sz="1800" dirty="0"/>
                  <a:t>1</a:t>
                </a:r>
                <a:r>
                  <a:rPr lang="ko-KR" altLang="en-US" sz="1800" dirty="0"/>
                  <a:t>번째 단어는 </a:t>
                </a:r>
                <a:r>
                  <a:rPr lang="en-US" altLang="ko-KR" sz="1800" dirty="0"/>
                  <a:t>Topic 2</a:t>
                </a:r>
                <a:r>
                  <a:rPr lang="ko-KR" altLang="en-US" sz="1800" dirty="0"/>
                  <a:t>일 가능성이 높음</a:t>
                </a:r>
                <a:endParaRPr lang="en-US" altLang="ko-KR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- </a:t>
                </a:r>
                <a:r>
                  <a:rPr lang="en-US" altLang="ko-KR" sz="2000" dirty="0"/>
                  <a:t>d</a:t>
                </a:r>
                <a:r>
                  <a:rPr lang="ko-KR" altLang="en-US" sz="2000" dirty="0"/>
                  <a:t>번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째 문서에서의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n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번째 단어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</m:oMath>
                </a14:m>
                <a:r>
                  <a:rPr lang="en-US" altLang="ko-KR" sz="1800" dirty="0"/>
                  <a:t> : 3</a:t>
                </a:r>
                <a:r>
                  <a:rPr lang="ko-KR" altLang="en-US" sz="1800" dirty="0"/>
                  <a:t>번째 문서 </a:t>
                </a:r>
                <a:r>
                  <a:rPr lang="en-US" altLang="ko-KR" sz="1800" dirty="0"/>
                  <a:t>1</a:t>
                </a:r>
                <a:r>
                  <a:rPr lang="ko-KR" altLang="en-US" sz="1800" dirty="0"/>
                  <a:t>번째 단어는 </a:t>
                </a:r>
                <a:r>
                  <a:rPr lang="en-US" altLang="ko-KR" sz="1800" dirty="0"/>
                  <a:t>Money</a:t>
                </a:r>
                <a:r>
                  <a:rPr lang="ko-KR" altLang="en-US" sz="1800" dirty="0"/>
                  <a:t>일 가능성이 높음</a:t>
                </a:r>
                <a:endParaRPr lang="en-US" altLang="ko-KR" sz="18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AD8B3F1-0D8B-458F-8830-9E44C3C14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91F6B-4CEB-40F2-A274-2613850D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E92EB8-80F4-4688-9164-F7EC66AB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07" y="3514699"/>
            <a:ext cx="4920269" cy="1935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5A4031-666D-430C-9774-718200DEE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225" y="3514699"/>
            <a:ext cx="4920269" cy="19411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28EF1D-FA1D-4600-9D8E-2DD993EE1529}"/>
                  </a:ext>
                </a:extLst>
              </p:cNvPr>
              <p:cNvSpPr txBox="1"/>
              <p:nvPr/>
            </p:nvSpPr>
            <p:spPr>
              <a:xfrm>
                <a:off x="5881776" y="5450543"/>
                <a:ext cx="60973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28EF1D-FA1D-4600-9D8E-2DD993EE1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776" y="5450543"/>
                <a:ext cx="6097384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D0E426-0B45-421A-A0B6-929850F11EB2}"/>
                  </a:ext>
                </a:extLst>
              </p:cNvPr>
              <p:cNvSpPr txBox="1"/>
              <p:nvPr/>
            </p:nvSpPr>
            <p:spPr>
              <a:xfrm>
                <a:off x="3261533" y="5455846"/>
                <a:ext cx="60973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D0E426-0B45-421A-A0B6-929850F11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533" y="5455846"/>
                <a:ext cx="6097384" cy="369332"/>
              </a:xfrm>
              <a:prstGeom prst="rect">
                <a:avLst/>
              </a:prstGeom>
              <a:blipFill>
                <a:blip r:embed="rId6"/>
                <a:stretch>
                  <a:fillRect l="-200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ADFCF3-4361-4375-A783-15A3B930D03A}"/>
              </a:ext>
            </a:extLst>
          </p:cNvPr>
          <p:cNvSpPr/>
          <p:nvPr/>
        </p:nvSpPr>
        <p:spPr>
          <a:xfrm>
            <a:off x="6583680" y="4389120"/>
            <a:ext cx="4472247" cy="174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FF3732-7FEC-46ED-9AC8-DC8844221866}"/>
              </a:ext>
            </a:extLst>
          </p:cNvPr>
          <p:cNvSpPr/>
          <p:nvPr/>
        </p:nvSpPr>
        <p:spPr>
          <a:xfrm>
            <a:off x="3948545" y="3624349"/>
            <a:ext cx="432262" cy="1762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4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7404C-4A0A-47F3-8E7D-1ABF4B21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LDA Inference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307C45-89C5-4F1D-87A7-91ED3CDCC5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b="0" i="0" dirty="0">
                    <a:solidFill>
                      <a:srgbClr val="313131"/>
                    </a:solidFill>
                    <a:effectLst/>
                    <a:latin typeface="PT Sans"/>
                  </a:rPr>
                  <a:t>LDA</a:t>
                </a:r>
                <a:r>
                  <a:rPr lang="ko-KR" altLang="en-US" sz="2000" b="0" i="0" dirty="0">
                    <a:solidFill>
                      <a:srgbClr val="313131"/>
                    </a:solidFill>
                    <a:effectLst/>
                    <a:latin typeface="PT Sans"/>
                  </a:rPr>
                  <a:t>는 토픽의 단어분포와 문서의 토픽분포의 결합으로 문서 내 단어들이 생성된다고 가정</a:t>
                </a:r>
                <a:endParaRPr lang="en-US" altLang="ko-KR" sz="2000" b="0" i="0" dirty="0">
                  <a:solidFill>
                    <a:srgbClr val="313131"/>
                  </a:solidFill>
                  <a:effectLst/>
                  <a:latin typeface="PT Sans"/>
                </a:endParaRPr>
              </a:p>
              <a:p>
                <a:pPr lvl="1"/>
                <a:r>
                  <a:rPr lang="ko-KR" altLang="en-US" sz="1600" b="1" i="0" dirty="0">
                    <a:solidFill>
                      <a:srgbClr val="313131"/>
                    </a:solidFill>
                    <a:effectLst/>
                    <a:latin typeface="PT Sans"/>
                  </a:rPr>
                  <a:t>토픽의 단어분포와 문서의 토픽분포의 결합확률이 최대가 되어야한다</a:t>
                </a:r>
                <a:r>
                  <a:rPr lang="en-US" altLang="ko-KR" sz="1600" b="1" i="0" dirty="0">
                    <a:solidFill>
                      <a:srgbClr val="313131"/>
                    </a:solidFill>
                    <a:effectLst/>
                    <a:latin typeface="PT Sans"/>
                  </a:rPr>
                  <a:t>.</a:t>
                </a:r>
                <a:endParaRPr lang="en-US" altLang="ko-KR" sz="1600" b="1" dirty="0">
                  <a:solidFill>
                    <a:srgbClr val="313131"/>
                  </a:solidFill>
                  <a:latin typeface="PT Sans"/>
                </a:endParaRPr>
              </a:p>
              <a:p>
                <a:pPr lvl="2"/>
                <a:r>
                  <a:rPr lang="ko-KR" altLang="en-US" sz="1400" dirty="0"/>
                  <a:t>즉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사후확률</a:t>
                </a:r>
                <a:r>
                  <a:rPr lang="en-US" altLang="ko-KR" sz="1400" dirty="0"/>
                  <a:t>(posterior)</a:t>
                </a:r>
                <a:r>
                  <a:rPr lang="ko-KR" altLang="en-US" sz="1400" dirty="0"/>
                  <a:t>인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를 최대로 만드는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400" dirty="0"/>
                  <a:t>를 찾아야함</a:t>
                </a:r>
                <a:r>
                  <a:rPr lang="en-US" altLang="ko-KR" sz="1400" dirty="0"/>
                  <a:t>.</a:t>
                </a:r>
              </a:p>
              <a:p>
                <a:pPr lvl="2"/>
                <a:r>
                  <a:rPr lang="ko-KR" altLang="en-US" sz="1400" dirty="0"/>
                  <a:t>이를 구하기 위해 분모의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ko-KR" altLang="en-US" sz="1400" dirty="0"/>
                  <a:t> 가 필요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sz="1800" dirty="0"/>
                  <a:t>하지만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관찰 가능한 변수는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800" dirty="0"/>
                  <a:t>과 </a:t>
                </a:r>
                <a:r>
                  <a:rPr lang="en-US" altLang="ko-KR" sz="1800" dirty="0"/>
                  <a:t>hyperparameter</a:t>
                </a:r>
              </a:p>
              <a:p>
                <a:pPr lvl="2"/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/>
                  <a:t>를 직접 관찰하는 것은 불가능</a:t>
                </a:r>
                <a:endParaRPr lang="en-US" altLang="ko-KR" sz="1600" dirty="0"/>
              </a:p>
              <a:p>
                <a:pPr lvl="2"/>
                <a:r>
                  <a:rPr lang="ko-KR" altLang="en-US" sz="1600" dirty="0"/>
                  <a:t>이러한 이유로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를 계산하는 것이 어려움</a:t>
                </a:r>
                <a:endParaRPr lang="en-US" altLang="ko-KR" sz="1600" dirty="0"/>
              </a:p>
              <a:p>
                <a:pPr lvl="2"/>
                <a:endParaRPr lang="en-US" altLang="ko-KR" sz="1600" dirty="0"/>
              </a:p>
              <a:p>
                <a:pPr lvl="1"/>
                <a:r>
                  <a:rPr lang="ko-KR" altLang="en-US" sz="1800" dirty="0"/>
                  <a:t>해결 방안 </a:t>
                </a:r>
                <a:r>
                  <a:rPr lang="en-US" altLang="ko-KR" sz="1800" dirty="0"/>
                  <a:t>– Gibbs Sampling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307C45-89C5-4F1D-87A7-91ED3CDCC5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511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F62D9D-4DBD-4AB6-91F5-4911FD4A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E5738F-D6DB-44FF-A94C-7B4B02A37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5" y="2981325"/>
            <a:ext cx="45148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5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24EED-C652-40B3-9580-69F70480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LDA Gibbs Sampling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AEB150-B279-4F34-9D44-A6FA7E2A5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나머지 변수는 고정시킨 채 한 변수만 변화시키되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불필요한 일부 변수를 샘플링에서 제외하는 </a:t>
                </a:r>
                <a:r>
                  <a:rPr lang="en-US" altLang="ko-KR" sz="2000" dirty="0"/>
                  <a:t>Collapsed Gibbs Sampling </a:t>
                </a:r>
                <a:r>
                  <a:rPr lang="ko-KR" altLang="en-US" sz="2000" dirty="0"/>
                  <a:t>기법을 사용</a:t>
                </a:r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600" dirty="0"/>
                  <a:t> 변수를 생략하면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를 계산할 수 있게 된다</a:t>
                </a:r>
                <a:r>
                  <a:rPr lang="en-US" altLang="ko-KR" sz="1600" dirty="0"/>
                  <a:t>.</a:t>
                </a:r>
              </a:p>
              <a:p>
                <a:pPr lvl="1"/>
                <a:r>
                  <a:rPr lang="en-US" altLang="ko-KR" sz="1600" dirty="0"/>
                  <a:t>LDA’s Gibbs Sampling : </a:t>
                </a:r>
              </a:p>
              <a:p>
                <a:pPr lvl="1"/>
                <a:endParaRPr lang="en-US" altLang="ko-KR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는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단어를 의미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600" dirty="0"/>
                  <a:t>는 각 단어가 어떤 토픽에 할당되어 있는지 나타내는 변수</a:t>
                </a:r>
                <a:endParaRPr lang="en-US" altLang="ko-K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/>
                  <a:t>는 </a:t>
                </a:r>
                <a:r>
                  <a:rPr lang="en-US" altLang="ko-KR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ko-KR" altLang="en-US" sz="1600" dirty="0"/>
                  <a:t>번째 단어의 토픽 정보를 제외한 모든 단어의 토픽 정보</a:t>
                </a:r>
                <a:endParaRPr lang="en-US" altLang="ko-KR" sz="1600" dirty="0"/>
              </a:p>
              <a:p>
                <a:pPr lvl="1"/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sz="16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/>
                  <a:t>가 주어졌을 때 문서의 </a:t>
                </a:r>
                <a:r>
                  <a:rPr lang="en-US" altLang="ko-KR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ko-KR" altLang="en-US" sz="1600" dirty="0"/>
                  <a:t>번째 단어의 토픽이 </a:t>
                </a:r>
                <a:r>
                  <a:rPr lang="en-US" altLang="ko-KR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ko-KR" altLang="en-US" sz="1600" dirty="0"/>
                  <a:t>일 확률을 의미</a:t>
                </a:r>
                <a:endParaRPr lang="en-US" altLang="ko-KR" sz="1600" dirty="0"/>
              </a:p>
              <a:p>
                <a:pPr lvl="1"/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AEB150-B279-4F34-9D44-A6FA7E2A5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56DAA8-072A-4A56-88A8-4F7FAD28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3C6AEE-2D5E-448E-BF4B-7F8C14427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508" y="2440479"/>
            <a:ext cx="1295400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BFB194-C2BE-4488-96F6-6B6E6ACDB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936" y="3429000"/>
            <a:ext cx="3755016" cy="303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4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6029</TotalTime>
  <Words>1211</Words>
  <Application>Microsoft Office PowerPoint</Application>
  <PresentationFormat>와이드스크린</PresentationFormat>
  <Paragraphs>172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PT Sans</vt:lpstr>
      <vt:lpstr>맑은 고딕</vt:lpstr>
      <vt:lpstr>Arial</vt:lpstr>
      <vt:lpstr>Cambria Math</vt:lpstr>
      <vt:lpstr>Office 테마</vt:lpstr>
      <vt:lpstr>Latent Dirichlet Allocation</vt:lpstr>
      <vt:lpstr>Latent Dirichlet Allocation</vt:lpstr>
      <vt:lpstr>Latent Dirichlet Allocation</vt:lpstr>
      <vt:lpstr>Model Architecture</vt:lpstr>
      <vt:lpstr>Model Architecture</vt:lpstr>
      <vt:lpstr>Model Architecture</vt:lpstr>
      <vt:lpstr>Model Architecture</vt:lpstr>
      <vt:lpstr>LDA Inference</vt:lpstr>
      <vt:lpstr>LDA Gibbs Sampling</vt:lpstr>
      <vt:lpstr>LDA Gibbs Sampling</vt:lpstr>
      <vt:lpstr>LDA Gibbs Sampling</vt:lpstr>
      <vt:lpstr>LDA Gibbs Sampling</vt:lpstr>
      <vt:lpstr>LDA Gibbs Sampling</vt:lpstr>
      <vt:lpstr>LDA Gibbs Sampling</vt:lpstr>
      <vt:lpstr>LDA Gibbs Sampling</vt:lpstr>
      <vt:lpstr>LDA Gibbs Sampling</vt:lpstr>
      <vt:lpstr>Perplexity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Doo</dc:creator>
  <cp:lastModifiedBy>HTS</cp:lastModifiedBy>
  <cp:revision>41</cp:revision>
  <dcterms:created xsi:type="dcterms:W3CDTF">2018-03-12T03:29:00Z</dcterms:created>
  <dcterms:modified xsi:type="dcterms:W3CDTF">2020-08-06T06:48:09Z</dcterms:modified>
</cp:coreProperties>
</file>