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67" r:id="rId4"/>
    <p:sldId id="268" r:id="rId5"/>
    <p:sldId id="273" r:id="rId6"/>
    <p:sldId id="270" r:id="rId7"/>
    <p:sldId id="277" r:id="rId8"/>
    <p:sldId id="276" r:id="rId9"/>
    <p:sldId id="269" r:id="rId10"/>
    <p:sldId id="274" r:id="rId11"/>
    <p:sldId id="283" r:id="rId12"/>
    <p:sldId id="278" r:id="rId13"/>
    <p:sldId id="279" r:id="rId14"/>
    <p:sldId id="280" r:id="rId15"/>
    <p:sldId id="281" r:id="rId16"/>
    <p:sldId id="282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74575C"/>
    <a:srgbClr val="404040"/>
    <a:srgbClr val="97A085"/>
    <a:srgbClr val="6D9094"/>
    <a:srgbClr val="295A83"/>
    <a:srgbClr val="EAEAEA"/>
    <a:srgbClr val="F2F2F2"/>
    <a:srgbClr val="4A4A4A"/>
    <a:srgbClr val="517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074AF-E693-4387-AC2E-783F7A678C41}" v="51" dt="2019-05-07T18:22:3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4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21y_@bu.ac.kr" userId="215794cbf6f143a8" providerId="LiveId" clId="{F7C074AF-E693-4387-AC2E-783F7A678C41}"/>
    <pc:docChg chg="undo custSel addSld delSld modSld">
      <pc:chgData name="lov21y_@bu.ac.kr" userId="215794cbf6f143a8" providerId="LiveId" clId="{F7C074AF-E693-4387-AC2E-783F7A678C41}" dt="2019-05-07T18:22:30.879" v="65"/>
      <pc:docMkLst>
        <pc:docMk/>
      </pc:docMkLst>
      <pc:sldChg chg="modAnim">
        <pc:chgData name="lov21y_@bu.ac.kr" userId="215794cbf6f143a8" providerId="LiveId" clId="{F7C074AF-E693-4387-AC2E-783F7A678C41}" dt="2019-05-07T18:22:30.879" v="65"/>
        <pc:sldMkLst>
          <pc:docMk/>
          <pc:sldMk cId="2321193818" sldId="264"/>
        </pc:sldMkLst>
      </pc:sldChg>
      <pc:sldChg chg="modSp modAnim">
        <pc:chgData name="lov21y_@bu.ac.kr" userId="215794cbf6f143a8" providerId="LiveId" clId="{F7C074AF-E693-4387-AC2E-783F7A678C41}" dt="2019-05-07T13:49:10.635" v="4"/>
        <pc:sldMkLst>
          <pc:docMk/>
          <pc:sldMk cId="3265521547" sldId="268"/>
        </pc:sldMkLst>
        <pc:spChg chg="mod">
          <ac:chgData name="lov21y_@bu.ac.kr" userId="215794cbf6f143a8" providerId="LiveId" clId="{F7C074AF-E693-4387-AC2E-783F7A678C41}" dt="2019-05-07T13:43:15.131" v="0" actId="20577"/>
          <ac:spMkLst>
            <pc:docMk/>
            <pc:sldMk cId="3265521547" sldId="268"/>
            <ac:spMk id="12" creationId="{00000000-0000-0000-0000-000000000000}"/>
          </ac:spMkLst>
        </pc:spChg>
      </pc:sldChg>
      <pc:sldChg chg="modAnim">
        <pc:chgData name="lov21y_@bu.ac.kr" userId="215794cbf6f143a8" providerId="LiveId" clId="{F7C074AF-E693-4387-AC2E-783F7A678C41}" dt="2019-05-07T13:57:30.157" v="25"/>
        <pc:sldMkLst>
          <pc:docMk/>
          <pc:sldMk cId="915578922" sldId="274"/>
        </pc:sldMkLst>
      </pc:sldChg>
      <pc:sldChg chg="modSp modAnim">
        <pc:chgData name="lov21y_@bu.ac.kr" userId="215794cbf6f143a8" providerId="LiveId" clId="{F7C074AF-E693-4387-AC2E-783F7A678C41}" dt="2019-05-07T18:06:46.092" v="64" actId="1076"/>
        <pc:sldMkLst>
          <pc:docMk/>
          <pc:sldMk cId="3040561550" sldId="280"/>
        </pc:sldMkLst>
        <pc:grpChg chg="mod">
          <ac:chgData name="lov21y_@bu.ac.kr" userId="215794cbf6f143a8" providerId="LiveId" clId="{F7C074AF-E693-4387-AC2E-783F7A678C41}" dt="2019-05-07T18:06:46.092" v="64" actId="1076"/>
          <ac:grpSpMkLst>
            <pc:docMk/>
            <pc:sldMk cId="3040561550" sldId="280"/>
            <ac:grpSpMk id="14" creationId="{00000000-0000-0000-0000-000000000000}"/>
          </ac:grpSpMkLst>
        </pc:grpChg>
      </pc:sldChg>
      <pc:sldChg chg="addSp delSp addAnim delAnim modAnim">
        <pc:chgData name="lov21y_@bu.ac.kr" userId="215794cbf6f143a8" providerId="LiveId" clId="{F7C074AF-E693-4387-AC2E-783F7A678C41}" dt="2019-05-07T17:16:17.358" v="61"/>
        <pc:sldMkLst>
          <pc:docMk/>
          <pc:sldMk cId="3863241800" sldId="281"/>
        </pc:sldMkLst>
        <pc:picChg chg="add del">
          <ac:chgData name="lov21y_@bu.ac.kr" userId="215794cbf6f143a8" providerId="LiveId" clId="{F7C074AF-E693-4387-AC2E-783F7A678C41}" dt="2019-05-07T17:15:25.723" v="48" actId="478"/>
          <ac:picMkLst>
            <pc:docMk/>
            <pc:sldMk cId="3863241800" sldId="281"/>
            <ac:picMk id="9" creationId="{00000000-0000-0000-0000-000000000000}"/>
          </ac:picMkLst>
        </pc:picChg>
      </pc:sldChg>
      <pc:sldChg chg="modSp modAnim">
        <pc:chgData name="lov21y_@bu.ac.kr" userId="215794cbf6f143a8" providerId="LiveId" clId="{F7C074AF-E693-4387-AC2E-783F7A678C41}" dt="2019-05-07T13:57:57.502" v="35"/>
        <pc:sldMkLst>
          <pc:docMk/>
          <pc:sldMk cId="1600173078" sldId="283"/>
        </pc:sldMkLst>
        <pc:grpChg chg="mod">
          <ac:chgData name="lov21y_@bu.ac.kr" userId="215794cbf6f143a8" providerId="LiveId" clId="{F7C074AF-E693-4387-AC2E-783F7A678C41}" dt="2019-05-07T13:57:56.337" v="34" actId="1076"/>
          <ac:grpSpMkLst>
            <pc:docMk/>
            <pc:sldMk cId="1600173078" sldId="283"/>
            <ac:grpSpMk id="10" creationId="{00000000-0000-0000-0000-000000000000}"/>
          </ac:grpSpMkLst>
        </pc:grpChg>
      </pc:sldChg>
      <pc:sldChg chg="add del">
        <pc:chgData name="lov21y_@bu.ac.kr" userId="215794cbf6f143a8" providerId="LiveId" clId="{F7C074AF-E693-4387-AC2E-783F7A678C41}" dt="2019-05-07T14:09:16.599" v="46"/>
        <pc:sldMkLst>
          <pc:docMk/>
          <pc:sldMk cId="90937989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65170-C4A0-4268-8A42-85520778927F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20DA6-2631-4422-BFA7-086482D1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2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50600">
              <a:srgbClr val="6D9094"/>
            </a:gs>
            <a:gs pos="0">
              <a:srgbClr val="97A085"/>
            </a:gs>
            <a:gs pos="100000">
              <a:srgbClr val="295A8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E59830-B298-4758-B363-5187682488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1881" y="3063081"/>
            <a:ext cx="2408238" cy="73183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F2F2F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해질녘 즈음</a:t>
            </a:r>
            <a:endParaRPr lang="en-US" altLang="ko-KR" dirty="0"/>
          </a:p>
          <a:p>
            <a:pPr lvl="0"/>
            <a:r>
              <a:rPr lang="ko-KR" altLang="en-US" dirty="0"/>
              <a:t>하늘의 색을 보라</a:t>
            </a:r>
          </a:p>
        </p:txBody>
      </p:sp>
    </p:spTree>
    <p:extLst>
      <p:ext uri="{BB962C8B-B14F-4D97-AF65-F5344CB8AC3E}">
        <p14:creationId xmlns:p14="http://schemas.microsoft.com/office/powerpoint/2010/main" val="159697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>
          <a:gsLst>
            <a:gs pos="50600">
              <a:srgbClr val="6D9094"/>
            </a:gs>
            <a:gs pos="0">
              <a:srgbClr val="97A085"/>
            </a:gs>
            <a:gs pos="100000">
              <a:srgbClr val="295A8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E59830-B298-4758-B363-5187682488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2604" y="2299153"/>
            <a:ext cx="1566792" cy="351451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F2F2F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2AF6D5A-4649-4948-87BD-F5B00A316E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1881" y="2762140"/>
            <a:ext cx="2408238" cy="215710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EAEAEA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국내 여행지</a:t>
            </a:r>
            <a:endParaRPr lang="en-US" altLang="ko-KR" dirty="0"/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해외 여행지</a:t>
            </a:r>
            <a:endParaRPr lang="en-US" altLang="ko-KR" dirty="0"/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선택과 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95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754774-76DB-4B51-9545-CC1FC9580E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2559050" cy="333375"/>
          </a:xfrm>
          <a:solidFill>
            <a:srgbClr val="4A4A4A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EAEAEA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1764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09D34-B1EC-4611-8B96-56CB0620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F2C6E-09B5-4B1B-91CB-F8B768FF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1BC6B-AA16-470E-A6D7-DC20D6D49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058F-BAF5-43BE-94A5-E5DC21BC48CE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8F1D-6CA4-4C79-A76A-C0C52EA0D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D780-190E-45D8-ACDC-FCFD9BFAA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E832-0E67-4E9B-8069-E96CD11C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8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F3749-6833-45C4-AEEF-138347F30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7436" y="2774294"/>
            <a:ext cx="3038461" cy="1109908"/>
          </a:xfrm>
        </p:spPr>
        <p:txBody>
          <a:bodyPr/>
          <a:lstStyle/>
          <a:p>
            <a:r>
              <a:rPr lang="ko-KR" altLang="en-US" sz="2800" dirty="0">
                <a:solidFill>
                  <a:srgbClr val="EAEAEA"/>
                </a:solidFill>
              </a:rPr>
              <a:t>빅데이터 </a:t>
            </a:r>
            <a:endParaRPr lang="en-US" altLang="ko-KR" sz="2800" dirty="0">
              <a:solidFill>
                <a:srgbClr val="EAEAEA"/>
              </a:solidFill>
            </a:endParaRPr>
          </a:p>
          <a:p>
            <a:r>
              <a:rPr lang="ko-KR" altLang="en-US" dirty="0">
                <a:solidFill>
                  <a:srgbClr val="EAEAEA"/>
                </a:solidFill>
              </a:rPr>
              <a:t>물가 지수와 환율 정보</a:t>
            </a:r>
            <a:endParaRPr lang="en-US" altLang="ko-KR" dirty="0">
              <a:solidFill>
                <a:srgbClr val="EAEAEA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B653A7-4C3C-4E29-BE51-96D91F2CC9E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1402">
            <a:off x="7687537" y="3466781"/>
            <a:ext cx="721619" cy="772947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F9F3749-6833-45C4-AEEF-138347F30239}"/>
              </a:ext>
            </a:extLst>
          </p:cNvPr>
          <p:cNvSpPr txBox="1">
            <a:spLocks/>
          </p:cNvSpPr>
          <p:nvPr/>
        </p:nvSpPr>
        <p:spPr>
          <a:xfrm>
            <a:off x="10498975" y="5399275"/>
            <a:ext cx="1100358" cy="119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F2F2F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bg1">
                    <a:alpha val="99000"/>
                  </a:schemeClr>
                </a:solidFill>
                <a:latin typeface="함초롱바탕 확장"/>
                <a:ea typeface="HY견고딕" panose="02030600000101010101" pitchFamily="18" charset="-127"/>
              </a:rPr>
              <a:t>20142151</a:t>
            </a:r>
            <a:r>
              <a:rPr lang="en-US" altLang="ko-KR" sz="1100" spc="-150" dirty="0">
                <a:solidFill>
                  <a:schemeClr val="bg1">
                    <a:alpha val="99000"/>
                  </a:schemeClr>
                </a:solidFill>
                <a:latin typeface="함초롱바탕"/>
                <a:ea typeface="HY견고딕" panose="02030600000101010101" pitchFamily="18" charset="-127"/>
              </a:rPr>
              <a:t>_</a:t>
            </a:r>
            <a:r>
              <a:rPr lang="ko-KR" altLang="en-US" sz="1100" spc="-150" dirty="0">
                <a:solidFill>
                  <a:schemeClr val="bg1">
                    <a:alpha val="99000"/>
                  </a:schemeClr>
                </a:solidFill>
                <a:latin typeface="함초롱바탕"/>
                <a:ea typeface="HY견고딕" panose="02030600000101010101" pitchFamily="18" charset="-127"/>
              </a:rPr>
              <a:t>박    준</a:t>
            </a:r>
            <a:endParaRPr lang="en-US" altLang="ko-KR" sz="1100" spc="-150" dirty="0">
              <a:solidFill>
                <a:schemeClr val="bg1">
                  <a:alpha val="99000"/>
                </a:schemeClr>
              </a:solidFill>
              <a:latin typeface="함초롱바탕"/>
              <a:ea typeface="HY견고딕" panose="02030600000101010101" pitchFamily="18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bg1">
                    <a:alpha val="99000"/>
                  </a:schemeClr>
                </a:solidFill>
                <a:latin typeface="함초롱바탕"/>
                <a:ea typeface="HY견고딕" panose="02030600000101010101" pitchFamily="18" charset="-127"/>
              </a:rPr>
              <a:t>20143385_</a:t>
            </a:r>
            <a:r>
              <a:rPr lang="ko-KR" altLang="en-US" sz="1100" spc="-150" dirty="0">
                <a:solidFill>
                  <a:schemeClr val="bg1">
                    <a:alpha val="99000"/>
                  </a:schemeClr>
                </a:solidFill>
                <a:latin typeface="함초롱바탕"/>
                <a:ea typeface="HY견고딕" panose="02030600000101010101" pitchFamily="18" charset="-127"/>
              </a:rPr>
              <a:t>임    수</a:t>
            </a:r>
            <a:endParaRPr lang="en-US" altLang="ko-KR" sz="1100" spc="-150" dirty="0">
              <a:solidFill>
                <a:schemeClr val="bg1">
                  <a:alpha val="99000"/>
                </a:schemeClr>
              </a:solidFill>
              <a:latin typeface="함초롱바탕"/>
              <a:ea typeface="HY견고딕" panose="02030600000101010101" pitchFamily="18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bg1">
                    <a:alpha val="99000"/>
                  </a:schemeClr>
                </a:solidFill>
                <a:latin typeface="함초롱바탕"/>
                <a:ea typeface="HY견고딕" panose="02030600000101010101" pitchFamily="18" charset="-127"/>
              </a:rPr>
              <a:t>20144156_</a:t>
            </a:r>
            <a:r>
              <a:rPr lang="ko-KR" altLang="en-US" sz="1100" spc="-150" dirty="0" err="1">
                <a:solidFill>
                  <a:schemeClr val="bg1">
                    <a:alpha val="99000"/>
                  </a:schemeClr>
                </a:solidFill>
                <a:latin typeface="함초롱바탕"/>
                <a:ea typeface="HY견고딕" panose="02030600000101010101" pitchFamily="18" charset="-127"/>
              </a:rPr>
              <a:t>허윤석</a:t>
            </a:r>
            <a:endParaRPr lang="en-US" altLang="ko-KR" sz="1100" spc="-150" dirty="0">
              <a:solidFill>
                <a:schemeClr val="bg1">
                  <a:alpha val="99000"/>
                </a:schemeClr>
              </a:solidFill>
              <a:latin typeface="함초롱바탕"/>
              <a:ea typeface="HY견고딕" panose="02030600000101010101" pitchFamily="18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100" spc="-150" dirty="0">
                <a:solidFill>
                  <a:schemeClr val="bg1">
                    <a:alpha val="99000"/>
                  </a:schemeClr>
                </a:solidFill>
                <a:latin typeface="함초롱바탕"/>
                <a:ea typeface="HY견고딕" panose="02030600000101010101" pitchFamily="18" charset="-127"/>
              </a:rPr>
              <a:t>20161840_</a:t>
            </a:r>
            <a:r>
              <a:rPr lang="ko-KR" altLang="en-US" sz="1100" spc="-150" dirty="0" err="1">
                <a:solidFill>
                  <a:schemeClr val="bg1">
                    <a:alpha val="99000"/>
                  </a:schemeClr>
                </a:solidFill>
                <a:latin typeface="함초롱바탕"/>
                <a:ea typeface="HY견고딕" panose="02030600000101010101" pitchFamily="18" charset="-127"/>
              </a:rPr>
              <a:t>남정균</a:t>
            </a:r>
            <a:endParaRPr lang="en-US" altLang="ko-KR" sz="1100" spc="-150" dirty="0">
              <a:solidFill>
                <a:schemeClr val="bg1">
                  <a:alpha val="99000"/>
                </a:schemeClr>
              </a:solidFill>
              <a:latin typeface="함초롱바탕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7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2" y="2114833"/>
            <a:ext cx="3144515" cy="3171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36" y="2114831"/>
            <a:ext cx="3144515" cy="3171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30" y="2114831"/>
            <a:ext cx="3316999" cy="3171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81870" y="1530416"/>
            <a:ext cx="3000258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df_pi</a:t>
            </a:r>
            <a:r>
              <a:rPr lang="en-US" altLang="ko-KR" sz="1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pd.read_excel</a:t>
            </a:r>
            <a:r>
              <a:rPr lang="en-US" altLang="ko-KR" sz="1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('OECD_PriceIndex.xlsx')</a:t>
            </a:r>
          </a:p>
          <a:p>
            <a:r>
              <a:rPr lang="en-US" altLang="ko-KR" sz="1100" dirty="0" err="1"/>
              <a:t>df_pi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545963" y="1530415"/>
            <a:ext cx="3063659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df_po</a:t>
            </a:r>
            <a:r>
              <a:rPr lang="en-US" altLang="ko-KR" sz="11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=</a:t>
            </a:r>
            <a:r>
              <a:rPr lang="en-US" altLang="ko-KR" sz="1100" dirty="0" err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pd.read_excel</a:t>
            </a:r>
            <a:r>
              <a:rPr lang="en-US" altLang="ko-KR" sz="11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('</a:t>
            </a:r>
            <a:r>
              <a:rPr lang="ko-KR" altLang="ko-KR" sz="11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주요국제금리대출</a:t>
            </a:r>
            <a:r>
              <a:rPr lang="en-US" altLang="ko-KR" sz="11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.</a:t>
            </a:r>
            <a:r>
              <a:rPr lang="en-US" altLang="ko-KR" sz="1100" dirty="0" err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xlsx</a:t>
            </a:r>
            <a:r>
              <a:rPr lang="en-US" altLang="ko-KR" sz="11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100" dirty="0" err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df_po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417767" y="1530414"/>
            <a:ext cx="2884123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df_pp</a:t>
            </a:r>
            <a:r>
              <a:rPr lang="en-US" altLang="ko-KR" sz="11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=</a:t>
            </a:r>
            <a:r>
              <a:rPr lang="en-US" altLang="ko-KR" sz="1100" dirty="0" err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pd.read_excel</a:t>
            </a:r>
            <a:r>
              <a:rPr lang="en-US" altLang="ko-KR" sz="11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('Exchange_rate.xlsx')</a:t>
            </a:r>
          </a:p>
          <a:p>
            <a:r>
              <a:rPr lang="en-US" altLang="ko-KR" sz="1100" dirty="0" err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df_pp</a:t>
            </a:r>
            <a:r>
              <a:rPr lang="en-US" altLang="ko-KR" sz="110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 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stCxn id="3" idx="3"/>
            <a:endCxn id="4" idx="1"/>
          </p:cNvCxnSpPr>
          <p:nvPr/>
        </p:nvCxnSpPr>
        <p:spPr>
          <a:xfrm flipV="1">
            <a:off x="3954257" y="3700744"/>
            <a:ext cx="5512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>
            <a:off x="7650051" y="3700744"/>
            <a:ext cx="551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" y="1720324"/>
            <a:ext cx="3848100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pandas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pd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np</a:t>
            </a:r>
            <a:endParaRPr lang="ko-KR" altLang="en-US" sz="800" dirty="0"/>
          </a:p>
          <a:p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pandas</a:t>
            </a:r>
            <a:r>
              <a:rPr lang="ko-KR" altLang="en-US" sz="800" dirty="0"/>
              <a:t> </a:t>
            </a:r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DataFrame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matplotlib.pyplot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plt</a:t>
            </a:r>
            <a:endParaRPr lang="ko-KR" altLang="en-US" sz="800" dirty="0"/>
          </a:p>
          <a:p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matplotlib</a:t>
            </a:r>
            <a:r>
              <a:rPr lang="ko-KR" altLang="en-US" sz="800" dirty="0"/>
              <a:t> </a:t>
            </a:r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font_manager</a:t>
            </a:r>
            <a:r>
              <a:rPr lang="ko-KR" altLang="en-US" sz="800" dirty="0"/>
              <a:t>, </a:t>
            </a:r>
            <a:r>
              <a:rPr lang="ko-KR" altLang="en-US" sz="800" dirty="0" err="1"/>
              <a:t>rc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matplotlib</a:t>
            </a:r>
            <a:endParaRPr lang="ko-KR" altLang="en-US" sz="800" dirty="0"/>
          </a:p>
          <a:p>
            <a:r>
              <a:rPr lang="ko-KR" altLang="en-US" sz="800" dirty="0" err="1"/>
              <a:t>font_location</a:t>
            </a:r>
            <a:r>
              <a:rPr lang="ko-KR" altLang="en-US" sz="800" dirty="0"/>
              <a:t>="c:/Windows/Fonts/malgun.ttf"</a:t>
            </a:r>
          </a:p>
          <a:p>
            <a:r>
              <a:rPr lang="ko-KR" altLang="en-US" sz="800" dirty="0" err="1"/>
              <a:t>font_name</a:t>
            </a:r>
            <a:r>
              <a:rPr lang="ko-KR" altLang="en-US" sz="800" dirty="0"/>
              <a:t>=</a:t>
            </a:r>
            <a:r>
              <a:rPr lang="ko-KR" altLang="en-US" sz="800" dirty="0" err="1"/>
              <a:t>font_manager.FontProperties</a:t>
            </a:r>
            <a:r>
              <a:rPr lang="ko-KR" altLang="en-US" sz="800" dirty="0"/>
              <a:t>(</a:t>
            </a:r>
            <a:r>
              <a:rPr lang="ko-KR" altLang="en-US" sz="800" dirty="0" err="1"/>
              <a:t>fname</a:t>
            </a:r>
            <a:r>
              <a:rPr lang="ko-KR" altLang="en-US" sz="800" dirty="0"/>
              <a:t>=</a:t>
            </a:r>
            <a:r>
              <a:rPr lang="ko-KR" altLang="en-US" sz="800" dirty="0" err="1"/>
              <a:t>font_location</a:t>
            </a:r>
            <a:r>
              <a:rPr lang="ko-KR" altLang="en-US" sz="800" dirty="0"/>
              <a:t>).</a:t>
            </a:r>
            <a:r>
              <a:rPr lang="ko-KR" altLang="en-US" sz="800" dirty="0" err="1"/>
              <a:t>get_name</a:t>
            </a:r>
            <a:r>
              <a:rPr lang="ko-KR" altLang="en-US" sz="800" dirty="0"/>
              <a:t>()</a:t>
            </a:r>
          </a:p>
          <a:p>
            <a:r>
              <a:rPr lang="ko-KR" altLang="en-US" sz="800" dirty="0" err="1"/>
              <a:t>matplotlib.rc</a:t>
            </a:r>
            <a:r>
              <a:rPr lang="ko-KR" altLang="en-US" sz="800" dirty="0"/>
              <a:t>('</a:t>
            </a:r>
            <a:r>
              <a:rPr lang="ko-KR" altLang="en-US" sz="800" dirty="0" err="1"/>
              <a:t>font</a:t>
            </a:r>
            <a:r>
              <a:rPr lang="ko-KR" altLang="en-US" sz="800" dirty="0"/>
              <a:t>',</a:t>
            </a:r>
            <a:r>
              <a:rPr lang="ko-KR" altLang="en-US" sz="800" dirty="0" err="1"/>
              <a:t>family</a:t>
            </a:r>
            <a:r>
              <a:rPr lang="ko-KR" altLang="en-US" sz="800" dirty="0"/>
              <a:t>=</a:t>
            </a:r>
            <a:r>
              <a:rPr lang="ko-KR" altLang="en-US" sz="800" dirty="0" err="1"/>
              <a:t>font_name</a:t>
            </a:r>
            <a:r>
              <a:rPr lang="ko-KR" altLang="en-US" sz="8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64000" y="1720324"/>
            <a:ext cx="3540124" cy="378565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 dirty="0" err="1"/>
              <a:t>df_GRC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('그리스.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df_NTL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('네덜란드.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df_NOR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('노르웨이.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df_NZD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('노르웨이.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df_KOR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('대한민국.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df_DMK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('덴마크.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df_GER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('독일.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df_RTA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('라투아니아.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df_MXC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('멕시코.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df_USA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('미국.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df_BEL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('벨기에.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df_SWD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('스웨덴.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df_SWS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('스위스.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df_SPN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('스페인.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df_IRL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('아일랜드.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df_AST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('에스토니아.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df_ARL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('오스트레일리아.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df_ASR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('오스트리아.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df_ISL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('이스라엘.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df_ITL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('이탈리아.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df_JPY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('일본.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df_CCH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('체코.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df_CHL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('칠레.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df_CND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('캐나다.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df_TRK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('터키.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df_PTG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('포르투갈.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df_PLD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('폴란드.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df_PRC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('프랑스.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df_FLD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('필란드.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  <a:p>
            <a:r>
              <a:rPr lang="ko-KR" altLang="en-US" sz="800" dirty="0" err="1"/>
              <a:t>df_HGR</a:t>
            </a:r>
            <a:r>
              <a:rPr lang="ko-KR" altLang="en-US" sz="800" dirty="0"/>
              <a:t>=</a:t>
            </a:r>
            <a:r>
              <a:rPr lang="ko-KR" altLang="en-US" sz="800" dirty="0" err="1"/>
              <a:t>pd.read_csv</a:t>
            </a:r>
            <a:r>
              <a:rPr lang="ko-KR" altLang="en-US" sz="800" dirty="0"/>
              <a:t>('헝가리.</a:t>
            </a:r>
            <a:r>
              <a:rPr lang="ko-KR" altLang="en-US" sz="800" dirty="0" err="1"/>
              <a:t>csv</a:t>
            </a:r>
            <a:r>
              <a:rPr lang="ko-KR" altLang="en-US" sz="800" dirty="0"/>
              <a:t>',</a:t>
            </a:r>
            <a:r>
              <a:rPr lang="ko-KR" altLang="en-US" sz="800" dirty="0" err="1"/>
              <a:t>engine</a:t>
            </a:r>
            <a:r>
              <a:rPr lang="ko-KR" altLang="en-US" sz="800" dirty="0"/>
              <a:t>='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')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20025" y="1720324"/>
            <a:ext cx="3584576" cy="378565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 dirty="0" err="1"/>
              <a:t>GRC_dollar</a:t>
            </a:r>
            <a:r>
              <a:rPr lang="ko-KR" altLang="en-US" sz="800" dirty="0"/>
              <a:t>=</a:t>
            </a:r>
            <a:r>
              <a:rPr lang="ko-KR" altLang="en-US" sz="800" dirty="0" err="1"/>
              <a:t>GRC_dollar.rename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':'그리스'})</a:t>
            </a:r>
          </a:p>
          <a:p>
            <a:r>
              <a:rPr lang="ko-KR" altLang="en-US" sz="800" dirty="0" err="1"/>
              <a:t>NTL_dollor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NTL_dollor.rename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':'네덜란드'})</a:t>
            </a:r>
          </a:p>
          <a:p>
            <a:r>
              <a:rPr lang="ko-KR" altLang="en-US" sz="800" dirty="0" err="1"/>
              <a:t>NOR_dollor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NOR_dollor.rename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':'노르웨이'})</a:t>
            </a:r>
          </a:p>
          <a:p>
            <a:r>
              <a:rPr lang="ko-KR" altLang="en-US" sz="800" dirty="0" err="1"/>
              <a:t>NZD_dollor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NZD_dollor.rename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':'뉴질랜드'})</a:t>
            </a:r>
          </a:p>
          <a:p>
            <a:r>
              <a:rPr lang="ko-KR" altLang="en-US" sz="800" dirty="0" err="1"/>
              <a:t>KOR_dollor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KOR_dollor.rename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':'한국'})</a:t>
            </a:r>
          </a:p>
          <a:p>
            <a:r>
              <a:rPr lang="ko-KR" altLang="en-US" sz="800" dirty="0" err="1"/>
              <a:t>DMK_dollor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DMK_dollor.rename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':'덴마크'})</a:t>
            </a:r>
          </a:p>
          <a:p>
            <a:r>
              <a:rPr lang="ko-KR" altLang="en-US" sz="800" dirty="0" err="1"/>
              <a:t>GER_dollor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GER_dollor.rename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':'독일'})</a:t>
            </a:r>
          </a:p>
          <a:p>
            <a:r>
              <a:rPr lang="ko-KR" altLang="en-US" sz="800" dirty="0" err="1"/>
              <a:t>RTA_dollor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RTA_dollor.rename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</a:t>
            </a:r>
            <a:r>
              <a:rPr lang="ko-KR" altLang="en-US" sz="800" dirty="0" err="1"/>
              <a:t>라투아니아</a:t>
            </a:r>
            <a:r>
              <a:rPr lang="ko-KR" altLang="en-US" sz="800" dirty="0"/>
              <a:t>'})</a:t>
            </a:r>
          </a:p>
          <a:p>
            <a:r>
              <a:rPr lang="ko-KR" altLang="en-US" sz="800" dirty="0" err="1"/>
              <a:t>MXC_dollor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MXC_dollor.rename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':'멕시코'})</a:t>
            </a:r>
          </a:p>
          <a:p>
            <a:r>
              <a:rPr lang="ko-KR" altLang="en-US" sz="800" dirty="0" err="1"/>
              <a:t>USA_dollor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USA_dollor.rename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':'미국'})</a:t>
            </a:r>
          </a:p>
          <a:p>
            <a:r>
              <a:rPr lang="ko-KR" altLang="en-US" sz="800" dirty="0" err="1"/>
              <a:t>BEL_dollor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BEL_dollor.rename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':'벨기에'})</a:t>
            </a:r>
          </a:p>
          <a:p>
            <a:r>
              <a:rPr lang="ko-KR" altLang="en-US" sz="800" dirty="0" err="1"/>
              <a:t>SWD_dollor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SWD_dollor.rename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':'스웨덴'})</a:t>
            </a:r>
          </a:p>
          <a:p>
            <a:r>
              <a:rPr lang="ko-KR" altLang="en-US" sz="800" dirty="0" err="1"/>
              <a:t>SWS_dollor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SWS_dollor.rename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':'스위스'})</a:t>
            </a:r>
          </a:p>
          <a:p>
            <a:r>
              <a:rPr lang="ko-KR" altLang="en-US" sz="800" dirty="0" err="1"/>
              <a:t>SPN_dollor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SPN_dollor.rename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':'스페인'})</a:t>
            </a:r>
          </a:p>
          <a:p>
            <a:r>
              <a:rPr lang="ko-KR" altLang="en-US" sz="800" dirty="0" err="1"/>
              <a:t>IRL_dollor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IRL_dollor.rename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':'아일랜드'})</a:t>
            </a:r>
          </a:p>
          <a:p>
            <a:r>
              <a:rPr lang="ko-KR" altLang="en-US" sz="800" dirty="0" err="1"/>
              <a:t>AST_dollor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AST_dollor.rename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':'에스토니아'})</a:t>
            </a:r>
          </a:p>
          <a:p>
            <a:r>
              <a:rPr lang="ko-KR" altLang="en-US" sz="800" dirty="0" err="1"/>
              <a:t>ARL_dollor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ARL_dollor.rename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':'오스트레일리아'})</a:t>
            </a:r>
          </a:p>
          <a:p>
            <a:r>
              <a:rPr lang="ko-KR" altLang="en-US" sz="800" dirty="0" err="1"/>
              <a:t>ASR_dollor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ASR_dollor.rename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':'오스트리아'})</a:t>
            </a:r>
          </a:p>
          <a:p>
            <a:r>
              <a:rPr lang="ko-KR" altLang="en-US" sz="800" dirty="0" err="1"/>
              <a:t>ISL_dollor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ISL_dollor.rename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':'이스라엘'})</a:t>
            </a:r>
          </a:p>
          <a:p>
            <a:r>
              <a:rPr lang="ko-KR" altLang="en-US" sz="800" dirty="0" err="1"/>
              <a:t>ITL_dollor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ITL_dollor.rename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':'이탈리아'})</a:t>
            </a:r>
          </a:p>
          <a:p>
            <a:r>
              <a:rPr lang="ko-KR" altLang="en-US" sz="800" dirty="0" err="1"/>
              <a:t>JPY_dollor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JPY_dollor.rename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':'일본'})</a:t>
            </a:r>
          </a:p>
          <a:p>
            <a:r>
              <a:rPr lang="ko-KR" altLang="en-US" sz="800" dirty="0" err="1"/>
              <a:t>CCH_dollor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CCH_dollor.rename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':'체코'})</a:t>
            </a:r>
          </a:p>
          <a:p>
            <a:r>
              <a:rPr lang="ko-KR" altLang="en-US" sz="800" dirty="0" err="1"/>
              <a:t>CHL_dollor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CHL_dollor.rename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':'칠레'})</a:t>
            </a:r>
          </a:p>
          <a:p>
            <a:r>
              <a:rPr lang="ko-KR" altLang="en-US" sz="800" dirty="0" err="1"/>
              <a:t>CND_dollor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CND_dollor.rename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':'캐나다'})</a:t>
            </a:r>
          </a:p>
          <a:p>
            <a:r>
              <a:rPr lang="ko-KR" altLang="en-US" sz="800" dirty="0" err="1"/>
              <a:t>TRK_dollor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TRK_dollor.rename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':'터키'})</a:t>
            </a:r>
          </a:p>
          <a:p>
            <a:r>
              <a:rPr lang="ko-KR" altLang="en-US" sz="800" dirty="0" err="1"/>
              <a:t>PTG_dollor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PTG_dollor.rename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':'포르투갈'})</a:t>
            </a:r>
          </a:p>
          <a:p>
            <a:r>
              <a:rPr lang="ko-KR" altLang="en-US" sz="800" dirty="0" err="1"/>
              <a:t>PLD_dollor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PLD_dollor.rename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':'폴란드'})</a:t>
            </a:r>
          </a:p>
          <a:p>
            <a:r>
              <a:rPr lang="ko-KR" altLang="en-US" sz="800" dirty="0" err="1"/>
              <a:t>PRC_dollor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PRC_dollor.rename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':'프랑스'})</a:t>
            </a:r>
          </a:p>
          <a:p>
            <a:r>
              <a:rPr lang="ko-KR" altLang="en-US" sz="800" dirty="0" err="1"/>
              <a:t>FLD_dollor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FLD_dollor.rename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</a:t>
            </a:r>
            <a:r>
              <a:rPr lang="ko-KR" altLang="en-US" sz="800" dirty="0" err="1"/>
              <a:t>필란드</a:t>
            </a:r>
            <a:r>
              <a:rPr lang="ko-KR" altLang="en-US" sz="800" dirty="0"/>
              <a:t>'})</a:t>
            </a:r>
          </a:p>
          <a:p>
            <a:r>
              <a:rPr lang="ko-KR" altLang="en-US" sz="800" dirty="0" err="1"/>
              <a:t>HGR_dollor</a:t>
            </a:r>
            <a:r>
              <a:rPr lang="ko-KR" altLang="en-US" sz="800" dirty="0"/>
              <a:t>=</a:t>
            </a:r>
            <a:r>
              <a:rPr lang="ko-KR" altLang="en-US" sz="800" dirty="0" err="1"/>
              <a:t>HGR_dollor.rename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columns</a:t>
            </a:r>
            <a:r>
              <a:rPr lang="ko-KR" altLang="en-US" sz="800" dirty="0"/>
              <a:t> = {'dollar_</a:t>
            </a:r>
            <a:r>
              <a:rPr lang="ko-KR" altLang="en-US" sz="800" dirty="0" err="1"/>
              <a:t>price</a:t>
            </a:r>
            <a:r>
              <a:rPr lang="ko-KR" altLang="en-US" sz="800" dirty="0"/>
              <a:t>':'헝가리'})</a:t>
            </a:r>
          </a:p>
        </p:txBody>
      </p:sp>
      <p:cxnSp>
        <p:nvCxnSpPr>
          <p:cNvPr id="18" name="꺾인 연결선 17"/>
          <p:cNvCxnSpPr>
            <a:stCxn id="4" idx="2"/>
            <a:endCxn id="5" idx="1"/>
          </p:cNvCxnSpPr>
          <p:nvPr/>
        </p:nvCxnSpPr>
        <p:spPr>
          <a:xfrm rot="16200000" flipH="1">
            <a:off x="2647776" y="2196925"/>
            <a:ext cx="692497" cy="2139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6" idx="1"/>
          </p:cNvCxnSpPr>
          <p:nvPr/>
        </p:nvCxnSpPr>
        <p:spPr>
          <a:xfrm>
            <a:off x="7604124" y="3613150"/>
            <a:ext cx="21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04812" y="1173757"/>
            <a:ext cx="10858500" cy="3917671"/>
            <a:chOff x="1462087" y="1647577"/>
            <a:chExt cx="8505825" cy="3917671"/>
          </a:xfrm>
        </p:grpSpPr>
        <p:sp>
          <p:nvSpPr>
            <p:cNvPr id="7" name="직사각형 6"/>
            <p:cNvSpPr/>
            <p:nvPr/>
          </p:nvSpPr>
          <p:spPr>
            <a:xfrm>
              <a:off x="1462087" y="1647577"/>
              <a:ext cx="434734" cy="2154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800" dirty="0" err="1"/>
                <a:t>df_pk</a:t>
              </a:r>
              <a:endParaRPr lang="ko-KR" altLang="en-US" sz="8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87" y="1860023"/>
              <a:ext cx="8505825" cy="37052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6001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5" y="2146466"/>
            <a:ext cx="3144516" cy="31718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88954" y="1294853"/>
            <a:ext cx="316945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 err="1"/>
              <a:t>df_pl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pd.concat</a:t>
            </a:r>
            <a:r>
              <a:rPr lang="en-US" altLang="ko-KR" sz="1100" dirty="0"/>
              <a:t>([</a:t>
            </a:r>
            <a:r>
              <a:rPr lang="en-US" altLang="ko-KR" sz="1100" dirty="0" err="1"/>
              <a:t>df_pi,df_pp,df_po</a:t>
            </a:r>
            <a:r>
              <a:rPr lang="en-US" altLang="ko-KR" sz="1100" dirty="0"/>
              <a:t>], axis = 1)</a:t>
            </a:r>
            <a:endParaRPr lang="ko-KR" altLang="ko-KR" sz="11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52951" y="4718126"/>
            <a:ext cx="315383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 dirty="0" err="1"/>
              <a:t>df_pk</a:t>
            </a:r>
            <a:r>
              <a:rPr lang="ko-KR" altLang="en-US" sz="800" dirty="0"/>
              <a:t> = </a:t>
            </a:r>
            <a:r>
              <a:rPr lang="ko-KR" altLang="en-US" sz="800" dirty="0" err="1"/>
              <a:t>pd.concat</a:t>
            </a:r>
            <a:r>
              <a:rPr lang="ko-KR" altLang="en-US" sz="800" dirty="0"/>
              <a:t>([</a:t>
            </a:r>
            <a:r>
              <a:rPr lang="ko-KR" altLang="en-US" sz="800" dirty="0" err="1"/>
              <a:t>GRC_dollar,NTL_dollor,NOR_dollor,NZD_dollor</a:t>
            </a:r>
            <a:endParaRPr lang="ko-KR" altLang="en-US" sz="800" dirty="0"/>
          </a:p>
          <a:p>
            <a:r>
              <a:rPr lang="ko-KR" altLang="en-US" sz="800" dirty="0"/>
              <a:t>                   ,</a:t>
            </a:r>
            <a:r>
              <a:rPr lang="ko-KR" altLang="en-US" sz="800" dirty="0" err="1"/>
              <a:t>KOR_dollor,DMK_dollor,GER_dollor,RTA_dollor</a:t>
            </a:r>
            <a:endParaRPr lang="ko-KR" altLang="en-US" sz="800" dirty="0"/>
          </a:p>
          <a:p>
            <a:r>
              <a:rPr lang="ko-KR" altLang="en-US" sz="800" dirty="0"/>
              <a:t>                   ,</a:t>
            </a:r>
            <a:r>
              <a:rPr lang="ko-KR" altLang="en-US" sz="800" dirty="0" err="1"/>
              <a:t>MXC_dollor</a:t>
            </a:r>
            <a:r>
              <a:rPr lang="ko-KR" altLang="en-US" sz="800" dirty="0"/>
              <a:t>, </a:t>
            </a:r>
            <a:r>
              <a:rPr lang="ko-KR" altLang="en-US" sz="800" dirty="0" err="1"/>
              <a:t>USA_dollor,BEL_dollor,SWD_dollor</a:t>
            </a:r>
            <a:endParaRPr lang="ko-KR" altLang="en-US" sz="800" dirty="0"/>
          </a:p>
          <a:p>
            <a:r>
              <a:rPr lang="ko-KR" altLang="en-US" sz="800" dirty="0"/>
              <a:t>                   ,</a:t>
            </a:r>
            <a:r>
              <a:rPr lang="ko-KR" altLang="en-US" sz="800" dirty="0" err="1"/>
              <a:t>SWS_dollor,SPN_dollor,IRL_dollor,AST_dollor</a:t>
            </a:r>
            <a:endParaRPr lang="ko-KR" altLang="en-US" sz="800" dirty="0"/>
          </a:p>
          <a:p>
            <a:r>
              <a:rPr lang="ko-KR" altLang="en-US" sz="800" dirty="0"/>
              <a:t>                   ,</a:t>
            </a:r>
            <a:r>
              <a:rPr lang="ko-KR" altLang="en-US" sz="800" dirty="0" err="1"/>
              <a:t>ARL_dollor,ASR_dollor,ISL_dollor,ITL_dollor</a:t>
            </a:r>
            <a:endParaRPr lang="ko-KR" altLang="en-US" sz="800" dirty="0"/>
          </a:p>
          <a:p>
            <a:r>
              <a:rPr lang="ko-KR" altLang="en-US" sz="800" dirty="0"/>
              <a:t>                   ,</a:t>
            </a:r>
            <a:r>
              <a:rPr lang="ko-KR" altLang="en-US" sz="800" dirty="0" err="1"/>
              <a:t>JPY_dollor,CCH_dollor</a:t>
            </a:r>
            <a:r>
              <a:rPr lang="ko-KR" altLang="en-US" sz="800" dirty="0"/>
              <a:t>, </a:t>
            </a:r>
            <a:r>
              <a:rPr lang="ko-KR" altLang="en-US" sz="800" dirty="0" err="1"/>
              <a:t>CHL_dollor,CND_dollor</a:t>
            </a:r>
            <a:endParaRPr lang="ko-KR" altLang="en-US" sz="800" dirty="0"/>
          </a:p>
          <a:p>
            <a:r>
              <a:rPr lang="ko-KR" altLang="en-US" sz="800" dirty="0"/>
              <a:t>                   ,</a:t>
            </a:r>
            <a:r>
              <a:rPr lang="ko-KR" altLang="en-US" sz="800" dirty="0" err="1"/>
              <a:t>TRK_dollor,PTG_dollor,PLD_dollor,PRC_dollor</a:t>
            </a:r>
            <a:endParaRPr lang="ko-KR" altLang="en-US" sz="800" dirty="0"/>
          </a:p>
          <a:p>
            <a:r>
              <a:rPr lang="ko-KR" altLang="en-US" sz="800" dirty="0"/>
              <a:t>                   ,</a:t>
            </a:r>
            <a:r>
              <a:rPr lang="ko-KR" altLang="en-US" sz="800" dirty="0" err="1"/>
              <a:t>FLD_dollor</a:t>
            </a:r>
            <a:r>
              <a:rPr lang="ko-KR" altLang="en-US" sz="800" dirty="0"/>
              <a:t>, </a:t>
            </a:r>
            <a:r>
              <a:rPr lang="ko-KR" altLang="en-US" sz="800" dirty="0" err="1"/>
              <a:t>HGR_dollor</a:t>
            </a:r>
            <a:r>
              <a:rPr lang="ko-KR" altLang="en-US" sz="800" dirty="0"/>
              <a:t>], </a:t>
            </a:r>
            <a:r>
              <a:rPr lang="ko-KR" altLang="en-US" sz="800" dirty="0" err="1"/>
              <a:t>axis</a:t>
            </a:r>
            <a:r>
              <a:rPr lang="ko-KR" altLang="en-US" sz="800" dirty="0"/>
              <a:t> = 1)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13" y="1294853"/>
            <a:ext cx="3144515" cy="32034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30" y="2136883"/>
            <a:ext cx="3144515" cy="31718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163230" y="1294853"/>
            <a:ext cx="302037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100" dirty="0" err="1"/>
              <a:t>df_OECD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pd.concat</a:t>
            </a:r>
            <a:r>
              <a:rPr lang="ko-KR" altLang="en-US" sz="1100" dirty="0"/>
              <a:t>([</a:t>
            </a:r>
            <a:r>
              <a:rPr lang="ko-KR" altLang="en-US" sz="1100" dirty="0" err="1"/>
              <a:t>df_pl,df_pk</a:t>
            </a:r>
            <a:r>
              <a:rPr lang="ko-KR" altLang="en-US" sz="1100" dirty="0"/>
              <a:t>], 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 =1 )</a:t>
            </a:r>
            <a:endParaRPr lang="en-US" altLang="ko-KR" sz="1100" dirty="0"/>
          </a:p>
          <a:p>
            <a:r>
              <a:rPr lang="en-US" altLang="ko-KR" sz="1100" dirty="0" err="1"/>
              <a:t>df_OECD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929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8079" y="5282752"/>
            <a:ext cx="7650051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 err="1"/>
              <a:t>df_MAP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</a:t>
            </a:r>
            <a:r>
              <a:rPr lang="ko-KR" altLang="en-US" sz="900" dirty="0"/>
              <a:t>(</a:t>
            </a:r>
            <a:r>
              <a:rPr lang="ko-KR" altLang="en-US" sz="900" dirty="0" err="1"/>
              <a:t>data</a:t>
            </a:r>
            <a:r>
              <a:rPr lang="ko-KR" altLang="en-US" sz="900" dirty="0"/>
              <a:t>={'</a:t>
            </a:r>
            <a:r>
              <a:rPr lang="ko-KR" altLang="en-US" sz="900" dirty="0" err="1"/>
              <a:t>longitude</a:t>
            </a:r>
            <a:r>
              <a:rPr lang="ko-KR" altLang="en-US" sz="900" dirty="0"/>
              <a:t>':['127.795284',' 34.853286','138.199447','35.377256','-106.324662','-102.621873 ','-96.226603','-71.494534'</a:t>
            </a:r>
          </a:p>
          <a:p>
            <a:r>
              <a:rPr lang="ko-KR" altLang="en-US" sz="900" dirty="0"/>
              <a:t>                ,'14.584155','4.444266','15.453711',' 9.476474','25.019560','25.866517','2.261478','10.380373','21.803851','19.494223'</a:t>
            </a:r>
          </a:p>
          <a:p>
            <a:r>
              <a:rPr lang="ko-KR" altLang="en-US" sz="900" dirty="0"/>
              <a:t>                ,'-8.258413','12.561223','23.872514','5.290923','8.543365','19.171189','-8.126700','-3.797232','18.666923','8.229848'</a:t>
            </a:r>
          </a:p>
          <a:p>
            <a:r>
              <a:rPr lang="ko-KR" altLang="en-US" sz="900" dirty="0"/>
              <a:t>                ,'134.031864'], </a:t>
            </a:r>
          </a:p>
          <a:p>
            <a:r>
              <a:rPr lang="ko-KR" altLang="en-US" sz="900" dirty="0"/>
              <a:t>                '</a:t>
            </a:r>
            <a:r>
              <a:rPr lang="ko-KR" altLang="en-US" sz="900" dirty="0" err="1"/>
              <a:t>latitude</a:t>
            </a:r>
            <a:r>
              <a:rPr lang="ko-KR" altLang="en-US" sz="900" dirty="0"/>
              <a:t>':['35.896017',' 31.079300',' 36.170152','38.940948','56.096320','23.723327','37.238665','-35.460260'</a:t>
            </a:r>
          </a:p>
          <a:p>
            <a:r>
              <a:rPr lang="ko-KR" altLang="en-US" sz="900" dirty="0"/>
              <a:t>                ,'47.532651','50.500956','49.832119','56.282886','58.598370','61.917607','46.186954','51.172067','39.083213','47.168960'</a:t>
            </a:r>
          </a:p>
          <a:p>
            <a:r>
              <a:rPr lang="ko-KR" altLang="en-US" sz="900" dirty="0"/>
              <a:t>                ,'53.414109','41.850617','55.175879','52.132802','60.405665','51.944100','39.396370','40.458531','60.108332','46.813417'</a:t>
            </a:r>
          </a:p>
          <a:p>
            <a:r>
              <a:rPr lang="ko-KR" altLang="en-US" sz="900" dirty="0"/>
              <a:t>                ,'-25.296217']})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1" y="1384499"/>
            <a:ext cx="3144515" cy="3198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4853816" y="996598"/>
            <a:ext cx="1793935" cy="39703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 err="1"/>
              <a:t>df_kor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['한국']</a:t>
            </a:r>
          </a:p>
          <a:p>
            <a:r>
              <a:rPr lang="ko-KR" altLang="en-US" sz="900" dirty="0" err="1"/>
              <a:t>df_isl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['이스라엘']</a:t>
            </a:r>
          </a:p>
          <a:p>
            <a:r>
              <a:rPr lang="ko-KR" altLang="en-US" sz="900" dirty="0" err="1"/>
              <a:t>df_jpy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['일본']</a:t>
            </a:r>
          </a:p>
          <a:p>
            <a:r>
              <a:rPr lang="ko-KR" altLang="en-US" sz="900" dirty="0" err="1"/>
              <a:t>df_trk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['터키']</a:t>
            </a:r>
          </a:p>
          <a:p>
            <a:r>
              <a:rPr lang="ko-KR" altLang="en-US" sz="900" dirty="0" err="1"/>
              <a:t>df_cnd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['캐나다']</a:t>
            </a:r>
          </a:p>
          <a:p>
            <a:r>
              <a:rPr lang="ko-KR" altLang="en-US" sz="900" dirty="0" err="1"/>
              <a:t>df_mxc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['멕시코']</a:t>
            </a:r>
          </a:p>
          <a:p>
            <a:r>
              <a:rPr lang="ko-KR" altLang="en-US" sz="900" dirty="0" err="1"/>
              <a:t>df_usa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['미국']</a:t>
            </a:r>
          </a:p>
          <a:p>
            <a:r>
              <a:rPr lang="ko-KR" altLang="en-US" sz="900" dirty="0" err="1"/>
              <a:t>df_chl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['칠레']</a:t>
            </a:r>
          </a:p>
          <a:p>
            <a:r>
              <a:rPr lang="ko-KR" altLang="en-US" sz="900" dirty="0" err="1"/>
              <a:t>df_bel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['벨기에']</a:t>
            </a:r>
          </a:p>
          <a:p>
            <a:r>
              <a:rPr lang="ko-KR" altLang="en-US" sz="900" dirty="0" err="1"/>
              <a:t>df_cch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['체코']</a:t>
            </a:r>
          </a:p>
          <a:p>
            <a:r>
              <a:rPr lang="ko-KR" altLang="en-US" sz="900" dirty="0" err="1"/>
              <a:t>df_dmk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['덴마크']</a:t>
            </a:r>
          </a:p>
          <a:p>
            <a:r>
              <a:rPr lang="ko-KR" altLang="en-US" sz="900" dirty="0" err="1"/>
              <a:t>df_ast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['에스토니아']</a:t>
            </a:r>
          </a:p>
          <a:p>
            <a:r>
              <a:rPr lang="ko-KR" altLang="en-US" sz="900" dirty="0" err="1"/>
              <a:t>df_fld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['핀란드']</a:t>
            </a:r>
          </a:p>
          <a:p>
            <a:r>
              <a:rPr lang="ko-KR" altLang="en-US" sz="900" dirty="0" err="1"/>
              <a:t>df_prc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['프랑스']</a:t>
            </a:r>
          </a:p>
          <a:p>
            <a:r>
              <a:rPr lang="ko-KR" altLang="en-US" sz="900" dirty="0" err="1"/>
              <a:t>df_ger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['독일']</a:t>
            </a:r>
          </a:p>
          <a:p>
            <a:r>
              <a:rPr lang="ko-KR" altLang="en-US" sz="900" dirty="0" err="1"/>
              <a:t>df_grc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['그리스']</a:t>
            </a:r>
          </a:p>
          <a:p>
            <a:r>
              <a:rPr lang="ko-KR" altLang="en-US" sz="900" dirty="0" err="1"/>
              <a:t>df_hgr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['헝가리']</a:t>
            </a:r>
          </a:p>
          <a:p>
            <a:r>
              <a:rPr lang="ko-KR" altLang="en-US" sz="900" dirty="0" err="1"/>
              <a:t>df_irl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['아일랜드']</a:t>
            </a:r>
          </a:p>
          <a:p>
            <a:r>
              <a:rPr lang="ko-KR" altLang="en-US" sz="900" dirty="0" err="1"/>
              <a:t>df_itl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['이탈리아']</a:t>
            </a:r>
          </a:p>
          <a:p>
            <a:r>
              <a:rPr lang="ko-KR" altLang="en-US" sz="900" dirty="0" err="1"/>
              <a:t>df_ntl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['네덜란드']</a:t>
            </a:r>
          </a:p>
          <a:p>
            <a:r>
              <a:rPr lang="ko-KR" altLang="en-US" sz="900" dirty="0" err="1"/>
              <a:t>df_nor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['노르웨이']</a:t>
            </a:r>
          </a:p>
          <a:p>
            <a:r>
              <a:rPr lang="ko-KR" altLang="en-US" sz="900" dirty="0" err="1"/>
              <a:t>df_pld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['폴란드']</a:t>
            </a:r>
          </a:p>
          <a:p>
            <a:r>
              <a:rPr lang="ko-KR" altLang="en-US" sz="900" dirty="0" err="1"/>
              <a:t>df_ptg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['포르투갈']</a:t>
            </a:r>
          </a:p>
          <a:p>
            <a:r>
              <a:rPr lang="ko-KR" altLang="en-US" sz="900" dirty="0" err="1"/>
              <a:t>df_spn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['스페인']</a:t>
            </a:r>
          </a:p>
          <a:p>
            <a:r>
              <a:rPr lang="ko-KR" altLang="en-US" sz="900" dirty="0" err="1"/>
              <a:t>df_swd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['스웨덴']</a:t>
            </a:r>
          </a:p>
          <a:p>
            <a:r>
              <a:rPr lang="ko-KR" altLang="en-US" sz="900" dirty="0" err="1"/>
              <a:t>df_sws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['스위스']</a:t>
            </a:r>
          </a:p>
          <a:p>
            <a:r>
              <a:rPr lang="ko-KR" altLang="en-US" sz="900" dirty="0" err="1"/>
              <a:t>df_arl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df_OECD</a:t>
            </a:r>
            <a:r>
              <a:rPr lang="ko-KR" altLang="en-US" sz="900" dirty="0"/>
              <a:t>['오스트레일리아']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7776450" y="931779"/>
            <a:ext cx="3144515" cy="3651056"/>
            <a:chOff x="7998130" y="1035435"/>
            <a:chExt cx="3144515" cy="365105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8130" y="1488155"/>
              <a:ext cx="3144515" cy="319833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9" name="직사각형 18"/>
            <p:cNvSpPr/>
            <p:nvPr/>
          </p:nvSpPr>
          <p:spPr>
            <a:xfrm>
              <a:off x="7998130" y="1035435"/>
              <a:ext cx="8273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df_kor</a:t>
              </a:r>
              <a:endParaRPr lang="ko-KR" altLang="en-US" dirty="0"/>
            </a:p>
          </p:txBody>
        </p:sp>
      </p:grpSp>
      <p:cxnSp>
        <p:nvCxnSpPr>
          <p:cNvPr id="21" name="직선 화살표 연결선 20"/>
          <p:cNvCxnSpPr>
            <a:endCxn id="12" idx="2"/>
          </p:cNvCxnSpPr>
          <p:nvPr/>
        </p:nvCxnSpPr>
        <p:spPr>
          <a:xfrm flipV="1">
            <a:off x="2152858" y="4582835"/>
            <a:ext cx="1" cy="679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  <a:endCxn id="17" idx="1"/>
          </p:cNvCxnSpPr>
          <p:nvPr/>
        </p:nvCxnSpPr>
        <p:spPr>
          <a:xfrm flipV="1">
            <a:off x="3725116" y="2981757"/>
            <a:ext cx="1128700" cy="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3"/>
            <a:endCxn id="16" idx="1"/>
          </p:cNvCxnSpPr>
          <p:nvPr/>
        </p:nvCxnSpPr>
        <p:spPr>
          <a:xfrm>
            <a:off x="6647751" y="2981757"/>
            <a:ext cx="1128699" cy="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29099" y="1638740"/>
            <a:ext cx="2413000" cy="386259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 err="1"/>
              <a:t>df_map</a:t>
            </a:r>
            <a:r>
              <a:rPr lang="en-US" altLang="ko-KR" sz="700" dirty="0"/>
              <a:t> = </a:t>
            </a:r>
            <a:r>
              <a:rPr lang="en-US" altLang="ko-KR" sz="700" dirty="0" err="1"/>
              <a:t>folium.Map</a:t>
            </a:r>
            <a:r>
              <a:rPr lang="en-US" altLang="ko-KR" sz="700" dirty="0"/>
              <a:t>(location=[35.896017, 127.795284])</a:t>
            </a:r>
          </a:p>
          <a:p>
            <a:endParaRPr lang="en-US" altLang="ko-KR" sz="700" dirty="0"/>
          </a:p>
          <a:p>
            <a:r>
              <a:rPr lang="en-US" altLang="ko-KR" sz="700" dirty="0"/>
              <a:t>classes = ('table table-striped table-hover'</a:t>
            </a:r>
          </a:p>
          <a:p>
            <a:r>
              <a:rPr lang="en-US" altLang="ko-KR" sz="700" dirty="0"/>
              <a:t>          'table-condensed table-responsive')</a:t>
            </a:r>
          </a:p>
          <a:p>
            <a:endParaRPr lang="en-US" altLang="ko-KR" sz="700" dirty="0"/>
          </a:p>
          <a:p>
            <a:r>
              <a:rPr lang="en-US" altLang="ko-KR" sz="700" dirty="0"/>
              <a:t>popup = </a:t>
            </a:r>
            <a:r>
              <a:rPr lang="en-US" altLang="ko-KR" sz="700" dirty="0" err="1"/>
              <a:t>df_kor.to_html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 = </a:t>
            </a:r>
            <a:r>
              <a:rPr lang="en-US" altLang="ko-KR" sz="700" dirty="0" err="1"/>
              <a:t>df_isl.to_html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 = </a:t>
            </a:r>
            <a:r>
              <a:rPr lang="en-US" altLang="ko-KR" sz="700" dirty="0" err="1"/>
              <a:t>df_jpy.to_html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popup3 = </a:t>
            </a:r>
            <a:r>
              <a:rPr lang="en-US" altLang="ko-KR" sz="700" dirty="0" err="1"/>
              <a:t>df_trk.to_html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popup4 = </a:t>
            </a:r>
            <a:r>
              <a:rPr lang="en-US" altLang="ko-KR" sz="700" dirty="0" err="1"/>
              <a:t>df_cnd.to_html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popup5 = </a:t>
            </a:r>
            <a:r>
              <a:rPr lang="en-US" altLang="ko-KR" sz="700" dirty="0" err="1"/>
              <a:t>df_mxc.to_html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popup6 = </a:t>
            </a:r>
            <a:r>
              <a:rPr lang="en-US" altLang="ko-KR" sz="700" dirty="0" err="1"/>
              <a:t>df_usa.to_html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popup7 = </a:t>
            </a:r>
            <a:r>
              <a:rPr lang="en-US" altLang="ko-KR" sz="700" dirty="0" err="1"/>
              <a:t>df_chl.to_html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popup8 = </a:t>
            </a:r>
            <a:r>
              <a:rPr lang="en-US" altLang="ko-KR" sz="700" dirty="0" err="1"/>
              <a:t>df_bel.to_html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popup9 = </a:t>
            </a:r>
            <a:r>
              <a:rPr lang="en-US" altLang="ko-KR" sz="700" dirty="0" err="1"/>
              <a:t>df_cch.to_html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popup10 = </a:t>
            </a:r>
            <a:r>
              <a:rPr lang="en-US" altLang="ko-KR" sz="700" dirty="0" err="1"/>
              <a:t>df_dmk.to_html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popup11 = </a:t>
            </a:r>
            <a:r>
              <a:rPr lang="en-US" altLang="ko-KR" sz="700" dirty="0" err="1"/>
              <a:t>df_ast.to_html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popup12 = </a:t>
            </a:r>
            <a:r>
              <a:rPr lang="en-US" altLang="ko-KR" sz="700" dirty="0" err="1"/>
              <a:t>df_fld.to_html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popup13 = </a:t>
            </a:r>
            <a:r>
              <a:rPr lang="en-US" altLang="ko-KR" sz="700" dirty="0" err="1"/>
              <a:t>df_prc.to_html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popup14 = </a:t>
            </a:r>
            <a:r>
              <a:rPr lang="en-US" altLang="ko-KR" sz="700" dirty="0" err="1"/>
              <a:t>df_ger.to_html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popup15 = </a:t>
            </a:r>
            <a:r>
              <a:rPr lang="en-US" altLang="ko-KR" sz="700" dirty="0" err="1"/>
              <a:t>df_grc.to_html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popup16 = </a:t>
            </a:r>
            <a:r>
              <a:rPr lang="en-US" altLang="ko-KR" sz="700" dirty="0" err="1"/>
              <a:t>df_hgr.to_html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popup17 = </a:t>
            </a:r>
            <a:r>
              <a:rPr lang="en-US" altLang="ko-KR" sz="700" dirty="0" err="1"/>
              <a:t>df_irl.to_html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popup18 = </a:t>
            </a:r>
            <a:r>
              <a:rPr lang="en-US" altLang="ko-KR" sz="700" dirty="0" err="1"/>
              <a:t>df_itl.to_html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popup20 = </a:t>
            </a:r>
            <a:r>
              <a:rPr lang="en-US" altLang="ko-KR" sz="700" dirty="0" err="1"/>
              <a:t>df_ntl.to_html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popup21 = </a:t>
            </a:r>
            <a:r>
              <a:rPr lang="en-US" altLang="ko-KR" sz="700" dirty="0" err="1"/>
              <a:t>df_nor.to_html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popup22 = </a:t>
            </a:r>
            <a:r>
              <a:rPr lang="en-US" altLang="ko-KR" sz="700" dirty="0" err="1"/>
              <a:t>df_pld.to_html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popup23 = </a:t>
            </a:r>
            <a:r>
              <a:rPr lang="en-US" altLang="ko-KR" sz="700" dirty="0" err="1"/>
              <a:t>df_ptg.to_html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popup24 = </a:t>
            </a:r>
            <a:r>
              <a:rPr lang="en-US" altLang="ko-KR" sz="700" dirty="0" err="1"/>
              <a:t>df_spn.to_html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popup25 = </a:t>
            </a:r>
            <a:r>
              <a:rPr lang="en-US" altLang="ko-KR" sz="700" dirty="0" err="1"/>
              <a:t>df_swd.to_html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popup26 = </a:t>
            </a:r>
            <a:r>
              <a:rPr lang="en-US" altLang="ko-KR" sz="700" dirty="0" err="1"/>
              <a:t>df_sws.to_html</a:t>
            </a:r>
            <a:r>
              <a:rPr lang="en-US" altLang="ko-KR" sz="700" dirty="0"/>
              <a:t>(classes=classes)</a:t>
            </a:r>
          </a:p>
          <a:p>
            <a:r>
              <a:rPr lang="en-US" altLang="ko-KR" sz="700" dirty="0"/>
              <a:t>popup27 = </a:t>
            </a:r>
            <a:r>
              <a:rPr lang="en-US" altLang="ko-KR" sz="700" dirty="0" err="1"/>
              <a:t>df_arl.to_html</a:t>
            </a:r>
            <a:r>
              <a:rPr lang="en-US" altLang="ko-KR" sz="700" dirty="0"/>
              <a:t>(classes=classes)</a:t>
            </a:r>
          </a:p>
          <a:p>
            <a:endParaRPr lang="en-US" altLang="ko-KR" sz="700" dirty="0"/>
          </a:p>
          <a:p>
            <a:endParaRPr lang="en-US" altLang="ko-KR" sz="700" dirty="0"/>
          </a:p>
        </p:txBody>
      </p:sp>
      <p:sp>
        <p:nvSpPr>
          <p:cNvPr id="10" name="직사각형 9"/>
          <p:cNvSpPr/>
          <p:nvPr/>
        </p:nvSpPr>
        <p:spPr>
          <a:xfrm>
            <a:off x="673099" y="3154540"/>
            <a:ext cx="3327400" cy="4154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mapsplotlib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mapsplot</a:t>
            </a:r>
            <a:r>
              <a:rPr lang="ko-KR" altLang="en-US" sz="700" dirty="0"/>
              <a:t> </a:t>
            </a:r>
            <a:r>
              <a:rPr lang="ko-KR" altLang="en-US" sz="700" dirty="0" err="1"/>
              <a:t>as</a:t>
            </a:r>
            <a:r>
              <a:rPr lang="ko-KR" altLang="en-US" sz="700" dirty="0"/>
              <a:t> </a:t>
            </a:r>
            <a:r>
              <a:rPr lang="ko-KR" altLang="en-US" sz="700" dirty="0" err="1"/>
              <a:t>mplt</a:t>
            </a:r>
            <a:r>
              <a:rPr lang="ko-KR" altLang="en-US" sz="700" dirty="0"/>
              <a:t> </a:t>
            </a:r>
          </a:p>
          <a:p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folium</a:t>
            </a:r>
            <a:endParaRPr lang="ko-KR" altLang="en-US" sz="700" dirty="0"/>
          </a:p>
          <a:p>
            <a:r>
              <a:rPr lang="ko-KR" altLang="en-US" sz="700" dirty="0" err="1"/>
              <a:t>mplt.register_api_key</a:t>
            </a:r>
            <a:r>
              <a:rPr lang="ko-KR" altLang="en-US" sz="700" dirty="0"/>
              <a:t>('AIzaSyBid98TLDN7mX0MJgu3LrcVKZqom1uZYMk')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0699" y="2262228"/>
            <a:ext cx="4630317" cy="31085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([35.896017, 127.795284],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blue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([31.079300, 34.853286],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yellow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([36.170152,138.199447],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red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([38.940948, 35.377256],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popup3,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orange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([56.096320, -106.324662],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popup4,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purple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([23.723327, -102.621873],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popup5,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white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([37.238665, -96.226603],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popup6,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grey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([-35.460260, -71.494534],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popup7,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black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([50.500956, 4.444266],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popup8,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pink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([49.832119, 15.453711],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popup9,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brown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([56.282886, 9.476474],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popup10,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Aqua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([58.598370, 25.019560],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popup11,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Green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([61.917607, 25.866517],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popup12,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Azure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([46.186954, 2.261478],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popup13,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Coral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([51.172067, 10.380373],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popup14,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blue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([39.083213, 21.803851],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popup15,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Green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([47.168960, 19.494223],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popup16,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blue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([53.414109, -8.258413],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popup17,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pink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([41.850617, 12.561223],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popup18,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blue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([52.132802, 5.290923],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popup20,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red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([60.405665, 8.543365],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popup21,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Orange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([51.944100, 19.171189],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popup22,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pink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([39.396370, -8.126700],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popup23,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pink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([40.458531, -3.797232],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popup24,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green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([60.108332, 18.666923],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popup25,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blue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([46.813417, 8.229848],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popup26,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green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 err="1"/>
              <a:t>folium.Marker</a:t>
            </a:r>
            <a:r>
              <a:rPr lang="ko-KR" altLang="en-US" sz="700" dirty="0"/>
              <a:t>([-25.296217, 134.031864], </a:t>
            </a:r>
            <a:r>
              <a:rPr lang="ko-KR" altLang="en-US" sz="700" dirty="0" err="1"/>
              <a:t>popup</a:t>
            </a:r>
            <a:r>
              <a:rPr lang="ko-KR" altLang="en-US" sz="700" dirty="0"/>
              <a:t> = popup27, </a:t>
            </a:r>
            <a:r>
              <a:rPr lang="ko-KR" altLang="en-US" sz="700" dirty="0" err="1"/>
              <a:t>icon</a:t>
            </a:r>
            <a:r>
              <a:rPr lang="ko-KR" altLang="en-US" sz="700" dirty="0"/>
              <a:t>=</a:t>
            </a:r>
            <a:r>
              <a:rPr lang="ko-KR" altLang="en-US" sz="700" dirty="0" err="1"/>
              <a:t>folium.Icon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color</a:t>
            </a:r>
            <a:r>
              <a:rPr lang="ko-KR" altLang="en-US" sz="700" dirty="0"/>
              <a:t>='</a:t>
            </a:r>
            <a:r>
              <a:rPr lang="ko-KR" altLang="en-US" sz="700" dirty="0" err="1"/>
              <a:t>green</a:t>
            </a:r>
            <a:r>
              <a:rPr lang="ko-KR" altLang="en-US" sz="700" dirty="0"/>
              <a:t>')).</a:t>
            </a:r>
            <a:r>
              <a:rPr lang="ko-KR" altLang="en-US" sz="700" dirty="0" err="1"/>
              <a:t>add_to</a:t>
            </a:r>
            <a:r>
              <a:rPr lang="ko-KR" altLang="en-US" sz="700" dirty="0"/>
              <a:t>(</a:t>
            </a:r>
            <a:r>
              <a:rPr lang="ko-KR" altLang="en-US" sz="700" dirty="0" err="1"/>
              <a:t>df_map</a:t>
            </a:r>
            <a:r>
              <a:rPr lang="ko-KR" altLang="en-US" sz="700" dirty="0"/>
              <a:t>)</a:t>
            </a:r>
          </a:p>
        </p:txBody>
      </p:sp>
      <p:cxnSp>
        <p:nvCxnSpPr>
          <p:cNvPr id="17" name="꺾인 연결선 16"/>
          <p:cNvCxnSpPr>
            <a:stCxn id="10" idx="2"/>
            <a:endCxn id="9" idx="2"/>
          </p:cNvCxnSpPr>
          <p:nvPr/>
        </p:nvCxnSpPr>
        <p:spPr>
          <a:xfrm rot="16200000" flipH="1">
            <a:off x="2920550" y="2986287"/>
            <a:ext cx="1931298" cy="3098800"/>
          </a:xfrm>
          <a:prstGeom prst="bentConnector3">
            <a:avLst>
              <a:gd name="adj1" fmla="val 111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" idx="0"/>
            <a:endCxn id="11" idx="0"/>
          </p:cNvCxnSpPr>
          <p:nvPr/>
        </p:nvCxnSpPr>
        <p:spPr>
          <a:xfrm rot="16200000" flipH="1">
            <a:off x="6998984" y="75355"/>
            <a:ext cx="623488" cy="3750259"/>
          </a:xfrm>
          <a:prstGeom prst="bentConnector3">
            <a:avLst>
              <a:gd name="adj1" fmla="val -366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624803" y="1275927"/>
            <a:ext cx="7621589" cy="4172724"/>
            <a:chOff x="1966910" y="1274146"/>
            <a:chExt cx="7621589" cy="41727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910" y="1551145"/>
              <a:ext cx="7621589" cy="389572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966910" y="1274146"/>
              <a:ext cx="6992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/>
                <a:t>df_map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5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9" y="752476"/>
            <a:ext cx="6372505" cy="3016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88" y="352425"/>
            <a:ext cx="5440312" cy="3714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39" y="3624262"/>
            <a:ext cx="6051497" cy="30305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33783" y="1318672"/>
            <a:ext cx="14205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소비자 물가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19375" y="962025"/>
            <a:ext cx="319164" cy="1841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38539" y="952500"/>
            <a:ext cx="461886" cy="19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00425" y="952500"/>
            <a:ext cx="323850" cy="1936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19589" y="952500"/>
            <a:ext cx="541261" cy="1936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0" idx="1"/>
            <a:endCxn id="15" idx="0"/>
          </p:cNvCxnSpPr>
          <p:nvPr/>
        </p:nvCxnSpPr>
        <p:spPr>
          <a:xfrm flipH="1">
            <a:off x="1344074" y="1054100"/>
            <a:ext cx="1275301" cy="26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783" y="184046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환율</a:t>
            </a:r>
          </a:p>
        </p:txBody>
      </p:sp>
      <p:cxnSp>
        <p:nvCxnSpPr>
          <p:cNvPr id="30" name="직선 화살표 연결선 29"/>
          <p:cNvCxnSpPr>
            <a:stCxn id="21" idx="2"/>
          </p:cNvCxnSpPr>
          <p:nvPr/>
        </p:nvCxnSpPr>
        <p:spPr>
          <a:xfrm flipH="1">
            <a:off x="1280622" y="1146175"/>
            <a:ext cx="1888860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58558" y="2359033"/>
            <a:ext cx="11897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대출 금리</a:t>
            </a:r>
          </a:p>
        </p:txBody>
      </p:sp>
      <p:cxnSp>
        <p:nvCxnSpPr>
          <p:cNvPr id="33" name="직선 화살표 연결선 32"/>
          <p:cNvCxnSpPr>
            <a:stCxn id="22" idx="2"/>
            <a:endCxn id="31" idx="0"/>
          </p:cNvCxnSpPr>
          <p:nvPr/>
        </p:nvCxnSpPr>
        <p:spPr>
          <a:xfrm flipH="1">
            <a:off x="2253433" y="1146175"/>
            <a:ext cx="1308917" cy="121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35161" y="1292176"/>
            <a:ext cx="11897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/>
              <a:t>빅맥</a:t>
            </a:r>
            <a:r>
              <a:rPr lang="ko-KR" altLang="en-US" dirty="0"/>
              <a:t> 지수</a:t>
            </a:r>
          </a:p>
        </p:txBody>
      </p:sp>
      <p:cxnSp>
        <p:nvCxnSpPr>
          <p:cNvPr id="36" name="직선 화살표 연결선 35"/>
          <p:cNvCxnSpPr>
            <a:stCxn id="23" idx="3"/>
            <a:endCxn id="34" idx="0"/>
          </p:cNvCxnSpPr>
          <p:nvPr/>
        </p:nvCxnSpPr>
        <p:spPr>
          <a:xfrm>
            <a:off x="4260850" y="1049338"/>
            <a:ext cx="869186" cy="24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371600"/>
            <a:ext cx="8953500" cy="4861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22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F3749-6833-45C4-AEEF-138347F30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AEAEA"/>
                </a:solidFill>
              </a:rPr>
              <a:t>감사합니다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B653A7-4C3C-4E29-BE51-96D91F2CC9E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1402">
            <a:off x="8585312" y="3566533"/>
            <a:ext cx="721619" cy="7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1465EF-E3B4-41DF-BC50-23D66C2F1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2604" y="1700636"/>
            <a:ext cx="1566792" cy="351451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259FB-1828-4ADD-9A4C-B8BA90376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1881" y="2221813"/>
            <a:ext cx="2408238" cy="2774136"/>
          </a:xfrm>
          <a:ln w="28575">
            <a:solidFill>
              <a:schemeClr val="bg1"/>
            </a:solidFill>
          </a:ln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선택 및 배경</a:t>
            </a:r>
            <a:endParaRPr lang="en-US" altLang="ko-KR" dirty="0"/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주제별 계획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endParaRPr lang="en-US" altLang="ko-KR" dirty="0"/>
          </a:p>
          <a:p>
            <a:r>
              <a:rPr lang="ko-KR" altLang="en-US" dirty="0"/>
              <a:t>셋째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dirty="0"/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물가와 금리</a:t>
            </a:r>
            <a:endParaRPr lang="en-US" altLang="ko-KR" dirty="0"/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endParaRPr lang="en-US" altLang="ko-KR" dirty="0"/>
          </a:p>
          <a:p>
            <a:r>
              <a:rPr lang="ko-KR" altLang="en-US" dirty="0"/>
              <a:t>넷째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실시간 환율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</a:p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다섯째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 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06ABC-24C5-4A42-A247-86D62210C3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1402">
            <a:off x="7363341" y="2984642"/>
            <a:ext cx="721619" cy="7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및 배경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67" y="1247774"/>
            <a:ext cx="4577029" cy="521415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337299" y="1247774"/>
            <a:ext cx="4577029" cy="5214151"/>
            <a:chOff x="6681788" y="614362"/>
            <a:chExt cx="4224339" cy="587613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788" y="1295400"/>
              <a:ext cx="4224338" cy="519510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789" y="614362"/>
              <a:ext cx="4224338" cy="681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89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및 배경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8" y="4051989"/>
            <a:ext cx="4644454" cy="2423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" y="1114397"/>
            <a:ext cx="4572396" cy="2737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892240" y="1885245"/>
            <a:ext cx="4464215" cy="39329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657850" y="0"/>
            <a:ext cx="6534150" cy="6858000"/>
          </a:xfrm>
          <a:prstGeom prst="rect">
            <a:avLst/>
          </a:prstGeom>
          <a:gradFill>
            <a:gsLst>
              <a:gs pos="51000">
                <a:srgbClr val="6D9094"/>
              </a:gs>
              <a:gs pos="0">
                <a:srgbClr val="97A085"/>
              </a:gs>
              <a:gs pos="100000">
                <a:srgbClr val="295A83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28204" y="1114397"/>
            <a:ext cx="5852277" cy="5715566"/>
            <a:chOff x="6006348" y="1114397"/>
            <a:chExt cx="5852277" cy="5715566"/>
          </a:xfrm>
        </p:grpSpPr>
        <p:grpSp>
          <p:nvGrpSpPr>
            <p:cNvPr id="15" name="그룹 14"/>
            <p:cNvGrpSpPr/>
            <p:nvPr/>
          </p:nvGrpSpPr>
          <p:grpSpPr>
            <a:xfrm>
              <a:off x="6006348" y="1114397"/>
              <a:ext cx="5452227" cy="2410650"/>
              <a:chOff x="5606298" y="1265018"/>
              <a:chExt cx="5452227" cy="241065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606298" y="1265018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/>
                    </a:solidFill>
                  </a:rPr>
                  <a:t>개발 동기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06298" y="1921342"/>
                <a:ext cx="545222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각 나라의 상품 및 물가 정보 확인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각 나라의 환율에 대한 정보 제공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매년 증가하는 여행자들을 위한 편리성 제공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006348" y="3761572"/>
              <a:ext cx="5852277" cy="3068391"/>
              <a:chOff x="5606298" y="3903354"/>
              <a:chExt cx="5852277" cy="306839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606298" y="3903354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/>
                    </a:solidFill>
                  </a:rPr>
                  <a:t>기대 효과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1548" y="4386422"/>
                <a:ext cx="575702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해외 여행 목적지에 관한 물가 및 환율 정보 확인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여행 시장이 확장되며 여행자는 증가한다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/>
                    </a:solidFill>
                  </a:rPr>
                  <a:t>한 눈에 볼 수 있는 정보 및 편리성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모서리가 둥근 직사각형 20"/>
          <p:cNvSpPr/>
          <p:nvPr/>
        </p:nvSpPr>
        <p:spPr>
          <a:xfrm>
            <a:off x="5994120" y="704850"/>
            <a:ext cx="5861610" cy="58616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A7DE"/>
            </a:gs>
            <a:gs pos="0">
              <a:srgbClr val="666666"/>
            </a:gs>
            <a:gs pos="100000">
              <a:schemeClr val="accent1">
                <a:lumMod val="60000"/>
                <a:lumOff val="40000"/>
              </a:schemeClr>
            </a:gs>
            <a:gs pos="100000">
              <a:schemeClr val="bg1"/>
            </a:gs>
            <a:gs pos="100000">
              <a:srgbClr val="1AA3D6"/>
            </a:gs>
            <a:gs pos="100000">
              <a:srgbClr val="0070C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1000">
                <a:srgbClr val="6D9094"/>
              </a:gs>
              <a:gs pos="0">
                <a:srgbClr val="97A085"/>
              </a:gs>
              <a:gs pos="100000">
                <a:srgbClr val="295A83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  <a:solidFill>
            <a:schemeClr val="bg1"/>
          </a:solidFill>
        </p:spPr>
        <p:txBody>
          <a:bodyPr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주제별 계획 일정</a:t>
            </a:r>
            <a:endParaRPr lang="en-US" altLang="ko-KR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1" y="1352401"/>
            <a:ext cx="8529085" cy="4657874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softEdge rad="11250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906ABC-24C5-4A42-A247-86D62210C3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1402">
            <a:off x="10758041" y="1185283"/>
            <a:ext cx="721619" cy="7729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906ABC-24C5-4A42-A247-86D62210C34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1402">
            <a:off x="10967430" y="829695"/>
            <a:ext cx="414282" cy="4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3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3933825" cy="704850"/>
          </a:xfrm>
          <a:solidFill>
            <a:schemeClr val="bg1"/>
          </a:solidFill>
        </p:spPr>
        <p:txBody>
          <a:bodyPr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물가</a:t>
            </a:r>
            <a:r>
              <a:rPr lang="en-US" altLang="ko-KR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금리</a:t>
            </a:r>
            <a:r>
              <a:rPr lang="en-US" altLang="ko-KR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048250" y="1133475"/>
            <a:ext cx="1666875" cy="16668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물가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100386" y="4191000"/>
            <a:ext cx="1666875" cy="16668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금리</a:t>
            </a:r>
          </a:p>
        </p:txBody>
      </p:sp>
      <p:sp>
        <p:nvSpPr>
          <p:cNvPr id="6" name="타원 5"/>
          <p:cNvSpPr/>
          <p:nvPr/>
        </p:nvSpPr>
        <p:spPr>
          <a:xfrm>
            <a:off x="7181850" y="4190999"/>
            <a:ext cx="1666875" cy="16668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환율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3" idx="3"/>
            <a:endCxn id="5" idx="0"/>
          </p:cNvCxnSpPr>
          <p:nvPr/>
        </p:nvCxnSpPr>
        <p:spPr>
          <a:xfrm flipH="1">
            <a:off x="3933824" y="2556242"/>
            <a:ext cx="1358534" cy="1634758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5"/>
            <a:endCxn id="6" idx="0"/>
          </p:cNvCxnSpPr>
          <p:nvPr/>
        </p:nvCxnSpPr>
        <p:spPr>
          <a:xfrm>
            <a:off x="6471017" y="2556242"/>
            <a:ext cx="1544271" cy="1634757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6"/>
            <a:endCxn id="6" idx="2"/>
          </p:cNvCxnSpPr>
          <p:nvPr/>
        </p:nvCxnSpPr>
        <p:spPr>
          <a:xfrm flipV="1">
            <a:off x="4767261" y="5024437"/>
            <a:ext cx="2414589" cy="1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9AB36E-4169-4B79-B7FC-CD8D2A5FA745}"/>
              </a:ext>
            </a:extLst>
          </p:cNvPr>
          <p:cNvSpPr txBox="1"/>
          <p:nvPr/>
        </p:nvSpPr>
        <p:spPr>
          <a:xfrm>
            <a:off x="4926030" y="621808"/>
            <a:ext cx="209704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물가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물건의 가격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A9C04-632D-477F-BB99-FFD45B88CCEC}"/>
              </a:ext>
            </a:extLst>
          </p:cNvPr>
          <p:cNvSpPr txBox="1"/>
          <p:nvPr/>
        </p:nvSpPr>
        <p:spPr>
          <a:xfrm>
            <a:off x="150814" y="3748834"/>
            <a:ext cx="364555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돈의 가격을 나타내는 지표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87389-D9E0-4951-AD2D-9FACD56E59E7}"/>
              </a:ext>
            </a:extLst>
          </p:cNvPr>
          <p:cNvSpPr txBox="1"/>
          <p:nvPr/>
        </p:nvSpPr>
        <p:spPr>
          <a:xfrm>
            <a:off x="8436662" y="3665252"/>
            <a:ext cx="31838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화폐 사이의 교환 비율</a:t>
            </a:r>
          </a:p>
        </p:txBody>
      </p:sp>
    </p:spTree>
    <p:extLst>
      <p:ext uri="{BB962C8B-B14F-4D97-AF65-F5344CB8AC3E}">
        <p14:creationId xmlns:p14="http://schemas.microsoft.com/office/powerpoint/2010/main" val="23326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금리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환율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638F-B0EC-4DD7-BC40-4A35D6D72E30}"/>
              </a:ext>
            </a:extLst>
          </p:cNvPr>
          <p:cNvSpPr txBox="1"/>
          <p:nvPr/>
        </p:nvSpPr>
        <p:spPr>
          <a:xfrm>
            <a:off x="4211945" y="890216"/>
            <a:ext cx="3387466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물가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환율의 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77" y="1712417"/>
            <a:ext cx="1293503" cy="8589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38" y="1725739"/>
            <a:ext cx="1257300" cy="85514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416331" y="2018065"/>
            <a:ext cx="978695" cy="2667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38" y="3215969"/>
            <a:ext cx="1257300" cy="10010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77" y="3348551"/>
            <a:ext cx="1293503" cy="858946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416331" y="3644674"/>
            <a:ext cx="978695" cy="2667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38" y="4852103"/>
            <a:ext cx="1257300" cy="10010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77" y="4921892"/>
            <a:ext cx="1293503" cy="861473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5416331" y="5137933"/>
            <a:ext cx="978695" cy="2667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33824" y="2627475"/>
            <a:ext cx="394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물가가 높으면 화폐가치가 떨어진다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33824" y="4349891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이자율이 높으면 화폐가치가 떨어진다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05822" y="6055825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이자율이 높으면 환율 선물의 가치가 떨어진다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5555" y="1356042"/>
            <a:ext cx="4851400" cy="4772469"/>
          </a:xfrm>
          <a:prstGeom prst="roundRect">
            <a:avLst/>
          </a:prstGeom>
          <a:gradFill>
            <a:gsLst>
              <a:gs pos="0">
                <a:srgbClr val="12A7DE"/>
              </a:gs>
              <a:gs pos="0">
                <a:srgbClr val="666666"/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  <a:gs pos="90000">
                <a:srgbClr val="1AA3D6"/>
              </a:gs>
              <a:gs pos="51000">
                <a:srgbClr val="0070C0"/>
              </a:gs>
            </a:gsLst>
            <a:lin ang="8100000" scaled="1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예시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</a:p>
          <a:p>
            <a:pPr lvl="0">
              <a:defRPr/>
            </a:pPr>
            <a:endParaRPr lang="en-US" altLang="ko-KR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물가가 오르면 사람들은 은행에서 예금을 찾고 대출도 한다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</a:p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시중에 돈이 많이 풀리게 되고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따라서 돈의 가치는 떨어집니다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</a:p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이때 우리나라 돈의 가치는 떨어 졌는데 외국 돈 가치가 그대로라면 어떻게 될까요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당연히 외국 돈에 대한 우리나라 돈의 가치가 물가가 올라가기 전 보다 떨어진다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그러면 환율이 올라가게 됩니다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74402" y="1319699"/>
            <a:ext cx="4851400" cy="4772469"/>
          </a:xfrm>
          <a:prstGeom prst="roundRect">
            <a:avLst/>
          </a:prstGeom>
          <a:gradFill>
            <a:gsLst>
              <a:gs pos="0">
                <a:srgbClr val="12A7DE"/>
              </a:gs>
              <a:gs pos="0">
                <a:srgbClr val="666666"/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  <a:gs pos="90000">
                <a:srgbClr val="FF0000"/>
              </a:gs>
              <a:gs pos="100000">
                <a:srgbClr val="FFC000"/>
              </a:gs>
            </a:gsLst>
            <a:lin ang="8100000" scaled="1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dirty="0">
                <a:solidFill>
                  <a:schemeClr val="bg1"/>
                </a:solidFill>
              </a:rPr>
              <a:t>환율에 대한 가치의 변동은 환율로만 따지기 어렵다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bg1"/>
                </a:solidFill>
              </a:rPr>
              <a:t>물가와 금리의 관계가 필요</a:t>
            </a:r>
          </a:p>
          <a:p>
            <a:pPr lvl="0">
              <a:defRPr/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 animBg="1"/>
      <p:bldP spid="18" grpId="0" animBg="1"/>
      <p:bldP spid="20" grpId="0"/>
      <p:bldP spid="21" grpId="0"/>
      <p:bldP spid="22" grpId="0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</p:spPr>
        <p:txBody>
          <a:bodyPr anchor="ctr"/>
          <a:lstStyle/>
          <a:p>
            <a:r>
              <a:rPr lang="ko-KR" altLang="en-US" dirty="0"/>
              <a:t>실시간 환율 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1204111"/>
            <a:ext cx="4834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750882" y="1133850"/>
            <a:ext cx="143948" cy="14394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903414-D6BB-4C2F-83B1-00131D00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13" y="1607868"/>
            <a:ext cx="8397968" cy="2248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E560E5-25F0-49DF-8BC4-3866EBECE4C3}"/>
              </a:ext>
            </a:extLst>
          </p:cNvPr>
          <p:cNvSpPr txBox="1"/>
          <p:nvPr/>
        </p:nvSpPr>
        <p:spPr>
          <a:xfrm>
            <a:off x="1757213" y="4017415"/>
            <a:ext cx="7786282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실시간으로 데이터를 가져오는 작업을 함수화 하였다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받은 </a:t>
            </a:r>
            <a:r>
              <a:rPr lang="en-US" altLang="ko-KR" dirty="0"/>
              <a:t>Json</a:t>
            </a:r>
            <a:r>
              <a:rPr lang="ko-KR" altLang="en-US" dirty="0"/>
              <a:t>포맷의 데이터를 로드 해준다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가져온 데이터에서 필요로 하는 데이터를 추출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수치 데이터에서 천단위에 사용하는 ‘</a:t>
            </a:r>
            <a:r>
              <a:rPr lang="en-US" altLang="ko-KR" dirty="0"/>
              <a:t>,’</a:t>
            </a:r>
            <a:r>
              <a:rPr lang="ko-KR" altLang="en-US" dirty="0"/>
              <a:t>를 제거해서 사용하기 쉬운 자료로 만들었다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정리된 데이터들을 그래프로 출력하는 부분까지 함수화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1365564"/>
            <a:ext cx="5332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288139" y="1302468"/>
            <a:ext cx="143948" cy="14394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75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6023530" cy="6858000"/>
          </a:xfrm>
          <a:prstGeom prst="rect">
            <a:avLst/>
          </a:prstGeom>
          <a:gradFill>
            <a:gsLst>
              <a:gs pos="51000">
                <a:srgbClr val="6D9094"/>
              </a:gs>
              <a:gs pos="0">
                <a:srgbClr val="97A085"/>
              </a:gs>
              <a:gs pos="100000">
                <a:srgbClr val="295A83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3933825" cy="70485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실시간 환율 정보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899311"/>
            <a:ext cx="4834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1060764"/>
            <a:ext cx="53324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50882" y="820172"/>
            <a:ext cx="143948" cy="1439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88139" y="988790"/>
            <a:ext cx="143948" cy="1439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23529" y="2008015"/>
            <a:ext cx="6016071" cy="3885777"/>
            <a:chOff x="4998131" y="1798951"/>
            <a:chExt cx="6016071" cy="3711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6AF2DF-D09A-493E-97FA-1AFC63948B4C}"/>
                </a:ext>
              </a:extLst>
            </p:cNvPr>
            <p:cNvSpPr txBox="1"/>
            <p:nvPr/>
          </p:nvSpPr>
          <p:spPr>
            <a:xfrm>
              <a:off x="4998131" y="1798951"/>
              <a:ext cx="60160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반복문을 이용하여 함수를 호출하였다</a:t>
              </a:r>
              <a:r>
                <a:rPr lang="en-US" altLang="ko-KR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pause() </a:t>
              </a:r>
              <a:r>
                <a:rPr lang="ko-KR" altLang="en-US" dirty="0"/>
                <a:t>를 이용하여 반복되는 속도를 조절하였다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E6662F-C73C-4E22-9E11-4300CB813130}"/>
                </a:ext>
              </a:extLst>
            </p:cNvPr>
            <p:cNvSpPr txBox="1"/>
            <p:nvPr/>
          </p:nvSpPr>
          <p:spPr>
            <a:xfrm>
              <a:off x="4998131" y="2924836"/>
              <a:ext cx="585038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국가별 화폐단위 </a:t>
              </a:r>
              <a:r>
                <a:rPr lang="en-US" altLang="ko-KR" dirty="0"/>
                <a:t>1</a:t>
              </a:r>
              <a:r>
                <a:rPr lang="ko-KR" altLang="en-US" dirty="0"/>
                <a:t>당 한화로 얼마인가를 표시해주는 그래프이다</a:t>
              </a:r>
              <a:r>
                <a:rPr lang="en-US" altLang="ko-KR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pause()</a:t>
              </a:r>
              <a:r>
                <a:rPr lang="ko-KR" altLang="en-US" dirty="0"/>
                <a:t>에 넣은 값만큼의 시간의 간격을 두고 갱신되어서 출력된다</a:t>
              </a:r>
              <a:r>
                <a:rPr lang="en-US" altLang="ko-KR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4B43A59-ABB5-4A90-8321-496C7035F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9" y="1420392"/>
            <a:ext cx="1810095" cy="756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BDEFB4-0CD6-4D42-8253-1664179E1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9" y="2491396"/>
            <a:ext cx="3635055" cy="3307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36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3391</Words>
  <Application>Microsoft Office PowerPoint</Application>
  <PresentationFormat>와이드스크린</PresentationFormat>
  <Paragraphs>266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함초롬바탕</vt:lpstr>
      <vt:lpstr>함초롬바탕 확장</vt:lpstr>
      <vt:lpstr>함초롱바탕</vt:lpstr>
      <vt:lpstr>함초롱바탕 확장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희규 박</dc:creator>
  <cp:lastModifiedBy>lov21y_@bu.ac.kr</cp:lastModifiedBy>
  <cp:revision>61</cp:revision>
  <dcterms:created xsi:type="dcterms:W3CDTF">2019-02-28T07:55:33Z</dcterms:created>
  <dcterms:modified xsi:type="dcterms:W3CDTF">2019-05-07T18:22:34Z</dcterms:modified>
  <cp:contentStatus/>
</cp:coreProperties>
</file>