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3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2008891" y="1774394"/>
            <a:ext cx="8174218" cy="3309210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93313" y="2854476"/>
            <a:ext cx="6367274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시각화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OECD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국가 환율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물가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금리의 상관 관계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06293" y="2929489"/>
            <a:ext cx="486198" cy="486198"/>
            <a:chOff x="867076" y="552692"/>
            <a:chExt cx="364015" cy="364015"/>
          </a:xfrm>
        </p:grpSpPr>
        <p:sp>
          <p:nvSpPr>
            <p:cNvPr id="15" name="타원 14"/>
            <p:cNvSpPr/>
            <p:nvPr/>
          </p:nvSpPr>
          <p:spPr>
            <a:xfrm>
              <a:off x="867076" y="552692"/>
              <a:ext cx="364015" cy="3640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3" y="605409"/>
              <a:ext cx="258583" cy="258583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8869392" y="3595687"/>
            <a:ext cx="360000" cy="360000"/>
          </a:xfrm>
          <a:prstGeom prst="ellipse">
            <a:avLst/>
          </a:prstGeom>
          <a:solidFill>
            <a:srgbClr val="70B5CE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869392" y="2389489"/>
            <a:ext cx="360000" cy="360000"/>
          </a:xfrm>
          <a:prstGeom prst="ellipse">
            <a:avLst/>
          </a:prstGeom>
          <a:solidFill>
            <a:srgbClr val="FFCABA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816100" y="1598397"/>
            <a:ext cx="8521700" cy="3661205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197A1C-401C-40B1-8BB2-CFAF66B772C1}"/>
              </a:ext>
            </a:extLst>
          </p:cNvPr>
          <p:cNvSpPr txBox="1"/>
          <p:nvPr/>
        </p:nvSpPr>
        <p:spPr>
          <a:xfrm>
            <a:off x="8332150" y="4903230"/>
            <a:ext cx="3050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20144156 </a:t>
            </a:r>
            <a:r>
              <a:rPr lang="ko-KR" altLang="en-US" dirty="0" err="1" smtClean="0"/>
              <a:t>허윤석</a:t>
            </a:r>
            <a:endParaRPr lang="en-US" altLang="ko-KR" dirty="0"/>
          </a:p>
          <a:p>
            <a:pPr algn="r"/>
            <a:r>
              <a:rPr lang="en-US" altLang="ko-KR" dirty="0" smtClean="0"/>
              <a:t>20142151 </a:t>
            </a:r>
            <a:r>
              <a:rPr lang="ko-KR" altLang="en-US" dirty="0" smtClean="0"/>
              <a:t>박   </a:t>
            </a:r>
            <a:r>
              <a:rPr lang="ko-KR" altLang="en-US" dirty="0"/>
              <a:t>준</a:t>
            </a:r>
            <a:endParaRPr lang="en-US" altLang="ko-KR" dirty="0"/>
          </a:p>
          <a:p>
            <a:pPr algn="r"/>
            <a:r>
              <a:rPr lang="en-US" altLang="ko-KR" dirty="0" smtClean="0"/>
              <a:t>20143385 </a:t>
            </a:r>
            <a:r>
              <a:rPr lang="ko-KR" altLang="en-US" dirty="0" smtClean="0"/>
              <a:t>임   </a:t>
            </a:r>
            <a:r>
              <a:rPr lang="ko-KR" altLang="en-US" dirty="0"/>
              <a:t>수</a:t>
            </a:r>
            <a:endParaRPr lang="en-US" altLang="ko-KR" dirty="0"/>
          </a:p>
          <a:p>
            <a:pPr algn="r"/>
            <a:r>
              <a:rPr lang="en-US" altLang="ko-KR" dirty="0" smtClean="0"/>
              <a:t>20161840 </a:t>
            </a:r>
            <a:r>
              <a:rPr lang="ko-KR" altLang="en-US" dirty="0" err="1" smtClean="0"/>
              <a:t>남정균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212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7030A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/>
                </a:solidFill>
              </a:rPr>
              <a:t>3. </a:t>
            </a:r>
            <a:r>
              <a:rPr lang="ko-KR" altLang="en-US" sz="2400" kern="0" dirty="0">
                <a:solidFill>
                  <a:schemeClr val="bg1"/>
                </a:solidFill>
              </a:rPr>
              <a:t>실시간 환율정보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049AA1A-0522-404B-837C-F4603D33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11" y="1376461"/>
            <a:ext cx="3505688" cy="409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8B4C157-C402-45B9-9B37-3EE0604F6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02" y="1953285"/>
            <a:ext cx="3518097" cy="1952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93F4F3DC-5D1D-4493-A5BC-12E51F595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11" y="4117900"/>
            <a:ext cx="3505689" cy="2067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2A7FD8E-8B6D-4E8A-9E35-04E74D4C4D14}"/>
              </a:ext>
            </a:extLst>
          </p:cNvPr>
          <p:cNvSpPr txBox="1"/>
          <p:nvPr/>
        </p:nvSpPr>
        <p:spPr>
          <a:xfrm>
            <a:off x="4852446" y="1396611"/>
            <a:ext cx="63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Json</a:t>
            </a:r>
            <a:r>
              <a:rPr lang="ko-KR" altLang="en-US" dirty="0">
                <a:solidFill>
                  <a:schemeClr val="bg1"/>
                </a:solidFill>
              </a:rPr>
              <a:t>형태로 받아온 정보를 데이터 프레임에 넣어준다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D30AA0B-08D8-4A6A-AEE5-261313CD5F05}"/>
              </a:ext>
            </a:extLst>
          </p:cNvPr>
          <p:cNvSpPr txBox="1"/>
          <p:nvPr/>
        </p:nvSpPr>
        <p:spPr>
          <a:xfrm>
            <a:off x="4863397" y="2448160"/>
            <a:ext cx="596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데이터 </a:t>
            </a:r>
            <a:r>
              <a:rPr lang="ko-KR" altLang="en-US" dirty="0">
                <a:solidFill>
                  <a:schemeClr val="bg1"/>
                </a:solidFill>
              </a:rPr>
              <a:t>프레임에서 사용할 정보만 따로 추출한다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9EA44A4-1A2C-4B74-A55E-5021831D37D7}"/>
              </a:ext>
            </a:extLst>
          </p:cNvPr>
          <p:cNvSpPr txBox="1"/>
          <p:nvPr/>
        </p:nvSpPr>
        <p:spPr>
          <a:xfrm>
            <a:off x="4852446" y="4210981"/>
            <a:ext cx="58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환율 </a:t>
            </a:r>
            <a:r>
              <a:rPr lang="ko-KR" altLang="en-US" dirty="0">
                <a:solidFill>
                  <a:schemeClr val="bg1"/>
                </a:solidFill>
              </a:rPr>
              <a:t>정보를 사용할 때 천원단위 이상에서 </a:t>
            </a:r>
            <a:r>
              <a:rPr lang="en-US" altLang="ko-KR" dirty="0">
                <a:solidFill>
                  <a:schemeClr val="bg1"/>
                </a:solidFill>
              </a:rPr>
              <a:t>‘,’</a:t>
            </a:r>
            <a:r>
              <a:rPr lang="ko-KR" altLang="en-US" dirty="0">
                <a:solidFill>
                  <a:schemeClr val="bg1"/>
                </a:solidFill>
              </a:rPr>
              <a:t>문자가 삽입되어 있어서 사용하기 힘들다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해당작업은 </a:t>
            </a:r>
            <a:r>
              <a:rPr lang="en-US" altLang="ko-KR" dirty="0">
                <a:solidFill>
                  <a:schemeClr val="bg1"/>
                </a:solidFill>
              </a:rPr>
              <a:t>‘,’</a:t>
            </a:r>
            <a:r>
              <a:rPr lang="ko-KR" altLang="en-US" dirty="0">
                <a:solidFill>
                  <a:schemeClr val="bg1"/>
                </a:solidFill>
              </a:rPr>
              <a:t>를 없에주는 작업이다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212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A50021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/>
                </a:solidFill>
              </a:rPr>
              <a:t>3. </a:t>
            </a:r>
            <a:r>
              <a:rPr lang="ko-KR" altLang="en-US" sz="2400" kern="0" dirty="0">
                <a:solidFill>
                  <a:schemeClr val="bg1"/>
                </a:solidFill>
              </a:rPr>
              <a:t>실시간 환율정보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7B7788-C938-43C9-9090-37ACAF83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14" y="1677376"/>
            <a:ext cx="3648195" cy="323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437F1DE-2076-4735-918B-2DB414B2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87" y="2085721"/>
            <a:ext cx="3616122" cy="657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59B05BE-7CD9-48ED-9737-0A9921C27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87" y="3073240"/>
            <a:ext cx="3616122" cy="3000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8F50635C-DA9F-40A6-828B-3EB64AA5D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7" y="1341742"/>
            <a:ext cx="3629532" cy="342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8CD7405-8ED1-4B5D-9A9C-8FA14D7FEF7C}"/>
              </a:ext>
            </a:extLst>
          </p:cNvPr>
          <p:cNvSpPr txBox="1"/>
          <p:nvPr/>
        </p:nvSpPr>
        <p:spPr>
          <a:xfrm>
            <a:off x="5042019" y="1281869"/>
            <a:ext cx="605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필요한 </a:t>
            </a:r>
            <a:r>
              <a:rPr lang="ko-KR" altLang="en-US" dirty="0">
                <a:solidFill>
                  <a:schemeClr val="bg1"/>
                </a:solidFill>
              </a:rPr>
              <a:t>정보를 그룹화해 사용하기 편하게 만들어준다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그리고 그룹화한 ‘</a:t>
            </a:r>
            <a:r>
              <a:rPr lang="en-US" altLang="ko-KR" dirty="0" err="1">
                <a:solidFill>
                  <a:schemeClr val="bg1"/>
                </a:solidFill>
              </a:rPr>
              <a:t>gu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타입을 정수형으로 변환해준다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3C8F2F8-9398-4378-80A2-BA9D2FD3AA06}"/>
              </a:ext>
            </a:extLst>
          </p:cNvPr>
          <p:cNvSpPr txBox="1"/>
          <p:nvPr/>
        </p:nvSpPr>
        <p:spPr>
          <a:xfrm>
            <a:off x="5096488" y="2367573"/>
            <a:ext cx="5790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그룹화한 </a:t>
            </a:r>
            <a:r>
              <a:rPr lang="ko-KR" altLang="en-US" dirty="0">
                <a:solidFill>
                  <a:schemeClr val="bg1"/>
                </a:solidFill>
              </a:rPr>
              <a:t>정보를 출력한 것이다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해당국가의 화폐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당 한화로 얼마인지 확인이 가능한 그래프이다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2">
            <a:extLst>
              <a:ext uri="{FF2B5EF4-FFF2-40B4-BE49-F238E27FC236}">
                <a16:creationId xmlns="" xmlns:a16="http://schemas.microsoft.com/office/drawing/2014/main" id="{1D7CCCBD-A1C8-4DE7-9652-BAE73FFF8A8A}"/>
              </a:ext>
            </a:extLst>
          </p:cNvPr>
          <p:cNvSpPr/>
          <p:nvPr/>
        </p:nvSpPr>
        <p:spPr>
          <a:xfrm>
            <a:off x="2008891" y="1774394"/>
            <a:ext cx="8174218" cy="3309210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자유형 15">
            <a:extLst>
              <a:ext uri="{FF2B5EF4-FFF2-40B4-BE49-F238E27FC236}">
                <a16:creationId xmlns="" xmlns:a16="http://schemas.microsoft.com/office/drawing/2014/main" id="{B9F94BD2-CA4B-4BB1-B25B-B5A2C94121B2}"/>
              </a:ext>
            </a:extLst>
          </p:cNvPr>
          <p:cNvSpPr/>
          <p:nvPr/>
        </p:nvSpPr>
        <p:spPr>
          <a:xfrm>
            <a:off x="1816100" y="1598397"/>
            <a:ext cx="8521700" cy="3661205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1C89D1-FA40-47BD-9F1C-0E7D30433AA3}"/>
              </a:ext>
            </a:extLst>
          </p:cNvPr>
          <p:cNvSpPr txBox="1"/>
          <p:nvPr/>
        </p:nvSpPr>
        <p:spPr>
          <a:xfrm>
            <a:off x="4434973" y="2820467"/>
            <a:ext cx="3283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감사합니다 </a:t>
            </a:r>
            <a:r>
              <a:rPr lang="en-US" altLang="ko-KR" sz="4400" dirty="0"/>
              <a:t>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6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/>
        </p:nvSpPr>
        <p:spPr>
          <a:xfrm>
            <a:off x="1435854" y="1598990"/>
            <a:ext cx="8521700" cy="3661205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각 삼각형 6"/>
          <p:cNvSpPr/>
          <p:nvPr/>
        </p:nvSpPr>
        <p:spPr>
          <a:xfrm flipH="1" flipV="1">
            <a:off x="5825397" y="131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0" y="3298935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86815" y="1968322"/>
            <a:ext cx="4464215" cy="39329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전세계 모든 국가들은 각각의 물가와 환율이 있다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그렇기에 환율에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따라 물가가 비싼 곳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싼 곳으로 나누어 지게 되는데 우리는 여행에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대한 정보데이터를 수집하기 위해 시작하였다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여행은 모든 사람 들이 가고 싶어하는 하나의 취미 생활이기 때문에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 정보 및 데이터를 잘 분석한다면 해외여행에 많은 도움이 될 것이라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생각하여 진행하게 되었다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204111"/>
            <a:ext cx="4834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65564"/>
            <a:ext cx="5332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750882" y="1124972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88139" y="1293590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54" y="723550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Blackoak Std" panose="04050907060602020202" pitchFamily="82" charset="0"/>
              </a:rPr>
              <a:t>국제 물가 지수 및 환율을 통한 정보 데이터</a:t>
            </a:r>
            <a:endParaRPr lang="ko-KR" altLang="en-US" dirty="0">
              <a:latin typeface="Blackoak Std" panose="04050907060602020202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5" y="14966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 동기</a:t>
            </a:r>
            <a:endParaRPr lang="ko-KR" altLang="en-US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7357450" y="5403410"/>
            <a:ext cx="4834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50455" y="5619184"/>
            <a:ext cx="5332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78481" y="5547210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85476" y="5330662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66" y="1865973"/>
            <a:ext cx="5097908" cy="2659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08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07290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226597" y="1527610"/>
            <a:ext cx="5075904" cy="4807026"/>
          </a:xfrm>
          <a:prstGeom prst="roundRect">
            <a:avLst>
              <a:gd name="adj" fmla="val 30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chemeClr val="tx1"/>
                </a:solidFill>
              </a:rPr>
              <a:t>pandas,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numpy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import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도 </a:t>
            </a:r>
            <a:r>
              <a:rPr lang="en-US" altLang="ko-KR" dirty="0" smtClean="0">
                <a:solidFill>
                  <a:schemeClr val="tx1"/>
                </a:solidFill>
              </a:rPr>
              <a:t>import 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그래프 시각화를 위한 </a:t>
            </a:r>
            <a:r>
              <a:rPr lang="en-US" altLang="ko-KR" dirty="0" err="1" smtClean="0">
                <a:solidFill>
                  <a:schemeClr val="tx1"/>
                </a:solidFill>
              </a:rPr>
              <a:t>matplotlib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import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 smtClean="0">
                <a:solidFill>
                  <a:schemeClr val="tx1"/>
                </a:solidFill>
              </a:rPr>
              <a:t>font_manager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를 통해 </a:t>
            </a:r>
            <a:r>
              <a:rPr lang="en-US" altLang="ko-KR" dirty="0" smtClean="0">
                <a:solidFill>
                  <a:schemeClr val="tx1"/>
                </a:solidFill>
              </a:rPr>
              <a:t>font</a:t>
            </a:r>
            <a:r>
              <a:rPr lang="ko-KR" altLang="en-US" dirty="0" smtClean="0">
                <a:solidFill>
                  <a:schemeClr val="tx1"/>
                </a:solidFill>
              </a:rPr>
              <a:t>도 바꾼다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Df_pi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안에 </a:t>
            </a:r>
            <a:r>
              <a:rPr lang="en-US" altLang="ko-KR" b="1" dirty="0" smtClean="0">
                <a:solidFill>
                  <a:schemeClr val="tx1"/>
                </a:solidFill>
              </a:rPr>
              <a:t>pd.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Read_excel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읽은 파일을 저장한다</a:t>
            </a:r>
            <a:r>
              <a:rPr lang="en-US" altLang="ko-KR" dirty="0" smtClean="0">
                <a:solidFill>
                  <a:schemeClr val="tx1"/>
                </a:solidFill>
              </a:rPr>
              <a:t>.(open-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Df_po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안에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pd.read_excel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읽은 파일을 저장한다</a:t>
            </a:r>
            <a:r>
              <a:rPr lang="en-US" altLang="ko-KR" dirty="0" smtClean="0">
                <a:solidFill>
                  <a:schemeClr val="tx1"/>
                </a:solidFill>
              </a:rPr>
              <a:t>. (open-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Df_pi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df_pi.dropna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통해 읽어드린 </a:t>
            </a:r>
            <a:r>
              <a:rPr lang="en-US" altLang="ko-KR" dirty="0" smtClean="0">
                <a:solidFill>
                  <a:schemeClr val="tx1"/>
                </a:solidFill>
              </a:rPr>
              <a:t>excel </a:t>
            </a:r>
            <a:r>
              <a:rPr lang="ko-KR" altLang="en-US" dirty="0" smtClean="0">
                <a:solidFill>
                  <a:schemeClr val="tx1"/>
                </a:solidFill>
              </a:rPr>
              <a:t>정보의 </a:t>
            </a:r>
            <a:r>
              <a:rPr lang="en-US" altLang="ko-KR" dirty="0" smtClean="0">
                <a:solidFill>
                  <a:schemeClr val="tx1"/>
                </a:solidFill>
              </a:rPr>
              <a:t>nan </a:t>
            </a:r>
            <a:r>
              <a:rPr lang="ko-KR" altLang="en-US" dirty="0" smtClean="0">
                <a:solidFill>
                  <a:schemeClr val="tx1"/>
                </a:solidFill>
              </a:rPr>
              <a:t>의 값을 삭제하기 위해 선언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/>
              <a:t>1. </a:t>
            </a:r>
            <a:r>
              <a:rPr lang="ko-KR" altLang="en-US" sz="2400" kern="0" dirty="0"/>
              <a:t>주요국가의 물가지수 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1249378"/>
            <a:ext cx="6292158" cy="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403287"/>
            <a:ext cx="7079810" cy="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226597" y="1173758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079810" y="1331917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5" y="1673912"/>
            <a:ext cx="53721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5" y="3753050"/>
            <a:ext cx="5372100" cy="2348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92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6474" y="304321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FF000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/>
                </a:solidFill>
              </a:rPr>
              <a:t>1. </a:t>
            </a:r>
            <a:r>
              <a:rPr lang="ko-KR" altLang="en-US" sz="2400" kern="0" dirty="0">
                <a:solidFill>
                  <a:schemeClr val="bg1"/>
                </a:solidFill>
              </a:rPr>
              <a:t>주요국가의 물가지수 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7701749-9B83-4F5E-BBEE-2B2756336C4F}"/>
              </a:ext>
            </a:extLst>
          </p:cNvPr>
          <p:cNvSpPr txBox="1"/>
          <p:nvPr/>
        </p:nvSpPr>
        <p:spPr>
          <a:xfrm>
            <a:off x="1209588" y="3879156"/>
            <a:ext cx="793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Iloc</a:t>
            </a:r>
            <a:r>
              <a:rPr lang="ko-KR" altLang="en-US" dirty="0" smtClean="0">
                <a:solidFill>
                  <a:schemeClr val="bg1"/>
                </a:solidFill>
              </a:rPr>
              <a:t>을 통해 </a:t>
            </a:r>
            <a:r>
              <a:rPr lang="en-US" altLang="ko-KR" dirty="0" smtClean="0">
                <a:solidFill>
                  <a:schemeClr val="bg1"/>
                </a:solidFill>
              </a:rPr>
              <a:t>row 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columns </a:t>
            </a:r>
            <a:r>
              <a:rPr lang="ko-KR" altLang="en-US" dirty="0" smtClean="0">
                <a:solidFill>
                  <a:schemeClr val="bg1"/>
                </a:solidFill>
              </a:rPr>
              <a:t>을 지정하여 필요한 데이터를 추출했다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1990~2017</a:t>
            </a:r>
            <a:r>
              <a:rPr lang="ko-KR" altLang="en-US" dirty="0">
                <a:solidFill>
                  <a:schemeClr val="bg1"/>
                </a:solidFill>
              </a:rPr>
              <a:t>년까지의 </a:t>
            </a:r>
            <a:r>
              <a:rPr lang="ko-KR" altLang="en-US">
                <a:solidFill>
                  <a:schemeClr val="bg1"/>
                </a:solidFill>
              </a:rPr>
              <a:t>자료로 </a:t>
            </a:r>
            <a:r>
              <a:rPr lang="ko-KR" altLang="en-US" smtClean="0">
                <a:solidFill>
                  <a:schemeClr val="bg1"/>
                </a:solidFill>
              </a:rPr>
              <a:t>정리했다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5067E98-3DEC-4EFD-B13F-C57DCD6D9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6" y="1314384"/>
            <a:ext cx="10107436" cy="246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75B209-C533-4F69-8CFD-2CF2ECBA9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58" y="4608338"/>
            <a:ext cx="2905530" cy="533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195AA7E-ADE6-4E39-95B8-E25836EEF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84" y="4618249"/>
            <a:ext cx="2905530" cy="549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014C831-439E-4E3E-9A5E-7E3C0AAB50F5}"/>
              </a:ext>
            </a:extLst>
          </p:cNvPr>
          <p:cNvSpPr txBox="1"/>
          <p:nvPr/>
        </p:nvSpPr>
        <p:spPr>
          <a:xfrm>
            <a:off x="1252869" y="5353473"/>
            <a:ext cx="8138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Transpose()</a:t>
            </a:r>
            <a:r>
              <a:rPr lang="ko-KR" altLang="en-US" dirty="0">
                <a:solidFill>
                  <a:schemeClr val="bg1"/>
                </a:solidFill>
              </a:rPr>
              <a:t>를 이용하여 축을 회전시키고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set_index()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이용해 원하는 </a:t>
            </a:r>
            <a:r>
              <a:rPr lang="en-US" altLang="ko-KR" dirty="0" smtClean="0">
                <a:solidFill>
                  <a:schemeClr val="bg1"/>
                </a:solidFill>
              </a:rPr>
              <a:t>index</a:t>
            </a:r>
            <a:r>
              <a:rPr lang="ko-KR" altLang="en-US" dirty="0" smtClean="0">
                <a:solidFill>
                  <a:schemeClr val="bg1"/>
                </a:solidFill>
              </a:rPr>
              <a:t>의 값을 가져왔다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Reset_index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를 통해 </a:t>
            </a:r>
            <a:r>
              <a:rPr lang="en-US" altLang="ko-KR" dirty="0" smtClean="0">
                <a:solidFill>
                  <a:schemeClr val="bg1"/>
                </a:solidFill>
              </a:rPr>
              <a:t>index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ko-KR" altLang="en-US" dirty="0" err="1" smtClean="0">
                <a:solidFill>
                  <a:schemeClr val="bg1"/>
                </a:solidFill>
              </a:rPr>
              <a:t>리셋시켜</a:t>
            </a:r>
            <a:r>
              <a:rPr lang="ko-KR" altLang="en-US" dirty="0" smtClean="0">
                <a:solidFill>
                  <a:schemeClr val="bg1"/>
                </a:solidFill>
              </a:rPr>
              <a:t> 다시 </a:t>
            </a:r>
            <a:r>
              <a:rPr lang="ko-KR" altLang="en-US" dirty="0" smtClean="0">
                <a:solidFill>
                  <a:schemeClr val="bg1"/>
                </a:solidFill>
              </a:rPr>
              <a:t>생성했다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2" y="4635924"/>
            <a:ext cx="2828925" cy="51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89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1179" y="321574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/>
              <a:t>1. </a:t>
            </a:r>
            <a:r>
              <a:rPr lang="ko-KR" altLang="en-US" sz="2400" kern="0" dirty="0"/>
              <a:t>주요국가의 물가지수 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886529F-34EB-4F05-A5F2-3AA935C5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7" y="1843324"/>
            <a:ext cx="10059804" cy="315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EEA0360-B0DF-4BA0-8619-B082B100D535}"/>
              </a:ext>
            </a:extLst>
          </p:cNvPr>
          <p:cNvSpPr txBox="1"/>
          <p:nvPr/>
        </p:nvSpPr>
        <p:spPr>
          <a:xfrm>
            <a:off x="1274374" y="5312419"/>
            <a:ext cx="969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Columns </a:t>
            </a:r>
            <a:r>
              <a:rPr lang="ko-KR" altLang="en-US" dirty="0" smtClean="0"/>
              <a:t>부분의 이름을 바꾸기 위해 리스트를 이용하여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년도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바꾸었고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df_test</a:t>
            </a:r>
            <a:r>
              <a:rPr lang="ko-KR" altLang="en-US" dirty="0" smtClean="0"/>
              <a:t>의 값이 저장되기 위해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를 사용하여 값을 고정시켰다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2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FFFF00">
              <a:alpha val="6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/>
              <a:t>1. </a:t>
            </a:r>
            <a:r>
              <a:rPr lang="ko-KR" altLang="en-US" sz="2400" kern="0" dirty="0"/>
              <a:t>주요국가의 물가지수 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F2BCC0D-443D-4A09-BFCF-6AE1AE5A9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35" y="1474550"/>
            <a:ext cx="8402223" cy="362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0228AE0-2F3A-4526-B9E3-9F0BB4A18B77}"/>
              </a:ext>
            </a:extLst>
          </p:cNvPr>
          <p:cNvSpPr txBox="1"/>
          <p:nvPr/>
        </p:nvSpPr>
        <p:spPr>
          <a:xfrm>
            <a:off x="1894888" y="5252978"/>
            <a:ext cx="821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OECD </a:t>
            </a:r>
            <a:r>
              <a:rPr lang="ko-KR" altLang="en-US" dirty="0" smtClean="0"/>
              <a:t>국가를 기준으로 조사하였지만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그래프가 너무 복잡하게 나와 실질적으로 </a:t>
            </a:r>
            <a:r>
              <a:rPr lang="ko-KR" altLang="en-US" dirty="0" smtClean="0"/>
              <a:t>표현 가능한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나라를 기준으로 데이터를 시각화 </a:t>
            </a:r>
            <a:r>
              <a:rPr lang="ko-KR" altLang="en-US" dirty="0"/>
              <a:t>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92D05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/>
                </a:solidFill>
              </a:rPr>
              <a:t>2. </a:t>
            </a:r>
            <a:r>
              <a:rPr lang="ko-KR" altLang="en-US" sz="2400" kern="0" dirty="0">
                <a:solidFill>
                  <a:schemeClr val="bg1"/>
                </a:solidFill>
              </a:rPr>
              <a:t>주요국가의 환율 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7649A87-D97F-47C5-AFE8-D6F412560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2" y="1281092"/>
            <a:ext cx="9979682" cy="1384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0D6361-DF7C-4469-85A1-8B0D2615B30E}"/>
              </a:ext>
            </a:extLst>
          </p:cNvPr>
          <p:cNvSpPr txBox="1"/>
          <p:nvPr/>
        </p:nvSpPr>
        <p:spPr>
          <a:xfrm>
            <a:off x="1252868" y="2675506"/>
            <a:ext cx="992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OECD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국가의 </a:t>
            </a:r>
            <a:r>
              <a:rPr lang="ko-KR" altLang="en-US" sz="1600" dirty="0" smtClean="0">
                <a:solidFill>
                  <a:schemeClr val="bg1"/>
                </a:solidFill>
              </a:rPr>
              <a:t>해당하는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excel 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파일을 읽어 들여 환율에 대한 정보를 시각화하기 위해 데이터를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읽어들인</a:t>
            </a:r>
            <a:r>
              <a:rPr lang="ko-KR" altLang="en-US" sz="1600" dirty="0" smtClean="0">
                <a:solidFill>
                  <a:schemeClr val="bg1"/>
                </a:solidFill>
              </a:rPr>
              <a:t> 데이터를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df_er</a:t>
            </a:r>
            <a:r>
              <a:rPr lang="ko-KR" altLang="en-US" sz="1600" dirty="0" smtClean="0">
                <a:solidFill>
                  <a:schemeClr val="bg1"/>
                </a:solidFill>
              </a:rPr>
              <a:t>에 값을 저장시킨다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B7138A6-C097-46E1-B597-43C35517E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3348360"/>
            <a:ext cx="9979681" cy="1574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1290D87-6DBF-4F0F-91AD-9F66698915E2}"/>
              </a:ext>
            </a:extLst>
          </p:cNvPr>
          <p:cNvSpPr txBox="1"/>
          <p:nvPr/>
        </p:nvSpPr>
        <p:spPr>
          <a:xfrm>
            <a:off x="1200151" y="4972132"/>
            <a:ext cx="986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OECD </a:t>
            </a:r>
            <a:r>
              <a:rPr lang="ko-KR" altLang="en-US" sz="1600" dirty="0" smtClean="0">
                <a:solidFill>
                  <a:schemeClr val="bg1"/>
                </a:solidFill>
              </a:rPr>
              <a:t>국가는 총 </a:t>
            </a:r>
            <a:r>
              <a:rPr lang="en-US" altLang="ko-KR" sz="1600" dirty="0" smtClean="0">
                <a:solidFill>
                  <a:schemeClr val="bg1"/>
                </a:solidFill>
              </a:rPr>
              <a:t>36</a:t>
            </a:r>
            <a:r>
              <a:rPr lang="ko-KR" altLang="en-US" sz="1600" dirty="0" smtClean="0">
                <a:solidFill>
                  <a:schemeClr val="bg1"/>
                </a:solidFill>
              </a:rPr>
              <a:t>개이다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 36</a:t>
            </a:r>
            <a:r>
              <a:rPr lang="ko-KR" altLang="en-US" sz="1600" dirty="0" smtClean="0">
                <a:solidFill>
                  <a:schemeClr val="bg1"/>
                </a:solidFill>
              </a:rPr>
              <a:t>개를 시각화한다면 보기 까다롭기 때문에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4</a:t>
            </a:r>
            <a:r>
              <a:rPr lang="ko-KR" altLang="en-US" sz="1600" dirty="0" smtClean="0">
                <a:solidFill>
                  <a:schemeClr val="bg1"/>
                </a:solidFill>
              </a:rPr>
              <a:t>개의 국가를 기준으로 잡고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1600" dirty="0" smtClean="0">
                <a:solidFill>
                  <a:schemeClr val="bg1"/>
                </a:solidFill>
              </a:rPr>
              <a:t>를 이용하여 행의 인덱싱 값을 추출하여 </a:t>
            </a:r>
            <a:r>
              <a:rPr lang="ko-KR" altLang="en-US" sz="1600" dirty="0" smtClean="0">
                <a:solidFill>
                  <a:schemeClr val="bg1"/>
                </a:solidFill>
              </a:rPr>
              <a:t>표현했다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※ </a:t>
            </a:r>
            <a:r>
              <a:rPr lang="en-US" altLang="ko-KR" dirty="0" err="1" smtClean="0">
                <a:solidFill>
                  <a:schemeClr val="bg1"/>
                </a:solidFill>
              </a:rPr>
              <a:t>loc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차원 인덱싱을 뜻한다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  <a:r>
              <a:rPr lang="en-US" altLang="ko-KR" sz="1400" dirty="0" smtClean="0">
                <a:solidFill>
                  <a:schemeClr val="bg1"/>
                </a:solidFill>
              </a:rPr>
              <a:t>Ex)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loc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행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인데싱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6529" y="302208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0070C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/>
                </a:solidFill>
              </a:rPr>
              <a:t>2. </a:t>
            </a:r>
            <a:r>
              <a:rPr lang="ko-KR" altLang="en-US" sz="2400" kern="0" dirty="0">
                <a:solidFill>
                  <a:schemeClr val="bg1"/>
                </a:solidFill>
              </a:rPr>
              <a:t>주요국가의 환율 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8AB5A07-5883-4905-93CB-D21C4488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33" y="1334331"/>
            <a:ext cx="3791479" cy="2238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12DD73B-136C-435C-A69D-366F0BC7D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33" y="3830775"/>
            <a:ext cx="3791479" cy="838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267622B-3CCA-40C7-B443-211304E73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80" y="2134962"/>
            <a:ext cx="3686689" cy="2753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EC55D6-1D69-4070-810D-8ACA00DAB044}"/>
              </a:ext>
            </a:extLst>
          </p:cNvPr>
          <p:cNvSpPr txBox="1"/>
          <p:nvPr/>
        </p:nvSpPr>
        <p:spPr>
          <a:xfrm>
            <a:off x="5860411" y="1351221"/>
            <a:ext cx="409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&lt;&lt; 1990~2017</a:t>
            </a:r>
            <a:r>
              <a:rPr lang="ko-KR" altLang="en-US" sz="1600" dirty="0">
                <a:solidFill>
                  <a:schemeClr val="bg1"/>
                </a:solidFill>
              </a:rPr>
              <a:t>년도의 자료로 </a:t>
            </a:r>
            <a:r>
              <a:rPr lang="en-US" altLang="ko-KR" sz="1600" dirty="0" err="1">
                <a:solidFill>
                  <a:schemeClr val="bg1"/>
                </a:solidFill>
              </a:rPr>
              <a:t>iloc</a:t>
            </a:r>
            <a:r>
              <a:rPr lang="ko-KR" altLang="en-US" sz="1600" dirty="0">
                <a:solidFill>
                  <a:schemeClr val="bg1"/>
                </a:solidFill>
              </a:rPr>
              <a:t>를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</a:rPr>
              <a:t> 이용하여 분류한다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C26278-873E-46DE-8550-05C687702AF6}"/>
              </a:ext>
            </a:extLst>
          </p:cNvPr>
          <p:cNvSpPr txBox="1"/>
          <p:nvPr/>
        </p:nvSpPr>
        <p:spPr>
          <a:xfrm>
            <a:off x="1630789" y="5292062"/>
            <a:ext cx="367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Matplotlib</a:t>
            </a:r>
            <a:r>
              <a:rPr lang="ko-KR" altLang="en-US" sz="1600" dirty="0">
                <a:solidFill>
                  <a:schemeClr val="bg1"/>
                </a:solidFill>
              </a:rPr>
              <a:t>를 이용하여 오른쪽과 같이 그래프를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2C68C5C-2EB4-4966-8D9B-55FDF2C43FC8}"/>
              </a:ext>
            </a:extLst>
          </p:cNvPr>
          <p:cNvSpPr txBox="1"/>
          <p:nvPr/>
        </p:nvSpPr>
        <p:spPr>
          <a:xfrm>
            <a:off x="6167229" y="4999293"/>
            <a:ext cx="395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국가별 화폐의 단위가 다르기 때문에 그래프상으로 보기가 불편합니다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CC26278-873E-46DE-8550-05C687702AF6}"/>
              </a:ext>
            </a:extLst>
          </p:cNvPr>
          <p:cNvSpPr txBox="1"/>
          <p:nvPr/>
        </p:nvSpPr>
        <p:spPr>
          <a:xfrm>
            <a:off x="1630789" y="4649021"/>
            <a:ext cx="367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Iloc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를 사용하여 필요한 </a:t>
            </a:r>
            <a:r>
              <a:rPr lang="en-US" altLang="ko-KR" sz="1600" dirty="0" smtClean="0">
                <a:solidFill>
                  <a:schemeClr val="bg1"/>
                </a:solidFill>
              </a:rPr>
              <a:t>columns</a:t>
            </a:r>
            <a:r>
              <a:rPr lang="ko-KR" altLang="en-US" sz="1600" dirty="0" smtClean="0">
                <a:solidFill>
                  <a:schemeClr val="bg1"/>
                </a:solidFill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</a:rPr>
              <a:t>row</a:t>
            </a:r>
            <a:r>
              <a:rPr lang="ko-KR" altLang="en-US" sz="1600" dirty="0" smtClean="0">
                <a:solidFill>
                  <a:schemeClr val="bg1"/>
                </a:solidFill>
              </a:rPr>
              <a:t>을 추출한다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rgbClr val="00206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209" y="5727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/>
                </a:solidFill>
              </a:rPr>
              <a:t>3. </a:t>
            </a:r>
            <a:r>
              <a:rPr lang="ko-KR" altLang="en-US" sz="2400" kern="0" dirty="0">
                <a:solidFill>
                  <a:schemeClr val="bg1"/>
                </a:solidFill>
              </a:rPr>
              <a:t>실시간 환율정보</a:t>
            </a:r>
          </a:p>
        </p:txBody>
      </p:sp>
      <p:sp>
        <p:nvSpPr>
          <p:cNvPr id="15" name="타원 14"/>
          <p:cNvSpPr/>
          <p:nvPr/>
        </p:nvSpPr>
        <p:spPr>
          <a:xfrm>
            <a:off x="888854" y="722220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" y="774935"/>
            <a:ext cx="258583" cy="2585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9AE480-27E3-416A-824D-27AB1B05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1260383"/>
            <a:ext cx="10097909" cy="3848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BB528D-F5E0-441B-AAC7-2105B495CFAE}"/>
              </a:ext>
            </a:extLst>
          </p:cNvPr>
          <p:cNvSpPr txBox="1"/>
          <p:nvPr/>
        </p:nvSpPr>
        <p:spPr>
          <a:xfrm>
            <a:off x="1136590" y="5238572"/>
            <a:ext cx="93576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환율정보를 가져오기 위해서 </a:t>
            </a:r>
            <a:r>
              <a:rPr lang="en-US" altLang="ko-KR" sz="1600" dirty="0">
                <a:solidFill>
                  <a:schemeClr val="bg1"/>
                </a:solidFill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</a:rPr>
              <a:t>과</a:t>
            </a:r>
            <a:r>
              <a:rPr lang="en-US" altLang="ko-KR" sz="1600" dirty="0">
                <a:solidFill>
                  <a:schemeClr val="bg1"/>
                </a:solidFill>
              </a:rPr>
              <a:t> requests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en-US" altLang="ko-KR" sz="1600" dirty="0">
                <a:solidFill>
                  <a:schemeClr val="bg1"/>
                </a:solidFill>
              </a:rPr>
              <a:t>import</a:t>
            </a:r>
            <a:r>
              <a:rPr lang="ko-KR" altLang="en-US" sz="1600" dirty="0">
                <a:solidFill>
                  <a:schemeClr val="bg1"/>
                </a:solidFill>
              </a:rPr>
              <a:t>시켜준다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</a:rPr>
              <a:t>Url</a:t>
            </a:r>
            <a:r>
              <a:rPr lang="ko-KR" altLang="en-US" sz="1600" dirty="0">
                <a:solidFill>
                  <a:schemeClr val="bg1"/>
                </a:solidFill>
              </a:rPr>
              <a:t>을 이용하여 환율 정보를 가져오고 사용할 수 있도록 </a:t>
            </a:r>
            <a:r>
              <a:rPr lang="en-US" altLang="ko-KR" sz="1600" dirty="0">
                <a:solidFill>
                  <a:schemeClr val="bg1"/>
                </a:solidFill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</a:rPr>
              <a:t>형태로 읽어준다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452</Words>
  <Application>Microsoft Office PowerPoint</Application>
  <PresentationFormat>사용자 지정</PresentationFormat>
  <Paragraphs>57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28</cp:revision>
  <dcterms:created xsi:type="dcterms:W3CDTF">2019-04-05T05:16:35Z</dcterms:created>
  <dcterms:modified xsi:type="dcterms:W3CDTF">2019-04-16T14:47:33Z</dcterms:modified>
</cp:coreProperties>
</file>