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86" r:id="rId7"/>
    <p:sldId id="287" r:id="rId8"/>
    <p:sldId id="293" r:id="rId9"/>
    <p:sldId id="288" r:id="rId10"/>
    <p:sldId id="291" r:id="rId11"/>
    <p:sldId id="292" r:id="rId12"/>
    <p:sldId id="294" r:id="rId13"/>
    <p:sldId id="295" r:id="rId14"/>
    <p:sldId id="296" r:id="rId15"/>
    <p:sldId id="297" r:id="rId1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6698" autoAdjust="0"/>
  </p:normalViewPr>
  <p:slideViewPr>
    <p:cSldViewPr snapToGrid="0">
      <p:cViewPr>
        <p:scale>
          <a:sx n="75" d="100"/>
          <a:sy n="75" d="100"/>
        </p:scale>
        <p:origin x="2112" y="3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421-1100-487C-9DCF-3B1A5AAE1FE9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7856" y="617371"/>
            <a:ext cx="4391485" cy="22274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18" y="2963525"/>
            <a:ext cx="5445760" cy="62526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787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73A5-4754-49C3-AE1A-E24956B1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안녕하세요 이번 겨울학기 프로젝트인 네트워크 프로그램에 대해서 발표하게 된 허민혁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9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ko-KR" altLang="en-US" dirty="0" err="1"/>
              <a:t>입장전</a:t>
            </a:r>
            <a:r>
              <a:rPr lang="ko-KR" altLang="en-US" dirty="0"/>
              <a:t> 자신이 사용할 닉네임을 </a:t>
            </a:r>
            <a:r>
              <a:rPr lang="ko-KR" altLang="en-US" dirty="0" err="1"/>
              <a:t>입력받게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  <a:r>
              <a:rPr lang="ko-KR" altLang="en-US" dirty="0"/>
              <a:t>이과정에서 </a:t>
            </a:r>
            <a:r>
              <a:rPr lang="en-US" altLang="ko-KR" dirty="0"/>
              <a:t>Client </a:t>
            </a:r>
            <a:r>
              <a:rPr lang="ko-KR" altLang="en-US" dirty="0"/>
              <a:t>자바 파일에 </a:t>
            </a:r>
            <a:r>
              <a:rPr lang="en-US" altLang="ko-KR" dirty="0"/>
              <a:t>nick</a:t>
            </a:r>
            <a:r>
              <a:rPr lang="ko-KR" altLang="en-US" dirty="0"/>
              <a:t>이라는 닉네임을 저장하는 변수를 전역으로 설정한 뒤 닉네임 정보를 가지고 있을 수 있도록 하였습니다</a:t>
            </a:r>
            <a:r>
              <a:rPr lang="en-US" altLang="ko-KR" dirty="0"/>
              <a:t>. </a:t>
            </a:r>
            <a:r>
              <a:rPr lang="ko-KR" altLang="en-US" dirty="0"/>
              <a:t>그 뒤 입장 버튼을 누르게 되면 </a:t>
            </a:r>
            <a:r>
              <a:rPr lang="en-US" altLang="ko-KR" dirty="0"/>
              <a:t>Socket</a:t>
            </a:r>
            <a:r>
              <a:rPr lang="ko-KR" altLang="en-US" dirty="0"/>
              <a:t>에 채팅 서버의 </a:t>
            </a:r>
            <a:r>
              <a:rPr lang="en-US" altLang="ko-KR" dirty="0"/>
              <a:t>IP</a:t>
            </a:r>
            <a:r>
              <a:rPr lang="ko-KR" altLang="en-US" dirty="0"/>
              <a:t>와 포트를 설정하여 서버에 접속 할 수 있습니다</a:t>
            </a:r>
            <a:r>
              <a:rPr lang="en-US" altLang="ko-KR" dirty="0"/>
              <a:t>. </a:t>
            </a:r>
            <a:r>
              <a:rPr lang="ko-KR" altLang="en-US" dirty="0"/>
              <a:t>그 뒤 저장된 닉네임 정보를 </a:t>
            </a:r>
            <a:r>
              <a:rPr lang="en-US" altLang="ko-KR" dirty="0" err="1"/>
              <a:t>pw.println</a:t>
            </a:r>
            <a:r>
              <a:rPr lang="en-US" altLang="ko-KR" dirty="0"/>
              <a:t>(nick)</a:t>
            </a:r>
            <a:r>
              <a:rPr lang="ko-KR" altLang="en-US" dirty="0"/>
              <a:t>을 사용하여 서버에 전송하게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5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채팅을 보내는 로직에 대해서 설명 드리겠습니다</a:t>
            </a:r>
            <a:r>
              <a:rPr lang="en-US" altLang="ko-KR" dirty="0"/>
              <a:t>. </a:t>
            </a:r>
            <a:r>
              <a:rPr lang="ko-KR" altLang="en-US" dirty="0"/>
              <a:t>대화 </a:t>
            </a:r>
            <a:r>
              <a:rPr lang="ko-KR" altLang="en-US" dirty="0" err="1"/>
              <a:t>입력칸에</a:t>
            </a:r>
            <a:r>
              <a:rPr lang="ko-KR" altLang="en-US" dirty="0"/>
              <a:t> 문구를 입력 후 전송 버튼을 누르게 되면 </a:t>
            </a:r>
            <a:r>
              <a:rPr lang="en-US" altLang="ko-KR" dirty="0" err="1"/>
              <a:t>getText</a:t>
            </a:r>
            <a:r>
              <a:rPr lang="ko-KR" altLang="en-US" dirty="0"/>
              <a:t>함수를 이용하여 입력한 내용을 가지고 </a:t>
            </a:r>
            <a:r>
              <a:rPr lang="ko-KR" altLang="en-US" dirty="0" err="1"/>
              <a:t>온뒤</a:t>
            </a:r>
            <a:r>
              <a:rPr lang="ko-KR" altLang="en-US" dirty="0"/>
              <a:t> </a:t>
            </a:r>
            <a:r>
              <a:rPr lang="en-US" altLang="ko-KR" dirty="0" err="1"/>
              <a:t>pw.prlntln</a:t>
            </a:r>
            <a:r>
              <a:rPr lang="en-US" altLang="ko-KR" dirty="0"/>
              <a:t>()</a:t>
            </a:r>
            <a:r>
              <a:rPr lang="ko-KR" altLang="en-US" dirty="0"/>
              <a:t>함수를 이용하여 서버에 보내게 됩니다</a:t>
            </a:r>
            <a:r>
              <a:rPr lang="en-US" altLang="ko-KR" dirty="0"/>
              <a:t>. </a:t>
            </a:r>
            <a:r>
              <a:rPr lang="ko-KR" altLang="en-US" dirty="0"/>
              <a:t>그 뒤 </a:t>
            </a:r>
            <a:r>
              <a:rPr lang="en-US" altLang="ko-KR" dirty="0"/>
              <a:t>flush()</a:t>
            </a:r>
            <a:r>
              <a:rPr lang="ko-KR" altLang="en-US" dirty="0"/>
              <a:t>를 이용하여 남아 있는 버퍼를 초기화 시켜줍니다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서버 쓰레드 파일에서는 </a:t>
            </a:r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함수를 이용하여 내용을 읽어 오게 됩니다</a:t>
            </a:r>
            <a:r>
              <a:rPr lang="en-US" altLang="ko-KR" dirty="0"/>
              <a:t>. </a:t>
            </a:r>
            <a:r>
              <a:rPr lang="ko-KR" altLang="en-US" dirty="0"/>
              <a:t>읽어온 내용은 </a:t>
            </a:r>
            <a:r>
              <a:rPr lang="en-US" altLang="ko-KR" dirty="0" err="1"/>
              <a:t>broadCast</a:t>
            </a:r>
            <a:r>
              <a:rPr lang="ko-KR" altLang="en-US" dirty="0"/>
              <a:t>함수를 이용하여 보내줍니다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broadCast</a:t>
            </a:r>
            <a:r>
              <a:rPr lang="ko-KR" altLang="en-US" dirty="0"/>
              <a:t>함수는 각 쓰레드 마다 선언해준 </a:t>
            </a:r>
            <a:r>
              <a:rPr lang="ko-KR" altLang="en-US" dirty="0" err="1"/>
              <a:t>백터에</a:t>
            </a:r>
            <a:r>
              <a:rPr lang="ko-KR" altLang="en-US" dirty="0"/>
              <a:t> 크기 만큼 </a:t>
            </a:r>
            <a:r>
              <a:rPr lang="en-US" altLang="ko-KR" dirty="0"/>
              <a:t>for</a:t>
            </a:r>
            <a:r>
              <a:rPr lang="ko-KR" altLang="en-US" dirty="0"/>
              <a:t>문을 돌려 모든 클라이언트에게 </a:t>
            </a:r>
            <a:r>
              <a:rPr lang="en-US" altLang="ko-KR" dirty="0"/>
              <a:t>send()</a:t>
            </a:r>
            <a:r>
              <a:rPr lang="ko-KR" altLang="en-US" dirty="0"/>
              <a:t>함수를 이용하여 대화 내용을 보내주게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되면 모든 클라이언트에서 보낸 사람의 닉네임과 대화내용을 출력시키게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9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채팅을 출력 시킬 때의 로직을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 </a:t>
            </a:r>
            <a:r>
              <a:rPr lang="ko-KR" altLang="en-US" dirty="0"/>
              <a:t>전에 보내는 로직과 동일하게 진행 한 뒤 </a:t>
            </a:r>
            <a:r>
              <a:rPr lang="en-US" altLang="ko-KR" dirty="0"/>
              <a:t>send</a:t>
            </a:r>
            <a:r>
              <a:rPr lang="ko-KR" altLang="en-US" dirty="0"/>
              <a:t>함수를 이용하여 보낸 대화내용을 </a:t>
            </a:r>
            <a:r>
              <a:rPr lang="en-US" altLang="ko-KR" dirty="0"/>
              <a:t>str1</a:t>
            </a:r>
            <a:r>
              <a:rPr lang="ko-KR" altLang="en-US" dirty="0"/>
              <a:t>이라는 변수에 </a:t>
            </a:r>
            <a:r>
              <a:rPr lang="en-US" altLang="ko-KR" dirty="0" err="1"/>
              <a:t>readLine</a:t>
            </a:r>
            <a:r>
              <a:rPr lang="ko-KR" altLang="en-US" dirty="0"/>
              <a:t>함수를 사용하여 저장 하게 됩니다</a:t>
            </a:r>
            <a:r>
              <a:rPr lang="en-US" altLang="ko-KR" dirty="0"/>
              <a:t>. </a:t>
            </a:r>
            <a:r>
              <a:rPr lang="ko-KR" altLang="en-US" dirty="0"/>
              <a:t>그 뒤 </a:t>
            </a:r>
            <a:r>
              <a:rPr lang="en-US" altLang="ko-KR" dirty="0"/>
              <a:t>if</a:t>
            </a:r>
            <a:r>
              <a:rPr lang="ko-KR" altLang="en-US" dirty="0"/>
              <a:t>문을 이용하여 </a:t>
            </a:r>
            <a:r>
              <a:rPr lang="ko-KR" altLang="en-US" dirty="0" err="1"/>
              <a:t>보낸사람이</a:t>
            </a:r>
            <a:r>
              <a:rPr lang="ko-KR" altLang="en-US" dirty="0"/>
              <a:t> 자신일 경우 자신이 보낸 문구와 닉네임대신 자신을 표현하는 </a:t>
            </a:r>
            <a:r>
              <a:rPr lang="en-US" altLang="ko-KR" dirty="0"/>
              <a:t>“</a:t>
            </a:r>
            <a:r>
              <a:rPr lang="ko-KR" altLang="en-US" dirty="0"/>
              <a:t>나</a:t>
            </a:r>
            <a:r>
              <a:rPr lang="en-US" altLang="ko-KR" dirty="0"/>
              <a:t>”</a:t>
            </a:r>
            <a:r>
              <a:rPr lang="ko-KR" altLang="en-US" dirty="0"/>
              <a:t>라는 문구를 넣어 자신이 </a:t>
            </a:r>
            <a:r>
              <a:rPr lang="ko-KR" altLang="en-US" dirty="0" err="1"/>
              <a:t>보낸것과</a:t>
            </a:r>
            <a:r>
              <a:rPr lang="ko-KR" altLang="en-US" dirty="0"/>
              <a:t> 상대방이 보낸 것을 구분할 수 있도록 하였습니다</a:t>
            </a:r>
            <a:r>
              <a:rPr lang="en-US" altLang="ko-KR" dirty="0"/>
              <a:t>. </a:t>
            </a:r>
            <a:r>
              <a:rPr lang="ko-KR" altLang="en-US" dirty="0"/>
              <a:t>만약 자신이 보낸 대화가 아니라면 </a:t>
            </a:r>
            <a:r>
              <a:rPr lang="ko-KR" altLang="en-US" dirty="0" err="1"/>
              <a:t>보낸사람의</a:t>
            </a:r>
            <a:r>
              <a:rPr lang="ko-KR" altLang="en-US" dirty="0"/>
              <a:t> 닉네임과 대화내용이 출력되게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접속한 유저의 현황을 보여주는 로직에 대해서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 </a:t>
            </a:r>
            <a:r>
              <a:rPr lang="ko-KR" altLang="en-US" dirty="0"/>
              <a:t>리스트는 유저가 서버에 접속할 때와 서버에서 </a:t>
            </a:r>
            <a:r>
              <a:rPr lang="ko-KR" altLang="en-US" dirty="0" err="1"/>
              <a:t>퇴장할때</a:t>
            </a:r>
            <a:r>
              <a:rPr lang="ko-KR" altLang="en-US" dirty="0"/>
              <a:t> 업데이트 됩니다</a:t>
            </a:r>
            <a:r>
              <a:rPr lang="en-US" altLang="ko-KR" dirty="0"/>
              <a:t>.</a:t>
            </a:r>
            <a:r>
              <a:rPr lang="ko-KR" altLang="en-US" dirty="0"/>
              <a:t> 먼저 사용자의 정보를 담을 수 있는 </a:t>
            </a:r>
            <a:r>
              <a:rPr lang="en-US" altLang="ko-KR" dirty="0" err="1"/>
              <a:t>userList</a:t>
            </a:r>
            <a:r>
              <a:rPr lang="ko-KR" altLang="en-US" dirty="0"/>
              <a:t>라는 배열을 선언합니다</a:t>
            </a:r>
            <a:r>
              <a:rPr lang="en-US" altLang="ko-KR" dirty="0"/>
              <a:t>. </a:t>
            </a:r>
            <a:r>
              <a:rPr lang="ko-KR" altLang="en-US" dirty="0"/>
              <a:t>그 뒤 서버에 </a:t>
            </a:r>
            <a:r>
              <a:rPr lang="ko-KR" altLang="en-US" dirty="0" err="1"/>
              <a:t>접속할때는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함수를 이용하여 사용자의 닉네임을 추가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반대로 퇴장할 때에는 사용자의 닉네임을 배열에서 삭제 하게 됩니다</a:t>
            </a:r>
            <a:r>
              <a:rPr lang="en-US" altLang="ko-KR" dirty="0"/>
              <a:t>. </a:t>
            </a:r>
            <a:r>
              <a:rPr lang="ko-KR" altLang="en-US" dirty="0"/>
              <a:t>그렇게 정리된 </a:t>
            </a:r>
            <a:r>
              <a:rPr lang="en-US" altLang="ko-KR" dirty="0" err="1"/>
              <a:t>userList</a:t>
            </a:r>
            <a:r>
              <a:rPr lang="ko-KR" altLang="en-US" dirty="0"/>
              <a:t>는 </a:t>
            </a:r>
            <a:r>
              <a:rPr lang="en-US" altLang="ko-KR" dirty="0" err="1"/>
              <a:t>broadcas</a:t>
            </a:r>
            <a:r>
              <a:rPr lang="ko-KR" altLang="en-US" dirty="0"/>
              <a:t>함수를 이용하여 </a:t>
            </a:r>
            <a:r>
              <a:rPr lang="en-US" altLang="ko-KR" dirty="0"/>
              <a:t>member</a:t>
            </a:r>
            <a:r>
              <a:rPr lang="ko-KR" altLang="en-US" dirty="0"/>
              <a:t>라는 수식어를 붙여 각 클라이언트로 보내게 됩니다</a:t>
            </a:r>
            <a:r>
              <a:rPr lang="en-US" altLang="ko-KR" dirty="0"/>
              <a:t>. Member</a:t>
            </a:r>
            <a:r>
              <a:rPr lang="ko-KR" altLang="en-US" dirty="0"/>
              <a:t>라는 수식어가 붙은 </a:t>
            </a:r>
            <a:r>
              <a:rPr lang="en-US" altLang="ko-KR" dirty="0" err="1"/>
              <a:t>userList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받은 클라이언트는 </a:t>
            </a:r>
            <a:r>
              <a:rPr lang="en-US" altLang="ko-KR" dirty="0"/>
              <a:t>String</a:t>
            </a:r>
            <a:r>
              <a:rPr lang="ko-KR" altLang="en-US" dirty="0"/>
              <a:t>형태로 넘어온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 err="1"/>
              <a:t>replac</a:t>
            </a:r>
            <a:r>
              <a:rPr lang="ko-KR" altLang="en-US" dirty="0"/>
              <a:t>함수와 </a:t>
            </a:r>
            <a:r>
              <a:rPr lang="en-US" altLang="ko-KR" dirty="0"/>
              <a:t>split</a:t>
            </a:r>
            <a:r>
              <a:rPr lang="ko-KR" altLang="en-US" dirty="0"/>
              <a:t>함수를 이용하여 다시 배열 형태로 만들어 줍니다</a:t>
            </a:r>
            <a:r>
              <a:rPr lang="en-US" altLang="ko-KR" dirty="0"/>
              <a:t>. </a:t>
            </a:r>
            <a:r>
              <a:rPr lang="ko-KR" altLang="en-US" dirty="0"/>
              <a:t>그렇게 만든 배열을 </a:t>
            </a:r>
            <a:r>
              <a:rPr lang="en-US" altLang="ko-KR" dirty="0"/>
              <a:t>for</a:t>
            </a:r>
            <a:r>
              <a:rPr lang="ko-KR" altLang="en-US" dirty="0"/>
              <a:t>문을 이용하여 지정된 </a:t>
            </a:r>
            <a:r>
              <a:rPr lang="en-US" altLang="ko-KR" dirty="0"/>
              <a:t>panel</a:t>
            </a:r>
            <a:r>
              <a:rPr lang="ko-KR" altLang="en-US" dirty="0"/>
              <a:t>에 위에 같이 </a:t>
            </a:r>
            <a:r>
              <a:rPr lang="ko-KR" altLang="en-US" dirty="0" err="1"/>
              <a:t>출력하게됩니다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51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마지막으로는 사용자의 입장과 퇴장을 알려주는 부분입니다</a:t>
            </a:r>
            <a:r>
              <a:rPr lang="en-US" altLang="ko-KR" dirty="0"/>
              <a:t>. </a:t>
            </a:r>
            <a:r>
              <a:rPr lang="ko-KR" altLang="en-US" dirty="0"/>
              <a:t>입장을 할 때 서버에 닉네임을 보내는 로직과 동일하게 </a:t>
            </a:r>
            <a:r>
              <a:rPr lang="ko-KR" altLang="en-US" dirty="0" err="1"/>
              <a:t>흘러간뒤</a:t>
            </a:r>
            <a:r>
              <a:rPr lang="ko-KR" altLang="en-US" dirty="0"/>
              <a:t> 마지막에 </a:t>
            </a:r>
            <a:r>
              <a:rPr lang="en-US" altLang="ko-KR" dirty="0" err="1"/>
              <a:t>broadCast</a:t>
            </a:r>
            <a:r>
              <a:rPr lang="ko-KR" altLang="en-US" dirty="0"/>
              <a:t>함수를 이용하여 클라이언트에게 출력시키면 위와 같이 사용자의 닉네임을 표시하여 입장하였습니다 라고 출력이 </a:t>
            </a:r>
            <a:r>
              <a:rPr lang="ko-KR" altLang="en-US" dirty="0" err="1"/>
              <a:t>되게됩니다</a:t>
            </a:r>
            <a:r>
              <a:rPr lang="en-US" altLang="ko-KR" dirty="0"/>
              <a:t>. </a:t>
            </a:r>
            <a:r>
              <a:rPr lang="ko-KR" altLang="en-US" dirty="0"/>
              <a:t>반대로 퇴장도 닉네임을 표시 </a:t>
            </a:r>
            <a:r>
              <a:rPr lang="ko-KR" altLang="en-US" dirty="0" err="1"/>
              <a:t>한뒤</a:t>
            </a:r>
            <a:r>
              <a:rPr lang="ko-KR" altLang="en-US" dirty="0"/>
              <a:t> 퇴장하였습니다 라고 출력이 되어 다른 사용자 들에게 채팅방의 상황을 알 수 있게 하였습니다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17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마지막으로는 사용자의 입장과 퇴장을 알려주는 부분입니다</a:t>
            </a:r>
            <a:r>
              <a:rPr lang="en-US" altLang="ko-KR" dirty="0"/>
              <a:t>. </a:t>
            </a:r>
            <a:r>
              <a:rPr lang="ko-KR" altLang="en-US" dirty="0"/>
              <a:t>입장을 할 때 서버에 닉네임을 보내는 로직과 동일하게 </a:t>
            </a:r>
            <a:r>
              <a:rPr lang="ko-KR" altLang="en-US" dirty="0" err="1"/>
              <a:t>흘러간뒤</a:t>
            </a:r>
            <a:r>
              <a:rPr lang="ko-KR" altLang="en-US" dirty="0"/>
              <a:t> 마지막에 </a:t>
            </a:r>
            <a:r>
              <a:rPr lang="en-US" altLang="ko-KR" dirty="0" err="1"/>
              <a:t>broadCast</a:t>
            </a:r>
            <a:r>
              <a:rPr lang="ko-KR" altLang="en-US" dirty="0"/>
              <a:t>함수를 이용하여 클라이언트에게 출력시키면 위와 같이 사용자의 닉네임을 표시하여 입장하였습니다 라고 출력이 </a:t>
            </a:r>
            <a:r>
              <a:rPr lang="ko-KR" altLang="en-US" dirty="0" err="1"/>
              <a:t>되게됩니다</a:t>
            </a:r>
            <a:r>
              <a:rPr lang="en-US" altLang="ko-KR" dirty="0"/>
              <a:t>. </a:t>
            </a:r>
            <a:r>
              <a:rPr lang="ko-KR" altLang="en-US" dirty="0"/>
              <a:t>반대로 퇴장도 닉네임을 표시 </a:t>
            </a:r>
            <a:r>
              <a:rPr lang="ko-KR" altLang="en-US" dirty="0" err="1"/>
              <a:t>한뒤</a:t>
            </a:r>
            <a:r>
              <a:rPr lang="ko-KR" altLang="en-US" dirty="0"/>
              <a:t> 퇴장하였습니다 라고 출력이 되어 다른 사용자 들에게 채팅방의 상황을 알 수 있게 하였습니다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1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발표에 앞 써 목차를 설명 드리도록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목차는 개발배경</a:t>
            </a:r>
            <a:r>
              <a:rPr lang="en-US" altLang="ko-KR" dirty="0"/>
              <a:t>, </a:t>
            </a:r>
            <a:r>
              <a:rPr lang="ko-KR" altLang="en-US" dirty="0"/>
              <a:t>개발 환경을 간단하게 설명하는 순으로 시작하여 채팅 </a:t>
            </a:r>
            <a:r>
              <a:rPr lang="en-US" altLang="ko-KR" dirty="0"/>
              <a:t>Server UI</a:t>
            </a:r>
            <a:r>
              <a:rPr lang="ko-KR" altLang="en-US" dirty="0"/>
              <a:t> 및 코드와 </a:t>
            </a:r>
            <a:r>
              <a:rPr lang="en-US" altLang="ko-KR" dirty="0"/>
              <a:t>Client UI</a:t>
            </a:r>
            <a:r>
              <a:rPr lang="ko-KR" altLang="en-US" dirty="0"/>
              <a:t>및 코드를 설명하도록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1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개발 배경에 대해서 발표하겠습니다</a:t>
            </a:r>
            <a:r>
              <a:rPr lang="en-US" altLang="ko-KR" dirty="0"/>
              <a:t>. </a:t>
            </a:r>
            <a:r>
              <a:rPr lang="ko-KR" altLang="en-US" dirty="0"/>
              <a:t>먼저 이번 계절학기 주제인 네트워크와 관련된 프로젝트가 무엇이 있을까 고민하다가 요즘 시대에 빼놓을 수 없는 </a:t>
            </a:r>
            <a:r>
              <a:rPr lang="en-US" altLang="ko-KR" dirty="0"/>
              <a:t>SNS</a:t>
            </a:r>
            <a:r>
              <a:rPr lang="ko-KR" altLang="en-US" dirty="0"/>
              <a:t>를 생각하게 되었습니다</a:t>
            </a:r>
            <a:r>
              <a:rPr lang="en-US" altLang="ko-KR" dirty="0"/>
              <a:t>. SNS</a:t>
            </a:r>
            <a:r>
              <a:rPr lang="ko-KR" altLang="en-US" dirty="0"/>
              <a:t>는 소셜 네트워크 서비스의 줄임 말로 간단하게 사용자 간의 자유로운 의사소통 및 정보 공유를 할 수 있는 온라인 플랫폼을 의미합니다</a:t>
            </a:r>
            <a:r>
              <a:rPr lang="en-US" altLang="ko-KR" dirty="0"/>
              <a:t>. </a:t>
            </a:r>
            <a:r>
              <a:rPr lang="ko-KR" altLang="en-US" dirty="0"/>
              <a:t>이때 의사소통 및 공유는 사용자의 클라이언트가 서버를 통해 상대방 클라이언트와 통신을 하여 정보를 주고 받게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서버와 클라이언트를 직접 제작하여 채팅이 어떤 로직으로 주고 받는지 학습하기 위해 채팅을 선택하게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0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개발 환경입니다</a:t>
            </a:r>
            <a:r>
              <a:rPr lang="en-US" altLang="ko-KR" dirty="0"/>
              <a:t>. </a:t>
            </a:r>
            <a:r>
              <a:rPr lang="ko-KR" altLang="en-US" dirty="0"/>
              <a:t>이번 계절학기 역시 언어는 자바를 사용하여 구현하게 되었습니다</a:t>
            </a:r>
            <a:r>
              <a:rPr lang="en-US" altLang="ko-KR" dirty="0"/>
              <a:t>. </a:t>
            </a:r>
            <a:r>
              <a:rPr lang="ko-KR" altLang="en-US" dirty="0"/>
              <a:t>실제 회사 업무도 자바로 하고 있기 때문에 가장 친근한 언어여서 선택하게 되었습니다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는 자바 </a:t>
            </a:r>
            <a:r>
              <a:rPr lang="en-US" altLang="ko-KR" dirty="0"/>
              <a:t>Swing</a:t>
            </a:r>
            <a:r>
              <a:rPr lang="ko-KR" altLang="en-US" dirty="0"/>
              <a:t>을 이용하여 개발 하였습니다</a:t>
            </a:r>
            <a:r>
              <a:rPr lang="en-US" altLang="ko-KR" dirty="0"/>
              <a:t>. Swing</a:t>
            </a:r>
            <a:r>
              <a:rPr lang="ko-KR" altLang="en-US" dirty="0"/>
              <a:t>이란 자바에서 </a:t>
            </a:r>
            <a:r>
              <a:rPr lang="en-US" altLang="ko-KR" dirty="0"/>
              <a:t>GUI(Graphic User Interface)</a:t>
            </a:r>
            <a:r>
              <a:rPr lang="ko-KR" altLang="en-US" dirty="0"/>
              <a:t>를 구현하기 위해 자바에서 제공해주는 마이크로시스템즈의 기본 클래스입니다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en-US" altLang="ko-KR" dirty="0"/>
              <a:t>UI</a:t>
            </a:r>
            <a:r>
              <a:rPr lang="ko-KR" altLang="en-US" dirty="0"/>
              <a:t>를 만드는 </a:t>
            </a:r>
            <a:r>
              <a:rPr lang="en-US" altLang="ko-KR" dirty="0"/>
              <a:t>HTML</a:t>
            </a:r>
            <a:r>
              <a:rPr lang="ko-KR" altLang="en-US" dirty="0"/>
              <a:t>과는 많이 다르지만 새로운 </a:t>
            </a:r>
            <a:r>
              <a:rPr lang="en-US" altLang="ko-KR" dirty="0"/>
              <a:t>UI</a:t>
            </a:r>
            <a:r>
              <a:rPr lang="ko-KR" altLang="en-US" dirty="0"/>
              <a:t>를 다뤄 보기 위해서 선택하게 되었습니다</a:t>
            </a:r>
            <a:r>
              <a:rPr lang="en-US" altLang="ko-KR" dirty="0"/>
              <a:t>. </a:t>
            </a:r>
            <a:r>
              <a:rPr lang="ko-KR" altLang="en-US" dirty="0"/>
              <a:t>마지막으로 소스관리는 </a:t>
            </a:r>
            <a:r>
              <a:rPr lang="en-US" altLang="ko-KR" dirty="0"/>
              <a:t>GitHub</a:t>
            </a:r>
            <a:r>
              <a:rPr lang="ko-KR" altLang="en-US" dirty="0"/>
              <a:t>를 사용하여 소스관리를 하였습니다</a:t>
            </a:r>
            <a:r>
              <a:rPr lang="en-US" altLang="ko-KR" dirty="0"/>
              <a:t>. </a:t>
            </a:r>
            <a:r>
              <a:rPr lang="ko-KR" altLang="en-US" dirty="0"/>
              <a:t>이 또한 </a:t>
            </a:r>
            <a:r>
              <a:rPr lang="en-US" altLang="ko-KR" dirty="0"/>
              <a:t>SVN</a:t>
            </a:r>
            <a:r>
              <a:rPr lang="ko-KR" altLang="en-US" dirty="0"/>
              <a:t>만 많이 사용해보았기 때문에 새로운 소스관리 환경을 사용하고 싶어 선택하였습니다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GitHub</a:t>
            </a:r>
            <a:r>
              <a:rPr lang="ko-KR" altLang="en-US" dirty="0"/>
              <a:t>의 저장소에 대해서 기록 및 관리를 </a:t>
            </a:r>
            <a:r>
              <a:rPr lang="en-US" altLang="ko-KR" dirty="0"/>
              <a:t>UI</a:t>
            </a:r>
            <a:r>
              <a:rPr lang="ko-KR" altLang="en-US" dirty="0"/>
              <a:t>적으로 만들어져 있는 </a:t>
            </a:r>
            <a:r>
              <a:rPr lang="en-US" altLang="ko-KR" dirty="0"/>
              <a:t>SourceTree</a:t>
            </a:r>
            <a:r>
              <a:rPr lang="ko-KR" altLang="en-US" dirty="0"/>
              <a:t>툴을 사용하여 보다 편하게 소스관리를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7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UI</a:t>
            </a:r>
            <a:r>
              <a:rPr lang="ko-KR" altLang="en-US" dirty="0"/>
              <a:t>부터 설명 드리도록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완성된 </a:t>
            </a:r>
            <a:r>
              <a:rPr lang="en-US" altLang="ko-KR" dirty="0"/>
              <a:t>Server UI</a:t>
            </a:r>
            <a:r>
              <a:rPr lang="ko-KR" altLang="en-US" dirty="0"/>
              <a:t>의 모습입니다</a:t>
            </a:r>
            <a:r>
              <a:rPr lang="en-US" altLang="ko-KR" dirty="0"/>
              <a:t>. </a:t>
            </a:r>
            <a:r>
              <a:rPr lang="ko-KR" altLang="en-US" dirty="0"/>
              <a:t>구성으로는 서버종료 버튼</a:t>
            </a:r>
            <a:r>
              <a:rPr lang="en-US" altLang="ko-KR" dirty="0"/>
              <a:t>, </a:t>
            </a:r>
            <a:r>
              <a:rPr lang="ko-KR" altLang="en-US" dirty="0"/>
              <a:t>콘솔창 </a:t>
            </a:r>
            <a:r>
              <a:rPr lang="en-US" altLang="ko-KR" dirty="0"/>
              <a:t>Clear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서버정보</a:t>
            </a:r>
            <a:r>
              <a:rPr lang="en-US" altLang="ko-KR" dirty="0"/>
              <a:t>, </a:t>
            </a:r>
            <a:r>
              <a:rPr lang="ko-KR" altLang="en-US" dirty="0"/>
              <a:t>접속 사용자 수</a:t>
            </a:r>
            <a:r>
              <a:rPr lang="en-US" altLang="ko-KR" dirty="0"/>
              <a:t>, </a:t>
            </a:r>
            <a:r>
              <a:rPr lang="ko-KR" altLang="en-US" dirty="0"/>
              <a:t>상태 콘솔창으로 나뉘게 됩니다</a:t>
            </a:r>
            <a:r>
              <a:rPr lang="en-US" altLang="ko-KR" dirty="0"/>
              <a:t>. </a:t>
            </a:r>
            <a:r>
              <a:rPr lang="ko-KR" altLang="en-US" dirty="0"/>
              <a:t>서버 종료 버튼 클릭 시 해당 서버창과 채팅 서버가 종료되게 됩니다</a:t>
            </a:r>
            <a:r>
              <a:rPr lang="en-US" altLang="ko-KR" dirty="0"/>
              <a:t>. </a:t>
            </a:r>
            <a:r>
              <a:rPr lang="ko-KR" altLang="en-US" dirty="0"/>
              <a:t>다음으로 콘솔창 </a:t>
            </a:r>
            <a:r>
              <a:rPr lang="en-US" altLang="ko-KR" dirty="0"/>
              <a:t>Clear</a:t>
            </a:r>
            <a:r>
              <a:rPr lang="ko-KR" altLang="en-US" dirty="0"/>
              <a:t>버튼을 클릭 시 하단의 콘솔창에 출력된 내용들을 </a:t>
            </a:r>
            <a:r>
              <a:rPr lang="en-US" altLang="ko-KR" dirty="0"/>
              <a:t>Clear</a:t>
            </a:r>
            <a:r>
              <a:rPr lang="ko-KR" altLang="en-US" dirty="0"/>
              <a:t>하여 공백상태로 만들게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다음으로는 간단하게 해당 서버의 정보를 출력시켜줍니다</a:t>
            </a:r>
            <a:r>
              <a:rPr lang="en-US" altLang="ko-KR" dirty="0"/>
              <a:t>. </a:t>
            </a:r>
            <a:r>
              <a:rPr lang="ko-KR" altLang="en-US" dirty="0"/>
              <a:t>그 아래로는 현재 서버에 접속한 유저의 수를 카운트 하여 실시간으로 표시하게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콘손창입니다</a:t>
            </a:r>
            <a:r>
              <a:rPr lang="en-US" altLang="ko-KR" dirty="0"/>
              <a:t>. </a:t>
            </a:r>
            <a:r>
              <a:rPr lang="ko-KR" altLang="en-US" dirty="0"/>
              <a:t>이 부분은 사용자가 서버를 통해 채팅에 입장한 것과 퇴장한 것을 기록으로 남겨 주어 확인할 수 있도록 한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7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버튼에 대한 소스입니다</a:t>
            </a:r>
            <a:r>
              <a:rPr lang="en-US" altLang="ko-KR" dirty="0"/>
              <a:t>. </a:t>
            </a:r>
            <a:r>
              <a:rPr lang="ko-KR" altLang="en-US" dirty="0"/>
              <a:t>서버 종료버튼은 </a:t>
            </a:r>
            <a:r>
              <a:rPr lang="en-US" altLang="ko-KR" dirty="0" err="1"/>
              <a:t>Jbutton</a:t>
            </a:r>
            <a:r>
              <a:rPr lang="ko-KR" altLang="en-US" dirty="0"/>
              <a:t>을 사용하여 </a:t>
            </a:r>
            <a:r>
              <a:rPr lang="en-US" altLang="ko-KR" dirty="0" err="1"/>
              <a:t>closebtn</a:t>
            </a:r>
            <a:r>
              <a:rPr lang="ko-KR" altLang="en-US" dirty="0"/>
              <a:t>이라고 선언해줍니다</a:t>
            </a:r>
            <a:r>
              <a:rPr lang="en-US" altLang="ko-KR" dirty="0"/>
              <a:t>. </a:t>
            </a:r>
            <a:r>
              <a:rPr lang="ko-KR" altLang="en-US" dirty="0"/>
              <a:t>선언한 </a:t>
            </a:r>
            <a:r>
              <a:rPr lang="en-US" altLang="ko-KR" dirty="0" err="1"/>
              <a:t>closebtn</a:t>
            </a:r>
            <a:r>
              <a:rPr lang="ko-KR" altLang="en-US" dirty="0"/>
              <a:t>에 대해서는 배경색과 폰트를 설정 해줍니다</a:t>
            </a:r>
            <a:r>
              <a:rPr lang="en-US" altLang="ko-KR" dirty="0"/>
              <a:t>. </a:t>
            </a:r>
            <a:r>
              <a:rPr lang="ko-KR" altLang="en-US" dirty="0"/>
              <a:t>그 뒤 버튼에 대한 클릭 기능은 </a:t>
            </a:r>
            <a:r>
              <a:rPr lang="en-US" altLang="ko-KR" dirty="0" err="1"/>
              <a:t>addActionListener</a:t>
            </a:r>
            <a:r>
              <a:rPr lang="ko-KR" altLang="en-US" dirty="0"/>
              <a:t>함수를 사용하여 클릭 시 실행될 코드를 작성해줍니다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system.exit</a:t>
            </a:r>
            <a:r>
              <a:rPr lang="en-US" altLang="ko-KR" dirty="0"/>
              <a:t>(0)</a:t>
            </a:r>
            <a:r>
              <a:rPr lang="ko-KR" altLang="en-US" dirty="0"/>
              <a:t>를 사용하여 서버를 정상적으로 종료할 수 있도록 구문을 작성하였습니다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콘솔 </a:t>
            </a:r>
            <a:r>
              <a:rPr lang="en-US" altLang="ko-KR" dirty="0"/>
              <a:t>Clear</a:t>
            </a:r>
            <a:r>
              <a:rPr lang="ko-KR" altLang="en-US" dirty="0"/>
              <a:t>버튼도 같은 방식으로 선언하여 기본 설정 뒤 클릭 시 실행될 코드를 작성해줍니다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해당버튼은 콘솔창의 내용을 </a:t>
            </a:r>
            <a:r>
              <a:rPr lang="ko-KR" altLang="en-US" dirty="0" err="1"/>
              <a:t>리셋해야되기</a:t>
            </a:r>
            <a:r>
              <a:rPr lang="ko-KR" altLang="en-US" dirty="0"/>
              <a:t> 때문에 </a:t>
            </a:r>
            <a:r>
              <a:rPr lang="en-US" altLang="ko-KR" dirty="0" err="1"/>
              <a:t>setText</a:t>
            </a:r>
            <a:r>
              <a:rPr lang="en-US" altLang="ko-KR" dirty="0"/>
              <a:t>()</a:t>
            </a:r>
            <a:r>
              <a:rPr lang="ko-KR" altLang="en-US" dirty="0"/>
              <a:t>함수를 사용하여 공백으로 값을 </a:t>
            </a:r>
            <a:r>
              <a:rPr lang="ko-KR" altLang="en-US" dirty="0" err="1"/>
              <a:t>셋팅하여</a:t>
            </a:r>
            <a:r>
              <a:rPr lang="ko-KR" altLang="en-US" dirty="0"/>
              <a:t> 사용하게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7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현재 서버의 사용자 수를 알려주는 부분입니다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Joinnum</a:t>
            </a:r>
            <a:r>
              <a:rPr lang="ko-KR" altLang="en-US" dirty="0"/>
              <a:t>이라는 정수형 전역변수를 선언하여 </a:t>
            </a:r>
            <a:r>
              <a:rPr lang="ko-KR" altLang="en-US" dirty="0" err="1"/>
              <a:t>접속자</a:t>
            </a:r>
            <a:r>
              <a:rPr lang="ko-KR" altLang="en-US" dirty="0"/>
              <a:t> 수의 정보를 가지고 있게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셋팅은 </a:t>
            </a:r>
            <a:r>
              <a:rPr lang="en-US" altLang="ko-KR" dirty="0"/>
              <a:t>0</a:t>
            </a:r>
            <a:r>
              <a:rPr lang="ko-KR" altLang="en-US" dirty="0"/>
              <a:t>으로 셋팅을 해놓고 클라이언트가 접속하여 쓰레드를 추가하는 </a:t>
            </a:r>
            <a:r>
              <a:rPr lang="en-US" altLang="ko-KR" dirty="0" err="1"/>
              <a:t>aadThread</a:t>
            </a:r>
            <a:r>
              <a:rPr lang="ko-KR" altLang="en-US" dirty="0"/>
              <a:t>라는 함수가 </a:t>
            </a:r>
            <a:r>
              <a:rPr lang="ko-KR" altLang="en-US" dirty="0" err="1"/>
              <a:t>실행될때</a:t>
            </a:r>
            <a:r>
              <a:rPr lang="ko-KR" altLang="en-US" dirty="0"/>
              <a:t> </a:t>
            </a:r>
            <a:r>
              <a:rPr lang="en-US" altLang="ko-KR" dirty="0" err="1"/>
              <a:t>joinnum</a:t>
            </a:r>
            <a:r>
              <a:rPr lang="ko-KR" altLang="en-US" dirty="0"/>
              <a:t>에 값을 </a:t>
            </a:r>
            <a:r>
              <a:rPr lang="en-US" altLang="ko-KR" dirty="0"/>
              <a:t>1</a:t>
            </a:r>
            <a:r>
              <a:rPr lang="ko-KR" altLang="en-US" dirty="0"/>
              <a:t>증가 </a:t>
            </a:r>
            <a:r>
              <a:rPr lang="ko-KR" altLang="en-US" dirty="0" err="1"/>
              <a:t>시킨뒤</a:t>
            </a:r>
            <a:r>
              <a:rPr lang="ko-KR" altLang="en-US" dirty="0"/>
              <a:t> </a:t>
            </a:r>
            <a:r>
              <a:rPr lang="en-US" altLang="ko-KR" dirty="0" err="1"/>
              <a:t>Jlabel</a:t>
            </a:r>
            <a:r>
              <a:rPr lang="ko-KR" altLang="en-US" dirty="0"/>
              <a:t>에 </a:t>
            </a:r>
            <a:r>
              <a:rPr lang="en-US" altLang="ko-KR" dirty="0" err="1"/>
              <a:t>setText</a:t>
            </a:r>
            <a:r>
              <a:rPr lang="ko-KR" altLang="en-US" dirty="0"/>
              <a:t>함수를 이용하여 출력하게 됩니다</a:t>
            </a:r>
            <a:r>
              <a:rPr lang="en-US" altLang="ko-KR" dirty="0"/>
              <a:t>. </a:t>
            </a:r>
            <a:r>
              <a:rPr lang="ko-KR" altLang="en-US" dirty="0"/>
              <a:t>반대로 접속한 클라이언트가 퇴장할 때 쓰레드를 제거하는 함수인 </a:t>
            </a:r>
            <a:r>
              <a:rPr lang="en-US" altLang="ko-KR" dirty="0" err="1"/>
              <a:t>removeThread</a:t>
            </a:r>
            <a:r>
              <a:rPr lang="ko-KR" altLang="en-US" dirty="0"/>
              <a:t>가 실행되게 됩니다</a:t>
            </a:r>
            <a:r>
              <a:rPr lang="en-US" altLang="ko-KR" dirty="0"/>
              <a:t>. </a:t>
            </a:r>
            <a:r>
              <a:rPr lang="ko-KR" altLang="en-US" dirty="0"/>
              <a:t>이때는 </a:t>
            </a:r>
            <a:r>
              <a:rPr lang="en-US" altLang="ko-KR" dirty="0" err="1"/>
              <a:t>joinnum</a:t>
            </a:r>
            <a:r>
              <a:rPr lang="ko-KR" altLang="en-US" dirty="0"/>
              <a:t>에 값을 </a:t>
            </a:r>
            <a:r>
              <a:rPr lang="en-US" altLang="ko-KR" dirty="0"/>
              <a:t>1</a:t>
            </a:r>
            <a:r>
              <a:rPr lang="ko-KR" altLang="en-US" dirty="0"/>
              <a:t> 감소 </a:t>
            </a:r>
            <a:r>
              <a:rPr lang="ko-KR" altLang="en-US" dirty="0" err="1"/>
              <a:t>시킨뒤</a:t>
            </a:r>
            <a:r>
              <a:rPr lang="ko-KR" altLang="en-US" dirty="0"/>
              <a:t> </a:t>
            </a:r>
            <a:r>
              <a:rPr lang="en-US" altLang="ko-KR" dirty="0" err="1"/>
              <a:t>Jlable</a:t>
            </a:r>
            <a:r>
              <a:rPr lang="ko-KR" altLang="en-US" dirty="0"/>
              <a:t>에 </a:t>
            </a:r>
            <a:r>
              <a:rPr lang="en-US" altLang="ko-KR" dirty="0" err="1"/>
              <a:t>setText</a:t>
            </a:r>
            <a:r>
              <a:rPr lang="ko-KR" altLang="en-US" dirty="0"/>
              <a:t>를 사용하여 출력시키게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6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콘솔 창 부분입니다</a:t>
            </a:r>
            <a:r>
              <a:rPr lang="en-US" altLang="ko-KR" dirty="0"/>
              <a:t>. </a:t>
            </a:r>
            <a:r>
              <a:rPr lang="ko-KR" altLang="en-US" dirty="0"/>
              <a:t>서버는 </a:t>
            </a:r>
            <a:r>
              <a:rPr lang="en-US" altLang="ko-KR" dirty="0"/>
              <a:t>accept()</a:t>
            </a:r>
            <a:r>
              <a:rPr lang="ko-KR" altLang="en-US" dirty="0"/>
              <a:t>라는 함수를 이용하여 클라이언트가 접속할 때 까지 대기상태로 </a:t>
            </a:r>
            <a:r>
              <a:rPr lang="en-US" altLang="ko-KR" dirty="0"/>
              <a:t>while</a:t>
            </a:r>
            <a:r>
              <a:rPr lang="ko-KR" altLang="en-US" dirty="0"/>
              <a:t>문이 돌게 됩니다</a:t>
            </a:r>
            <a:r>
              <a:rPr lang="en-US" altLang="ko-KR" dirty="0"/>
              <a:t>. </a:t>
            </a:r>
            <a:r>
              <a:rPr lang="ko-KR" altLang="en-US" dirty="0"/>
              <a:t>이때 클라이언트가 접속 한다면 </a:t>
            </a:r>
            <a:r>
              <a:rPr lang="ko-KR" altLang="en-US" dirty="0" err="1"/>
              <a:t>클라리언트</a:t>
            </a:r>
            <a:r>
              <a:rPr lang="ko-KR" altLang="en-US" dirty="0"/>
              <a:t> 정보를 가진 쓰레드를 생성하게 됩니다</a:t>
            </a:r>
            <a:r>
              <a:rPr lang="en-US" altLang="ko-KR" dirty="0"/>
              <a:t>. </a:t>
            </a:r>
            <a:r>
              <a:rPr lang="ko-KR" altLang="en-US" dirty="0"/>
              <a:t>이때 쓰레드 파일에서 </a:t>
            </a:r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함수를 이용하여 클라이언트에서 받은 닉네임 정보를 가지고 있게 됩니다</a:t>
            </a:r>
            <a:r>
              <a:rPr lang="en-US" altLang="ko-KR" dirty="0"/>
              <a:t>. </a:t>
            </a:r>
            <a:r>
              <a:rPr lang="ko-KR" altLang="en-US" dirty="0"/>
              <a:t>그리고 다시 </a:t>
            </a:r>
            <a:r>
              <a:rPr lang="en-US" altLang="ko-KR" dirty="0"/>
              <a:t>main</a:t>
            </a:r>
            <a:r>
              <a:rPr lang="ko-KR" altLang="en-US" dirty="0"/>
              <a:t>파일에서 쓰레드에 저장된 </a:t>
            </a:r>
            <a:r>
              <a:rPr lang="en-US" altLang="ko-KR" dirty="0"/>
              <a:t>name</a:t>
            </a:r>
            <a:r>
              <a:rPr lang="ko-KR" altLang="en-US" dirty="0"/>
              <a:t>정보를 가져와서 </a:t>
            </a:r>
            <a:r>
              <a:rPr lang="en-US" altLang="ko-KR" dirty="0" err="1"/>
              <a:t>txtLog</a:t>
            </a:r>
            <a:r>
              <a:rPr lang="ko-KR" altLang="en-US" dirty="0"/>
              <a:t>에 </a:t>
            </a:r>
            <a:r>
              <a:rPr lang="en-US" altLang="ko-KR" dirty="0" err="1"/>
              <a:t>appen</a:t>
            </a:r>
            <a:r>
              <a:rPr lang="en-US" altLang="ko-KR" dirty="0"/>
              <a:t>()</a:t>
            </a:r>
            <a:r>
              <a:rPr lang="ko-KR" altLang="en-US" dirty="0"/>
              <a:t>함수를 사용하여 사용자가 입장했다는 문구를 출력하게 됩니다</a:t>
            </a:r>
            <a:r>
              <a:rPr lang="en-US" altLang="ko-KR" dirty="0"/>
              <a:t>. </a:t>
            </a:r>
            <a:r>
              <a:rPr lang="ko-KR" altLang="en-US" dirty="0"/>
              <a:t>동일한 방식으로 퇴장 문구도 출력을 </a:t>
            </a:r>
            <a:r>
              <a:rPr lang="ko-KR" altLang="en-US" dirty="0" err="1"/>
              <a:t>하게됩니다</a:t>
            </a:r>
            <a:r>
              <a:rPr lang="ko-KR" altLang="en-US" dirty="0"/>
              <a:t> 다만 퇴장때는 쓰레드 파일에서 </a:t>
            </a:r>
            <a:r>
              <a:rPr lang="en-US" altLang="ko-KR" dirty="0"/>
              <a:t>exception</a:t>
            </a:r>
            <a:r>
              <a:rPr lang="ko-KR" altLang="en-US" dirty="0"/>
              <a:t>을 잡아 클라이언트가 퇴장 했음을 구분 짓습니다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2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클라이언트 </a:t>
            </a:r>
            <a:r>
              <a:rPr lang="en-US" altLang="ko-KR" dirty="0"/>
              <a:t>UI</a:t>
            </a:r>
            <a:r>
              <a:rPr lang="ko-KR" altLang="en-US" dirty="0"/>
              <a:t>부분입니다</a:t>
            </a:r>
            <a:r>
              <a:rPr lang="en-US" altLang="ko-KR" dirty="0"/>
              <a:t>. </a:t>
            </a:r>
            <a:r>
              <a:rPr lang="ko-KR" altLang="en-US" dirty="0"/>
              <a:t>클라이언트는 크게 입장 전 닉네임을 받는 창과 입장 후 대화를 할 수 있는 창으로 나뉘게 됩니다</a:t>
            </a:r>
            <a:r>
              <a:rPr lang="en-US" altLang="ko-KR" dirty="0"/>
              <a:t>. </a:t>
            </a:r>
            <a:r>
              <a:rPr lang="ko-KR" altLang="en-US" dirty="0"/>
              <a:t>입장 전 창은 사용자가 채팅에서 사용할 닉네임을 입력하는 부분과 닉네임 설정 </a:t>
            </a:r>
            <a:r>
              <a:rPr lang="ko-KR" altLang="en-US" dirty="0" err="1"/>
              <a:t>완료후</a:t>
            </a:r>
            <a:r>
              <a:rPr lang="ko-KR" altLang="en-US" dirty="0"/>
              <a:t> 채팅방으로 입장하는 입장 버튼으로 이루어져 있습니다</a:t>
            </a:r>
            <a:r>
              <a:rPr lang="en-US" altLang="ko-KR" dirty="0"/>
              <a:t>. </a:t>
            </a:r>
            <a:r>
              <a:rPr lang="ko-KR" altLang="en-US" dirty="0"/>
              <a:t>실제로 채팅을 나누게 되는 창은 상단부터 퇴장 버튼 과 이용중인 닉네임을 표시하며 우측으로는 현재 채팅에 참여중인 사용자들을 리스트를 통해 보여주게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좌측은 실제 대화가 오가는 </a:t>
            </a:r>
            <a:r>
              <a:rPr lang="ko-KR" altLang="en-US" dirty="0" err="1"/>
              <a:t>대화창입니다</a:t>
            </a:r>
            <a:r>
              <a:rPr lang="en-US" altLang="ko-KR" dirty="0"/>
              <a:t>. </a:t>
            </a:r>
            <a:r>
              <a:rPr lang="ko-KR" altLang="en-US" dirty="0"/>
              <a:t>마지막으로 하단은 대화를 입력할 수 있는 부분과 입력한 것을 전송할 수 있는 전송버튼으로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6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F2CD6-6645-4AE3-AD61-1DA64304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8174C-4AF7-4032-8D80-0FBEAE0E0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DEA92-2109-4862-B2B0-3D5632B3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3DAD2-DB4E-4ACD-A199-3178B346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5DD44-2B14-4C4D-845F-7492229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3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FC5A3-3359-4681-A3E4-5CE68069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9CA02-F903-4D94-AC25-0B5CA053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9DA7F-098B-4CBE-9E9A-1F5FD80C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6C385-51A7-4600-8A96-017AA82D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F5B1-54E3-4E30-8500-E5C5DDEE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A985B-9575-4311-A9C4-E0E52A710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45C37-16F4-42A3-898D-9A9E09EE4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518F2-398E-4890-B624-8AD6979F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C49A-8781-4D67-9BBD-72279BB0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FD6D-AF01-4B91-BF5E-7E0852D8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0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CB2A-E7D4-4DC1-8CC2-46CCA4D3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FC4CB-0B91-4DEA-99D0-15BF8B77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4E3CC-8BD0-4DAD-A5E4-2472F7A2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35631-A145-4365-8B96-612D24BC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FB979-9C67-4E7D-B479-0788E36D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978-F518-43F3-A645-84E51A62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6C13D-8F90-4EDE-8407-80100FE6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0CE5B-B7A4-4899-8070-20A9C868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0784A-6172-4FC6-9F4B-4D47349A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585-0D32-49E6-80C7-8BA648C3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EC93-6B94-4FBC-9025-673E5C2A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B129A-8CDE-40F2-B7C6-9BD594913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D0C08-F502-428A-8667-95D1DD538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782E2-669C-416B-B204-60C614AA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C7633-2AF6-4EEA-B90F-5AA7A10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D60C2-83D1-4520-81C4-FC4FB715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0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049F9-3131-4125-8BE0-2C09E4C0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C3E17-8D39-49D9-9E68-5C767133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717B1-2261-4B4C-9425-EE918E441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7B5B5-880F-4B8E-A518-B2826953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F27215-3113-41B8-89EF-1F4F33CFB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A442B-9518-42EC-9515-B16DDED1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E83539-6744-4137-9348-7D13AF01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316D5-AF55-4306-8F83-3CF2B560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2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E6EBA-DA6E-4AB5-A2BD-B0C9861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53CA6-5515-41CA-9669-9787C629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F8E202-E1CA-41A7-B169-F4997179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A6152-9E93-44EF-B1B7-AA322529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6E1858-F62F-4CCE-A3A9-97DC8DD4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C9653-207F-4F5D-B6A8-7850AB3D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1F04A-8D10-4E39-8DD4-5915254C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3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F5F0-1702-42F6-9192-53280688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9EA8E-55D6-4A71-8B12-B72C7CC2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6B0DF-4811-466F-AB25-946EA3FBE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E1271-BF2B-42D5-AD9E-50AA55C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F4B2-585D-4785-B6BF-67403AA3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7FF45-E56C-4D09-AFC6-7C89A38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2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B5F9F-0E10-437C-B8EB-E1E824CE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80747A-F555-4E92-A93E-E4B0CC28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10F19-0222-46B2-BEA8-F4B05DFC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D1AC5-411F-48CF-A84C-B1CBB1D8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955FA-3EEC-43EA-AA48-ADD1E17E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337DF-C9F6-4BFB-9708-5916BA42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9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5D65E8-7A51-441E-B1C5-99500655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160A1-C26E-44D3-8944-54D35600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333D3-3BAB-438C-AB51-190422CA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4E3E-303B-4774-A904-5534AC41E76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5D4BA-E723-4727-866C-FE3470E37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ACACF-8767-46D7-A11E-B529DF4C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3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C0E96-0CDC-46DC-828A-3E7BDB49E28A}"/>
              </a:ext>
            </a:extLst>
          </p:cNvPr>
          <p:cNvSpPr txBox="1"/>
          <p:nvPr/>
        </p:nvSpPr>
        <p:spPr>
          <a:xfrm>
            <a:off x="3220692" y="1841893"/>
            <a:ext cx="6863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겨울계절 학기 </a:t>
            </a:r>
            <a:r>
              <a:rPr lang="en-US" altLang="ko-KR" sz="5400" b="1" dirty="0">
                <a:solidFill>
                  <a:schemeClr val="bg1"/>
                </a:solidFill>
              </a:rPr>
              <a:t>OJT</a:t>
            </a:r>
          </a:p>
          <a:p>
            <a:r>
              <a:rPr lang="ko-KR" altLang="en-US" sz="5400" b="1" dirty="0">
                <a:solidFill>
                  <a:schemeClr val="bg1"/>
                </a:solidFill>
              </a:rPr>
              <a:t>네트워크 실무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01232-4405-4995-95A3-8ED4F8954606}"/>
              </a:ext>
            </a:extLst>
          </p:cNvPr>
          <p:cNvSpPr txBox="1"/>
          <p:nvPr/>
        </p:nvSpPr>
        <p:spPr>
          <a:xfrm>
            <a:off x="8212823" y="5765976"/>
            <a:ext cx="54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2020531046 </a:t>
            </a:r>
            <a:r>
              <a:rPr lang="ko-KR" altLang="en-US" sz="2800" dirty="0">
                <a:solidFill>
                  <a:schemeClr val="bg1"/>
                </a:solidFill>
              </a:rPr>
              <a:t>허민혁</a:t>
            </a:r>
          </a:p>
        </p:txBody>
      </p:sp>
    </p:spTree>
    <p:extLst>
      <p:ext uri="{BB962C8B-B14F-4D97-AF65-F5344CB8AC3E}">
        <p14:creationId xmlns:p14="http://schemas.microsoft.com/office/powerpoint/2010/main" val="56112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C5638-E368-4420-8530-9AA9F169A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73" y="1828845"/>
            <a:ext cx="3106168" cy="20813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CD76FE-A626-4CC3-9B9D-AB044C00E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73" y="4411532"/>
            <a:ext cx="5527502" cy="2081343"/>
          </a:xfrm>
          <a:prstGeom prst="rect">
            <a:avLst/>
          </a:prstGeom>
        </p:spPr>
      </p:pic>
      <p:sp>
        <p:nvSpPr>
          <p:cNvPr id="5" name="화살표: U자형 4">
            <a:extLst>
              <a:ext uri="{FF2B5EF4-FFF2-40B4-BE49-F238E27FC236}">
                <a16:creationId xmlns:a16="http://schemas.microsoft.com/office/drawing/2014/main" id="{A37A01EC-8BD2-47F8-A28B-7FF4627E4B36}"/>
              </a:ext>
            </a:extLst>
          </p:cNvPr>
          <p:cNvSpPr/>
          <p:nvPr/>
        </p:nvSpPr>
        <p:spPr>
          <a:xfrm rot="16200000">
            <a:off x="-133959" y="3353839"/>
            <a:ext cx="2370202" cy="1397277"/>
          </a:xfrm>
          <a:prstGeom prst="uturnArrow">
            <a:avLst>
              <a:gd name="adj1" fmla="val 6784"/>
              <a:gd name="adj2" fmla="val 11265"/>
              <a:gd name="adj3" fmla="val 25000"/>
              <a:gd name="adj4" fmla="val 13930"/>
              <a:gd name="adj5" fmla="val 531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8DCF38-2853-4B67-B192-D12AC412F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387" y="1493661"/>
            <a:ext cx="5610652" cy="27474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85FA14-555F-4B86-A60A-EF240B03A0E1}"/>
              </a:ext>
            </a:extLst>
          </p:cNvPr>
          <p:cNvSpPr/>
          <p:nvPr/>
        </p:nvSpPr>
        <p:spPr>
          <a:xfrm>
            <a:off x="1749781" y="5086877"/>
            <a:ext cx="2189759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2A0D11-883D-49F1-9660-27CC0B1E1558}"/>
              </a:ext>
            </a:extLst>
          </p:cNvPr>
          <p:cNvSpPr/>
          <p:nvPr/>
        </p:nvSpPr>
        <p:spPr>
          <a:xfrm>
            <a:off x="7072493" y="3898435"/>
            <a:ext cx="1355228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CB87F-7A98-4864-B5B7-F901CF7DF7D7}"/>
              </a:ext>
            </a:extLst>
          </p:cNvPr>
          <p:cNvSpPr/>
          <p:nvPr/>
        </p:nvSpPr>
        <p:spPr>
          <a:xfrm>
            <a:off x="7072492" y="2471794"/>
            <a:ext cx="2673487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0F2834E-A716-4CCD-A3BA-9712DDC14554}"/>
              </a:ext>
            </a:extLst>
          </p:cNvPr>
          <p:cNvCxnSpPr>
            <a:cxnSpLocks/>
          </p:cNvCxnSpPr>
          <p:nvPr/>
        </p:nvCxnSpPr>
        <p:spPr>
          <a:xfrm flipV="1">
            <a:off x="3594100" y="1690689"/>
            <a:ext cx="2911287" cy="2081342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B12FC1-821C-4916-9AAA-8F38029F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0" y="2006261"/>
            <a:ext cx="5372430" cy="13539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510A85-B94C-4F53-BD9B-36E281C72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370" y="1790588"/>
            <a:ext cx="4229430" cy="1785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7CC6C8-8569-4BD5-82FD-7A282B253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948" y="5079723"/>
            <a:ext cx="4205852" cy="622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909C9-CD9D-455B-A6CC-275B826A8DA2}"/>
              </a:ext>
            </a:extLst>
          </p:cNvPr>
          <p:cNvSpPr txBox="1"/>
          <p:nvPr/>
        </p:nvSpPr>
        <p:spPr>
          <a:xfrm>
            <a:off x="7122550" y="1384744"/>
            <a:ext cx="210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ChatGUIClient.java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8D468-6A20-4FD3-A6D1-7D7651620A1A}"/>
              </a:ext>
            </a:extLst>
          </p:cNvPr>
          <p:cNvSpPr txBox="1"/>
          <p:nvPr/>
        </p:nvSpPr>
        <p:spPr>
          <a:xfrm>
            <a:off x="7122549" y="4610544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ServerThread.java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27FCDA-3D64-4911-BCBD-D003978AD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16" y="4472714"/>
            <a:ext cx="5486384" cy="1648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B2F510-543C-4F99-8DA0-D390093AFFCB}"/>
              </a:ext>
            </a:extLst>
          </p:cNvPr>
          <p:cNvSpPr txBox="1"/>
          <p:nvPr/>
        </p:nvSpPr>
        <p:spPr>
          <a:xfrm>
            <a:off x="596570" y="4013644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ChatGUIServer.java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CC3EC-77EC-47D2-ADC4-E332A64A8BDB}"/>
              </a:ext>
            </a:extLst>
          </p:cNvPr>
          <p:cNvSpPr/>
          <p:nvPr/>
        </p:nvSpPr>
        <p:spPr>
          <a:xfrm>
            <a:off x="957609" y="5244212"/>
            <a:ext cx="4953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4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AFEC2C-FC53-4642-8622-FB1A396755BB}"/>
              </a:ext>
            </a:extLst>
          </p:cNvPr>
          <p:cNvSpPr/>
          <p:nvPr/>
        </p:nvSpPr>
        <p:spPr>
          <a:xfrm>
            <a:off x="5302513" y="3068431"/>
            <a:ext cx="662425" cy="34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F69BF8-3577-4123-AEC6-4C350B88C6B9}"/>
              </a:ext>
            </a:extLst>
          </p:cNvPr>
          <p:cNvSpPr/>
          <p:nvPr/>
        </p:nvSpPr>
        <p:spPr>
          <a:xfrm>
            <a:off x="5721350" y="2803202"/>
            <a:ext cx="4953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1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E8D4DB-A8E1-4A54-B45F-B949BD92A5A0}"/>
              </a:ext>
            </a:extLst>
          </p:cNvPr>
          <p:cNvSpPr/>
          <p:nvPr/>
        </p:nvSpPr>
        <p:spPr>
          <a:xfrm>
            <a:off x="7449182" y="3064874"/>
            <a:ext cx="1331627" cy="34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4EE962-AB51-4559-87CF-AD53BC350A5D}"/>
              </a:ext>
            </a:extLst>
          </p:cNvPr>
          <p:cNvSpPr/>
          <p:nvPr/>
        </p:nvSpPr>
        <p:spPr>
          <a:xfrm>
            <a:off x="7523230" y="5255500"/>
            <a:ext cx="3830570" cy="229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E21728-D047-4272-BE2C-FE2F0A9CB4A6}"/>
              </a:ext>
            </a:extLst>
          </p:cNvPr>
          <p:cNvSpPr/>
          <p:nvPr/>
        </p:nvSpPr>
        <p:spPr>
          <a:xfrm>
            <a:off x="1367500" y="5499279"/>
            <a:ext cx="1370362" cy="229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FCE088-A4BC-4FCE-8176-7965B8CF3D19}"/>
              </a:ext>
            </a:extLst>
          </p:cNvPr>
          <p:cNvSpPr/>
          <p:nvPr/>
        </p:nvSpPr>
        <p:spPr>
          <a:xfrm>
            <a:off x="596570" y="2347663"/>
            <a:ext cx="2141292" cy="229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682F79-AA9C-4B1F-9306-1C2F285D133D}"/>
              </a:ext>
            </a:extLst>
          </p:cNvPr>
          <p:cNvSpPr/>
          <p:nvPr/>
        </p:nvSpPr>
        <p:spPr>
          <a:xfrm>
            <a:off x="2572597" y="1991530"/>
            <a:ext cx="4953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5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952A83D-E170-428A-B468-F70606CD9A19}"/>
              </a:ext>
            </a:extLst>
          </p:cNvPr>
          <p:cNvSpPr/>
          <p:nvPr/>
        </p:nvSpPr>
        <p:spPr>
          <a:xfrm>
            <a:off x="8610321" y="2770666"/>
            <a:ext cx="4953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2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18B281-C0D0-48D9-8D52-2D2EB2392AF4}"/>
              </a:ext>
            </a:extLst>
          </p:cNvPr>
          <p:cNvSpPr/>
          <p:nvPr/>
        </p:nvSpPr>
        <p:spPr>
          <a:xfrm>
            <a:off x="11106150" y="4939012"/>
            <a:ext cx="4953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3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909C9-CD9D-455B-A6CC-275B826A8DA2}"/>
              </a:ext>
            </a:extLst>
          </p:cNvPr>
          <p:cNvSpPr txBox="1"/>
          <p:nvPr/>
        </p:nvSpPr>
        <p:spPr>
          <a:xfrm>
            <a:off x="1095019" y="2312269"/>
            <a:ext cx="210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ChatGUIClient.java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05338-1AC4-4989-B6A6-50F15CD5E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45"/>
          <a:stretch/>
        </p:blipFill>
        <p:spPr>
          <a:xfrm>
            <a:off x="1095019" y="2766335"/>
            <a:ext cx="5614259" cy="1830468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02EB742-56D9-4C64-A7E1-B4156613521E}"/>
              </a:ext>
            </a:extLst>
          </p:cNvPr>
          <p:cNvCxnSpPr>
            <a:cxnSpLocks/>
          </p:cNvCxnSpPr>
          <p:nvPr/>
        </p:nvCxnSpPr>
        <p:spPr>
          <a:xfrm flipV="1">
            <a:off x="4237566" y="2596444"/>
            <a:ext cx="3947151" cy="51280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5BCEA52-34E4-4C28-9348-72828C87D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717" y="1457171"/>
            <a:ext cx="3334215" cy="4448796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6E63A88-29AD-483A-897E-88DDEA00B67D}"/>
              </a:ext>
            </a:extLst>
          </p:cNvPr>
          <p:cNvCxnSpPr>
            <a:cxnSpLocks/>
          </p:cNvCxnSpPr>
          <p:nvPr/>
        </p:nvCxnSpPr>
        <p:spPr>
          <a:xfrm>
            <a:off x="6211141" y="3541925"/>
            <a:ext cx="1973576" cy="153807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A65820-48EB-4371-A782-9F04C421759E}"/>
              </a:ext>
            </a:extLst>
          </p:cNvPr>
          <p:cNvSpPr/>
          <p:nvPr/>
        </p:nvSpPr>
        <p:spPr>
          <a:xfrm>
            <a:off x="8184717" y="2496935"/>
            <a:ext cx="1203123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50BC81-638B-442A-8AAE-AFF52F263EFF}"/>
              </a:ext>
            </a:extLst>
          </p:cNvPr>
          <p:cNvSpPr/>
          <p:nvPr/>
        </p:nvSpPr>
        <p:spPr>
          <a:xfrm>
            <a:off x="8184717" y="4972411"/>
            <a:ext cx="1904163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76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93B17E-5C3F-4DC0-9C6B-72FC49B55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3"/>
          <a:stretch/>
        </p:blipFill>
        <p:spPr>
          <a:xfrm>
            <a:off x="9845809" y="2477900"/>
            <a:ext cx="2226113" cy="30100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2C8DEC-569B-4C5E-8A3B-BEB6CFC0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100" y="2693563"/>
            <a:ext cx="5027314" cy="2334849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6D6E52C-CD68-4C4F-A600-37B57E20FD1B}"/>
              </a:ext>
            </a:extLst>
          </p:cNvPr>
          <p:cNvSpPr/>
          <p:nvPr/>
        </p:nvSpPr>
        <p:spPr>
          <a:xfrm>
            <a:off x="1888490" y="1813816"/>
            <a:ext cx="4953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1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85EFD1-1F8E-468C-B943-C67ADD7AE4F2}"/>
              </a:ext>
            </a:extLst>
          </p:cNvPr>
          <p:cNvSpPr/>
          <p:nvPr/>
        </p:nvSpPr>
        <p:spPr>
          <a:xfrm>
            <a:off x="6938439" y="2172789"/>
            <a:ext cx="4953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2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3D5DFAB-DF68-4748-A427-1B1848080C3C}"/>
              </a:ext>
            </a:extLst>
          </p:cNvPr>
          <p:cNvSpPr/>
          <p:nvPr/>
        </p:nvSpPr>
        <p:spPr>
          <a:xfrm>
            <a:off x="10651490" y="1963525"/>
            <a:ext cx="4953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3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9346AD-E01A-4844-BB8E-F4F71E7485AC}"/>
              </a:ext>
            </a:extLst>
          </p:cNvPr>
          <p:cNvSpPr/>
          <p:nvPr/>
        </p:nvSpPr>
        <p:spPr>
          <a:xfrm>
            <a:off x="4890720" y="3277314"/>
            <a:ext cx="3192830" cy="964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035084-3A88-4747-B7A7-D722A2812749}"/>
              </a:ext>
            </a:extLst>
          </p:cNvPr>
          <p:cNvSpPr/>
          <p:nvPr/>
        </p:nvSpPr>
        <p:spPr>
          <a:xfrm>
            <a:off x="5199910" y="4601648"/>
            <a:ext cx="3086839" cy="223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CB4751-9922-409E-8533-D0555BF830E2}"/>
              </a:ext>
            </a:extLst>
          </p:cNvPr>
          <p:cNvSpPr/>
          <p:nvPr/>
        </p:nvSpPr>
        <p:spPr>
          <a:xfrm>
            <a:off x="9845807" y="3355052"/>
            <a:ext cx="1300983" cy="1007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3D46F2-40DC-41B9-9E2A-C9793A559CF4}"/>
              </a:ext>
            </a:extLst>
          </p:cNvPr>
          <p:cNvGrpSpPr/>
          <p:nvPr/>
        </p:nvGrpSpPr>
        <p:grpSpPr>
          <a:xfrm>
            <a:off x="120078" y="2477900"/>
            <a:ext cx="4333629" cy="3198286"/>
            <a:chOff x="120078" y="2832713"/>
            <a:chExt cx="4333629" cy="319828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CF156C-7F87-4956-B55C-29C730378664}"/>
                </a:ext>
              </a:extLst>
            </p:cNvPr>
            <p:cNvGrpSpPr/>
            <p:nvPr/>
          </p:nvGrpSpPr>
          <p:grpSpPr>
            <a:xfrm>
              <a:off x="120078" y="3172297"/>
              <a:ext cx="4333629" cy="2858702"/>
              <a:chOff x="120078" y="2321146"/>
              <a:chExt cx="4333629" cy="285870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C91A08C-9756-4D13-B019-A05D231D951B}"/>
                  </a:ext>
                </a:extLst>
              </p:cNvPr>
              <p:cNvGrpSpPr/>
              <p:nvPr/>
            </p:nvGrpSpPr>
            <p:grpSpPr>
              <a:xfrm>
                <a:off x="120078" y="2321146"/>
                <a:ext cx="4333629" cy="2833324"/>
                <a:chOff x="6000976" y="1558062"/>
                <a:chExt cx="5635911" cy="3684755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44332C10-F622-42CD-A66D-A364779851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0976" y="1558062"/>
                  <a:ext cx="5635911" cy="595343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CE256AF4-D694-4831-9C8B-6F5AFD46D0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00976" y="2302682"/>
                  <a:ext cx="5635910" cy="595343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AA5951C7-BE0E-46A2-ABBF-9990045A3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0976" y="3047302"/>
                  <a:ext cx="5635910" cy="2195515"/>
                </a:xfrm>
                <a:prstGeom prst="rect">
                  <a:avLst/>
                </a:prstGeom>
              </p:spPr>
            </p:pic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F34BA65-9208-4A70-93A6-72B42F0A275A}"/>
                  </a:ext>
                </a:extLst>
              </p:cNvPr>
              <p:cNvSpPr/>
              <p:nvPr/>
            </p:nvSpPr>
            <p:spPr>
              <a:xfrm>
                <a:off x="407963" y="2470889"/>
                <a:ext cx="1612426" cy="1591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0F7A06-F298-4F7D-9E1E-2BC5F2650973}"/>
                  </a:ext>
                </a:extLst>
              </p:cNvPr>
              <p:cNvSpPr/>
              <p:nvPr/>
            </p:nvSpPr>
            <p:spPr>
              <a:xfrm>
                <a:off x="407962" y="3043046"/>
                <a:ext cx="1827237" cy="1591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AD21A9-984E-4185-8CAB-921D6CBADB3A}"/>
                  </a:ext>
                </a:extLst>
              </p:cNvPr>
              <p:cNvSpPr/>
              <p:nvPr/>
            </p:nvSpPr>
            <p:spPr>
              <a:xfrm>
                <a:off x="655612" y="3719623"/>
                <a:ext cx="2259038" cy="1591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E23810-F8DA-41CD-A00B-BEAF84E64C19}"/>
                  </a:ext>
                </a:extLst>
              </p:cNvPr>
              <p:cNvSpPr/>
              <p:nvPr/>
            </p:nvSpPr>
            <p:spPr>
              <a:xfrm>
                <a:off x="554012" y="5020748"/>
                <a:ext cx="2360638" cy="1591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F1F0512-21A1-4483-9308-CBF7DB8CF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1" r="23663" b="-13958"/>
            <a:stretch/>
          </p:blipFill>
          <p:spPr>
            <a:xfrm>
              <a:off x="120078" y="2832713"/>
              <a:ext cx="4333627" cy="280428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F755A2-E1C9-4F15-B89E-78835B7EBDDA}"/>
              </a:ext>
            </a:extLst>
          </p:cNvPr>
          <p:cNvSpPr/>
          <p:nvPr/>
        </p:nvSpPr>
        <p:spPr>
          <a:xfrm>
            <a:off x="1926882" y="2538564"/>
            <a:ext cx="616634" cy="15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39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459658-B4B3-46F2-A7DE-1E2299867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"/>
          <a:stretch/>
        </p:blipFill>
        <p:spPr>
          <a:xfrm>
            <a:off x="653143" y="2025954"/>
            <a:ext cx="3625280" cy="354753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33E141-185A-4E3C-B1C3-E4FAAAF02CE6}"/>
              </a:ext>
            </a:extLst>
          </p:cNvPr>
          <p:cNvGrpSpPr/>
          <p:nvPr/>
        </p:nvGrpSpPr>
        <p:grpSpPr>
          <a:xfrm>
            <a:off x="5355274" y="1864860"/>
            <a:ext cx="6489789" cy="4329112"/>
            <a:chOff x="3642969" y="2338235"/>
            <a:chExt cx="4964209" cy="33114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35EEB70-F736-4BE3-96BC-0869D18B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2970" y="2338235"/>
              <a:ext cx="4964208" cy="21815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0B3CC5-18F5-4181-816A-32750FFBC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2969" y="4706590"/>
              <a:ext cx="4964209" cy="943096"/>
            </a:xfrm>
            <a:prstGeom prst="rect">
              <a:avLst/>
            </a:prstGeom>
          </p:spPr>
        </p:pic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F2850DA-84A1-4783-90EA-F0B22E8D40BE}"/>
              </a:ext>
            </a:extLst>
          </p:cNvPr>
          <p:cNvCxnSpPr>
            <a:cxnSpLocks/>
          </p:cNvCxnSpPr>
          <p:nvPr/>
        </p:nvCxnSpPr>
        <p:spPr>
          <a:xfrm>
            <a:off x="3805989" y="4630469"/>
            <a:ext cx="1963440" cy="1476417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AB2BC57-A31A-4F02-A7F4-400AF775E15A}"/>
              </a:ext>
            </a:extLst>
          </p:cNvPr>
          <p:cNvCxnSpPr>
            <a:cxnSpLocks/>
          </p:cNvCxnSpPr>
          <p:nvPr/>
        </p:nvCxnSpPr>
        <p:spPr>
          <a:xfrm>
            <a:off x="3729789" y="2422370"/>
            <a:ext cx="2366211" cy="220809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53AFE5-3FB3-455F-8547-4A4074E4003D}"/>
              </a:ext>
            </a:extLst>
          </p:cNvPr>
          <p:cNvSpPr/>
          <p:nvPr/>
        </p:nvSpPr>
        <p:spPr>
          <a:xfrm>
            <a:off x="5883692" y="4503074"/>
            <a:ext cx="4738588" cy="223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ADCBFB-B82D-4B9B-A3A2-481BB61F0FC5}"/>
              </a:ext>
            </a:extLst>
          </p:cNvPr>
          <p:cNvSpPr/>
          <p:nvPr/>
        </p:nvSpPr>
        <p:spPr>
          <a:xfrm>
            <a:off x="5769392" y="5994935"/>
            <a:ext cx="5249128" cy="223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35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2348E2E-80D6-4B2F-A6DF-D1917EA9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FD02DB9-CF35-48F3-A6BC-3445A1B4B85F}"/>
              </a:ext>
            </a:extLst>
          </p:cNvPr>
          <p:cNvSpPr txBox="1">
            <a:spLocks/>
          </p:cNvSpPr>
          <p:nvPr/>
        </p:nvSpPr>
        <p:spPr>
          <a:xfrm>
            <a:off x="4587875" y="2766218"/>
            <a:ext cx="30162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0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AC440-3DF8-41AC-9E6C-76949DDD45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배경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Server 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 설명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 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 설명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3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배경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129D8-1543-46B0-BAE9-4BCAA176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4" y="1792727"/>
            <a:ext cx="5318686" cy="34379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EEDEF5-6A5C-4A64-9F52-757DECD7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853" y="498875"/>
            <a:ext cx="2808772" cy="26347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E6D334-CBEE-499A-A6B1-07B9A6D29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853" y="3724401"/>
            <a:ext cx="2881729" cy="26347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224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4B09C-49F3-4B8C-B998-5B701347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86" y="1690688"/>
            <a:ext cx="4206401" cy="25664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DAFE78-D084-446F-B06A-249802152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788" y="407449"/>
            <a:ext cx="4292025" cy="2566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FB393D-10FA-417B-9AB4-A12D656CD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00" y="3562018"/>
            <a:ext cx="3771945" cy="2566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758037-9879-45A5-A9A4-3D65FC5BC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472" y="4845257"/>
            <a:ext cx="5893099" cy="13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46379C-0212-467F-8F7A-3E40E13D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601416" cy="455341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C180AB4-DF73-4A0A-AF7A-FD16F473E325}"/>
              </a:ext>
            </a:extLst>
          </p:cNvPr>
          <p:cNvSpPr/>
          <p:nvPr/>
        </p:nvSpPr>
        <p:spPr>
          <a:xfrm>
            <a:off x="2449689" y="1986844"/>
            <a:ext cx="4176889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041D4-9C76-4446-8361-AE3F394BA1A6}"/>
              </a:ext>
            </a:extLst>
          </p:cNvPr>
          <p:cNvSpPr txBox="1"/>
          <p:nvPr/>
        </p:nvSpPr>
        <p:spPr>
          <a:xfrm>
            <a:off x="6626578" y="1960222"/>
            <a:ext cx="20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 종료 버튼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5011B05-0E02-4D43-9496-CEFAF9F67174}"/>
              </a:ext>
            </a:extLst>
          </p:cNvPr>
          <p:cNvSpPr/>
          <p:nvPr/>
        </p:nvSpPr>
        <p:spPr>
          <a:xfrm>
            <a:off x="2240845" y="2302933"/>
            <a:ext cx="6361288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917DD-B2B8-4237-B400-41D345B9E4E3}"/>
              </a:ext>
            </a:extLst>
          </p:cNvPr>
          <p:cNvSpPr txBox="1"/>
          <p:nvPr/>
        </p:nvSpPr>
        <p:spPr>
          <a:xfrm>
            <a:off x="8602133" y="2276311"/>
            <a:ext cx="20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콘솔창 </a:t>
            </a:r>
            <a:r>
              <a:rPr lang="en-US" altLang="ko-KR" dirty="0">
                <a:solidFill>
                  <a:schemeClr val="bg1"/>
                </a:solidFill>
              </a:rPr>
              <a:t>Clear</a:t>
            </a:r>
            <a:r>
              <a:rPr lang="ko-KR" altLang="en-US" dirty="0">
                <a:solidFill>
                  <a:schemeClr val="bg1"/>
                </a:solidFill>
              </a:rPr>
              <a:t> 버튼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C268A6-D5C6-4DCA-941E-EDE702C24376}"/>
              </a:ext>
            </a:extLst>
          </p:cNvPr>
          <p:cNvSpPr/>
          <p:nvPr/>
        </p:nvSpPr>
        <p:spPr>
          <a:xfrm>
            <a:off x="4329289" y="2858206"/>
            <a:ext cx="1349022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1BA4B-D631-4F13-AAEC-32E4928BA75C}"/>
              </a:ext>
            </a:extLst>
          </p:cNvPr>
          <p:cNvSpPr txBox="1"/>
          <p:nvPr/>
        </p:nvSpPr>
        <p:spPr>
          <a:xfrm>
            <a:off x="5678311" y="2831584"/>
            <a:ext cx="20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 정보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82F9522-4012-49CA-97CE-C02D221B8D4C}"/>
              </a:ext>
            </a:extLst>
          </p:cNvPr>
          <p:cNvSpPr/>
          <p:nvPr/>
        </p:nvSpPr>
        <p:spPr>
          <a:xfrm>
            <a:off x="2240844" y="3360182"/>
            <a:ext cx="5029199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359D3-0A50-4EDA-8F7F-235ECF729F42}"/>
              </a:ext>
            </a:extLst>
          </p:cNvPr>
          <p:cNvSpPr txBox="1"/>
          <p:nvPr/>
        </p:nvSpPr>
        <p:spPr>
          <a:xfrm>
            <a:off x="7270043" y="3333560"/>
            <a:ext cx="20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접속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사용자 수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2824B66-D7F5-4903-805F-FD6333A78984}"/>
              </a:ext>
            </a:extLst>
          </p:cNvPr>
          <p:cNvSpPr/>
          <p:nvPr/>
        </p:nvSpPr>
        <p:spPr>
          <a:xfrm>
            <a:off x="3872089" y="4554457"/>
            <a:ext cx="4301068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539DD-6175-47DC-8F53-C8C9ADE8CCE1}"/>
              </a:ext>
            </a:extLst>
          </p:cNvPr>
          <p:cNvSpPr txBox="1"/>
          <p:nvPr/>
        </p:nvSpPr>
        <p:spPr>
          <a:xfrm>
            <a:off x="8173157" y="4527835"/>
            <a:ext cx="20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상태 콘솔창</a:t>
            </a:r>
          </a:p>
        </p:txBody>
      </p:sp>
    </p:spTree>
    <p:extLst>
      <p:ext uri="{BB962C8B-B14F-4D97-AF65-F5344CB8AC3E}">
        <p14:creationId xmlns:p14="http://schemas.microsoft.com/office/powerpoint/2010/main" val="256803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0C17B-482F-468B-9F13-37372776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09" y="1906682"/>
            <a:ext cx="1742398" cy="50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76BC4A-75F0-4FEF-9E9E-86EC0FECC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832" y="1916208"/>
            <a:ext cx="1909253" cy="48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4A4282-75AC-4E04-808B-BBBA25853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23" y="4556115"/>
            <a:ext cx="5661132" cy="1514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F3187D-2A2D-49D3-AD76-488F0AD84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23" y="2740823"/>
            <a:ext cx="5665201" cy="1325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7D0CD3-16E0-48D7-A042-36F316983362}"/>
              </a:ext>
            </a:extLst>
          </p:cNvPr>
          <p:cNvSpPr/>
          <p:nvPr/>
        </p:nvSpPr>
        <p:spPr>
          <a:xfrm>
            <a:off x="1365957" y="2805292"/>
            <a:ext cx="925688" cy="265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B0EB2-E491-430A-8FE1-5ADD34805CDE}"/>
              </a:ext>
            </a:extLst>
          </p:cNvPr>
          <p:cNvSpPr/>
          <p:nvPr/>
        </p:nvSpPr>
        <p:spPr>
          <a:xfrm>
            <a:off x="340123" y="4556115"/>
            <a:ext cx="3041252" cy="265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4AAC02-69C7-4551-9BAD-A571EB07F206}"/>
              </a:ext>
            </a:extLst>
          </p:cNvPr>
          <p:cNvSpPr/>
          <p:nvPr/>
        </p:nvSpPr>
        <p:spPr>
          <a:xfrm>
            <a:off x="1260168" y="5313590"/>
            <a:ext cx="1806882" cy="265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E7D9E1-0CD3-4A4A-84D1-CF04D1DD2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5506" y="2695667"/>
            <a:ext cx="5815907" cy="13255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08F3CB-1A51-4C73-8895-4992B4DFA539}"/>
              </a:ext>
            </a:extLst>
          </p:cNvPr>
          <p:cNvSpPr/>
          <p:nvPr/>
        </p:nvSpPr>
        <p:spPr>
          <a:xfrm>
            <a:off x="7293618" y="2759469"/>
            <a:ext cx="993131" cy="265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605978-BB2A-452F-A3AD-C23052D377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506" y="4556116"/>
            <a:ext cx="5791910" cy="15149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E16E7A-93DD-4F0E-AD30-CBA5691F45FA}"/>
              </a:ext>
            </a:extLst>
          </p:cNvPr>
          <p:cNvSpPr/>
          <p:nvPr/>
        </p:nvSpPr>
        <p:spPr>
          <a:xfrm>
            <a:off x="6275506" y="4556115"/>
            <a:ext cx="3106619" cy="265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371C16-E022-4F4F-8EAC-D42B854E6AF9}"/>
              </a:ext>
            </a:extLst>
          </p:cNvPr>
          <p:cNvSpPr/>
          <p:nvPr/>
        </p:nvSpPr>
        <p:spPr>
          <a:xfrm>
            <a:off x="7208956" y="5313590"/>
            <a:ext cx="2306519" cy="265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1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DBA296-1DDF-46C3-8635-1F945F57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20" y="4422381"/>
            <a:ext cx="3246243" cy="91902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57AAA1-7898-46F5-BFC5-700349219C19}"/>
              </a:ext>
            </a:extLst>
          </p:cNvPr>
          <p:cNvGrpSpPr/>
          <p:nvPr/>
        </p:nvGrpSpPr>
        <p:grpSpPr>
          <a:xfrm>
            <a:off x="456210" y="1928415"/>
            <a:ext cx="5204959" cy="1325562"/>
            <a:chOff x="456210" y="3723349"/>
            <a:chExt cx="5204959" cy="132556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0014B70-9C0E-4DD4-A6AC-C41035D0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210" y="3723349"/>
              <a:ext cx="5204959" cy="132556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643D7E7-882D-47DF-9C7F-C16C6FC20451}"/>
                </a:ext>
              </a:extLst>
            </p:cNvPr>
            <p:cNvSpPr/>
            <p:nvPr/>
          </p:nvSpPr>
          <p:spPr>
            <a:xfrm>
              <a:off x="838200" y="4466922"/>
              <a:ext cx="2926080" cy="4174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B7F05F0-678E-43F9-82EC-62F032A84C92}"/>
                </a:ext>
              </a:extLst>
            </p:cNvPr>
            <p:cNvSpPr/>
            <p:nvPr/>
          </p:nvSpPr>
          <p:spPr>
            <a:xfrm>
              <a:off x="1537273" y="3735579"/>
              <a:ext cx="824927" cy="2115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1FFF97-5258-4A87-8E23-342AF8F13C58}"/>
              </a:ext>
            </a:extLst>
          </p:cNvPr>
          <p:cNvGrpSpPr/>
          <p:nvPr/>
        </p:nvGrpSpPr>
        <p:grpSpPr>
          <a:xfrm>
            <a:off x="6530833" y="1928415"/>
            <a:ext cx="5314871" cy="1325562"/>
            <a:chOff x="6530833" y="3723349"/>
            <a:chExt cx="5314871" cy="132556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0B0F898-6847-4558-AFD3-7E5A82D7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0833" y="3723349"/>
              <a:ext cx="5314871" cy="132556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43628F-A9B9-4CC6-A820-3BFB2D42C242}"/>
                </a:ext>
              </a:extLst>
            </p:cNvPr>
            <p:cNvSpPr/>
            <p:nvPr/>
          </p:nvSpPr>
          <p:spPr>
            <a:xfrm>
              <a:off x="6873240" y="4466922"/>
              <a:ext cx="3070860" cy="4174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BAE6240-218B-4844-B24C-9FC3D53128DA}"/>
                </a:ext>
              </a:extLst>
            </p:cNvPr>
            <p:cNvSpPr/>
            <p:nvPr/>
          </p:nvSpPr>
          <p:spPr>
            <a:xfrm>
              <a:off x="7591363" y="3727959"/>
              <a:ext cx="1164017" cy="2115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EF9AF32A-3E5E-4022-B3A8-4FF5BA84A4C5}"/>
              </a:ext>
            </a:extLst>
          </p:cNvPr>
          <p:cNvSpPr/>
          <p:nvPr/>
        </p:nvSpPr>
        <p:spPr>
          <a:xfrm>
            <a:off x="1952769" y="3609247"/>
            <a:ext cx="1164017" cy="1123577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빼기 기호 19">
            <a:extLst>
              <a:ext uri="{FF2B5EF4-FFF2-40B4-BE49-F238E27FC236}">
                <a16:creationId xmlns:a16="http://schemas.microsoft.com/office/drawing/2014/main" id="{F27769E6-BAEB-48E2-B835-FE7D797C44C2}"/>
              </a:ext>
            </a:extLst>
          </p:cNvPr>
          <p:cNvSpPr/>
          <p:nvPr/>
        </p:nvSpPr>
        <p:spPr>
          <a:xfrm>
            <a:off x="8606259" y="3752453"/>
            <a:ext cx="1164017" cy="1027289"/>
          </a:xfrm>
          <a:prstGeom prst="mathMin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왼쪽/위쪽 29">
            <a:extLst>
              <a:ext uri="{FF2B5EF4-FFF2-40B4-BE49-F238E27FC236}">
                <a16:creationId xmlns:a16="http://schemas.microsoft.com/office/drawing/2014/main" id="{77716102-6994-4D1B-84D4-932CAC111C27}"/>
              </a:ext>
            </a:extLst>
          </p:cNvPr>
          <p:cNvSpPr/>
          <p:nvPr/>
        </p:nvSpPr>
        <p:spPr>
          <a:xfrm>
            <a:off x="7868571" y="3429000"/>
            <a:ext cx="2840095" cy="1888108"/>
          </a:xfrm>
          <a:prstGeom prst="leftUpArrow">
            <a:avLst>
              <a:gd name="adj1" fmla="val 10651"/>
              <a:gd name="adj2" fmla="val 25000"/>
              <a:gd name="adj3" fmla="val 1961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/위쪽 30">
            <a:extLst>
              <a:ext uri="{FF2B5EF4-FFF2-40B4-BE49-F238E27FC236}">
                <a16:creationId xmlns:a16="http://schemas.microsoft.com/office/drawing/2014/main" id="{D88CE939-9887-4338-859B-758E75CB2C56}"/>
              </a:ext>
            </a:extLst>
          </p:cNvPr>
          <p:cNvSpPr/>
          <p:nvPr/>
        </p:nvSpPr>
        <p:spPr>
          <a:xfrm rot="5400000">
            <a:off x="1484177" y="2947198"/>
            <a:ext cx="1888106" cy="2995741"/>
          </a:xfrm>
          <a:prstGeom prst="leftUpArrow">
            <a:avLst>
              <a:gd name="adj1" fmla="val 10651"/>
              <a:gd name="adj2" fmla="val 25000"/>
              <a:gd name="adj3" fmla="val 1961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8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코드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5F8A2E-5ABA-4B62-8BB2-226C9028F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9" y="2020711"/>
            <a:ext cx="4900532" cy="4063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1E79099-412B-4D2E-90EB-5218D534DCAF}"/>
              </a:ext>
            </a:extLst>
          </p:cNvPr>
          <p:cNvGrpSpPr/>
          <p:nvPr/>
        </p:nvGrpSpPr>
        <p:grpSpPr>
          <a:xfrm>
            <a:off x="5852249" y="1769870"/>
            <a:ext cx="4724788" cy="959537"/>
            <a:chOff x="5901243" y="1767229"/>
            <a:chExt cx="4724788" cy="95953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88B103B-8253-40E6-8922-D24E3F629CAA}"/>
                </a:ext>
              </a:extLst>
            </p:cNvPr>
            <p:cNvGrpSpPr/>
            <p:nvPr/>
          </p:nvGrpSpPr>
          <p:grpSpPr>
            <a:xfrm>
              <a:off x="5901243" y="2161716"/>
              <a:ext cx="4724788" cy="565050"/>
              <a:chOff x="5725498" y="2335887"/>
              <a:chExt cx="5388119" cy="64438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548862C-4B45-4ECB-A602-8F1518D01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498" y="2335887"/>
                <a:ext cx="5388119" cy="64438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AB5A1FD-BE92-4A3F-BC8F-99F1644F969E}"/>
                  </a:ext>
                </a:extLst>
              </p:cNvPr>
              <p:cNvSpPr/>
              <p:nvPr/>
            </p:nvSpPr>
            <p:spPr>
              <a:xfrm>
                <a:off x="5725498" y="2335888"/>
                <a:ext cx="2142152" cy="2453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76B2B0-BD0E-4401-A165-B8D9C41EB722}"/>
                </a:ext>
              </a:extLst>
            </p:cNvPr>
            <p:cNvSpPr txBox="1"/>
            <p:nvPr/>
          </p:nvSpPr>
          <p:spPr>
            <a:xfrm>
              <a:off x="5901243" y="1767229"/>
              <a:ext cx="2014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ServerThread.java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273F64C-AD61-43D6-A380-D147F087DECD}"/>
              </a:ext>
            </a:extLst>
          </p:cNvPr>
          <p:cNvGrpSpPr/>
          <p:nvPr/>
        </p:nvGrpSpPr>
        <p:grpSpPr>
          <a:xfrm>
            <a:off x="5852249" y="2907037"/>
            <a:ext cx="5377655" cy="1775580"/>
            <a:chOff x="5901243" y="3197794"/>
            <a:chExt cx="5377655" cy="177558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2E581FD-DE01-4A00-9F0F-5325B9245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8011"/>
            <a:stretch/>
          </p:blipFill>
          <p:spPr>
            <a:xfrm>
              <a:off x="5901243" y="3647811"/>
              <a:ext cx="5377655" cy="132556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E0F12-1D8F-490F-BDF5-F6139AD9E06E}"/>
                </a:ext>
              </a:extLst>
            </p:cNvPr>
            <p:cNvSpPr txBox="1"/>
            <p:nvPr/>
          </p:nvSpPr>
          <p:spPr>
            <a:xfrm>
              <a:off x="5901243" y="3197794"/>
              <a:ext cx="333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ChatGUIServer.java(main </a:t>
              </a:r>
              <a:r>
                <a:rPr lang="ko-KR" altLang="en-US" dirty="0">
                  <a:solidFill>
                    <a:schemeClr val="bg1"/>
                  </a:solidFill>
                </a:rPr>
                <a:t>파일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99BD1E-B489-4B2C-9496-F1D83D32CD09}"/>
              </a:ext>
            </a:extLst>
          </p:cNvPr>
          <p:cNvSpPr/>
          <p:nvPr/>
        </p:nvSpPr>
        <p:spPr>
          <a:xfrm>
            <a:off x="6133083" y="3529952"/>
            <a:ext cx="1517397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BAFF98-FB8C-4D8B-8FD3-A91BAF5E3C1E}"/>
              </a:ext>
            </a:extLst>
          </p:cNvPr>
          <p:cNvSpPr/>
          <p:nvPr/>
        </p:nvSpPr>
        <p:spPr>
          <a:xfrm>
            <a:off x="6213284" y="4062540"/>
            <a:ext cx="2694496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2B559185-E9EE-4677-88C9-02809934D44C}"/>
              </a:ext>
            </a:extLst>
          </p:cNvPr>
          <p:cNvCxnSpPr>
            <a:endCxn id="19" idx="1"/>
          </p:cNvCxnSpPr>
          <p:nvPr/>
        </p:nvCxnSpPr>
        <p:spPr>
          <a:xfrm rot="16200000" flipV="1">
            <a:off x="5064129" y="3060068"/>
            <a:ext cx="1911433" cy="335191"/>
          </a:xfrm>
          <a:prstGeom prst="curvedConnector4">
            <a:avLst>
              <a:gd name="adj1" fmla="val 47186"/>
              <a:gd name="adj2" fmla="val 168200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9AF29C-7E61-4870-8617-7AB9FE498C65}"/>
              </a:ext>
            </a:extLst>
          </p:cNvPr>
          <p:cNvSpPr/>
          <p:nvPr/>
        </p:nvSpPr>
        <p:spPr>
          <a:xfrm>
            <a:off x="6213284" y="4452719"/>
            <a:ext cx="3867976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B0D6086-17AA-4F19-A675-C1E5FD1DA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724" y="5067761"/>
            <a:ext cx="5742574" cy="16425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803A65-A8C1-4C75-A71B-3AA23B49F46F}"/>
              </a:ext>
            </a:extLst>
          </p:cNvPr>
          <p:cNvSpPr/>
          <p:nvPr/>
        </p:nvSpPr>
        <p:spPr>
          <a:xfrm>
            <a:off x="5952958" y="6348983"/>
            <a:ext cx="3867976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9349BD-6879-4BF5-8A13-19748B35E759}"/>
              </a:ext>
            </a:extLst>
          </p:cNvPr>
          <p:cNvSpPr/>
          <p:nvPr/>
        </p:nvSpPr>
        <p:spPr>
          <a:xfrm>
            <a:off x="5852249" y="5044901"/>
            <a:ext cx="1661071" cy="215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5FE14F-6AAD-4A53-9664-287A84B70244}"/>
              </a:ext>
            </a:extLst>
          </p:cNvPr>
          <p:cNvSpPr txBox="1"/>
          <p:nvPr/>
        </p:nvSpPr>
        <p:spPr>
          <a:xfrm>
            <a:off x="5842724" y="4690523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ServerThread.java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6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B5C7A-8630-4B9A-B8DE-295E732C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46" y="2765197"/>
            <a:ext cx="3846907" cy="38546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5B4DC3-333A-4C54-A55A-59F9F3E9F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46" y="1514504"/>
            <a:ext cx="1612106" cy="108559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C91C1B5-D0FF-41BC-AC72-4B66BF72BE23}"/>
              </a:ext>
            </a:extLst>
          </p:cNvPr>
          <p:cNvSpPr/>
          <p:nvPr/>
        </p:nvSpPr>
        <p:spPr>
          <a:xfrm>
            <a:off x="1674989" y="1987348"/>
            <a:ext cx="4176889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353DDB5-E24E-4025-8098-F3AEFE9E75A4}"/>
              </a:ext>
            </a:extLst>
          </p:cNvPr>
          <p:cNvSpPr/>
          <p:nvPr/>
        </p:nvSpPr>
        <p:spPr>
          <a:xfrm>
            <a:off x="2155021" y="2342909"/>
            <a:ext cx="6112679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CA478-2567-444E-A42A-335DE67370AF}"/>
              </a:ext>
            </a:extLst>
          </p:cNvPr>
          <p:cNvSpPr txBox="1"/>
          <p:nvPr/>
        </p:nvSpPr>
        <p:spPr>
          <a:xfrm>
            <a:off x="5950204" y="1960726"/>
            <a:ext cx="20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닉네임 입력 부분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26D15-6356-45C9-8B37-CF88834F300E}"/>
              </a:ext>
            </a:extLst>
          </p:cNvPr>
          <p:cNvSpPr txBox="1"/>
          <p:nvPr/>
        </p:nvSpPr>
        <p:spPr>
          <a:xfrm>
            <a:off x="8366026" y="2316287"/>
            <a:ext cx="20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입장 버튼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2CD6006-A402-4D21-A07D-8C9951300740}"/>
              </a:ext>
            </a:extLst>
          </p:cNvPr>
          <p:cNvSpPr/>
          <p:nvPr/>
        </p:nvSpPr>
        <p:spPr>
          <a:xfrm>
            <a:off x="2817537" y="2955658"/>
            <a:ext cx="4176889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91837-36AC-4981-80EF-A03B84570140}"/>
              </a:ext>
            </a:extLst>
          </p:cNvPr>
          <p:cNvSpPr txBox="1"/>
          <p:nvPr/>
        </p:nvSpPr>
        <p:spPr>
          <a:xfrm>
            <a:off x="6994426" y="2929036"/>
            <a:ext cx="417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퇴장 버튼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사용자 닉네임 출력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0013B35-8BAB-419E-9DE1-738414CEE7FD}"/>
              </a:ext>
            </a:extLst>
          </p:cNvPr>
          <p:cNvSpPr/>
          <p:nvPr/>
        </p:nvSpPr>
        <p:spPr>
          <a:xfrm>
            <a:off x="2423837" y="4534491"/>
            <a:ext cx="4176889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42FB2A1-0447-4CED-9790-B886B8F27C7B}"/>
              </a:ext>
            </a:extLst>
          </p:cNvPr>
          <p:cNvSpPr/>
          <p:nvPr/>
        </p:nvSpPr>
        <p:spPr>
          <a:xfrm>
            <a:off x="4512281" y="3708882"/>
            <a:ext cx="4176889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D8904-5961-4334-8949-BEA91D200538}"/>
              </a:ext>
            </a:extLst>
          </p:cNvPr>
          <p:cNvSpPr txBox="1"/>
          <p:nvPr/>
        </p:nvSpPr>
        <p:spPr>
          <a:xfrm>
            <a:off x="8755040" y="3682260"/>
            <a:ext cx="417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접속 유저 리스트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020CD-11A5-448B-B7C9-BD8D0FC9F4AB}"/>
              </a:ext>
            </a:extLst>
          </p:cNvPr>
          <p:cNvSpPr txBox="1"/>
          <p:nvPr/>
        </p:nvSpPr>
        <p:spPr>
          <a:xfrm>
            <a:off x="6667726" y="4507869"/>
            <a:ext cx="417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대화 창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C745429-A85C-4A1C-8454-4074CC89DAEF}"/>
              </a:ext>
            </a:extLst>
          </p:cNvPr>
          <p:cNvSpPr/>
          <p:nvPr/>
        </p:nvSpPr>
        <p:spPr>
          <a:xfrm>
            <a:off x="4869853" y="6350998"/>
            <a:ext cx="3496173" cy="31608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D5187-1341-4A82-B513-226E910E0567}"/>
              </a:ext>
            </a:extLst>
          </p:cNvPr>
          <p:cNvSpPr txBox="1"/>
          <p:nvPr/>
        </p:nvSpPr>
        <p:spPr>
          <a:xfrm>
            <a:off x="8367156" y="6324376"/>
            <a:ext cx="417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메시지 입력 부분 및 전송 버튼</a:t>
            </a:r>
          </a:p>
        </p:txBody>
      </p:sp>
    </p:spTree>
    <p:extLst>
      <p:ext uri="{BB962C8B-B14F-4D97-AF65-F5344CB8AC3E}">
        <p14:creationId xmlns:p14="http://schemas.microsoft.com/office/powerpoint/2010/main" val="94193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13320</TotalTime>
  <Words>1275</Words>
  <Application>Microsoft Office PowerPoint</Application>
  <PresentationFormat>와이드스크린</PresentationFormat>
  <Paragraphs>91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HY헤드라인M</vt:lpstr>
      <vt:lpstr>맑은 고딕</vt:lpstr>
      <vt:lpstr>Arial</vt:lpstr>
      <vt:lpstr>Office 테마</vt:lpstr>
      <vt:lpstr>PowerPoint 프레젠테이션</vt:lpstr>
      <vt:lpstr>목차</vt:lpstr>
      <vt:lpstr>개발 배경</vt:lpstr>
      <vt:lpstr>개발 환경</vt:lpstr>
      <vt:lpstr>Server UI</vt:lpstr>
      <vt:lpstr>Server UI 및 코드</vt:lpstr>
      <vt:lpstr>Server UI 및 코드</vt:lpstr>
      <vt:lpstr>Server UI 및 코드</vt:lpstr>
      <vt:lpstr>Client UI</vt:lpstr>
      <vt:lpstr>Client UI 및 코드</vt:lpstr>
      <vt:lpstr>Client UI 및 코드</vt:lpstr>
      <vt:lpstr>Client UI 및 코드</vt:lpstr>
      <vt:lpstr>Client UI 및 코드</vt:lpstr>
      <vt:lpstr>Client UI 및 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허민혁</dc:creator>
  <cp:lastModifiedBy>허민혁</cp:lastModifiedBy>
  <cp:revision>124</cp:revision>
  <cp:lastPrinted>2020-12-16T06:17:21Z</cp:lastPrinted>
  <dcterms:created xsi:type="dcterms:W3CDTF">2020-12-14T06:25:09Z</dcterms:created>
  <dcterms:modified xsi:type="dcterms:W3CDTF">2021-02-17T04:09:03Z</dcterms:modified>
</cp:coreProperties>
</file>