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81" r:id="rId10"/>
    <p:sldId id="282" r:id="rId11"/>
    <p:sldId id="266" r:id="rId12"/>
    <p:sldId id="283" r:id="rId13"/>
    <p:sldId id="284" r:id="rId14"/>
    <p:sldId id="285" r:id="rId15"/>
    <p:sldId id="264" r:id="rId16"/>
    <p:sldId id="270" r:id="rId17"/>
    <p:sldId id="265" r:id="rId18"/>
    <p:sldId id="269" r:id="rId19"/>
    <p:sldId id="267" r:id="rId20"/>
    <p:sldId id="272" r:id="rId21"/>
    <p:sldId id="274" r:id="rId22"/>
    <p:sldId id="275" r:id="rId23"/>
    <p:sldId id="276" r:id="rId24"/>
    <p:sldId id="271" r:id="rId25"/>
    <p:sldId id="277" r:id="rId26"/>
    <p:sldId id="278" r:id="rId27"/>
    <p:sldId id="279" r:id="rId28"/>
    <p:sldId id="280" r:id="rId29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4824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421-1100-487C-9DCF-3B1A5AAE1FE9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7856" y="617371"/>
            <a:ext cx="4391485" cy="22274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18" y="2963525"/>
            <a:ext cx="5445760" cy="62526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9" y="9440648"/>
            <a:ext cx="2949787" cy="4986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173A5-4754-49C3-AE1A-E24956B1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18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안녕하세요 이번 </a:t>
            </a:r>
            <a:r>
              <a:rPr lang="en-US" altLang="ko-KR" sz="1200" dirty="0"/>
              <a:t>2</a:t>
            </a:r>
            <a:r>
              <a:rPr lang="ko-KR" altLang="en-US" sz="1200" dirty="0"/>
              <a:t>학기 프로젝트인 자산관리 프로그램에 대해서 발표하게 된 허민혁</a:t>
            </a:r>
            <a:r>
              <a:rPr lang="en-US" altLang="ko-KR" sz="1200" dirty="0"/>
              <a:t>, </a:t>
            </a:r>
            <a:r>
              <a:rPr lang="ko-KR" altLang="en-US" sz="1200" dirty="0"/>
              <a:t>이민혁 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94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추천 영상에서는 유튜브나 동영상 파일을 넣어 사용자에게 도움이 될 수 있는 영상들을 추가하였고</a:t>
            </a:r>
            <a:r>
              <a:rPr lang="en-US" altLang="ko-KR" dirty="0"/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뉴스</a:t>
            </a:r>
            <a:r>
              <a:rPr lang="en-US" altLang="ko-KR" dirty="0"/>
              <a:t>/</a:t>
            </a:r>
            <a:r>
              <a:rPr lang="ko-KR" altLang="en-US" dirty="0"/>
              <a:t>공시 탭에서는 주가 변화에 요인이 될 만한 뉴스나 공시들을 넣어 사용자에게 다양한 정보들을 제공하고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카톡 전송 기능처럼 전송 버튼을 누르면 추가적인 정보들을 볼 수 있는 기능들을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9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페이지에서 사용자에게 주가를 보여주는 데이터를 모으는 배치 파일에 대해 설명하겠습니다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</a:t>
            </a:r>
            <a:r>
              <a:rPr lang="en-US" altLang="ko-KR" dirty="0" err="1"/>
              <a:t>BeautifulSoup</a:t>
            </a:r>
            <a:r>
              <a:rPr lang="ko-KR" altLang="en-US" dirty="0"/>
              <a:t>이라는 </a:t>
            </a:r>
            <a:r>
              <a:rPr lang="ko-KR" altLang="en-US" dirty="0" err="1"/>
              <a:t>크롤러를</a:t>
            </a:r>
            <a:r>
              <a:rPr lang="ko-KR" altLang="en-US" dirty="0"/>
              <a:t> 통해 페이지 코드를 가져왔었다면 자바에서는 </a:t>
            </a:r>
            <a:r>
              <a:rPr lang="en-US" altLang="ko-KR" dirty="0" err="1"/>
              <a:t>Jsoup</a:t>
            </a:r>
            <a:r>
              <a:rPr lang="ko-KR" altLang="en-US" dirty="0"/>
              <a:t>이라는 </a:t>
            </a:r>
            <a:r>
              <a:rPr lang="ko-KR" altLang="en-US" dirty="0" err="1"/>
              <a:t>크롤러를</a:t>
            </a:r>
            <a:r>
              <a:rPr lang="ko-KR" altLang="en-US" dirty="0"/>
              <a:t> 통해 </a:t>
            </a:r>
            <a:r>
              <a:rPr lang="ko-KR" altLang="en-US" dirty="0" err="1"/>
              <a:t>인베스팅</a:t>
            </a:r>
            <a:r>
              <a:rPr lang="ko-KR" altLang="en-US" dirty="0"/>
              <a:t> 닷컴이라는 주식정보를 알려주는 페이지의 소스코드를 가져옵니다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약 </a:t>
            </a:r>
            <a:r>
              <a:rPr lang="en-US" altLang="ko-KR" dirty="0"/>
              <a:t>9800</a:t>
            </a:r>
            <a:r>
              <a:rPr lang="ko-KR" altLang="en-US" dirty="0"/>
              <a:t>줄의 소스들 중 회사</a:t>
            </a:r>
            <a:r>
              <a:rPr lang="en-US" altLang="ko-KR" dirty="0"/>
              <a:t>, </a:t>
            </a:r>
            <a:r>
              <a:rPr lang="ko-KR" altLang="en-US" dirty="0"/>
              <a:t>주가 등의 정보들을 가져오기 위해 </a:t>
            </a:r>
            <a:r>
              <a:rPr lang="en-US" altLang="ko-KR" dirty="0"/>
              <a:t>html </a:t>
            </a:r>
            <a:r>
              <a:rPr lang="ko-KR" altLang="en-US" dirty="0"/>
              <a:t>태그의 클래스나 </a:t>
            </a:r>
            <a:r>
              <a:rPr lang="en-US" altLang="ko-KR" dirty="0"/>
              <a:t>id</a:t>
            </a:r>
            <a:r>
              <a:rPr lang="ko-KR" altLang="en-US" dirty="0"/>
              <a:t>가 일치하는 값들을 뽑아내고 형 변환을 통해 읽고</a:t>
            </a:r>
            <a:r>
              <a:rPr lang="en-US" altLang="ko-KR" dirty="0"/>
              <a:t>,</a:t>
            </a:r>
            <a:r>
              <a:rPr lang="ko-KR" altLang="en-US" dirty="0"/>
              <a:t> 쓰기 쉬운 값으로 변경하여 데이터베이스에 저장하는 동작입니다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7336-28AF-46EB-BC77-B572ED8E86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1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주식 정보가 변하지 않는 밤이나 주말에는 배치 파일이 동작하여도 고정된 값만 저장되어 필요 없기에 스케줄러를 통해 배치 파일이 돌아가는 시간을 설정해 주었습니다</a:t>
            </a:r>
            <a:r>
              <a:rPr lang="en-US" altLang="ko-KR" dirty="0"/>
              <a:t>. </a:t>
            </a:r>
            <a:r>
              <a:rPr lang="ko-KR" altLang="en-US" dirty="0"/>
              <a:t>맨 앞부터 초</a:t>
            </a:r>
            <a:r>
              <a:rPr lang="en-US" altLang="ko-KR" dirty="0"/>
              <a:t>,</a:t>
            </a:r>
            <a:r>
              <a:rPr lang="ko-KR" altLang="en-US" dirty="0"/>
              <a:t> 분</a:t>
            </a:r>
            <a:r>
              <a:rPr lang="en-US" altLang="ko-KR" dirty="0"/>
              <a:t>,</a:t>
            </a:r>
            <a:r>
              <a:rPr lang="ko-KR" altLang="en-US" dirty="0"/>
              <a:t> 시</a:t>
            </a:r>
            <a:r>
              <a:rPr lang="en-US" altLang="ko-KR" dirty="0"/>
              <a:t>,</a:t>
            </a:r>
            <a:r>
              <a:rPr lang="ko-KR" altLang="en-US" dirty="0"/>
              <a:t> 일</a:t>
            </a:r>
            <a:r>
              <a:rPr lang="en-US" altLang="ko-KR" dirty="0"/>
              <a:t>,</a:t>
            </a:r>
            <a:r>
              <a:rPr lang="ko-KR" altLang="en-US" dirty="0"/>
              <a:t> 월</a:t>
            </a:r>
            <a:r>
              <a:rPr lang="en-US" altLang="ko-KR" dirty="0"/>
              <a:t>,</a:t>
            </a:r>
            <a:r>
              <a:rPr lang="ko-KR" altLang="en-US" dirty="0"/>
              <a:t> 요일 로 현재는 월요일부터 금요일까지 </a:t>
            </a:r>
            <a:r>
              <a:rPr lang="en-US" altLang="ko-KR" dirty="0"/>
              <a:t>9</a:t>
            </a:r>
            <a:r>
              <a:rPr lang="ko-KR" altLang="en-US" dirty="0"/>
              <a:t>시부터 </a:t>
            </a:r>
            <a:r>
              <a:rPr lang="en-US" altLang="ko-KR" dirty="0"/>
              <a:t>15</a:t>
            </a:r>
            <a:r>
              <a:rPr lang="ko-KR" altLang="en-US" dirty="0"/>
              <a:t>시까지 </a:t>
            </a:r>
            <a:r>
              <a:rPr lang="en-US" altLang="ko-KR" dirty="0"/>
              <a:t>20</a:t>
            </a:r>
            <a:r>
              <a:rPr lang="ko-KR" altLang="en-US" dirty="0"/>
              <a:t>분마다 배치파일을 실행하도록 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스케줄러와 배치파일을 통해서 </a:t>
            </a:r>
            <a:r>
              <a:rPr lang="en-US" altLang="ko-KR" dirty="0"/>
              <a:t>DB</a:t>
            </a:r>
            <a:r>
              <a:rPr lang="ko-KR" altLang="en-US" dirty="0"/>
              <a:t>에는 쉴 새 없이 주식 데이터가 쌓이게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7336-28AF-46EB-BC77-B572ED8E86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6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주식 정보의 전망을 살펴 볼 수 있는 그래프</a:t>
            </a:r>
            <a:r>
              <a:rPr lang="en-US" altLang="ko-KR" dirty="0"/>
              <a:t>,</a:t>
            </a:r>
            <a:r>
              <a:rPr lang="ko-KR" altLang="en-US" dirty="0"/>
              <a:t> 차트 화면에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차트 화면에서는 하루동안 </a:t>
            </a:r>
            <a:r>
              <a:rPr lang="en-US" altLang="ko-KR" dirty="0"/>
              <a:t>20</a:t>
            </a:r>
            <a:r>
              <a:rPr lang="ko-KR" altLang="en-US" dirty="0"/>
              <a:t>분마다 저장되는 값에 대한 분별 차트와 하루 간격으로 그 날의 종가를 보여주는 일별 차트 </a:t>
            </a:r>
            <a:endParaRPr lang="en-US" altLang="ko-KR" dirty="0"/>
          </a:p>
          <a:p>
            <a:r>
              <a:rPr lang="ko-KR" altLang="en-US" dirty="0"/>
              <a:t>그리고 코스닥과 코스피를 보여주는 한국 증시 현황 탭으로 나뉘게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분별과 일별 차트에서는 사용자의 관심 종목에 대해서 한국 증시 현황에서는 코스닥과 코스피에 대해서 차트로 보여줍니다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60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셀렉트</a:t>
            </a:r>
            <a:r>
              <a:rPr lang="ko-KR" altLang="en-US" dirty="0"/>
              <a:t> 박스가 바뀌면 체인지 함수가 실행하게 됩니다</a:t>
            </a:r>
            <a:r>
              <a:rPr lang="en-US" altLang="ko-KR" dirty="0"/>
              <a:t>. Random </a:t>
            </a:r>
            <a:r>
              <a:rPr lang="ko-KR" altLang="en-US" dirty="0"/>
              <a:t>함수를 통해 </a:t>
            </a:r>
            <a:r>
              <a:rPr lang="en-US" altLang="ko-KR" dirty="0" err="1"/>
              <a:t>rgb</a:t>
            </a:r>
            <a:r>
              <a:rPr lang="en-US" altLang="ko-KR" dirty="0"/>
              <a:t> </a:t>
            </a:r>
            <a:r>
              <a:rPr lang="ko-KR" altLang="en-US" dirty="0"/>
              <a:t>값을 랜덤으로 뽑아주고 </a:t>
            </a:r>
            <a:r>
              <a:rPr lang="en-US" altLang="ko-KR" dirty="0"/>
              <a:t>ajax </a:t>
            </a:r>
            <a:r>
              <a:rPr lang="ko-KR" altLang="en-US" dirty="0"/>
              <a:t>통신을 통해 주식의 코드를 가져오는 것에 대해</a:t>
            </a:r>
            <a:endParaRPr lang="en-US" altLang="ko-KR" dirty="0"/>
          </a:p>
          <a:p>
            <a:r>
              <a:rPr lang="ko-KR" altLang="en-US" dirty="0"/>
              <a:t>성공할 경우 데이터 라벨에는 </a:t>
            </a:r>
            <a:r>
              <a:rPr lang="ko-KR" altLang="en-US" dirty="0" err="1"/>
              <a:t>셀렉트</a:t>
            </a:r>
            <a:r>
              <a:rPr lang="ko-KR" altLang="en-US" dirty="0"/>
              <a:t> 박스 값을 채우고 쓰레기 값을 비워줍니다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데이터 길이만큼 데이터를 넣어주고 </a:t>
            </a:r>
            <a:r>
              <a:rPr lang="en-US" altLang="ko-KR" dirty="0"/>
              <a:t>x</a:t>
            </a:r>
            <a:r>
              <a:rPr lang="ko-KR" altLang="en-US" dirty="0"/>
              <a:t>축에는 날짜</a:t>
            </a:r>
            <a:r>
              <a:rPr lang="en-US" altLang="ko-KR" dirty="0"/>
              <a:t>, </a:t>
            </a:r>
            <a:r>
              <a:rPr lang="ko-KR" altLang="en-US" dirty="0"/>
              <a:t>마지막으로 색을 넣어주고 차트를 업데이트하면 </a:t>
            </a:r>
            <a:endParaRPr lang="en-US" altLang="ko-KR" dirty="0"/>
          </a:p>
          <a:p>
            <a:r>
              <a:rPr lang="ko-KR" altLang="en-US" dirty="0"/>
              <a:t>차트 구현이 성공하게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639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로그인 화면에 대해서 설명 드리겠습니다</a:t>
            </a:r>
            <a:r>
              <a:rPr lang="en-US" altLang="ko-KR" dirty="0"/>
              <a:t>. </a:t>
            </a:r>
            <a:r>
              <a:rPr lang="ko-KR" altLang="en-US" dirty="0"/>
              <a:t>로그인 화면은 사이트에 들어가기 위해서 유저 </a:t>
            </a:r>
            <a:r>
              <a:rPr lang="en-US" altLang="ko-KR" dirty="0"/>
              <a:t>ID</a:t>
            </a:r>
            <a:r>
              <a:rPr lang="ko-KR" altLang="en-US" dirty="0"/>
              <a:t>와 비번을 입력해야 하는 화면으로 가입된 유저가 아니면 해당 사이트에 접속하지 못하도록 구현 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로그인 회원 정보 판별은 스프링에서 제공해주는 기능인 시큐리티 기능을 사용하였습니다</a:t>
            </a:r>
            <a:r>
              <a:rPr lang="en-US" altLang="ko-KR" dirty="0"/>
              <a:t>. </a:t>
            </a:r>
            <a:r>
              <a:rPr lang="ko-KR" altLang="en-US" dirty="0"/>
              <a:t>먼저 사용자를 관리하는 테이블에 정보를 </a:t>
            </a:r>
            <a:r>
              <a:rPr lang="en-US" altLang="ko-KR" dirty="0"/>
              <a:t>SQL</a:t>
            </a:r>
            <a:r>
              <a:rPr lang="ko-KR" altLang="en-US" dirty="0"/>
              <a:t>로 불러와 시큐리티 관련 </a:t>
            </a:r>
            <a:r>
              <a:rPr lang="en-US" altLang="ko-KR" dirty="0"/>
              <a:t>JAVA</a:t>
            </a:r>
            <a:r>
              <a:rPr lang="ko-KR" altLang="en-US" dirty="0"/>
              <a:t>파일에게 정보를 넘겨주어 해당 유저의 정보가 없으면 로그인이 되지 않고 정보가 있다면 해당 유저의 정보를 불러와 사이트 내에서 세션 값으로 가지고 있을 수 있습니다</a:t>
            </a:r>
            <a:r>
              <a:rPr lang="en-US" altLang="ko-KR" dirty="0"/>
              <a:t>. </a:t>
            </a:r>
            <a:r>
              <a:rPr lang="ko-KR" altLang="en-US" dirty="0"/>
              <a:t>해당 과정들은 </a:t>
            </a:r>
            <a:r>
              <a:rPr lang="en-US" altLang="ko-KR" dirty="0"/>
              <a:t>context-security.xml </a:t>
            </a:r>
            <a:r>
              <a:rPr lang="ko-KR" altLang="en-US" dirty="0"/>
              <a:t>라는 </a:t>
            </a:r>
            <a:r>
              <a:rPr lang="en-US" altLang="ko-KR" dirty="0"/>
              <a:t>xml</a:t>
            </a:r>
            <a:r>
              <a:rPr lang="ko-KR" altLang="en-US" dirty="0"/>
              <a:t>파일에 설정하여 관리하기 쉽게 작성하였습니다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558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로그인 화면의 </a:t>
            </a:r>
            <a:r>
              <a:rPr lang="en-US" altLang="ko-KR" dirty="0"/>
              <a:t>UI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9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회원가입 화면입니다</a:t>
            </a:r>
            <a:r>
              <a:rPr lang="en-US" altLang="ko-KR" dirty="0"/>
              <a:t>. </a:t>
            </a:r>
            <a:r>
              <a:rPr lang="ko-KR" altLang="en-US" dirty="0"/>
              <a:t>해당 화면은 사이트를 이용하기 위해서 가입을 하는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해당 화면에서 로그인 </a:t>
            </a:r>
            <a:r>
              <a:rPr lang="en-US" altLang="ko-KR" dirty="0"/>
              <a:t>ID,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핸드폰 번호</a:t>
            </a:r>
            <a:r>
              <a:rPr lang="en-US" altLang="ko-KR" dirty="0"/>
              <a:t>, </a:t>
            </a:r>
            <a:r>
              <a:rPr lang="ko-KR" altLang="en-US" dirty="0"/>
              <a:t>비밀번호를 입력해야 합니다</a:t>
            </a:r>
            <a:r>
              <a:rPr lang="en-US" altLang="ko-KR" dirty="0"/>
              <a:t>. </a:t>
            </a:r>
            <a:r>
              <a:rPr lang="ko-KR" altLang="en-US" dirty="0"/>
              <a:t>여기서 휴대폰 번호를 입력하는 이유는 </a:t>
            </a:r>
            <a:endParaRPr lang="en-US" altLang="ko-KR" dirty="0"/>
          </a:p>
          <a:p>
            <a:r>
              <a:rPr lang="ko-KR" altLang="en-US" dirty="0"/>
              <a:t>주식 종목에 알림을 </a:t>
            </a:r>
            <a:r>
              <a:rPr lang="en-US" altLang="ko-KR" dirty="0"/>
              <a:t>SMS</a:t>
            </a:r>
            <a:r>
              <a:rPr lang="ko-KR" altLang="en-US" dirty="0"/>
              <a:t>로 전송 받기 때문에 휴대폰 번호를 기입합니다</a:t>
            </a:r>
            <a:r>
              <a:rPr lang="en-US" altLang="ko-KR" dirty="0"/>
              <a:t>. </a:t>
            </a:r>
            <a:r>
              <a:rPr lang="ko-KR" altLang="en-US" dirty="0"/>
              <a:t>또한 비밀번호를 한번 더 확인하여 비밀번호를 잘못 입력하는 것을</a:t>
            </a:r>
            <a:endParaRPr lang="en-US" altLang="ko-KR" dirty="0"/>
          </a:p>
          <a:p>
            <a:r>
              <a:rPr lang="ko-KR" altLang="en-US" dirty="0"/>
              <a:t>방지 했습니다</a:t>
            </a:r>
            <a:r>
              <a:rPr lang="en-US" altLang="ko-KR" dirty="0"/>
              <a:t>.</a:t>
            </a:r>
            <a:r>
              <a:rPr lang="ko-KR" altLang="en-US" dirty="0"/>
              <a:t> 만약 입력하지 않은 항목이 있다면 벨리데이션 체크를 하여 해당 정보를 다시 입력할 수 있도록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기술적으로는 </a:t>
            </a:r>
            <a:r>
              <a:rPr lang="en-US" altLang="ko-KR" dirty="0" err="1"/>
              <a:t>jsp</a:t>
            </a:r>
            <a:r>
              <a:rPr lang="ko-KR" altLang="en-US" dirty="0"/>
              <a:t>파일로 만든 화면에서 받은 값을 자바 스크립트 </a:t>
            </a:r>
            <a:r>
              <a:rPr lang="en-US" altLang="ko-KR" dirty="0"/>
              <a:t>ajax</a:t>
            </a:r>
            <a:r>
              <a:rPr lang="ko-KR" altLang="en-US" dirty="0"/>
              <a:t>로 컨트롤러와 통신을 하게 됩니다</a:t>
            </a:r>
            <a:r>
              <a:rPr lang="en-US" altLang="ko-KR" dirty="0"/>
              <a:t>. </a:t>
            </a:r>
            <a:r>
              <a:rPr lang="ko-KR" altLang="en-US" dirty="0"/>
              <a:t>그 뒤 컨트롤러에서 해당 서비스를 호출하여 </a:t>
            </a:r>
            <a:endParaRPr lang="en-US" altLang="ko-KR" dirty="0"/>
          </a:p>
          <a:p>
            <a:r>
              <a:rPr lang="en-US" altLang="ko-KR" dirty="0"/>
              <a:t>Service, Dao</a:t>
            </a:r>
            <a:r>
              <a:rPr lang="ko-KR" altLang="en-US" dirty="0"/>
              <a:t>순으로 가서 마지막에 </a:t>
            </a:r>
            <a:r>
              <a:rPr lang="en-US" altLang="ko-KR" dirty="0"/>
              <a:t>DB</a:t>
            </a:r>
            <a:r>
              <a:rPr lang="ko-KR" altLang="en-US" dirty="0"/>
              <a:t>와 연결 되어있는 </a:t>
            </a:r>
            <a:r>
              <a:rPr lang="en-US" altLang="ko-KR" dirty="0"/>
              <a:t>mapper</a:t>
            </a:r>
            <a:r>
              <a:rPr lang="ko-KR" altLang="en-US" dirty="0"/>
              <a:t>에 </a:t>
            </a:r>
            <a:r>
              <a:rPr lang="en-US" altLang="ko-KR" dirty="0" err="1"/>
              <a:t>sql</a:t>
            </a:r>
            <a:r>
              <a:rPr lang="ko-KR" altLang="en-US" dirty="0"/>
              <a:t>문을 작성하여 해당 값을 </a:t>
            </a:r>
            <a:r>
              <a:rPr lang="en-US" altLang="ko-KR" dirty="0"/>
              <a:t>DB</a:t>
            </a:r>
            <a:r>
              <a:rPr lang="ko-KR" altLang="en-US" dirty="0"/>
              <a:t>에 관리하게 됩니다</a:t>
            </a:r>
            <a:r>
              <a:rPr lang="en-US" altLang="ko-KR" dirty="0"/>
              <a:t>. </a:t>
            </a:r>
            <a:r>
              <a:rPr lang="ko-KR" altLang="en-US" dirty="0"/>
              <a:t>이와 같이 </a:t>
            </a:r>
            <a:r>
              <a:rPr lang="en-US" altLang="ko-KR" dirty="0"/>
              <a:t>MVC</a:t>
            </a:r>
            <a:r>
              <a:rPr lang="ko-KR" altLang="en-US" dirty="0"/>
              <a:t>로직은 해당 화면을 포함한 모든 화면이 이와 같이 구현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32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완성된 회원가입 화면의 </a:t>
            </a:r>
            <a:r>
              <a:rPr lang="en-US" altLang="ko-KR" dirty="0"/>
              <a:t>UI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90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사이트에 들어오게 되면 총 </a:t>
            </a:r>
            <a:r>
              <a:rPr lang="en-US" altLang="ko-KR" dirty="0"/>
              <a:t>4</a:t>
            </a:r>
            <a:r>
              <a:rPr lang="ko-KR" altLang="en-US" dirty="0"/>
              <a:t>개의 화면으로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 </a:t>
            </a:r>
            <a:r>
              <a:rPr lang="ko-KR" altLang="en-US" dirty="0"/>
              <a:t>그중 제가 개발한 부분에 대해서 설명 드리겠습니다</a:t>
            </a:r>
            <a:r>
              <a:rPr lang="en-US" altLang="ko-KR" dirty="0"/>
              <a:t>. </a:t>
            </a:r>
            <a:r>
              <a:rPr lang="ko-KR" altLang="en-US" dirty="0"/>
              <a:t>먼저 마이라운지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화면은 사용자가 직접 주식종목을 관리하는 화면입니다</a:t>
            </a:r>
            <a:r>
              <a:rPr lang="en-US" altLang="ko-KR" dirty="0"/>
              <a:t>. </a:t>
            </a:r>
            <a:r>
              <a:rPr lang="ko-KR" altLang="en-US" dirty="0"/>
              <a:t>기능으로는 주식종목검색</a:t>
            </a:r>
            <a:r>
              <a:rPr lang="en-US" altLang="ko-KR" dirty="0"/>
              <a:t>, </a:t>
            </a:r>
            <a:r>
              <a:rPr lang="ko-KR" altLang="en-US" dirty="0"/>
              <a:t>종목추가</a:t>
            </a:r>
            <a:r>
              <a:rPr lang="en-US" altLang="ko-KR" dirty="0"/>
              <a:t>, </a:t>
            </a:r>
            <a:r>
              <a:rPr lang="ko-KR" altLang="en-US" dirty="0" err="1"/>
              <a:t>종목알림설정</a:t>
            </a:r>
            <a:r>
              <a:rPr lang="en-US" altLang="ko-KR" dirty="0"/>
              <a:t>, </a:t>
            </a:r>
            <a:r>
              <a:rPr lang="ko-KR" altLang="en-US" dirty="0"/>
              <a:t>종목삭제</a:t>
            </a:r>
            <a:r>
              <a:rPr lang="en-US" altLang="ko-KR" dirty="0"/>
              <a:t>, </a:t>
            </a:r>
            <a:r>
              <a:rPr lang="ko-KR" altLang="en-US" dirty="0"/>
              <a:t>종목상세정보보기가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관심종목 현황표를 만들어 한눈에 보기 편하게 </a:t>
            </a:r>
            <a:r>
              <a:rPr lang="en-US" altLang="ko-KR" dirty="0"/>
              <a:t>UI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종목 추가기능에 대해서 설명하겠습니다</a:t>
            </a:r>
            <a:r>
              <a:rPr lang="en-US" altLang="ko-KR" dirty="0"/>
              <a:t>. </a:t>
            </a:r>
            <a:r>
              <a:rPr lang="ko-KR" altLang="en-US" dirty="0"/>
              <a:t>이 기능은 검색바에 자신이 원하는 주식 종목을 검색하면 </a:t>
            </a:r>
            <a:r>
              <a:rPr lang="ko-KR" altLang="en-US" dirty="0" err="1"/>
              <a:t>인베스팅</a:t>
            </a:r>
            <a:r>
              <a:rPr lang="ko-KR" altLang="en-US" dirty="0"/>
              <a:t> 주식사이트의 정보를 </a:t>
            </a:r>
            <a:r>
              <a:rPr lang="ko-KR" altLang="en-US" dirty="0" err="1"/>
              <a:t>파씽해서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목록을 </a:t>
            </a:r>
            <a:r>
              <a:rPr lang="ko-KR" altLang="en-US" dirty="0" err="1"/>
              <a:t>뿌려주게됩니다</a:t>
            </a:r>
            <a:r>
              <a:rPr lang="en-US" altLang="ko-KR" dirty="0"/>
              <a:t>. </a:t>
            </a:r>
            <a:r>
              <a:rPr lang="ko-KR" altLang="en-US" dirty="0"/>
              <a:t>파씽을 </a:t>
            </a:r>
            <a:r>
              <a:rPr lang="ko-KR" altLang="en-US" dirty="0" err="1"/>
              <a:t>할때에는</a:t>
            </a:r>
            <a:r>
              <a:rPr lang="ko-KR" altLang="en-US" dirty="0"/>
              <a:t> </a:t>
            </a:r>
            <a:r>
              <a:rPr lang="en-US" altLang="ko-KR" dirty="0"/>
              <a:t>JSOUP</a:t>
            </a:r>
            <a:r>
              <a:rPr lang="ko-KR" altLang="en-US" dirty="0"/>
              <a:t>을 이용하여 해당 </a:t>
            </a:r>
            <a:r>
              <a:rPr lang="en-US" altLang="ko-KR" dirty="0"/>
              <a:t>URL</a:t>
            </a:r>
            <a:r>
              <a:rPr lang="ko-KR" altLang="en-US" dirty="0"/>
              <a:t>의 </a:t>
            </a:r>
            <a:r>
              <a:rPr lang="en-US" altLang="ko-KR" dirty="0" err="1"/>
              <a:t>jsp</a:t>
            </a:r>
            <a:r>
              <a:rPr lang="en-US" altLang="ko-KR" dirty="0"/>
              <a:t> id</a:t>
            </a:r>
            <a:r>
              <a:rPr lang="ko-KR" altLang="en-US" dirty="0"/>
              <a:t>를 구분하여 정보를 가져왔습니다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위의 컨트롤러와 같이 종목리스트를 </a:t>
            </a:r>
            <a:r>
              <a:rPr lang="en-US" altLang="ko-KR" dirty="0"/>
              <a:t>list</a:t>
            </a:r>
            <a:r>
              <a:rPr lang="ko-KR" altLang="en-US" dirty="0"/>
              <a:t>에 담아 다시 </a:t>
            </a:r>
            <a:r>
              <a:rPr lang="en-US" altLang="ko-KR" dirty="0" err="1"/>
              <a:t>jsp</a:t>
            </a:r>
            <a:r>
              <a:rPr lang="ko-KR" altLang="en-US" dirty="0"/>
              <a:t>로 넘겨 준 뒤 자바스크립트에서 리스트만큼 </a:t>
            </a:r>
            <a:r>
              <a:rPr lang="en-US" altLang="ko-KR" dirty="0"/>
              <a:t>append</a:t>
            </a:r>
            <a:r>
              <a:rPr lang="ko-KR" altLang="en-US" dirty="0"/>
              <a:t>함수를 사용하여 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ko-KR" altLang="en-US" dirty="0" err="1"/>
              <a:t>볼수</a:t>
            </a:r>
            <a:r>
              <a:rPr lang="ko-KR" altLang="en-US" dirty="0"/>
              <a:t> 있게 </a:t>
            </a:r>
            <a:r>
              <a:rPr lang="en-US" altLang="ko-KR" dirty="0"/>
              <a:t>UI</a:t>
            </a:r>
            <a:r>
              <a:rPr lang="ko-KR" altLang="en-US" dirty="0"/>
              <a:t>적으로 표현했습니다</a:t>
            </a:r>
            <a:r>
              <a:rPr lang="en-US" altLang="ko-KR" dirty="0"/>
              <a:t>. </a:t>
            </a:r>
            <a:r>
              <a:rPr lang="ko-KR" altLang="en-US" dirty="0"/>
              <a:t>그러면 아래의 사진과 같이 검색한 종목 항목들이 나오게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7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발표에 앞 써 목차를 설명 드리도록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목차는 개발배경</a:t>
            </a:r>
            <a:r>
              <a:rPr lang="en-US" altLang="ko-KR" dirty="0"/>
              <a:t>, </a:t>
            </a:r>
            <a:r>
              <a:rPr lang="ko-KR" altLang="en-US" dirty="0"/>
              <a:t>개발 환경을 간단하게 설명하는 순으로 시작하여 데이터베이스 설명 및 테이블 설명</a:t>
            </a:r>
            <a:r>
              <a:rPr lang="en-US" altLang="ko-KR" dirty="0"/>
              <a:t>, </a:t>
            </a:r>
            <a:r>
              <a:rPr lang="ko-KR" altLang="en-US" dirty="0"/>
              <a:t>화면 설명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화면들에 대한 기능 및 상세 기능에 대해서 설명하도록 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검색된 종목을 이제 추가를 하게 되면 해당 알림창이 뜨게 됩니다</a:t>
            </a:r>
            <a:r>
              <a:rPr lang="en-US" altLang="ko-KR" dirty="0"/>
              <a:t>. </a:t>
            </a:r>
            <a:r>
              <a:rPr lang="ko-KR" altLang="en-US" dirty="0"/>
              <a:t>이때 사용자가 확인을 누르게 되면 해당 주식종목의 </a:t>
            </a:r>
            <a:r>
              <a:rPr lang="en-US" altLang="ko-KR" dirty="0"/>
              <a:t>URL</a:t>
            </a:r>
            <a:r>
              <a:rPr lang="ko-KR" altLang="en-US" dirty="0"/>
              <a:t>을 컨트롤러 단으로 넘겨 검색을 하게 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아까와</a:t>
            </a:r>
            <a:r>
              <a:rPr lang="ko-KR" altLang="en-US" dirty="0"/>
              <a:t> 같은 방법으로 파씽을 하여  종목의 가격</a:t>
            </a:r>
            <a:r>
              <a:rPr lang="en-US" altLang="ko-KR" dirty="0"/>
              <a:t>, </a:t>
            </a:r>
            <a:r>
              <a:rPr lang="ko-KR" altLang="en-US" dirty="0"/>
              <a:t>전일 대비 변동 값</a:t>
            </a:r>
            <a:r>
              <a:rPr lang="en-US" altLang="ko-KR" dirty="0"/>
              <a:t>, </a:t>
            </a:r>
            <a:r>
              <a:rPr lang="ko-KR" altLang="en-US" dirty="0"/>
              <a:t>회사이름</a:t>
            </a:r>
            <a:r>
              <a:rPr lang="en-US" altLang="ko-KR" dirty="0"/>
              <a:t>, </a:t>
            </a:r>
            <a:r>
              <a:rPr lang="ko-KR" altLang="en-US" dirty="0"/>
              <a:t>회사 주식코드 정보들을 불러 와서 </a:t>
            </a:r>
            <a:r>
              <a:rPr lang="en-US" altLang="ko-KR" dirty="0"/>
              <a:t>map</a:t>
            </a:r>
            <a:r>
              <a:rPr lang="ko-KR" altLang="en-US" dirty="0"/>
              <a:t>형태로 담아 </a:t>
            </a:r>
            <a:r>
              <a:rPr lang="en-US" altLang="ko-KR" dirty="0"/>
              <a:t>DB</a:t>
            </a:r>
            <a:r>
              <a:rPr lang="ko-KR" altLang="en-US" dirty="0"/>
              <a:t>에 저장하게 됩니다</a:t>
            </a:r>
            <a:r>
              <a:rPr lang="en-US" altLang="ko-KR" dirty="0"/>
              <a:t>. </a:t>
            </a:r>
            <a:r>
              <a:rPr lang="ko-KR" altLang="en-US" dirty="0"/>
              <a:t>이때 파씽하는 시간이 조금 걸리기 때문에 </a:t>
            </a:r>
            <a:r>
              <a:rPr lang="en-US" altLang="ko-KR" dirty="0"/>
              <a:t>3</a:t>
            </a:r>
            <a:r>
              <a:rPr lang="ko-KR" altLang="en-US" dirty="0"/>
              <a:t>번과 같이 추가 작업이 일어날 때 로딩바를 구현하여 </a:t>
            </a:r>
            <a:r>
              <a:rPr lang="en-US" altLang="ko-KR" dirty="0"/>
              <a:t>UI</a:t>
            </a:r>
            <a:r>
              <a:rPr lang="ko-KR" altLang="en-US" dirty="0"/>
              <a:t>적으로 사용자가 시간이 걸린다는 것을 인지 할 수 있도록 하였습니다</a:t>
            </a:r>
            <a:r>
              <a:rPr lang="en-US" altLang="ko-KR" dirty="0"/>
              <a:t>. </a:t>
            </a:r>
            <a:r>
              <a:rPr lang="ko-KR" altLang="en-US" dirty="0"/>
              <a:t>그렇게 해서 주식 정보가 저장되게 되면 나의 관심 종목 창에 위와 같이 추가된 종목의 정보를 볼 수 있게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92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관심 종목 관리의 버튼 </a:t>
            </a:r>
            <a:r>
              <a:rPr lang="en-US" altLang="ko-KR" dirty="0"/>
              <a:t>3</a:t>
            </a:r>
            <a:r>
              <a:rPr lang="ko-KR" altLang="en-US" dirty="0"/>
              <a:t>개의 기능에 대해서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 </a:t>
            </a:r>
            <a:r>
              <a:rPr lang="ko-KR" altLang="en-US" dirty="0"/>
              <a:t>먼저 알림 설정 기능입니다</a:t>
            </a:r>
            <a:r>
              <a:rPr lang="en-US" altLang="ko-KR" dirty="0"/>
              <a:t>. </a:t>
            </a:r>
            <a:r>
              <a:rPr lang="ko-KR" altLang="en-US" dirty="0"/>
              <a:t>해당 기능은 사용자가 추가한 주식종목에 대해서 알림 설정을 하여 추후 휴대폰으로 </a:t>
            </a:r>
            <a:r>
              <a:rPr lang="en-US" altLang="ko-KR" dirty="0"/>
              <a:t>SMS</a:t>
            </a:r>
            <a:r>
              <a:rPr lang="ko-KR" altLang="en-US" dirty="0"/>
              <a:t>를 받을 수 있는 기능입니다</a:t>
            </a:r>
            <a:r>
              <a:rPr lang="en-US" altLang="ko-KR" dirty="0"/>
              <a:t>. </a:t>
            </a:r>
            <a:r>
              <a:rPr lang="ko-KR" altLang="en-US" dirty="0"/>
              <a:t>알림 설정을 누르게 되면 해당종목에 알림 설정 팝업이 뜨게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뒤 자신이 원하는 금액으로 알림 설정을 하면 </a:t>
            </a:r>
            <a:r>
              <a:rPr lang="en-US" altLang="ko-KR" dirty="0"/>
              <a:t>SMS</a:t>
            </a:r>
            <a:r>
              <a:rPr lang="ko-KR" altLang="en-US" dirty="0"/>
              <a:t>로직에 의해서 알림 가격이 도달하게 되면 해당 사용자의 휴대폰으로 알림 메시지가 전송되게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5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SMS</a:t>
            </a:r>
            <a:r>
              <a:rPr lang="ko-KR" altLang="en-US" dirty="0"/>
              <a:t> 처리 과정은 오픈 </a:t>
            </a:r>
            <a:r>
              <a:rPr lang="en-US" altLang="ko-KR" dirty="0"/>
              <a:t>API</a:t>
            </a:r>
            <a:r>
              <a:rPr lang="ko-KR" altLang="en-US" dirty="0"/>
              <a:t>를 사용하여 처리하였습니다</a:t>
            </a:r>
            <a:r>
              <a:rPr lang="en-US" altLang="ko-KR" dirty="0"/>
              <a:t>. </a:t>
            </a:r>
            <a:r>
              <a:rPr lang="ko-KR" altLang="en-US" dirty="0"/>
              <a:t>제공하는 곳은 </a:t>
            </a:r>
            <a:r>
              <a:rPr lang="en-US" altLang="ko-KR" dirty="0" err="1"/>
              <a:t>coolsms</a:t>
            </a:r>
            <a:r>
              <a:rPr lang="ko-KR" altLang="en-US" dirty="0"/>
              <a:t>로 </a:t>
            </a:r>
            <a:r>
              <a:rPr lang="en-US" altLang="ko-KR" dirty="0"/>
              <a:t>API key</a:t>
            </a:r>
            <a:r>
              <a:rPr lang="ko-KR" altLang="en-US" dirty="0"/>
              <a:t>와 시크릿 키를 등록하여 사용할 수 있었습니다</a:t>
            </a:r>
            <a:r>
              <a:rPr lang="en-US" altLang="ko-KR" dirty="0"/>
              <a:t>. </a:t>
            </a:r>
            <a:r>
              <a:rPr lang="ko-KR" altLang="en-US" dirty="0"/>
              <a:t>그리고 알림 값을 현재 </a:t>
            </a:r>
            <a:r>
              <a:rPr lang="en-US" altLang="ko-KR" dirty="0"/>
              <a:t>DB</a:t>
            </a:r>
            <a:r>
              <a:rPr lang="ko-KR" altLang="en-US" dirty="0"/>
              <a:t>의 종목 값과 계속 비교를 하기 위해서 스프링 스케줄러를 이용하여 매 정해진 분마다 비교를 하여 알림의 조건이 만족하면 </a:t>
            </a:r>
            <a:r>
              <a:rPr lang="en-US" altLang="ko-KR" dirty="0"/>
              <a:t>SMS</a:t>
            </a:r>
            <a:r>
              <a:rPr lang="ko-KR" altLang="en-US" dirty="0"/>
              <a:t>를 전송하도록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30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 버튼은 사용자의 관심 종목을 삭제 할 수 있는 기능입니다</a:t>
            </a:r>
            <a:r>
              <a:rPr lang="en-US" altLang="ko-KR" dirty="0"/>
              <a:t>. </a:t>
            </a:r>
            <a:r>
              <a:rPr lang="ko-KR" altLang="en-US" dirty="0"/>
              <a:t>종목에 대해서 정보가 삭제 되므로 해당 종목의 알림 정보까지 삭제 하도록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상세 정보 보기 버튼입니다</a:t>
            </a:r>
            <a:r>
              <a:rPr lang="en-US" altLang="ko-KR" dirty="0"/>
              <a:t>. </a:t>
            </a:r>
            <a:r>
              <a:rPr lang="ko-KR" altLang="en-US" dirty="0"/>
              <a:t>해당 버튼을 누르게 되면 해당 주식의 정보를 네이버 금융사이트 에서 검색 하여 정보를 볼 수 있게 팝업을 띄워줍니다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사이트에서의 정보가 적을 때에는 상세보기를 통하여 종목 정보에 대해서 자세하게 알아볼 수 있게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891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마이라운지 화면의 </a:t>
            </a:r>
            <a:r>
              <a:rPr lang="en-US" altLang="ko-KR" dirty="0"/>
              <a:t>UI</a:t>
            </a:r>
            <a:r>
              <a:rPr lang="ko-KR" altLang="en-US" dirty="0"/>
              <a:t>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81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화면은 주식 종목에 대해서 토론할 수 있는 </a:t>
            </a:r>
            <a:r>
              <a:rPr lang="en-US" altLang="ko-KR" dirty="0"/>
              <a:t>Talking</a:t>
            </a:r>
            <a:r>
              <a:rPr lang="ko-KR" altLang="en-US" dirty="0"/>
              <a:t>화면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화면은 </a:t>
            </a:r>
            <a:r>
              <a:rPr lang="ko-KR" altLang="en-US" dirty="0" err="1"/>
              <a:t>토론방</a:t>
            </a:r>
            <a:r>
              <a:rPr lang="ko-KR" altLang="en-US" dirty="0"/>
              <a:t> 리스트를 나열하게 됩니다</a:t>
            </a:r>
            <a:r>
              <a:rPr lang="en-US" altLang="ko-KR" dirty="0"/>
              <a:t>. </a:t>
            </a:r>
            <a:r>
              <a:rPr lang="ko-KR" altLang="en-US" dirty="0"/>
              <a:t>이때 기준은 현재 시스템 사용자가 추가한 관심 종목을 기준으로 중복 되지 않게 </a:t>
            </a:r>
            <a:r>
              <a:rPr lang="en-US" altLang="ko-KR" dirty="0"/>
              <a:t>1</a:t>
            </a:r>
            <a:r>
              <a:rPr lang="ko-KR" altLang="en-US" dirty="0"/>
              <a:t>개씩 생성하여 자동으로 </a:t>
            </a:r>
            <a:endParaRPr lang="en-US" altLang="ko-KR" dirty="0"/>
          </a:p>
          <a:p>
            <a:r>
              <a:rPr lang="ko-KR" altLang="en-US" dirty="0"/>
              <a:t>토론방이 생성되게 됩니다</a:t>
            </a:r>
            <a:r>
              <a:rPr lang="en-US" altLang="ko-KR" dirty="0"/>
              <a:t>. </a:t>
            </a:r>
            <a:r>
              <a:rPr lang="ko-KR" altLang="en-US" dirty="0"/>
              <a:t>상단의 </a:t>
            </a:r>
            <a:r>
              <a:rPr lang="en-US" altLang="ko-KR" dirty="0"/>
              <a:t>3</a:t>
            </a:r>
            <a:r>
              <a:rPr lang="ko-KR" altLang="en-US" dirty="0"/>
              <a:t>개의 아이콘은 검색 기능</a:t>
            </a:r>
            <a:r>
              <a:rPr lang="en-US" altLang="ko-KR" dirty="0"/>
              <a:t>, </a:t>
            </a:r>
            <a:r>
              <a:rPr lang="ko-KR" altLang="en-US" dirty="0"/>
              <a:t>종목 추가 기능</a:t>
            </a:r>
            <a:r>
              <a:rPr lang="en-US" altLang="ko-KR" dirty="0"/>
              <a:t>, </a:t>
            </a:r>
            <a:r>
              <a:rPr lang="ko-KR" altLang="en-US" dirty="0"/>
              <a:t>프로필 관리 아이콘으로 검색 기능은 검색하고자 하는 종목의 방을 검색 할 수 있도록 합니다</a:t>
            </a:r>
            <a:r>
              <a:rPr lang="en-US" altLang="ko-KR" dirty="0"/>
              <a:t>. </a:t>
            </a:r>
            <a:r>
              <a:rPr lang="ko-KR" altLang="en-US" dirty="0"/>
              <a:t>또한 종목 추가 기능 아이콘을 클릭하면 종목을 추가할 수 있도록 </a:t>
            </a:r>
            <a:r>
              <a:rPr lang="ko-KR" altLang="en-US" dirty="0" err="1"/>
              <a:t>마이라운지로</a:t>
            </a:r>
            <a:r>
              <a:rPr lang="ko-KR" altLang="en-US" dirty="0"/>
              <a:t> 이동하게 됩니다</a:t>
            </a:r>
            <a:r>
              <a:rPr lang="en-US" altLang="ko-KR" dirty="0"/>
              <a:t>. </a:t>
            </a:r>
            <a:r>
              <a:rPr lang="ko-KR" altLang="en-US" dirty="0"/>
              <a:t>그 옆의 프로필 아이콘을 누르게 되면 톡에서 자신을 표현하게 되는 프로필을 변경 할 수 있는 화면 으로 이동하게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40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리스트의 종목 방 이름을 클릭하면 실제로 대화를 할 수 있는 채팅창이 뜨게 됩니다</a:t>
            </a:r>
            <a:r>
              <a:rPr lang="en-US" altLang="ko-KR" dirty="0"/>
              <a:t>. </a:t>
            </a:r>
            <a:r>
              <a:rPr lang="ko-KR" altLang="en-US" dirty="0"/>
              <a:t>정보로는 해당방의 이름이 적혀 있습니다</a:t>
            </a:r>
            <a:r>
              <a:rPr lang="en-US" altLang="ko-KR" dirty="0"/>
              <a:t>. </a:t>
            </a:r>
            <a:r>
              <a:rPr lang="ko-KR" altLang="en-US" dirty="0"/>
              <a:t>해당 기능은 </a:t>
            </a:r>
            <a:r>
              <a:rPr lang="ko-KR" altLang="en-US" dirty="0" err="1"/>
              <a:t>웹소켓을</a:t>
            </a:r>
            <a:r>
              <a:rPr lang="ko-KR" altLang="en-US" dirty="0"/>
              <a:t> 이용하여 구현하였습니다</a:t>
            </a:r>
            <a:r>
              <a:rPr lang="en-US" altLang="ko-KR" dirty="0"/>
              <a:t>. </a:t>
            </a:r>
            <a:r>
              <a:rPr lang="ko-KR" altLang="en-US" dirty="0"/>
              <a:t>웹 소켓을 간단하게 양방향 통신이라고 설명할 수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사이트에 접속해 있는 유저별로 실시간으로 대화를 주고 받을 수 있습니다</a:t>
            </a:r>
            <a:r>
              <a:rPr lang="en-US" altLang="ko-KR" dirty="0"/>
              <a:t>. </a:t>
            </a:r>
            <a:r>
              <a:rPr lang="ko-KR" altLang="en-US" dirty="0"/>
              <a:t>입장을 할 때에는 해당 </a:t>
            </a:r>
            <a:r>
              <a:rPr lang="ko-KR" altLang="en-US" dirty="0" err="1"/>
              <a:t>새션값의</a:t>
            </a:r>
            <a:r>
              <a:rPr lang="ko-KR" altLang="en-US" dirty="0"/>
              <a:t> 닉네임을 받아 다른 사용자에게 입장 표시를 </a:t>
            </a:r>
            <a:r>
              <a:rPr lang="en-US" altLang="ko-KR" dirty="0"/>
              <a:t>CSS</a:t>
            </a:r>
            <a:r>
              <a:rPr lang="ko-KR" altLang="en-US" dirty="0"/>
              <a:t>적으로 나누었습니다</a:t>
            </a:r>
            <a:r>
              <a:rPr lang="en-US" altLang="ko-KR" dirty="0"/>
              <a:t>. </a:t>
            </a:r>
            <a:r>
              <a:rPr lang="ko-KR" altLang="en-US" dirty="0"/>
              <a:t>또한 사용자가 </a:t>
            </a:r>
            <a:r>
              <a:rPr lang="ko-KR" altLang="en-US" dirty="0" err="1"/>
              <a:t>보낸메세지와</a:t>
            </a:r>
            <a:r>
              <a:rPr lang="ko-KR" altLang="en-US" dirty="0"/>
              <a:t> 다른 사용자가 보낸 메시지를 마찬가지로 </a:t>
            </a:r>
            <a:r>
              <a:rPr lang="en-US" altLang="ko-KR" dirty="0"/>
              <a:t>CSS</a:t>
            </a:r>
            <a:r>
              <a:rPr lang="ko-KR" altLang="en-US" dirty="0"/>
              <a:t>를 구분하여 채팅창의 </a:t>
            </a:r>
            <a:r>
              <a:rPr lang="en-US" altLang="ko-KR" dirty="0"/>
              <a:t>UI</a:t>
            </a:r>
            <a:r>
              <a:rPr lang="ko-KR" altLang="en-US" dirty="0"/>
              <a:t>를 구현 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4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채팅 방 마다 채팅이 겹치면 안되기 때문에 그 부분은 채팅 리스트에서 방으로 들어올 시 해당 종목의 이름정보를 </a:t>
            </a:r>
            <a:r>
              <a:rPr lang="en-US" altLang="ko-KR" dirty="0"/>
              <a:t>GET</a:t>
            </a:r>
            <a:r>
              <a:rPr lang="ko-KR" altLang="en-US" dirty="0"/>
              <a:t>방식으로 넘겨주어 자바 스크립트 단에서 </a:t>
            </a:r>
            <a:r>
              <a:rPr lang="en-US" altLang="ko-KR" dirty="0"/>
              <a:t>URL</a:t>
            </a:r>
            <a:r>
              <a:rPr lang="ko-KR" altLang="en-US" dirty="0"/>
              <a:t>값 호출 함수를 이용하여 값을 받아 웹 소켓의 </a:t>
            </a:r>
            <a:r>
              <a:rPr lang="en-US" altLang="ko-KR" dirty="0"/>
              <a:t>roomId</a:t>
            </a:r>
            <a:r>
              <a:rPr lang="ko-KR" altLang="en-US" dirty="0"/>
              <a:t>를 각 방 마다 나누어 커넥션을 맺어 채팅 정보가 겹치지 않도록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7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완성된 </a:t>
            </a:r>
            <a:r>
              <a:rPr lang="en-US" altLang="ko-KR" dirty="0"/>
              <a:t>Talking</a:t>
            </a:r>
            <a:r>
              <a:rPr lang="ko-KR" altLang="en-US" dirty="0"/>
              <a:t> 화면의 </a:t>
            </a:r>
            <a:r>
              <a:rPr lang="en-US" altLang="ko-KR" dirty="0"/>
              <a:t>UI</a:t>
            </a:r>
            <a:r>
              <a:rPr lang="ko-KR" altLang="en-US" dirty="0"/>
              <a:t>입니다 </a:t>
            </a:r>
            <a:endParaRPr lang="en-US" altLang="ko-KR" dirty="0"/>
          </a:p>
          <a:p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학기 객체지향 언어 프로젝트 발표를 마치도록 하겠습니다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5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개발 배경에 대해서 발표하겠습니다</a:t>
            </a:r>
            <a:r>
              <a:rPr lang="en-US" altLang="ko-KR" dirty="0"/>
              <a:t>. 2</a:t>
            </a:r>
            <a:r>
              <a:rPr lang="ko-KR" altLang="en-US" dirty="0"/>
              <a:t>학기 </a:t>
            </a:r>
            <a:r>
              <a:rPr lang="en-US" altLang="ko-KR" dirty="0"/>
              <a:t>OJT</a:t>
            </a:r>
            <a:r>
              <a:rPr lang="ko-KR" altLang="en-US" dirty="0"/>
              <a:t>가 시작되면서 어떤 프로젝트를 해야 될지 많은 고민이 되었습니다</a:t>
            </a:r>
            <a:r>
              <a:rPr lang="en-US" altLang="ko-KR" dirty="0"/>
              <a:t>. </a:t>
            </a:r>
            <a:r>
              <a:rPr lang="ko-KR" altLang="en-US" dirty="0"/>
              <a:t>그러다가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요즘 시대에 어떤 이슈가 있을까</a:t>
            </a:r>
            <a:r>
              <a:rPr lang="en-US" altLang="ko-KR" dirty="0"/>
              <a:t>?” </a:t>
            </a:r>
            <a:r>
              <a:rPr lang="ko-KR" altLang="en-US" dirty="0"/>
              <a:t>라는 생각을 하다가 저금리 시대를 생각하게 되었습니다</a:t>
            </a:r>
            <a:r>
              <a:rPr lang="en-US" altLang="ko-KR" dirty="0"/>
              <a:t>. </a:t>
            </a:r>
            <a:r>
              <a:rPr lang="ko-KR" altLang="en-US" dirty="0"/>
              <a:t>저금리 시대가 되면서 돈은 벌기 </a:t>
            </a:r>
            <a:endParaRPr lang="en-US" altLang="ko-KR" dirty="0"/>
          </a:p>
          <a:p>
            <a:r>
              <a:rPr lang="ko-KR" altLang="en-US" dirty="0"/>
              <a:t>어려워지고 통장에는 돈을 넣어 놔도 그냥 묶여 있기만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요즘 트랜드인 투자를 생각하게 되었습니다</a:t>
            </a:r>
            <a:r>
              <a:rPr lang="en-US" altLang="ko-KR" dirty="0"/>
              <a:t>. </a:t>
            </a:r>
            <a:r>
              <a:rPr lang="ko-KR" altLang="en-US" dirty="0"/>
              <a:t>주식 투자를 하면서</a:t>
            </a:r>
            <a:endParaRPr lang="en-US" altLang="ko-KR" dirty="0"/>
          </a:p>
          <a:p>
            <a:r>
              <a:rPr lang="ko-KR" altLang="en-US" dirty="0"/>
              <a:t>한국 및 외국 시장이 돌아가는 경제에 대해서도 공부하고 투자를 학습하여 나중에 좋은 자산관리 할 수 있다고 생각하였습니다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이번 프로젝트로 한국 주식 종목을 관리하는 프로그램을 개발해 보고자 하여 만들게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30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 개발 환경입니다</a:t>
            </a:r>
            <a:r>
              <a:rPr lang="en-US" altLang="ko-KR" dirty="0"/>
              <a:t>. </a:t>
            </a:r>
            <a:r>
              <a:rPr lang="ko-KR" altLang="en-US" dirty="0"/>
              <a:t>먼저 프로그램을 개발하기 위해서 선택한 언어는 객체지향 언어 중 하나인 자바입니다</a:t>
            </a:r>
            <a:r>
              <a:rPr lang="en-US" altLang="ko-KR" dirty="0"/>
              <a:t>. </a:t>
            </a:r>
            <a:r>
              <a:rPr lang="ko-KR" altLang="en-US" dirty="0"/>
              <a:t>자바는 웹사이트를 만들기에 매우 최적화 되어있는 언어라고 생각하여 선택하게 되었습니다</a:t>
            </a:r>
            <a:r>
              <a:rPr lang="en-US" altLang="ko-KR" dirty="0"/>
              <a:t>. </a:t>
            </a:r>
            <a:r>
              <a:rPr lang="ko-KR" altLang="en-US" dirty="0"/>
              <a:t>또한 자바의 스프링 프레임워크를 사용하여 </a:t>
            </a:r>
            <a:r>
              <a:rPr lang="en-US" altLang="ko-KR" dirty="0"/>
              <a:t>MVC</a:t>
            </a:r>
            <a:r>
              <a:rPr lang="ko-KR" altLang="en-US" dirty="0"/>
              <a:t>방식으로 프로젝트를 개발했습니다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화면과 컨트롤러 단위 서비스</a:t>
            </a:r>
            <a:r>
              <a:rPr lang="en-US" altLang="ko-KR" dirty="0"/>
              <a:t>, </a:t>
            </a:r>
            <a:r>
              <a:rPr lang="ko-KR" altLang="en-US" dirty="0"/>
              <a:t>다오</a:t>
            </a:r>
            <a:r>
              <a:rPr lang="en-US" altLang="ko-KR" dirty="0"/>
              <a:t>, SQL</a:t>
            </a:r>
            <a:r>
              <a:rPr lang="ko-KR" altLang="en-US" dirty="0"/>
              <a:t>단위를 다 나뉘어서 가독성을 높였습니다</a:t>
            </a:r>
            <a:r>
              <a:rPr lang="en-US" altLang="ko-KR" dirty="0"/>
              <a:t>. </a:t>
            </a:r>
            <a:r>
              <a:rPr lang="ko-KR" altLang="en-US" dirty="0"/>
              <a:t>또한 웹프로젝트를 실행시킬 때에는 가장 대중적인 아파치 </a:t>
            </a:r>
            <a:r>
              <a:rPr lang="ko-KR" altLang="en-US" dirty="0" err="1"/>
              <a:t>톰캣을</a:t>
            </a:r>
            <a:r>
              <a:rPr lang="ko-KR" altLang="en-US" dirty="0"/>
              <a:t> 이용하여 해당 </a:t>
            </a:r>
            <a:r>
              <a:rPr lang="en-US" altLang="ko-KR" dirty="0"/>
              <a:t>PC</a:t>
            </a:r>
            <a:r>
              <a:rPr lang="ko-KR" altLang="en-US" dirty="0"/>
              <a:t>의 로컬 서버에 프로젝트를 띄웠습니다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79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데이터베이스를 설명하도록 하겠습니다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MySQL, MariaDB</a:t>
            </a:r>
            <a:r>
              <a:rPr lang="ko-KR" altLang="en-US" dirty="0"/>
              <a:t>등 여러 가지 </a:t>
            </a:r>
            <a:r>
              <a:rPr lang="en-US" altLang="ko-KR" dirty="0"/>
              <a:t>SQL</a:t>
            </a:r>
            <a:r>
              <a:rPr lang="ko-KR" altLang="en-US" dirty="0"/>
              <a:t>언어 중 저희는 현재 사내에서 </a:t>
            </a:r>
            <a:r>
              <a:rPr lang="en-US" altLang="ko-KR" dirty="0"/>
              <a:t>ORCLE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사용하고 있어서 선택하였습니다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 </a:t>
            </a:r>
            <a:r>
              <a:rPr lang="en-US" altLang="ko-KR" dirty="0"/>
              <a:t>SQL</a:t>
            </a:r>
            <a:r>
              <a:rPr lang="ko-KR" altLang="en-US" dirty="0"/>
              <a:t>툴도 마찬가지로 오라클에서 제공해주는 오라클 </a:t>
            </a:r>
            <a:r>
              <a:rPr lang="en-US" altLang="ko-KR" dirty="0"/>
              <a:t>SQL Developer</a:t>
            </a:r>
            <a:r>
              <a:rPr lang="ko-KR" altLang="en-US" dirty="0"/>
              <a:t>를 사용하여 테이블 및 컬럼 작업과 쿼리 작성을 통해 개발했습니다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60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사용한 테이블에 대해서 설명 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저희는 이번 프로그램을 개발하면서 총 </a:t>
            </a:r>
            <a:r>
              <a:rPr lang="en-US" altLang="ko-KR" dirty="0"/>
              <a:t>5</a:t>
            </a:r>
            <a:r>
              <a:rPr lang="ko-KR" altLang="en-US" dirty="0"/>
              <a:t>개의 테이블을 정의하여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크게 사용자 정보를 관리하는 테이블 </a:t>
            </a:r>
            <a:r>
              <a:rPr lang="en-US" altLang="ko-KR" dirty="0"/>
              <a:t>2</a:t>
            </a:r>
            <a:r>
              <a:rPr lang="ko-KR" altLang="en-US" dirty="0"/>
              <a:t>개와 주식데이터를 관리하는 테이블 </a:t>
            </a:r>
            <a:r>
              <a:rPr lang="en-US" altLang="ko-KR" dirty="0"/>
              <a:t>3</a:t>
            </a:r>
            <a:r>
              <a:rPr lang="ko-KR" altLang="en-US" dirty="0"/>
              <a:t>개로 나누었습니다</a:t>
            </a:r>
            <a:r>
              <a:rPr lang="en-US" altLang="ko-KR" dirty="0"/>
              <a:t>. </a:t>
            </a:r>
            <a:r>
              <a:rPr lang="ko-KR" altLang="en-US" dirty="0"/>
              <a:t>먼저 사용자 테이블 쪽에 대해서 설명 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T_CM_USER</a:t>
            </a:r>
            <a:r>
              <a:rPr lang="ko-KR" altLang="en-US" dirty="0"/>
              <a:t>는 유저의 정보를 관리하는 테이블입니다</a:t>
            </a:r>
            <a:r>
              <a:rPr lang="en-US" altLang="ko-KR" dirty="0"/>
              <a:t>. </a:t>
            </a:r>
            <a:r>
              <a:rPr lang="ko-KR" altLang="en-US" dirty="0"/>
              <a:t>이를</a:t>
            </a:r>
            <a:r>
              <a:rPr lang="en-US" altLang="ko-KR" dirty="0"/>
              <a:t> </a:t>
            </a:r>
            <a:r>
              <a:rPr lang="ko-KR" altLang="en-US" dirty="0"/>
              <a:t>통해 로그인</a:t>
            </a:r>
            <a:r>
              <a:rPr lang="en-US" altLang="ko-KR" dirty="0"/>
              <a:t>, </a:t>
            </a:r>
            <a:r>
              <a:rPr lang="ko-KR" altLang="en-US" dirty="0"/>
              <a:t>알림 전송에 대한 정보들을 받아와 </a:t>
            </a:r>
            <a:r>
              <a:rPr lang="en-US" altLang="ko-KR" dirty="0"/>
              <a:t>USER_ID </a:t>
            </a:r>
            <a:r>
              <a:rPr lang="ko-KR" altLang="en-US" dirty="0"/>
              <a:t>컬럼을 이용하여 다른 테이블과 맵핑하여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T_CM_USER_IMG</a:t>
            </a:r>
            <a:r>
              <a:rPr lang="ko-KR" altLang="en-US" dirty="0"/>
              <a:t>는 유저의 아이콘정보를 저장하여 프로필을 표현하는 테이블입니다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7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주식데이터를 관리하는 테이블에 대해서 설명 드리도록 하겠습니다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T_CM_EQUITIES_DATA</a:t>
            </a:r>
            <a:r>
              <a:rPr lang="ko-KR" altLang="en-US" dirty="0"/>
              <a:t>는 주식 정보의 값들이 저장되는 테이블입니다</a:t>
            </a:r>
            <a:r>
              <a:rPr lang="en-US" altLang="ko-KR" dirty="0"/>
              <a:t>. </a:t>
            </a:r>
            <a:r>
              <a:rPr lang="ko-KR" altLang="en-US" dirty="0"/>
              <a:t>메인으로 주식의 데이터를 관리하며 매 시간마다 반복되는 배치 파일을 실행하여 이 테이블에 값을 저장하게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T_CM_USER_EQUITIES_DATA</a:t>
            </a:r>
            <a:r>
              <a:rPr lang="ko-KR" altLang="en-US" dirty="0"/>
              <a:t>는 </a:t>
            </a:r>
            <a:r>
              <a:rPr lang="en-US" altLang="ko-KR" dirty="0" err="1"/>
              <a:t>mylounge</a:t>
            </a:r>
            <a:r>
              <a:rPr lang="en-US" altLang="ko-KR" dirty="0"/>
              <a:t> </a:t>
            </a:r>
            <a:r>
              <a:rPr lang="ko-KR" altLang="en-US" dirty="0"/>
              <a:t>화면에서 사용되는 사용자의 관심 종목에 대해 관리하는 테이블입니다</a:t>
            </a:r>
            <a:r>
              <a:rPr lang="en-US" altLang="ko-KR" dirty="0"/>
              <a:t>. </a:t>
            </a:r>
            <a:r>
              <a:rPr lang="ko-KR" altLang="en-US" dirty="0"/>
              <a:t>여기의 </a:t>
            </a:r>
            <a:r>
              <a:rPr lang="en-US" altLang="ko-KR" dirty="0"/>
              <a:t>EQ_NUM</a:t>
            </a:r>
            <a:r>
              <a:rPr lang="ko-KR" altLang="en-US" dirty="0"/>
              <a:t>과 </a:t>
            </a:r>
            <a:r>
              <a:rPr lang="en-US" altLang="ko-KR" dirty="0"/>
              <a:t>T_CM_EQUITIES_DATA </a:t>
            </a:r>
            <a:r>
              <a:rPr lang="ko-KR" altLang="en-US" dirty="0"/>
              <a:t>테이블의 </a:t>
            </a:r>
            <a:r>
              <a:rPr lang="en-US" altLang="ko-KR" dirty="0"/>
              <a:t>EQ_ID</a:t>
            </a:r>
            <a:r>
              <a:rPr lang="ko-KR" altLang="en-US" dirty="0"/>
              <a:t>과 맵핑하여 데이터를 연결했습니다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T_CM_EQUITIES_ALRIM </a:t>
            </a:r>
            <a:r>
              <a:rPr lang="ko-KR" altLang="en-US" dirty="0"/>
              <a:t>테이블은 사용자가 설정 해 놓은 종목별 알림과 값을 저장하여 사용하고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488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메인인 사이트에 대해서 각 화면과 기능 그리고 간단한 코드 설명을 하겠습니다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KAKAKACO RICH</a:t>
            </a:r>
            <a:r>
              <a:rPr lang="ko-KR" altLang="en-US" dirty="0"/>
              <a:t>라는 이름으로 만들게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제공되는 화면 단위로는 로그인 화면</a:t>
            </a:r>
            <a:r>
              <a:rPr lang="en-US" altLang="ko-KR" dirty="0"/>
              <a:t>, </a:t>
            </a:r>
            <a:r>
              <a:rPr lang="ko-KR" altLang="en-US" dirty="0"/>
              <a:t>회원가입 화면</a:t>
            </a:r>
            <a:r>
              <a:rPr lang="en-US" altLang="ko-KR" dirty="0"/>
              <a:t>, </a:t>
            </a:r>
            <a:r>
              <a:rPr lang="ko-KR" altLang="en-US" dirty="0"/>
              <a:t>메인 화면</a:t>
            </a:r>
            <a:r>
              <a:rPr lang="en-US" altLang="ko-KR" dirty="0"/>
              <a:t>, </a:t>
            </a:r>
            <a:r>
              <a:rPr lang="ko-KR" altLang="en-US" dirty="0"/>
              <a:t>마이라운지 화면</a:t>
            </a:r>
            <a:r>
              <a:rPr lang="en-US" altLang="ko-KR" dirty="0"/>
              <a:t>, </a:t>
            </a:r>
            <a:r>
              <a:rPr lang="ko-KR" altLang="en-US" dirty="0"/>
              <a:t>채팅화면</a:t>
            </a:r>
            <a:r>
              <a:rPr lang="en-US" altLang="ko-KR" dirty="0"/>
              <a:t>, </a:t>
            </a:r>
            <a:r>
              <a:rPr lang="ko-KR" altLang="en-US" dirty="0"/>
              <a:t>차트화면으로 구성 되어있습니다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9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사용자가 로그인을 하면 처음 보게 되는 메인 화면에 대해 설명 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마이 라운지를 통해 종목들을 추가하게 되면 메인 화면의 인기 종목에서는 사용자의 관심 종목에 따라 순서를 변경하여 다른 사용자에게도 새로운 종목의 주식</a:t>
            </a:r>
            <a:r>
              <a:rPr lang="en-US" altLang="ko-KR" dirty="0"/>
              <a:t>, </a:t>
            </a:r>
            <a:r>
              <a:rPr lang="ko-KR" altLang="en-US" dirty="0"/>
              <a:t>주가</a:t>
            </a:r>
            <a:r>
              <a:rPr lang="en-US" altLang="ko-KR" dirty="0"/>
              <a:t>, </a:t>
            </a:r>
            <a:r>
              <a:rPr lang="ko-KR" altLang="en-US" dirty="0"/>
              <a:t>변동</a:t>
            </a:r>
            <a:r>
              <a:rPr lang="en-US" altLang="ko-KR" dirty="0"/>
              <a:t>, </a:t>
            </a:r>
            <a:r>
              <a:rPr lang="ko-KR" altLang="en-US" dirty="0"/>
              <a:t>상승</a:t>
            </a:r>
            <a:r>
              <a:rPr lang="en-US" altLang="ko-KR" dirty="0"/>
              <a:t>,</a:t>
            </a:r>
            <a:r>
              <a:rPr lang="ko-KR" altLang="en-US" dirty="0"/>
              <a:t>하락 등 다양한 정보들을 보여줄 수 있도록 설정하였습니다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173A5-4754-49C3-AE1A-E24956B1EC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970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2CD6-6645-4AE3-AD61-1DA64304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8174C-4AF7-4032-8D80-0FBEAE0E0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DEA92-2109-4862-B2B0-3D5632B3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3DAD2-DB4E-4ACD-A199-3178B346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5DD44-2B14-4C4D-845F-74922297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03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FC5A3-3359-4681-A3E4-5CE680698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9CA02-F903-4D94-AC25-0B5CA053E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9DA7F-098B-4CBE-9E9A-1F5FD80C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C385-51A7-4600-8A96-017AA82D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DF5B1-54E3-4E30-8500-E5C5DDE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1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A985B-9575-4311-A9C4-E0E52A710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145C37-16F4-42A3-898D-9A9E09EE4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518F2-398E-4890-B624-8AD6979F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C49A-8781-4D67-9BBD-72279BB0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FD6D-AF01-4B91-BF5E-7E0852D8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105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CB2A-E7D4-4DC1-8CC2-46CCA4D3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FC4CB-0B91-4DEA-99D0-15BF8B77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4E3CC-8BD0-4DAD-A5E4-2472F7A2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35631-A145-4365-8B96-612D24BC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B979-9C67-4E7D-B479-0788E36D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5978-F518-43F3-A645-84E51A62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6C13D-8F90-4EDE-8407-80100FE67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0CE5B-B7A4-4899-8070-20A9C868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00784A-6172-4FC6-9F4B-4D47349A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585-0D32-49E6-80C7-8BA648C3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4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7EC93-6B94-4FBC-9025-673E5C2A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B129A-8CDE-40F2-B7C6-9BD594913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D0C08-F502-428A-8667-95D1DD538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782E2-669C-416B-B204-60C614AA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C7633-2AF6-4EEA-B90F-5AA7A105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D60C2-83D1-4520-81C4-FC4FB715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3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049F9-3131-4125-8BE0-2C09E4C0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C3E17-8D39-49D9-9E68-5C767133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717B1-2261-4B4C-9425-EE918E441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7B5B5-880F-4B8E-A518-B2826953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F27215-3113-41B8-89EF-1F4F33CFB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2A442B-9518-42EC-9515-B16DDED1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E83539-6744-4137-9348-7D13AF01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16D5-AF55-4306-8F83-3CF2B560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82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E6EBA-DA6E-4AB5-A2BD-B0C98610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853CA6-5515-41CA-9669-9787C629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F8E202-E1CA-41A7-B169-F4997179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3A6152-9E93-44EF-B1B7-AA322529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6E1858-F62F-4CCE-A3A9-97DC8DD4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FC9653-207F-4F5D-B6A8-7850AB3D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1F04A-8D10-4E39-8DD4-5915254C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3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F5F0-1702-42F6-9192-53280688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9EA8E-55D6-4A71-8B12-B72C7CC2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6B0DF-4811-466F-AB25-946EA3FB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FE1271-BF2B-42D5-AD9E-50AA55CF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F4B2-585D-4785-B6BF-67403AA3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47FF45-E56C-4D09-AFC6-7C89A38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92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5F9F-0E10-437C-B8EB-E1E824CE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80747A-F555-4E92-A93E-E4B0CC281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810F19-0222-46B2-BEA8-F4B05DFC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AD1AC5-411F-48CF-A84C-B1CBB1D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955FA-3EEC-43EA-AA48-ADD1E17E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337DF-C9F6-4BFB-9708-5916BA42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D65E8-7A51-441E-B1C5-99500655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160A1-C26E-44D3-8944-54D35600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333D3-3BAB-438C-AB51-190422CAE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4E3E-303B-4774-A904-5534AC41E768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5D4BA-E723-4727-866C-FE3470E37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ACACF-8767-46D7-A11E-B529DF4CC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49DEA-EE97-4998-824C-7022FD4EB3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3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60.png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9C0E96-0CDC-46DC-828A-3E7BDB49E28A}"/>
              </a:ext>
            </a:extLst>
          </p:cNvPr>
          <p:cNvSpPr txBox="1"/>
          <p:nvPr/>
        </p:nvSpPr>
        <p:spPr>
          <a:xfrm>
            <a:off x="3220692" y="1841893"/>
            <a:ext cx="686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자산관리 프로그램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01232-4405-4995-95A3-8ED4F8954606}"/>
              </a:ext>
            </a:extLst>
          </p:cNvPr>
          <p:cNvSpPr txBox="1"/>
          <p:nvPr/>
        </p:nvSpPr>
        <p:spPr>
          <a:xfrm>
            <a:off x="8212823" y="5393442"/>
            <a:ext cx="54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2020531046 </a:t>
            </a:r>
            <a:r>
              <a:rPr lang="ko-KR" altLang="en-US" sz="2800" dirty="0">
                <a:solidFill>
                  <a:schemeClr val="bg1"/>
                </a:solidFill>
              </a:rPr>
              <a:t>허민혁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0B1E8-6B8B-487B-A4ED-7DFE4F135030}"/>
              </a:ext>
            </a:extLst>
          </p:cNvPr>
          <p:cNvSpPr txBox="1"/>
          <p:nvPr/>
        </p:nvSpPr>
        <p:spPr>
          <a:xfrm>
            <a:off x="8212823" y="5998922"/>
            <a:ext cx="544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2020531032 </a:t>
            </a:r>
            <a:r>
              <a:rPr lang="ko-KR" altLang="en-US" sz="2800" dirty="0">
                <a:solidFill>
                  <a:schemeClr val="bg1"/>
                </a:solidFill>
              </a:rPr>
              <a:t>이민혁</a:t>
            </a:r>
          </a:p>
        </p:txBody>
      </p:sp>
    </p:spTree>
    <p:extLst>
      <p:ext uri="{BB962C8B-B14F-4D97-AF65-F5344CB8AC3E}">
        <p14:creationId xmlns:p14="http://schemas.microsoft.com/office/powerpoint/2010/main" val="56112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D50507-BB4B-4AEC-AA07-4C53B3A93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330164" y="1325563"/>
            <a:ext cx="3783855" cy="4542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657D6-78B6-4785-8061-966577BA1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347" y="3171961"/>
            <a:ext cx="3783856" cy="2696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F68C20-873B-4914-B0A0-B967871F6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7" y="1325563"/>
            <a:ext cx="3938370" cy="3306744"/>
          </a:xfrm>
          <a:prstGeom prst="rect">
            <a:avLst/>
          </a:prstGeom>
        </p:spPr>
      </p:pic>
      <p:sp>
        <p:nvSpPr>
          <p:cNvPr id="14" name="화살표: 위로 구부러짐 13">
            <a:extLst>
              <a:ext uri="{FF2B5EF4-FFF2-40B4-BE49-F238E27FC236}">
                <a16:creationId xmlns:a16="http://schemas.microsoft.com/office/drawing/2014/main" id="{0F4B6350-C4AB-4850-82DF-1CC27202E76E}"/>
              </a:ext>
            </a:extLst>
          </p:cNvPr>
          <p:cNvSpPr/>
          <p:nvPr/>
        </p:nvSpPr>
        <p:spPr>
          <a:xfrm>
            <a:off x="7897753" y="5868212"/>
            <a:ext cx="813916" cy="452175"/>
          </a:xfrm>
          <a:prstGeom prst="curvedUp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D2F767-C725-4BBA-B9DE-B97DBC95F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" b="84303"/>
          <a:stretch/>
        </p:blipFill>
        <p:spPr>
          <a:xfrm>
            <a:off x="271467" y="3355965"/>
            <a:ext cx="11535346" cy="13255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2EB344-D8AB-4684-8A95-AE0507F2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7" y="1264296"/>
            <a:ext cx="4219883" cy="103564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2EDB85A-E2AF-4FA4-843E-0C54B2C3AF9F}"/>
              </a:ext>
            </a:extLst>
          </p:cNvPr>
          <p:cNvSpPr txBox="1">
            <a:spLocks/>
          </p:cNvSpPr>
          <p:nvPr/>
        </p:nvSpPr>
        <p:spPr>
          <a:xfrm>
            <a:off x="27146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배치파일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47E957-E0A0-40CE-9068-78C8946451B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97"/>
          <a:stretch/>
        </p:blipFill>
        <p:spPr>
          <a:xfrm>
            <a:off x="5225736" y="4725699"/>
            <a:ext cx="6845684" cy="20863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5AA775-E7F7-472C-AA7C-C8814EBD5EFE}"/>
              </a:ext>
            </a:extLst>
          </p:cNvPr>
          <p:cNvSpPr/>
          <p:nvPr/>
        </p:nvSpPr>
        <p:spPr>
          <a:xfrm>
            <a:off x="2341217" y="1254248"/>
            <a:ext cx="834065" cy="300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E57238C-E1CB-4688-B007-7A9BF73F2B5F}"/>
              </a:ext>
            </a:extLst>
          </p:cNvPr>
          <p:cNvGrpSpPr/>
          <p:nvPr/>
        </p:nvGrpSpPr>
        <p:grpSpPr>
          <a:xfrm>
            <a:off x="5225736" y="1046190"/>
            <a:ext cx="4794696" cy="2260454"/>
            <a:chOff x="5758299" y="1023921"/>
            <a:chExt cx="4794696" cy="226045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099167-432A-4BBC-90A1-11E0B7A03B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4026"/>
            <a:stretch/>
          </p:blipFill>
          <p:spPr>
            <a:xfrm>
              <a:off x="5758299" y="1023921"/>
              <a:ext cx="4794696" cy="226045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4C432D-7264-4816-AC48-60B3816D5A88}"/>
                </a:ext>
              </a:extLst>
            </p:cNvPr>
            <p:cNvSpPr/>
            <p:nvPr/>
          </p:nvSpPr>
          <p:spPr>
            <a:xfrm>
              <a:off x="6085951" y="2384941"/>
              <a:ext cx="596203" cy="300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8355CBD-6B22-41B8-9173-A1C60439F2B2}"/>
                </a:ext>
              </a:extLst>
            </p:cNvPr>
            <p:cNvSpPr/>
            <p:nvPr/>
          </p:nvSpPr>
          <p:spPr>
            <a:xfrm>
              <a:off x="5758299" y="1688480"/>
              <a:ext cx="1406176" cy="300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C01089-B747-4B6C-8472-0D298C256F34}"/>
                </a:ext>
              </a:extLst>
            </p:cNvPr>
            <p:cNvSpPr/>
            <p:nvPr/>
          </p:nvSpPr>
          <p:spPr>
            <a:xfrm>
              <a:off x="6702251" y="2384941"/>
              <a:ext cx="501824" cy="3003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71309C-9562-424A-8080-143F926AF271}"/>
                </a:ext>
              </a:extLst>
            </p:cNvPr>
            <p:cNvSpPr/>
            <p:nvPr/>
          </p:nvSpPr>
          <p:spPr>
            <a:xfrm>
              <a:off x="7224172" y="2392429"/>
              <a:ext cx="724931" cy="2928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1E9D27B-E469-484C-A0FF-69BF2F797C6C}"/>
              </a:ext>
            </a:extLst>
          </p:cNvPr>
          <p:cNvCxnSpPr>
            <a:cxnSpLocks/>
            <a:stCxn id="57" idx="3"/>
            <a:endCxn id="16" idx="3"/>
          </p:cNvCxnSpPr>
          <p:nvPr/>
        </p:nvCxnSpPr>
        <p:spPr>
          <a:xfrm flipH="1" flipV="1">
            <a:off x="6631912" y="1860904"/>
            <a:ext cx="5174901" cy="2701091"/>
          </a:xfrm>
          <a:prstGeom prst="bentConnector3">
            <a:avLst>
              <a:gd name="adj1" fmla="val -61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221929-9C44-4A40-83A7-10B92B263168}"/>
              </a:ext>
            </a:extLst>
          </p:cNvPr>
          <p:cNvCxnSpPr>
            <a:cxnSpLocks/>
            <a:stCxn id="37" idx="3"/>
            <a:endCxn id="15" idx="2"/>
          </p:cNvCxnSpPr>
          <p:nvPr/>
        </p:nvCxnSpPr>
        <p:spPr>
          <a:xfrm flipH="1" flipV="1">
            <a:off x="5851490" y="2707519"/>
            <a:ext cx="5955323" cy="1070918"/>
          </a:xfrm>
          <a:prstGeom prst="bentConnector4">
            <a:avLst>
              <a:gd name="adj1" fmla="val -1308"/>
              <a:gd name="adj2" fmla="val 5436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0D030D-097C-4968-A61E-918427B7AA74}"/>
              </a:ext>
            </a:extLst>
          </p:cNvPr>
          <p:cNvSpPr/>
          <p:nvPr/>
        </p:nvSpPr>
        <p:spPr>
          <a:xfrm>
            <a:off x="10726573" y="3685020"/>
            <a:ext cx="1080240" cy="18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D421ED-C5E4-483C-9E73-FEC737185F64}"/>
              </a:ext>
            </a:extLst>
          </p:cNvPr>
          <p:cNvSpPr/>
          <p:nvPr/>
        </p:nvSpPr>
        <p:spPr>
          <a:xfrm>
            <a:off x="10726573" y="3935473"/>
            <a:ext cx="1080240" cy="18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E8E6A83-88FC-488B-B034-300D1A50DEF8}"/>
              </a:ext>
            </a:extLst>
          </p:cNvPr>
          <p:cNvSpPr/>
          <p:nvPr/>
        </p:nvSpPr>
        <p:spPr>
          <a:xfrm>
            <a:off x="10726573" y="4218342"/>
            <a:ext cx="1080240" cy="18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CCE2318-0EB6-4F2F-8752-C2C78A838AD5}"/>
              </a:ext>
            </a:extLst>
          </p:cNvPr>
          <p:cNvCxnSpPr>
            <a:cxnSpLocks/>
            <a:stCxn id="40" idx="3"/>
            <a:endCxn id="17" idx="2"/>
          </p:cNvCxnSpPr>
          <p:nvPr/>
        </p:nvCxnSpPr>
        <p:spPr>
          <a:xfrm flipH="1" flipV="1">
            <a:off x="6420600" y="2707519"/>
            <a:ext cx="5386213" cy="1321371"/>
          </a:xfrm>
          <a:prstGeom prst="bentConnector4">
            <a:avLst>
              <a:gd name="adj1" fmla="val -2938"/>
              <a:gd name="adj2" fmla="val 710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ABEE003C-AFDF-4A61-A3FE-77846E0EBA94}"/>
              </a:ext>
            </a:extLst>
          </p:cNvPr>
          <p:cNvCxnSpPr>
            <a:cxnSpLocks/>
            <a:stCxn id="41" idx="3"/>
            <a:endCxn id="18" idx="2"/>
          </p:cNvCxnSpPr>
          <p:nvPr/>
        </p:nvCxnSpPr>
        <p:spPr>
          <a:xfrm flipH="1" flipV="1">
            <a:off x="7054075" y="2707519"/>
            <a:ext cx="4752738" cy="1604240"/>
          </a:xfrm>
          <a:prstGeom prst="bentConnector4">
            <a:avLst>
              <a:gd name="adj1" fmla="val -5233"/>
              <a:gd name="adj2" fmla="val 8235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989526D-EF2B-4662-82D2-F679C472994C}"/>
              </a:ext>
            </a:extLst>
          </p:cNvPr>
          <p:cNvSpPr/>
          <p:nvPr/>
        </p:nvSpPr>
        <p:spPr>
          <a:xfrm>
            <a:off x="10726573" y="4468578"/>
            <a:ext cx="1080240" cy="18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8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33B5D5-CE7B-4D39-BCAC-5D749FCB84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6736" b="40319"/>
          <a:stretch/>
        </p:blipFill>
        <p:spPr>
          <a:xfrm>
            <a:off x="2866918" y="2463936"/>
            <a:ext cx="8851441" cy="415093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CFD3B947-1C16-4F99-A46A-BEC25A7FE1EE}"/>
              </a:ext>
            </a:extLst>
          </p:cNvPr>
          <p:cNvSpPr txBox="1">
            <a:spLocks/>
          </p:cNvSpPr>
          <p:nvPr/>
        </p:nvSpPr>
        <p:spPr>
          <a:xfrm>
            <a:off x="27146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스케줄러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D9A72DBC-6F03-4322-9713-4F7C8A828E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4"/>
          <a:stretch/>
        </p:blipFill>
        <p:spPr bwMode="auto">
          <a:xfrm>
            <a:off x="271467" y="1666685"/>
            <a:ext cx="7021172" cy="36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9CF837-9A83-46F3-86F1-913C2FC38A2F}"/>
              </a:ext>
            </a:extLst>
          </p:cNvPr>
          <p:cNvSpPr txBox="1"/>
          <p:nvPr/>
        </p:nvSpPr>
        <p:spPr>
          <a:xfrm>
            <a:off x="3171357" y="1220318"/>
            <a:ext cx="41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초   분       시    일 월      요일 </a:t>
            </a:r>
          </a:p>
        </p:txBody>
      </p:sp>
    </p:spTree>
    <p:extLst>
      <p:ext uri="{BB962C8B-B14F-4D97-AF65-F5344CB8AC3E}">
        <p14:creationId xmlns:p14="http://schemas.microsoft.com/office/powerpoint/2010/main" val="17289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차트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977DBF-A441-4E6D-8275-F937C72844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325"/>
          <a:stretch/>
        </p:blipFill>
        <p:spPr>
          <a:xfrm>
            <a:off x="1011865" y="2023342"/>
            <a:ext cx="3496163" cy="790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A589BA-3215-4875-B4D9-4A4D414DE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865" y="3161386"/>
            <a:ext cx="1463426" cy="22962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D25FD1-CB1A-4F20-BE94-7AD313E81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547" y="1584631"/>
            <a:ext cx="3898599" cy="24578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ECB7235-22FF-4DD9-8276-C9F921603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546" y="4228749"/>
            <a:ext cx="3898600" cy="24578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E997DE-29B7-44EB-8D2F-03EF64AE2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736" y="4228749"/>
            <a:ext cx="4305614" cy="24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11E0539-2C7E-4311-B9CC-CB2A01EB1F4A}"/>
              </a:ext>
            </a:extLst>
          </p:cNvPr>
          <p:cNvGrpSpPr/>
          <p:nvPr/>
        </p:nvGrpSpPr>
        <p:grpSpPr>
          <a:xfrm>
            <a:off x="3194299" y="1235128"/>
            <a:ext cx="5803402" cy="5460389"/>
            <a:chOff x="271467" y="1325563"/>
            <a:chExt cx="5803402" cy="5460389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49D2093-28DE-42EE-B840-B8C35B0C7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7" y="1325563"/>
              <a:ext cx="5803402" cy="546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BC3D26-3A5A-4D86-9D4F-2059EFDB1933}"/>
                </a:ext>
              </a:extLst>
            </p:cNvPr>
            <p:cNvSpPr/>
            <p:nvPr/>
          </p:nvSpPr>
          <p:spPr>
            <a:xfrm>
              <a:off x="436414" y="6471138"/>
              <a:ext cx="1181371" cy="2612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A134AE5-5335-4A92-901A-7BDE756B85BC}"/>
                </a:ext>
              </a:extLst>
            </p:cNvPr>
            <p:cNvSpPr/>
            <p:nvPr/>
          </p:nvSpPr>
          <p:spPr>
            <a:xfrm>
              <a:off x="522465" y="2168648"/>
              <a:ext cx="5466353" cy="4372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778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EE3E28-733C-4464-91CC-228A609A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7" y="1225613"/>
            <a:ext cx="3847687" cy="10001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97DDFA-7C90-4D58-874A-2444F5106796}"/>
              </a:ext>
            </a:extLst>
          </p:cNvPr>
          <p:cNvGrpSpPr/>
          <p:nvPr/>
        </p:nvGrpSpPr>
        <p:grpSpPr>
          <a:xfrm>
            <a:off x="4909644" y="1277938"/>
            <a:ext cx="7101418" cy="5310470"/>
            <a:chOff x="4747719" y="1325563"/>
            <a:chExt cx="7101418" cy="53104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48E622A-1823-4F4A-B08C-744ED48C0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7719" y="1325563"/>
              <a:ext cx="7101418" cy="531047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156090-82D4-450D-A564-445379BD930B}"/>
                </a:ext>
              </a:extLst>
            </p:cNvPr>
            <p:cNvSpPr txBox="1"/>
            <p:nvPr/>
          </p:nvSpPr>
          <p:spPr>
            <a:xfrm>
              <a:off x="8803258" y="3028890"/>
              <a:ext cx="2464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context-security.xml</a:t>
              </a:r>
              <a:endParaRPr lang="ko-KR" altLang="en-US" sz="2000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AFE24E-B178-48A8-AFC8-8774ECEA8B5C}"/>
              </a:ext>
            </a:extLst>
          </p:cNvPr>
          <p:cNvSpPr/>
          <p:nvPr/>
        </p:nvSpPr>
        <p:spPr>
          <a:xfrm>
            <a:off x="4909644" y="1293575"/>
            <a:ext cx="5389058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86D23-C057-4BF1-BFFA-EC15923CA1FE}"/>
              </a:ext>
            </a:extLst>
          </p:cNvPr>
          <p:cNvSpPr/>
          <p:nvPr/>
        </p:nvSpPr>
        <p:spPr>
          <a:xfrm>
            <a:off x="4900119" y="4843055"/>
            <a:ext cx="5389058" cy="9198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97562D-2310-41E4-A610-99A0EAFF1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7" y="3343245"/>
            <a:ext cx="4325632" cy="2999620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A92BD7B5-5C2F-423A-AC93-DFADF1C201D4}"/>
              </a:ext>
            </a:extLst>
          </p:cNvPr>
          <p:cNvSpPr/>
          <p:nvPr/>
        </p:nvSpPr>
        <p:spPr>
          <a:xfrm rot="10800000">
            <a:off x="1880985" y="2360642"/>
            <a:ext cx="314325" cy="847695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B2B14AC-D142-43AF-B57C-C54FA454D8D7}"/>
              </a:ext>
            </a:extLst>
          </p:cNvPr>
          <p:cNvSpPr/>
          <p:nvPr/>
        </p:nvSpPr>
        <p:spPr>
          <a:xfrm rot="16200000">
            <a:off x="4325001" y="1346439"/>
            <a:ext cx="314325" cy="6178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로그인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A331154-82FC-43AC-BC28-EFCD47CF5742}"/>
              </a:ext>
            </a:extLst>
          </p:cNvPr>
          <p:cNvSpPr txBox="1">
            <a:spLocks/>
          </p:cNvSpPr>
          <p:nvPr/>
        </p:nvSpPr>
        <p:spPr>
          <a:xfrm>
            <a:off x="4450492" y="5532437"/>
            <a:ext cx="3291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참조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B704F7-636C-46FE-9558-ED4E8E94C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18" y="1406858"/>
            <a:ext cx="7334363" cy="41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5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E55DF9-F6EC-432A-AEC0-E577CEAC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7" y="1388026"/>
            <a:ext cx="5543922" cy="18479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A34FD62-85AA-49F5-BF0A-5F108AF91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16" y="1388026"/>
            <a:ext cx="4556412" cy="1847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BF34603-A1B7-4449-88C0-65851A4D35AD}"/>
              </a:ext>
            </a:extLst>
          </p:cNvPr>
          <p:cNvSpPr txBox="1"/>
          <p:nvPr/>
        </p:nvSpPr>
        <p:spPr>
          <a:xfrm>
            <a:off x="3407808" y="213919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Ajax </a:t>
            </a:r>
            <a:r>
              <a:rPr lang="ko-KR" altLang="en-US" sz="2400" dirty="0"/>
              <a:t>통신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974947-786D-4EE1-BF9D-D825EE36BD89}"/>
              </a:ext>
            </a:extLst>
          </p:cNvPr>
          <p:cNvSpPr txBox="1"/>
          <p:nvPr/>
        </p:nvSpPr>
        <p:spPr>
          <a:xfrm>
            <a:off x="9145462" y="1677526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Controller</a:t>
            </a:r>
            <a:endParaRPr lang="ko-KR" altLang="en-US" sz="24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BA6B2223-C34C-46F5-BCC6-99D3F35EB541}"/>
              </a:ext>
            </a:extLst>
          </p:cNvPr>
          <p:cNvSpPr/>
          <p:nvPr/>
        </p:nvSpPr>
        <p:spPr>
          <a:xfrm rot="16200000">
            <a:off x="6351508" y="2003100"/>
            <a:ext cx="314325" cy="617824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A42E4F6-076C-4A6A-85C5-356FC15D7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916" y="3693410"/>
            <a:ext cx="4556412" cy="117842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45F89D-8F9D-483A-85E7-F766A1F6A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916" y="5329242"/>
            <a:ext cx="4556412" cy="1247949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CF1EB00-D342-40A8-96FE-B7A115818A42}"/>
              </a:ext>
            </a:extLst>
          </p:cNvPr>
          <p:cNvSpPr/>
          <p:nvPr/>
        </p:nvSpPr>
        <p:spPr>
          <a:xfrm>
            <a:off x="9145462" y="3292396"/>
            <a:ext cx="314325" cy="34461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A00ED2FB-B481-461C-976D-721734D9333A}"/>
              </a:ext>
            </a:extLst>
          </p:cNvPr>
          <p:cNvSpPr/>
          <p:nvPr/>
        </p:nvSpPr>
        <p:spPr>
          <a:xfrm>
            <a:off x="9145462" y="4928228"/>
            <a:ext cx="314325" cy="344617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5B3FE-EB7B-4750-A0A8-3A2C231EB9BC}"/>
              </a:ext>
            </a:extLst>
          </p:cNvPr>
          <p:cNvSpPr txBox="1"/>
          <p:nvPr/>
        </p:nvSpPr>
        <p:spPr>
          <a:xfrm>
            <a:off x="9275843" y="3863590"/>
            <a:ext cx="1771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F071B1-AFE4-4DC4-BE2F-26BCA17BABE6}"/>
              </a:ext>
            </a:extLst>
          </p:cNvPr>
          <p:cNvSpPr txBox="1"/>
          <p:nvPr/>
        </p:nvSpPr>
        <p:spPr>
          <a:xfrm>
            <a:off x="9302624" y="5633066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Dao</a:t>
            </a:r>
            <a:endParaRPr lang="ko-KR" altLang="en-US" sz="24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65798C7-57BC-4E9F-AD1D-303714460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8" y="4201297"/>
            <a:ext cx="5543922" cy="2375894"/>
          </a:xfrm>
          <a:prstGeom prst="rect">
            <a:avLst/>
          </a:prstGeom>
        </p:spPr>
      </p:pic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6F4B1B76-94DE-4DF2-8DE8-8F0257841265}"/>
              </a:ext>
            </a:extLst>
          </p:cNvPr>
          <p:cNvSpPr/>
          <p:nvPr/>
        </p:nvSpPr>
        <p:spPr>
          <a:xfrm rot="5400000">
            <a:off x="6292469" y="5569617"/>
            <a:ext cx="314325" cy="73590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BF3BF5-C4F3-4898-9CEF-F1F6041DDDB7}"/>
              </a:ext>
            </a:extLst>
          </p:cNvPr>
          <p:cNvSpPr txBox="1"/>
          <p:nvPr/>
        </p:nvSpPr>
        <p:spPr>
          <a:xfrm>
            <a:off x="3777300" y="5257932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Mapper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625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회원가입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C7B3BCB-3914-495F-AF40-445607915FA9}"/>
              </a:ext>
            </a:extLst>
          </p:cNvPr>
          <p:cNvSpPr txBox="1">
            <a:spLocks/>
          </p:cNvSpPr>
          <p:nvPr/>
        </p:nvSpPr>
        <p:spPr>
          <a:xfrm>
            <a:off x="4450492" y="5532437"/>
            <a:ext cx="3291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참조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535C15-369D-48B3-ADEE-5CF3ACDD1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26" y="1245003"/>
            <a:ext cx="6703948" cy="43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5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08C725-AF1A-4C73-9279-915D5E93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7" y="1862188"/>
            <a:ext cx="5348290" cy="30450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BEB0B8-63E3-4CD5-B41A-B4420915FAC0}"/>
              </a:ext>
            </a:extLst>
          </p:cNvPr>
          <p:cNvSpPr/>
          <p:nvPr/>
        </p:nvSpPr>
        <p:spPr>
          <a:xfrm>
            <a:off x="320498" y="3242855"/>
            <a:ext cx="5268779" cy="1588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7D2832-1A41-4B1B-8DA4-6E7F4F34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65" y="3577987"/>
            <a:ext cx="4770021" cy="2506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5133EF-DAC0-4EE2-86A0-C85A89AB1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1765" y="1063667"/>
            <a:ext cx="4770021" cy="23653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61EDBB6-8050-406D-9B88-217A50BAA6C5}"/>
              </a:ext>
            </a:extLst>
          </p:cNvPr>
          <p:cNvSpPr/>
          <p:nvPr/>
        </p:nvSpPr>
        <p:spPr>
          <a:xfrm rot="19937292">
            <a:off x="5710705" y="3173134"/>
            <a:ext cx="787761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D6ADD1-B21B-495F-BE4A-C8628334C2F1}"/>
              </a:ext>
            </a:extLst>
          </p:cNvPr>
          <p:cNvSpPr/>
          <p:nvPr/>
        </p:nvSpPr>
        <p:spPr>
          <a:xfrm>
            <a:off x="7272338" y="2700338"/>
            <a:ext cx="3971924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97BBD87D-2881-4B1D-B59A-60B4246156ED}"/>
              </a:ext>
            </a:extLst>
          </p:cNvPr>
          <p:cNvSpPr/>
          <p:nvPr/>
        </p:nvSpPr>
        <p:spPr>
          <a:xfrm rot="5400000">
            <a:off x="11176660" y="3242995"/>
            <a:ext cx="1140580" cy="590819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3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FAC440-3DF8-41AC-9E6C-76949DDD45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306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(DB)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화면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36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35CCE0-44E6-4508-8FE3-5E6961373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47" y="1321512"/>
            <a:ext cx="5202386" cy="2245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806072-AD51-4DF3-BA8E-E542C522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67" y="1277967"/>
            <a:ext cx="5109500" cy="18059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83ABF8-FFDC-4878-82B4-2B3422E45B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5" t="3399" r="1785" b="4916"/>
          <a:stretch/>
        </p:blipFill>
        <p:spPr>
          <a:xfrm>
            <a:off x="6798533" y="4108451"/>
            <a:ext cx="5016614" cy="2419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04E4A17-E78B-4D5E-A6BE-72EDA9AFC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67" y="3522867"/>
            <a:ext cx="5109500" cy="313463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D8BA60-5B25-47E9-B894-BD034CF5652E}"/>
              </a:ext>
            </a:extLst>
          </p:cNvPr>
          <p:cNvSpPr/>
          <p:nvPr/>
        </p:nvSpPr>
        <p:spPr>
          <a:xfrm>
            <a:off x="503378" y="4946470"/>
            <a:ext cx="4303753" cy="1711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A17E98-348B-45BD-99E4-DB4AFAA1CC5F}"/>
              </a:ext>
            </a:extLst>
          </p:cNvPr>
          <p:cNvSpPr/>
          <p:nvPr/>
        </p:nvSpPr>
        <p:spPr>
          <a:xfrm>
            <a:off x="503378" y="3766570"/>
            <a:ext cx="4303753" cy="151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A04ED4-0972-4BBC-8820-BCCD55F3748E}"/>
              </a:ext>
            </a:extLst>
          </p:cNvPr>
          <p:cNvSpPr/>
          <p:nvPr/>
        </p:nvSpPr>
        <p:spPr>
          <a:xfrm>
            <a:off x="6798533" y="4114621"/>
            <a:ext cx="5016614" cy="910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650932-57AC-475E-8119-1F3888A52342}"/>
              </a:ext>
            </a:extLst>
          </p:cNvPr>
          <p:cNvSpPr/>
          <p:nvPr/>
        </p:nvSpPr>
        <p:spPr>
          <a:xfrm>
            <a:off x="162864" y="1074778"/>
            <a:ext cx="513806" cy="4702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2C6E731-F38E-4122-826E-E2B4934B0E7A}"/>
              </a:ext>
            </a:extLst>
          </p:cNvPr>
          <p:cNvSpPr/>
          <p:nvPr/>
        </p:nvSpPr>
        <p:spPr>
          <a:xfrm>
            <a:off x="162864" y="3212556"/>
            <a:ext cx="513806" cy="4702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810EE57-E84E-4323-9462-16C5EB3DAE98}"/>
              </a:ext>
            </a:extLst>
          </p:cNvPr>
          <p:cNvSpPr/>
          <p:nvPr/>
        </p:nvSpPr>
        <p:spPr>
          <a:xfrm>
            <a:off x="6448744" y="1096601"/>
            <a:ext cx="513806" cy="4702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A397BA-272E-4637-AFC3-8564B026FFC9}"/>
              </a:ext>
            </a:extLst>
          </p:cNvPr>
          <p:cNvSpPr/>
          <p:nvPr/>
        </p:nvSpPr>
        <p:spPr>
          <a:xfrm>
            <a:off x="6541630" y="3842260"/>
            <a:ext cx="513806" cy="47026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06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671D43-417B-421E-8E0E-0B9224C27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1667" l="7407" r="94815">
                        <a14:foregroundMark x1="44444" y1="55952" x2="66667" y2="28571"/>
                        <a14:foregroundMark x1="66667" y1="28571" x2="65185" y2="76190"/>
                        <a14:foregroundMark x1="65185" y1="76190" x2="38519" y2="79762"/>
                        <a14:foregroundMark x1="38519" y1="79762" x2="18519" y2="42857"/>
                        <a14:foregroundMark x1="18519" y1="42857" x2="38519" y2="14286"/>
                        <a14:foregroundMark x1="38519" y1="14286" x2="65926" y2="15476"/>
                        <a14:foregroundMark x1="65926" y1="15476" x2="84444" y2="53571"/>
                        <a14:foregroundMark x1="84444" y1="53571" x2="61481" y2="77381"/>
                        <a14:foregroundMark x1="61481" y1="77381" x2="32593" y2="69048"/>
                        <a14:foregroundMark x1="32593" y1="69048" x2="51852" y2="30952"/>
                        <a14:foregroundMark x1="51852" y1="30952" x2="53333" y2="41667"/>
                        <a14:foregroundMark x1="31111" y1="19048" x2="8889" y2="44048"/>
                        <a14:foregroundMark x1="8889" y1="44048" x2="21481" y2="83333"/>
                        <a14:foregroundMark x1="21481" y1="83333" x2="47407" y2="92857"/>
                        <a14:foregroundMark x1="47407" y1="92857" x2="75556" y2="91667"/>
                        <a14:foregroundMark x1="75556" y1="91667" x2="87407" y2="51190"/>
                        <a14:foregroundMark x1="87407" y1="51190" x2="69630" y2="13095"/>
                        <a14:foregroundMark x1="67407" y1="9524" x2="88889" y2="36905"/>
                        <a14:foregroundMark x1="88889" y1="36905" x2="91111" y2="59524"/>
                        <a14:foregroundMark x1="91852" y1="44048" x2="93333" y2="55952"/>
                        <a14:foregroundMark x1="11852" y1="36905" x2="8148" y2="53571"/>
                        <a14:foregroundMark x1="85185" y1="40476" x2="94815" y2="48810"/>
                        <a14:foregroundMark x1="74815" y1="21429" x2="94815" y2="404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519" y="2895525"/>
            <a:ext cx="1789469" cy="11134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04BFE9-AEB1-4247-89CB-F8EF81772B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1" t="802" r="2857" b="1643"/>
          <a:stretch/>
        </p:blipFill>
        <p:spPr>
          <a:xfrm>
            <a:off x="2798216" y="1676400"/>
            <a:ext cx="2802484" cy="4083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DEF01C-3B56-407F-8068-6B634C047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423" y="2571616"/>
            <a:ext cx="3395810" cy="1714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3B930-F82C-4643-9422-B5165FAA413D}"/>
              </a:ext>
            </a:extLst>
          </p:cNvPr>
          <p:cNvSpPr txBox="1"/>
          <p:nvPr/>
        </p:nvSpPr>
        <p:spPr>
          <a:xfrm>
            <a:off x="5934947" y="2890391"/>
            <a:ext cx="2977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SMS </a:t>
            </a:r>
          </a:p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처리 로직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883D18C-10D7-442C-8AD9-09B5833B4775}"/>
              </a:ext>
            </a:extLst>
          </p:cNvPr>
          <p:cNvSpPr/>
          <p:nvPr/>
        </p:nvSpPr>
        <p:spPr>
          <a:xfrm>
            <a:off x="2077553" y="3274496"/>
            <a:ext cx="618368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03506BC-93CA-434A-96C0-217DA52EF4C7}"/>
              </a:ext>
            </a:extLst>
          </p:cNvPr>
          <p:cNvSpPr/>
          <p:nvPr/>
        </p:nvSpPr>
        <p:spPr>
          <a:xfrm>
            <a:off x="5791087" y="3274496"/>
            <a:ext cx="618368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6910A5F-A1B4-4121-9393-AD1B49AC2D60}"/>
              </a:ext>
            </a:extLst>
          </p:cNvPr>
          <p:cNvSpPr/>
          <p:nvPr/>
        </p:nvSpPr>
        <p:spPr>
          <a:xfrm>
            <a:off x="8401134" y="3274495"/>
            <a:ext cx="618368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69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13E5EE-AF38-4BCE-8DA6-231F44D7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6765" y1="52593" x2="15000" y2="63704"/>
                        <a14:foregroundMark x1="29412" y1="53333" x2="31176" y2="66667"/>
                        <a14:foregroundMark x1="39412" y1="54074" x2="43235" y2="66667"/>
                        <a14:foregroundMark x1="49706" y1="42222" x2="50000" y2="60000"/>
                        <a14:foregroundMark x1="55294" y1="20000" x2="56765" y2="27407"/>
                        <a14:foregroundMark x1="53529" y1="29630" x2="55294" y2="33333"/>
                        <a14:foregroundMark x1="51471" y1="34815" x2="52647" y2="37037"/>
                        <a14:foregroundMark x1="84412" y1="62963" x2="85588" y2="659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744707"/>
            <a:ext cx="2249359" cy="1142991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5228290C-F026-4136-BCDD-55A48156E5AA}"/>
              </a:ext>
            </a:extLst>
          </p:cNvPr>
          <p:cNvGrpSpPr/>
          <p:nvPr/>
        </p:nvGrpSpPr>
        <p:grpSpPr>
          <a:xfrm>
            <a:off x="2187641" y="1506499"/>
            <a:ext cx="9752732" cy="4789526"/>
            <a:chOff x="2216216" y="1049299"/>
            <a:chExt cx="9752732" cy="478952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5B2D044-2634-4CF7-930F-A3CC65A2F179}"/>
                </a:ext>
              </a:extLst>
            </p:cNvPr>
            <p:cNvGrpSpPr/>
            <p:nvPr/>
          </p:nvGrpSpPr>
          <p:grpSpPr>
            <a:xfrm>
              <a:off x="8210549" y="1489602"/>
              <a:ext cx="3758399" cy="4349223"/>
              <a:chOff x="3822728" y="1397056"/>
              <a:chExt cx="4478756" cy="478294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D8079DD-9921-439C-AA72-C33E770DF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2728" y="1397056"/>
                <a:ext cx="4478756" cy="4782949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BD5BFB3-5C9C-4B68-8BCB-5AC81F8C7C68}"/>
                  </a:ext>
                </a:extLst>
              </p:cNvPr>
              <p:cNvSpPr/>
              <p:nvPr/>
            </p:nvSpPr>
            <p:spPr>
              <a:xfrm>
                <a:off x="3822728" y="1824702"/>
                <a:ext cx="4303753" cy="31619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8F4144-1495-42CD-BD4D-1412137E3F30}"/>
                  </a:ext>
                </a:extLst>
              </p:cNvPr>
              <p:cNvSpPr/>
              <p:nvPr/>
            </p:nvSpPr>
            <p:spPr>
              <a:xfrm>
                <a:off x="4836319" y="1909775"/>
                <a:ext cx="729456" cy="63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45CE24E-986B-4B34-839C-09B06152B054}"/>
                  </a:ext>
                </a:extLst>
              </p:cNvPr>
              <p:cNvSpPr/>
              <p:nvPr/>
            </p:nvSpPr>
            <p:spPr>
              <a:xfrm>
                <a:off x="4975225" y="1996305"/>
                <a:ext cx="1450182" cy="63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14C506F-E56D-4AC1-8AC5-059791CD2A3D}"/>
                  </a:ext>
                </a:extLst>
              </p:cNvPr>
              <p:cNvSpPr/>
              <p:nvPr/>
            </p:nvSpPr>
            <p:spPr>
              <a:xfrm>
                <a:off x="4801394" y="2681300"/>
                <a:ext cx="492919" cy="63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4FB625E-68E3-49C4-9972-9875A7D7135F}"/>
                  </a:ext>
                </a:extLst>
              </p:cNvPr>
              <p:cNvSpPr/>
              <p:nvPr/>
            </p:nvSpPr>
            <p:spPr>
              <a:xfrm>
                <a:off x="3910229" y="3405815"/>
                <a:ext cx="2738221" cy="1679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화살표: 왼쪽/오른쪽 14">
              <a:extLst>
                <a:ext uri="{FF2B5EF4-FFF2-40B4-BE49-F238E27FC236}">
                  <a16:creationId xmlns:a16="http://schemas.microsoft.com/office/drawing/2014/main" id="{9B53DF98-69B5-435E-9BEB-11404F3777BE}"/>
                </a:ext>
              </a:extLst>
            </p:cNvPr>
            <p:cNvSpPr/>
            <p:nvPr/>
          </p:nvSpPr>
          <p:spPr>
            <a:xfrm>
              <a:off x="10655212" y="3317146"/>
              <a:ext cx="569384" cy="16796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463C537-5EC6-4885-98B9-B44FD1C49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8865" y="3251475"/>
              <a:ext cx="569384" cy="299306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FE25A9A-2CCF-44AF-8D23-ED00C1F0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16216" y="1489601"/>
              <a:ext cx="5734220" cy="4349223"/>
            </a:xfrm>
            <a:prstGeom prst="rect">
              <a:avLst/>
            </a:prstGeom>
          </p:spPr>
        </p:pic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6F930A0-2BEC-4960-A7C8-A01C8A98E1F8}"/>
                </a:ext>
              </a:extLst>
            </p:cNvPr>
            <p:cNvCxnSpPr/>
            <p:nvPr/>
          </p:nvCxnSpPr>
          <p:spPr>
            <a:xfrm flipV="1">
              <a:off x="4023360" y="1691640"/>
              <a:ext cx="4808220" cy="115062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4321A153-F5F7-4DF3-B371-E70B56E4F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3832" y="1691640"/>
              <a:ext cx="4857748" cy="40005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BC712EB-A83A-4D3F-B972-781651BA4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20784" y="1337854"/>
              <a:ext cx="3038899" cy="142895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E2BB683-7951-499F-BE3F-7746561BC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16216" y="1049299"/>
              <a:ext cx="2610214" cy="276264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B8001C1-A354-4944-BCEB-666BECB3E8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9181" y="6383920"/>
            <a:ext cx="2160057" cy="3248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440E088-C7D1-4CEF-8308-B507EEC648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96182" y="6375473"/>
            <a:ext cx="2980758" cy="37493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0BFE3D-C16F-47A2-AC12-D8EBBFE0A14E}"/>
              </a:ext>
            </a:extLst>
          </p:cNvPr>
          <p:cNvSpPr/>
          <p:nvPr/>
        </p:nvSpPr>
        <p:spPr>
          <a:xfrm>
            <a:off x="2596124" y="3241914"/>
            <a:ext cx="1349133" cy="115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61CD52A-B98B-45E7-A596-E707D980465A}"/>
              </a:ext>
            </a:extLst>
          </p:cNvPr>
          <p:cNvSpPr/>
          <p:nvPr/>
        </p:nvSpPr>
        <p:spPr>
          <a:xfrm>
            <a:off x="2657475" y="6107034"/>
            <a:ext cx="1254441" cy="1156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47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927F39-6386-4CA0-83AB-89926D49A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91" b="89011" l="2920" r="91241">
                        <a14:foregroundMark x1="45985" y1="46154" x2="9315" y2="62061"/>
                        <a14:foregroundMark x1="13866" y1="53973" x2="35036" y2="32967"/>
                        <a14:foregroundMark x1="35036" y1="32967" x2="83942" y2="42857"/>
                        <a14:foregroundMark x1="83942" y1="42857" x2="45255" y2="68132"/>
                        <a14:foregroundMark x1="45255" y1="68132" x2="45985" y2="75824"/>
                        <a14:foregroundMark x1="75912" y1="24176" x2="91241" y2="56044"/>
                        <a14:foregroundMark x1="72263" y1="17582" x2="90511" y2="56044"/>
                        <a14:backgroundMark x1="2920" y1="63736" x2="5109" y2="670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8151" y="1155705"/>
            <a:ext cx="1305107" cy="8668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93CD29-303C-4190-8139-F5D52B6FD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143" b="89796" l="9581" r="94611">
                        <a14:foregroundMark x1="21557" y1="25510" x2="10778" y2="53061"/>
                        <a14:foregroundMark x1="86446" y1="38873" x2="91018" y2="62245"/>
                        <a14:foregroundMark x1="83234" y1="22449" x2="86229" y2="37762"/>
                        <a14:foregroundMark x1="91504" y1="38031" x2="94012" y2="50000"/>
                        <a14:foregroundMark x1="78109" y1="16962" x2="67066" y2="7143"/>
                        <a14:foregroundMark x1="41916" y1="11224" x2="74918" y2="7346"/>
                        <a14:foregroundMark x1="78359" y1="9715" x2="79716" y2="10135"/>
                        <a14:foregroundMark x1="67665" y1="14286" x2="77844" y2="10204"/>
                        <a14:foregroundMark x1="77246" y1="9184" x2="80240" y2="10204"/>
                        <a14:foregroundMark x1="84431" y1="17347" x2="93386" y2="29914"/>
                        <a14:backgroundMark x1="86826" y1="10204" x2="81374" y2="7549"/>
                        <a14:backgroundMark x1="94611" y1="28571" x2="96407" y2="326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5628" y="1122363"/>
            <a:ext cx="1590897" cy="9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3CEEBC-BC53-4CAD-BBE8-D471F0E2B5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772" y="2501720"/>
            <a:ext cx="4556605" cy="43104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AFAEC7-8574-4376-BB3E-C83BEBEF4F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708" y="3066988"/>
            <a:ext cx="4277322" cy="1257475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088920B-3A68-4909-95A6-FA7B7141AF87}"/>
              </a:ext>
            </a:extLst>
          </p:cNvPr>
          <p:cNvSpPr/>
          <p:nvPr/>
        </p:nvSpPr>
        <p:spPr>
          <a:xfrm>
            <a:off x="1318236" y="4656957"/>
            <a:ext cx="2980267" cy="125747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관심 종목 삭제 및 알림 설정 삭제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4F13693-742F-421D-B828-297C8A736006}"/>
              </a:ext>
            </a:extLst>
          </p:cNvPr>
          <p:cNvSpPr/>
          <p:nvPr/>
        </p:nvSpPr>
        <p:spPr>
          <a:xfrm rot="5400000">
            <a:off x="2499184" y="2377351"/>
            <a:ext cx="618368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4C04B84-34DA-4DE5-BA22-802F613C9F00}"/>
              </a:ext>
            </a:extLst>
          </p:cNvPr>
          <p:cNvSpPr/>
          <p:nvPr/>
        </p:nvSpPr>
        <p:spPr>
          <a:xfrm rot="5400000">
            <a:off x="8545753" y="2053421"/>
            <a:ext cx="370645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55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마이라운지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13A5D10-C2C2-4D9E-871B-03748FCE7C01}"/>
              </a:ext>
            </a:extLst>
          </p:cNvPr>
          <p:cNvSpPr txBox="1">
            <a:spLocks/>
          </p:cNvSpPr>
          <p:nvPr/>
        </p:nvSpPr>
        <p:spPr>
          <a:xfrm>
            <a:off x="4450492" y="5532437"/>
            <a:ext cx="3291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참조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F4FC23-0733-4DDE-8189-F73209EA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9" y="1313206"/>
            <a:ext cx="5982520" cy="30645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D44BC9-4343-4CB0-A3CB-8648FBFE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62" y="1325563"/>
            <a:ext cx="5234788" cy="43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9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Talking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701F44-A242-4AE6-B919-3D250582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125" y="1325563"/>
            <a:ext cx="8773749" cy="121937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AEFC2F3-3DC7-4DD4-A59B-ACB86CEA660C}"/>
              </a:ext>
            </a:extLst>
          </p:cNvPr>
          <p:cNvSpPr/>
          <p:nvPr/>
        </p:nvSpPr>
        <p:spPr>
          <a:xfrm rot="5400000">
            <a:off x="7551166" y="3271950"/>
            <a:ext cx="2381409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7D03F60-BE82-4220-A79E-8528A53A5932}"/>
              </a:ext>
            </a:extLst>
          </p:cNvPr>
          <p:cNvSpPr/>
          <p:nvPr/>
        </p:nvSpPr>
        <p:spPr>
          <a:xfrm rot="5400000">
            <a:off x="7894964" y="3875905"/>
            <a:ext cx="3589317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2E3E5AB-97E5-41B3-8CCB-C4091D592C49}"/>
              </a:ext>
            </a:extLst>
          </p:cNvPr>
          <p:cNvSpPr/>
          <p:nvPr/>
        </p:nvSpPr>
        <p:spPr>
          <a:xfrm rot="5400000">
            <a:off x="7271912" y="2677872"/>
            <a:ext cx="1193251" cy="30900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031FB5-974E-47F8-ABCC-E7B62189D9EF}"/>
              </a:ext>
            </a:extLst>
          </p:cNvPr>
          <p:cNvSpPr txBox="1"/>
          <p:nvPr/>
        </p:nvSpPr>
        <p:spPr>
          <a:xfrm>
            <a:off x="4393723" y="3486515"/>
            <a:ext cx="5141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토론 방 검색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A17298-34F6-44C1-B8BD-B8ECBDFAA72A}"/>
              </a:ext>
            </a:extLst>
          </p:cNvPr>
          <p:cNvSpPr txBox="1"/>
          <p:nvPr/>
        </p:nvSpPr>
        <p:spPr>
          <a:xfrm>
            <a:off x="3890957" y="4720484"/>
            <a:ext cx="5141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종목 추가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마이라운지 이동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68D5-1338-4B4D-853E-DD33DC7DD13E}"/>
              </a:ext>
            </a:extLst>
          </p:cNvPr>
          <p:cNvSpPr txBox="1"/>
          <p:nvPr/>
        </p:nvSpPr>
        <p:spPr>
          <a:xfrm>
            <a:off x="3706845" y="5858273"/>
            <a:ext cx="6694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</a:rPr>
              <a:t>프로필 변경</a:t>
            </a:r>
            <a:r>
              <a:rPr lang="en-US" altLang="ko-KR" sz="3200" b="1" dirty="0">
                <a:solidFill>
                  <a:schemeClr val="bg1"/>
                </a:solidFill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</a:rPr>
              <a:t>프로필 설정 이동</a:t>
            </a:r>
            <a:r>
              <a:rPr lang="en-US" altLang="ko-KR" sz="3200" b="1" dirty="0">
                <a:solidFill>
                  <a:schemeClr val="bg1"/>
                </a:solidFill>
              </a:rPr>
              <a:t>)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4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Talking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4DDCFD-491C-41DD-B5B1-18460042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32" y="1170884"/>
            <a:ext cx="4178657" cy="53402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AE1F2E8-B156-4D0B-A136-0D856F38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15" y="1679928"/>
            <a:ext cx="4915586" cy="62003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A15028-8C7A-4049-BEF5-743AA2FBD4C5}"/>
              </a:ext>
            </a:extLst>
          </p:cNvPr>
          <p:cNvCxnSpPr>
            <a:cxnSpLocks/>
          </p:cNvCxnSpPr>
          <p:nvPr/>
        </p:nvCxnSpPr>
        <p:spPr>
          <a:xfrm flipV="1">
            <a:off x="4435051" y="1989947"/>
            <a:ext cx="1548060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65C3761-4C18-4CEF-AA43-D3288C20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854" y="4262718"/>
            <a:ext cx="7022893" cy="590632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3111C93-B741-46E4-9960-CCFD6F12BA53}"/>
              </a:ext>
            </a:extLst>
          </p:cNvPr>
          <p:cNvCxnSpPr>
            <a:cxnSpLocks/>
          </p:cNvCxnSpPr>
          <p:nvPr/>
        </p:nvCxnSpPr>
        <p:spPr>
          <a:xfrm>
            <a:off x="1952978" y="3399117"/>
            <a:ext cx="3059289" cy="113901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A122077C-0619-421E-9A5B-F55277F44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915" y="2954729"/>
            <a:ext cx="5514206" cy="581106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464B46D-47A2-42E2-8978-7C0E7EAD9530}"/>
              </a:ext>
            </a:extLst>
          </p:cNvPr>
          <p:cNvCxnSpPr>
            <a:cxnSpLocks/>
          </p:cNvCxnSpPr>
          <p:nvPr/>
        </p:nvCxnSpPr>
        <p:spPr>
          <a:xfrm>
            <a:off x="4626270" y="2901343"/>
            <a:ext cx="1356841" cy="34393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19C5A5-1D14-4109-8469-1FBB156FE2BE}"/>
              </a:ext>
            </a:extLst>
          </p:cNvPr>
          <p:cNvSpPr txBox="1"/>
          <p:nvPr/>
        </p:nvSpPr>
        <p:spPr>
          <a:xfrm>
            <a:off x="6063601" y="4867790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다른 사용자 메시지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CC58B1-287B-4942-81E2-B850043320C2}"/>
              </a:ext>
            </a:extLst>
          </p:cNvPr>
          <p:cNvSpPr txBox="1"/>
          <p:nvPr/>
        </p:nvSpPr>
        <p:spPr>
          <a:xfrm>
            <a:off x="6381693" y="3526001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사용자 메시지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41A0A-9F8C-43BC-99A8-8AB244E80CF3}"/>
              </a:ext>
            </a:extLst>
          </p:cNvPr>
          <p:cNvSpPr txBox="1"/>
          <p:nvPr/>
        </p:nvSpPr>
        <p:spPr>
          <a:xfrm>
            <a:off x="6096000" y="2323899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입장 </a:t>
            </a:r>
            <a:r>
              <a:rPr lang="en-US" altLang="ko-KR" dirty="0">
                <a:solidFill>
                  <a:schemeClr val="bg1"/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39295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Talking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9568B-2CB7-45D3-9455-1140CD9A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92" y="1345644"/>
            <a:ext cx="4471430" cy="6459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4BDEB-21B9-4CAC-8693-2D7E2E00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2" y="4706653"/>
            <a:ext cx="8479884" cy="16114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4372B2-9F87-43B0-A3A8-2D86DCB68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92" y="2192467"/>
            <a:ext cx="6620799" cy="2010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7A0AFB-6259-406A-B22C-91FDEFE43E79}"/>
              </a:ext>
            </a:extLst>
          </p:cNvPr>
          <p:cNvSpPr txBox="1"/>
          <p:nvPr/>
        </p:nvSpPr>
        <p:spPr>
          <a:xfrm>
            <a:off x="3172178" y="1460361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GET </a:t>
            </a:r>
            <a:r>
              <a:rPr lang="ko-KR" altLang="en-US" dirty="0">
                <a:solidFill>
                  <a:schemeClr val="bg1"/>
                </a:solidFill>
              </a:rPr>
              <a:t>방식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B9A6CF-2A81-4C64-BCDF-5D0F2BDBE60B}"/>
              </a:ext>
            </a:extLst>
          </p:cNvPr>
          <p:cNvSpPr txBox="1"/>
          <p:nvPr/>
        </p:nvSpPr>
        <p:spPr>
          <a:xfrm>
            <a:off x="5646568" y="3012829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URL</a:t>
            </a:r>
            <a:r>
              <a:rPr lang="ko-KR" altLang="en-US" dirty="0">
                <a:solidFill>
                  <a:schemeClr val="bg1"/>
                </a:solidFill>
              </a:rPr>
              <a:t>값 호출 함수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D0BD9-D17D-48B9-B34E-96B5B41DC85F}"/>
              </a:ext>
            </a:extLst>
          </p:cNvPr>
          <p:cNvSpPr txBox="1"/>
          <p:nvPr/>
        </p:nvSpPr>
        <p:spPr>
          <a:xfrm>
            <a:off x="7774524" y="5327690"/>
            <a:ext cx="514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소켓 커넥션 함수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5DCA16-893A-41A8-BD4D-A52DC761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92" y="4223963"/>
            <a:ext cx="3870644" cy="23500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EF05F2C-D039-4ABB-A03E-83B61655BB96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585992" y="3197495"/>
            <a:ext cx="12700" cy="114397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59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Talking )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13A5D10-C2C2-4D9E-871B-03748FCE7C01}"/>
              </a:ext>
            </a:extLst>
          </p:cNvPr>
          <p:cNvSpPr txBox="1">
            <a:spLocks/>
          </p:cNvSpPr>
          <p:nvPr/>
        </p:nvSpPr>
        <p:spPr>
          <a:xfrm>
            <a:off x="4450492" y="5532437"/>
            <a:ext cx="3291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사이트 참조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612EE8-DBFE-41BE-A715-ADCB8C185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23" y="1325563"/>
            <a:ext cx="5068177" cy="41666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96FB76-E7AF-494E-9D11-36E55D2E1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311" y="1325563"/>
            <a:ext cx="3584756" cy="420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배경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A86D0-AD38-4523-863F-9A4A77EF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6" y="1855809"/>
            <a:ext cx="5433568" cy="30913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D93D3-AAB4-4892-B36F-89CE56122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724" y="2969012"/>
            <a:ext cx="5433568" cy="34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4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환경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54B09C-49F3-4B8C-B998-5B7013473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33" y="2145761"/>
            <a:ext cx="4206401" cy="2566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C43C68-68E7-4779-81E7-1F04CEA3F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45" y="3856872"/>
            <a:ext cx="3717178" cy="2636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6B4DE8-BFA6-42CB-B6A8-703E11EC5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128" y="475130"/>
            <a:ext cx="4511747" cy="28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9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데이터베이스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(DB)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DDA75-AA31-4FB4-B992-906BB36C4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805" y="2985354"/>
            <a:ext cx="4215714" cy="33517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A55C7A-C099-4865-A9E0-FEBCB535C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4018"/>
            <a:ext cx="4363954" cy="27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USER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6DDF26-8C55-4EE2-9AD3-8C1D9B6EB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25" y="1764831"/>
            <a:ext cx="5875279" cy="1954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83AF32F-C291-4CA1-933D-AEA49AACF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5" y="4276048"/>
            <a:ext cx="5875279" cy="19545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6CEBF-7606-48AA-9D46-1F356B90C6E6}"/>
              </a:ext>
            </a:extLst>
          </p:cNvPr>
          <p:cNvSpPr txBox="1"/>
          <p:nvPr/>
        </p:nvSpPr>
        <p:spPr>
          <a:xfrm>
            <a:off x="6823180" y="1788081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T_CM_USER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71433-EEF7-48B1-80E9-DE966A67A3CD}"/>
              </a:ext>
            </a:extLst>
          </p:cNvPr>
          <p:cNvSpPr txBox="1"/>
          <p:nvPr/>
        </p:nvSpPr>
        <p:spPr>
          <a:xfrm>
            <a:off x="6823180" y="2505670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사이트 유저 정보 관리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USER_ID</a:t>
            </a:r>
            <a:r>
              <a:rPr lang="ko-KR" altLang="en-US" dirty="0">
                <a:solidFill>
                  <a:schemeClr val="bg1"/>
                </a:solidFill>
              </a:rPr>
              <a:t>로 다른 테이블과 맵핑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34AE-7459-4781-8DDB-DD269AABFF0B}"/>
              </a:ext>
            </a:extLst>
          </p:cNvPr>
          <p:cNvSpPr txBox="1"/>
          <p:nvPr/>
        </p:nvSpPr>
        <p:spPr>
          <a:xfrm>
            <a:off x="6823180" y="427604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T_CM_USER_IMG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6159B-4DF6-4E58-8B97-688DCD02B6A4}"/>
              </a:ext>
            </a:extLst>
          </p:cNvPr>
          <p:cNvSpPr txBox="1"/>
          <p:nvPr/>
        </p:nvSpPr>
        <p:spPr>
          <a:xfrm>
            <a:off x="6823180" y="4993637"/>
            <a:ext cx="4267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회원 프로필 관리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USER_ID</a:t>
            </a:r>
            <a:r>
              <a:rPr lang="ko-KR" altLang="en-US" dirty="0">
                <a:solidFill>
                  <a:schemeClr val="bg1"/>
                </a:solidFill>
              </a:rPr>
              <a:t>로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r>
              <a:rPr lang="ko-KR" altLang="en-US" dirty="0">
                <a:solidFill>
                  <a:schemeClr val="bg1"/>
                </a:solidFill>
              </a:rPr>
              <a:t>테이블과 맵핑 사용</a:t>
            </a:r>
          </a:p>
        </p:txBody>
      </p:sp>
    </p:spTree>
    <p:extLst>
      <p:ext uri="{BB962C8B-B14F-4D97-AF65-F5344CB8AC3E}">
        <p14:creationId xmlns:p14="http://schemas.microsoft.com/office/powerpoint/2010/main" val="25680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테이블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주식 종목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부분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BF4AA-A09A-4F05-A703-EAA086EF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5" y="1601587"/>
            <a:ext cx="3586812" cy="1969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71D436-2B94-4BB6-86D8-FB1892D0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27" y="1599994"/>
            <a:ext cx="4503540" cy="19695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BC347-C703-4DDF-B314-3496CE17599F}"/>
              </a:ext>
            </a:extLst>
          </p:cNvPr>
          <p:cNvSpPr txBox="1"/>
          <p:nvPr/>
        </p:nvSpPr>
        <p:spPr>
          <a:xfrm>
            <a:off x="187602" y="3757028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T_CM_EQUITIES_DATA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36180-B66A-4E5D-9ACD-A61F9C4B140B}"/>
              </a:ext>
            </a:extLst>
          </p:cNvPr>
          <p:cNvSpPr txBox="1"/>
          <p:nvPr/>
        </p:nvSpPr>
        <p:spPr>
          <a:xfrm>
            <a:off x="3884326" y="3757028"/>
            <a:ext cx="310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T_CM_USER_EQUITIES_DATA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C801D-D8D0-48C1-9141-A3CECBA099D8}"/>
              </a:ext>
            </a:extLst>
          </p:cNvPr>
          <p:cNvSpPr txBox="1"/>
          <p:nvPr/>
        </p:nvSpPr>
        <p:spPr>
          <a:xfrm>
            <a:off x="7829361" y="375702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T_CM_EQUITIES_ALRIM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6A993-704E-47C7-8E67-1E170DF10397}"/>
              </a:ext>
            </a:extLst>
          </p:cNvPr>
          <p:cNvSpPr txBox="1"/>
          <p:nvPr/>
        </p:nvSpPr>
        <p:spPr>
          <a:xfrm>
            <a:off x="187602" y="4474617"/>
            <a:ext cx="3079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메인 주식 데이터 관리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종목 정보 배치 파일 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9C713-6803-4509-8797-E601F77BB1EF}"/>
              </a:ext>
            </a:extLst>
          </p:cNvPr>
          <p:cNvSpPr txBox="1"/>
          <p:nvPr/>
        </p:nvSpPr>
        <p:spPr>
          <a:xfrm>
            <a:off x="3884326" y="4474617"/>
            <a:ext cx="3536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각 </a:t>
            </a:r>
            <a:r>
              <a:rPr lang="en-US" altLang="ko-KR" dirty="0">
                <a:solidFill>
                  <a:schemeClr val="bg1"/>
                </a:solidFill>
              </a:rPr>
              <a:t>USER</a:t>
            </a:r>
            <a:r>
              <a:rPr lang="ko-KR" altLang="en-US" dirty="0">
                <a:solidFill>
                  <a:schemeClr val="bg1"/>
                </a:solidFill>
              </a:rPr>
              <a:t>별 관심종목 관리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EQ_NUM(</a:t>
            </a:r>
            <a:r>
              <a:rPr lang="ko-KR" altLang="en-US" dirty="0">
                <a:solidFill>
                  <a:schemeClr val="bg1"/>
                </a:solidFill>
              </a:rPr>
              <a:t>주식 </a:t>
            </a:r>
            <a:r>
              <a:rPr lang="en-US" altLang="ko-KR" dirty="0">
                <a:solidFill>
                  <a:schemeClr val="bg1"/>
                </a:solidFill>
              </a:rPr>
              <a:t>ID)</a:t>
            </a:r>
            <a:r>
              <a:rPr lang="ko-KR" altLang="en-US" dirty="0">
                <a:solidFill>
                  <a:schemeClr val="bg1"/>
                </a:solidFill>
              </a:rPr>
              <a:t>를 맵핑하여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메인 주식 데이터 연결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7ED830-AD2F-48FD-8BC7-8CCEC328A1D9}"/>
              </a:ext>
            </a:extLst>
          </p:cNvPr>
          <p:cNvSpPr txBox="1"/>
          <p:nvPr/>
        </p:nvSpPr>
        <p:spPr>
          <a:xfrm>
            <a:off x="7829361" y="4474617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종목별 알림 설정 관리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688390-A765-4784-95A7-5D5B75534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803" y="1599993"/>
            <a:ext cx="3822878" cy="196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8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</a:t>
            </a:r>
            <a:endParaRPr lang="en-US" altLang="ko-KR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11322-D943-462A-8FFA-AE4D0EFB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17" y="2766218"/>
            <a:ext cx="649136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5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B9E9-88AA-45D0-985D-0A52B6CA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7" y="0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및 상세기능 설명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메인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UI 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830FCD-2470-4CD2-A64E-BA2E2F594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24"/>
          <a:stretch/>
        </p:blipFill>
        <p:spPr>
          <a:xfrm>
            <a:off x="271466" y="1325563"/>
            <a:ext cx="5953127" cy="33786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8949B1-5AD9-4DE2-9833-F04530D2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842" y="3014882"/>
            <a:ext cx="567769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5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2106</Words>
  <Application>Microsoft Office PowerPoint</Application>
  <PresentationFormat>와이드스크린</PresentationFormat>
  <Paragraphs>188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HY헤드라인M</vt:lpstr>
      <vt:lpstr>맑은 고딕</vt:lpstr>
      <vt:lpstr>Arial</vt:lpstr>
      <vt:lpstr>Office 테마</vt:lpstr>
      <vt:lpstr>PowerPoint 프레젠테이션</vt:lpstr>
      <vt:lpstr>목차</vt:lpstr>
      <vt:lpstr>개발 배경</vt:lpstr>
      <vt:lpstr>개발 환경</vt:lpstr>
      <vt:lpstr>데이터베이스(DB) 설명</vt:lpstr>
      <vt:lpstr>테이블 설명 ( USER 부분 )</vt:lpstr>
      <vt:lpstr>테이블 설명 ( 주식 종목 부분 )</vt:lpstr>
      <vt:lpstr>기능 및 상세기능 설명</vt:lpstr>
      <vt:lpstr>기능 및 상세기능 설명 ( 메인 UI )</vt:lpstr>
      <vt:lpstr>기능 및 상세기능 설명 ( 메인 UI )</vt:lpstr>
      <vt:lpstr>PowerPoint 프레젠테이션</vt:lpstr>
      <vt:lpstr>PowerPoint 프레젠테이션</vt:lpstr>
      <vt:lpstr>기능 및 상세기능 설명 ( 차트 UI )</vt:lpstr>
      <vt:lpstr>기능 및 상세기능 설명 ( 차트 )</vt:lpstr>
      <vt:lpstr>기능 및 상세기능 설명( 로그인 )</vt:lpstr>
      <vt:lpstr>기능 및 상세기능 설명 ( 로그인 UI )</vt:lpstr>
      <vt:lpstr>기능 및 상세기능 설명 ( 회원가입 )</vt:lpstr>
      <vt:lpstr>기능 및 상세기능 설명 ( 회원가입 UI )</vt:lpstr>
      <vt:lpstr>기능 및 상세기능 설명 ( 마이라운지 )</vt:lpstr>
      <vt:lpstr>기능 및 상세기능 설명 ( 마이라운지 )</vt:lpstr>
      <vt:lpstr>기능 및 상세기능 설명 ( 마이라운지 )</vt:lpstr>
      <vt:lpstr>기능 및 상세기능 설명 ( 마이라운지 )</vt:lpstr>
      <vt:lpstr>기능 및 상세기능 설명 ( 마이라운지 )</vt:lpstr>
      <vt:lpstr>기능 및 상세기능 설명 ( 마이라운지 UI )</vt:lpstr>
      <vt:lpstr>기능 및 상세기능 설명 ( Talking )</vt:lpstr>
      <vt:lpstr>기능 및 상세기능 설명 ( Talking )</vt:lpstr>
      <vt:lpstr>기능 및 상세기능 설명 ( Talking )</vt:lpstr>
      <vt:lpstr>기능 및 상세기능 설명 ( Talking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허민혁</dc:creator>
  <cp:lastModifiedBy>허민혁</cp:lastModifiedBy>
  <cp:revision>75</cp:revision>
  <cp:lastPrinted>2020-12-16T06:17:21Z</cp:lastPrinted>
  <dcterms:created xsi:type="dcterms:W3CDTF">2020-12-14T06:25:09Z</dcterms:created>
  <dcterms:modified xsi:type="dcterms:W3CDTF">2020-12-16T06:19:08Z</dcterms:modified>
</cp:coreProperties>
</file>