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11"/>
  </p:notesMasterIdLst>
  <p:sldIdLst>
    <p:sldId id="259" r:id="rId2"/>
    <p:sldId id="292" r:id="rId3"/>
    <p:sldId id="293" r:id="rId4"/>
    <p:sldId id="290" r:id="rId5"/>
    <p:sldId id="291" r:id="rId6"/>
    <p:sldId id="295" r:id="rId7"/>
    <p:sldId id="296" r:id="rId8"/>
    <p:sldId id="298" r:id="rId9"/>
    <p:sldId id="297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2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FF66"/>
    <a:srgbClr val="CDDEFF"/>
    <a:srgbClr val="BDD7EE"/>
    <a:srgbClr val="0EECEC"/>
    <a:srgbClr val="F4C8E1"/>
    <a:srgbClr val="FFBDBD"/>
    <a:srgbClr val="FF6600"/>
    <a:srgbClr val="2F559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2288" autoAdjust="0"/>
  </p:normalViewPr>
  <p:slideViewPr>
    <p:cSldViewPr snapToGrid="0" showGuides="1">
      <p:cViewPr varScale="1">
        <p:scale>
          <a:sx n="82" d="100"/>
          <a:sy n="82" d="100"/>
        </p:scale>
        <p:origin x="509" y="58"/>
      </p:cViewPr>
      <p:guideLst>
        <p:guide pos="172"/>
        <p:guide orient="horz" pos="2137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2023-05-16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</a:t>
            </a:r>
            <a:r>
              <a:rPr lang="en-US" altLang="ko-KR" dirty="0"/>
              <a:t>Separation</a:t>
            </a:r>
            <a:r>
              <a:rPr lang="ko-KR" altLang="en-US" dirty="0"/>
              <a:t>을 할 때 </a:t>
            </a:r>
            <a:r>
              <a:rPr lang="en-US" altLang="ko-KR" dirty="0"/>
              <a:t>Conflict </a:t>
            </a:r>
            <a:r>
              <a:rPr lang="ko-KR" altLang="en-US" dirty="0"/>
              <a:t>영역의 </a:t>
            </a:r>
            <a:r>
              <a:rPr lang="en-US" altLang="ko-KR" dirty="0"/>
              <a:t>delta </a:t>
            </a:r>
            <a:r>
              <a:rPr lang="ko-KR" altLang="en-US" dirty="0"/>
              <a:t>값을 기존에 분배해주던 방식과 새롭게 어떤 방법으로 나눌 수 있는지를 말씀드리도록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Split</a:t>
            </a:r>
            <a:r>
              <a:rPr lang="ko-KR" altLang="en-US" dirty="0"/>
              <a:t>이 처리되는 과정부터 간단하게 </a:t>
            </a:r>
            <a:r>
              <a:rPr lang="ko-KR" altLang="en-US" dirty="0" err="1"/>
              <a:t>말씀드릴게요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은 하나의 라벨을 여러 라벨로 분리해주는 작업인데</a:t>
            </a:r>
            <a:r>
              <a:rPr lang="en-US" altLang="ko-KR" dirty="0"/>
              <a:t>, Delta </a:t>
            </a:r>
            <a:r>
              <a:rPr lang="ko-KR" altLang="en-US" dirty="0"/>
              <a:t>값을 </a:t>
            </a:r>
            <a:r>
              <a:rPr lang="en-US" altLang="ko-KR" dirty="0"/>
              <a:t>Watershed </a:t>
            </a:r>
            <a:r>
              <a:rPr lang="ko-KR" altLang="en-US" dirty="0"/>
              <a:t>방식으로 탐색하면서 라벨영역과 </a:t>
            </a:r>
            <a:r>
              <a:rPr lang="en-US" altLang="ko-KR" dirty="0"/>
              <a:t>Conflict </a:t>
            </a:r>
            <a:r>
              <a:rPr lang="ko-KR" altLang="en-US" dirty="0"/>
              <a:t>영역으로 분리해 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0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이후에 </a:t>
            </a:r>
            <a:r>
              <a:rPr lang="en-US" altLang="ko-KR" dirty="0"/>
              <a:t>Conflict </a:t>
            </a:r>
            <a:r>
              <a:rPr lang="ko-KR" altLang="en-US" dirty="0"/>
              <a:t>영역은 주변의 라벨 수만큼 </a:t>
            </a:r>
            <a:r>
              <a:rPr lang="en-US" altLang="ko-KR" dirty="0"/>
              <a:t>n</a:t>
            </a:r>
            <a:r>
              <a:rPr lang="ko-KR" altLang="en-US" dirty="0"/>
              <a:t>등분해서 나누어 가지게 되는데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기존처럼 이렇게 </a:t>
            </a:r>
            <a:r>
              <a:rPr lang="en-US" altLang="ko-KR" dirty="0"/>
              <a:t>n</a:t>
            </a:r>
            <a:r>
              <a:rPr lang="ko-KR" altLang="en-US" dirty="0"/>
              <a:t>등분 하는 방식은 아무런 조건없이 갑자기 자신의 데이터 절반이 사라질 수 있기때문에</a:t>
            </a:r>
            <a:r>
              <a:rPr lang="en-US" altLang="ko-KR" dirty="0"/>
              <a:t> </a:t>
            </a:r>
            <a:r>
              <a:rPr lang="ko-KR" altLang="en-US" dirty="0"/>
              <a:t>정확도가 많이 떨어지게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문제를 해결하기 위해서는 </a:t>
            </a:r>
            <a:r>
              <a:rPr lang="en-US" altLang="ko-KR" dirty="0"/>
              <a:t>conflict </a:t>
            </a:r>
            <a:r>
              <a:rPr lang="ko-KR" altLang="en-US" dirty="0"/>
              <a:t>값을 갑자기 절반으로 나누어 주는 방법 대신에 </a:t>
            </a:r>
            <a:r>
              <a:rPr lang="ko-KR" altLang="en-US" dirty="0" err="1"/>
              <a:t>스무스하게</a:t>
            </a:r>
            <a:r>
              <a:rPr lang="ko-KR" altLang="en-US" dirty="0"/>
              <a:t> </a:t>
            </a:r>
            <a:r>
              <a:rPr lang="en-US" altLang="ko-KR" dirty="0"/>
              <a:t>conflict </a:t>
            </a:r>
            <a:r>
              <a:rPr lang="ko-KR" altLang="en-US" dirty="0"/>
              <a:t>영역을 주변 라벨들에게 할당하는 방법이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적용시키기 위해서 이번 세미나에서는 각각의 </a:t>
            </a:r>
            <a:r>
              <a:rPr lang="en-US" altLang="ko-KR" dirty="0"/>
              <a:t>Conflict </a:t>
            </a:r>
            <a:r>
              <a:rPr lang="ko-KR" altLang="en-US" dirty="0"/>
              <a:t>영역마다 가중치를 계산해서 계산된 비율 만큼을 각 라벨에 분배해주는 방식을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2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Split</a:t>
            </a:r>
            <a:r>
              <a:rPr lang="ko-KR" altLang="en-US" dirty="0"/>
              <a:t>이 끝나고 난 뒤에 </a:t>
            </a:r>
            <a:r>
              <a:rPr lang="en-US" altLang="ko-KR" dirty="0"/>
              <a:t>label </a:t>
            </a:r>
            <a:r>
              <a:rPr lang="ko-KR" altLang="en-US" dirty="0"/>
              <a:t>영역과 </a:t>
            </a:r>
            <a:r>
              <a:rPr lang="en-US" altLang="ko-KR" dirty="0"/>
              <a:t>conflict </a:t>
            </a:r>
            <a:r>
              <a:rPr lang="ko-KR" altLang="en-US" dirty="0"/>
              <a:t>영역이 분리가 다 되고 난 뒤에 수행됩니다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Conflict </a:t>
            </a:r>
            <a:r>
              <a:rPr lang="ko-KR" altLang="en-US" dirty="0"/>
              <a:t>영역 주변에 라벨이 존재한다면 각 라벨별로 델타의 합을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합의 비율을 이용해서 가중치를 계산해서 비율에 맞게 </a:t>
            </a:r>
            <a:r>
              <a:rPr lang="en-US" altLang="ko-KR" dirty="0"/>
              <a:t>Conflict </a:t>
            </a:r>
            <a:r>
              <a:rPr lang="ko-KR" altLang="en-US" dirty="0"/>
              <a:t>값을 분배해 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42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정확한 테스트는 못해봤고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데이터의 아웃풋을 보면서 얼마나 정확하게 </a:t>
            </a:r>
            <a:r>
              <a:rPr lang="en-US" altLang="ko-KR" dirty="0"/>
              <a:t>conflict </a:t>
            </a:r>
            <a:r>
              <a:rPr lang="ko-KR" altLang="en-US" dirty="0"/>
              <a:t>영역이 나누어 지는지 확인해봤습니다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4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정확한 테스트는 못해봤고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데이터의 아웃풋을 보면서 얼마나 정확하게 </a:t>
            </a:r>
            <a:r>
              <a:rPr lang="en-US" altLang="ko-KR" dirty="0"/>
              <a:t>conflict </a:t>
            </a:r>
            <a:r>
              <a:rPr lang="ko-KR" altLang="en-US" dirty="0"/>
              <a:t>영역이 나누어 지는지 확인해봤습니다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1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정확한 테스트는 못해봤고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데이터의 아웃풋을 보면서 얼마나 정확하게 </a:t>
            </a:r>
            <a:r>
              <a:rPr lang="en-US" altLang="ko-KR" dirty="0"/>
              <a:t>conflict </a:t>
            </a:r>
            <a:r>
              <a:rPr lang="ko-KR" altLang="en-US" dirty="0"/>
              <a:t>영역이 나누어 지는지 확인해봤습니다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9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Conflict 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영역 분배</a:t>
            </a: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개선 세미나</a:t>
            </a:r>
            <a:endParaRPr lang="en-US" altLang="ko-KR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30 / March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E56F97-A5D2-4ABF-A7DC-3F853EC26B21}"/>
              </a:ext>
            </a:extLst>
          </p:cNvPr>
          <p:cNvSpPr/>
          <p:nvPr/>
        </p:nvSpPr>
        <p:spPr>
          <a:xfrm>
            <a:off x="501079" y="1418483"/>
            <a:ext cx="4061368" cy="789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하나의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여러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분리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Watershed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방식으로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낮춰가며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작은 값 중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다음 탐색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3BBC2-CDC8-4DF0-8078-644675DB37A8}"/>
              </a:ext>
            </a:extLst>
          </p:cNvPr>
          <p:cNvSpPr txBox="1"/>
          <p:nvPr/>
        </p:nvSpPr>
        <p:spPr>
          <a:xfrm>
            <a:off x="971999" y="2376610"/>
            <a:ext cx="3468578" cy="789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생성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Node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를 이웃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에 추가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이상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20F1D09-D3FA-4E9C-8B63-EB73CA97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87668"/>
              </p:ext>
            </p:extLst>
          </p:nvPr>
        </p:nvGraphicFramePr>
        <p:xfrm>
          <a:off x="1249935" y="36234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D8B826-1DA5-4689-B42B-983B5C2A94C9}"/>
              </a:ext>
            </a:extLst>
          </p:cNvPr>
          <p:cNvGrpSpPr/>
          <p:nvPr/>
        </p:nvGrpSpPr>
        <p:grpSpPr>
          <a:xfrm>
            <a:off x="6322980" y="1963490"/>
            <a:ext cx="1601877" cy="527975"/>
            <a:chOff x="5797462" y="2106526"/>
            <a:chExt cx="2391135" cy="918413"/>
          </a:xfrm>
        </p:grpSpPr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FA0D53-6319-402D-8605-BDB045C78C93}"/>
                </a:ext>
              </a:extLst>
            </p:cNvPr>
            <p:cNvSpPr/>
            <p:nvPr/>
          </p:nvSpPr>
          <p:spPr>
            <a:xfrm>
              <a:off x="7174573" y="2286435"/>
              <a:ext cx="855001" cy="713942"/>
            </a:xfrm>
            <a:prstGeom prst="rtTriangle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5" name="자유형 443">
              <a:extLst>
                <a:ext uri="{FF2B5EF4-FFF2-40B4-BE49-F238E27FC236}">
                  <a16:creationId xmlns:a16="http://schemas.microsoft.com/office/drawing/2014/main" id="{7940E4BC-BD88-4BF6-8A93-B375EB814003}"/>
                </a:ext>
              </a:extLst>
            </p:cNvPr>
            <p:cNvSpPr/>
            <p:nvPr/>
          </p:nvSpPr>
          <p:spPr>
            <a:xfrm>
              <a:off x="7174574" y="2106526"/>
              <a:ext cx="855001" cy="903374"/>
            </a:xfrm>
            <a:custGeom>
              <a:avLst/>
              <a:gdLst>
                <a:gd name="connsiteX0" fmla="*/ 857250 w 857250"/>
                <a:gd name="connsiteY0" fmla="*/ 895619 h 895619"/>
                <a:gd name="connsiteX1" fmla="*/ 209550 w 857250"/>
                <a:gd name="connsiteY1" fmla="*/ 38369 h 895619"/>
                <a:gd name="connsiteX2" fmla="*/ 0 w 857250"/>
                <a:gd name="connsiteY2" fmla="*/ 228869 h 89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0" h="895619">
                  <a:moveTo>
                    <a:pt x="857250" y="895619"/>
                  </a:moveTo>
                  <a:cubicBezTo>
                    <a:pt x="604837" y="522556"/>
                    <a:pt x="352425" y="149494"/>
                    <a:pt x="209550" y="38369"/>
                  </a:cubicBezTo>
                  <a:cubicBezTo>
                    <a:pt x="66675" y="-72756"/>
                    <a:pt x="33337" y="78056"/>
                    <a:pt x="0" y="228869"/>
                  </a:cubicBezTo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07450149-1786-4500-87F4-93B6498D6138}"/>
                </a:ext>
              </a:extLst>
            </p:cNvPr>
            <p:cNvSpPr/>
            <p:nvPr/>
          </p:nvSpPr>
          <p:spPr>
            <a:xfrm rot="16200000">
              <a:off x="6140662" y="2263989"/>
              <a:ext cx="653620" cy="838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7" name="자유형 445">
              <a:extLst>
                <a:ext uri="{FF2B5EF4-FFF2-40B4-BE49-F238E27FC236}">
                  <a16:creationId xmlns:a16="http://schemas.microsoft.com/office/drawing/2014/main" id="{4A948AC0-FD73-40DF-8665-39DAB3F854E1}"/>
                </a:ext>
              </a:extLst>
            </p:cNvPr>
            <p:cNvSpPr/>
            <p:nvPr/>
          </p:nvSpPr>
          <p:spPr>
            <a:xfrm>
              <a:off x="6057899" y="2146777"/>
              <a:ext cx="838200" cy="878162"/>
            </a:xfrm>
            <a:custGeom>
              <a:avLst/>
              <a:gdLst>
                <a:gd name="connsiteX0" fmla="*/ 0 w 838200"/>
                <a:gd name="connsiteY0" fmla="*/ 878162 h 878162"/>
                <a:gd name="connsiteX1" fmla="*/ 476250 w 838200"/>
                <a:gd name="connsiteY1" fmla="*/ 39962 h 878162"/>
                <a:gd name="connsiteX2" fmla="*/ 838200 w 838200"/>
                <a:gd name="connsiteY2" fmla="*/ 211412 h 8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878162">
                  <a:moveTo>
                    <a:pt x="0" y="878162"/>
                  </a:moveTo>
                  <a:cubicBezTo>
                    <a:pt x="168275" y="514624"/>
                    <a:pt x="336550" y="151087"/>
                    <a:pt x="476250" y="39962"/>
                  </a:cubicBezTo>
                  <a:cubicBezTo>
                    <a:pt x="615950" y="-71163"/>
                    <a:pt x="727075" y="70124"/>
                    <a:pt x="838200" y="21141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7B7A25F-890D-49FC-B9F6-90F7E5745BCC}"/>
                </a:ext>
              </a:extLst>
            </p:cNvPr>
            <p:cNvGrpSpPr/>
            <p:nvPr/>
          </p:nvGrpSpPr>
          <p:grpSpPr>
            <a:xfrm>
              <a:off x="5797462" y="2106526"/>
              <a:ext cx="2391135" cy="903405"/>
              <a:chOff x="5797462" y="2106526"/>
              <a:chExt cx="2391135" cy="903405"/>
            </a:xfrm>
          </p:grpSpPr>
          <p:sp>
            <p:nvSpPr>
              <p:cNvPr id="70" name="자유형 448">
                <a:extLst>
                  <a:ext uri="{FF2B5EF4-FFF2-40B4-BE49-F238E27FC236}">
                    <a16:creationId xmlns:a16="http://schemas.microsoft.com/office/drawing/2014/main" id="{D34C88E1-8FD4-49B6-A4C9-A80095A568C5}"/>
                  </a:ext>
                </a:extLst>
              </p:cNvPr>
              <p:cNvSpPr/>
              <p:nvPr/>
            </p:nvSpPr>
            <p:spPr>
              <a:xfrm>
                <a:off x="6877047" y="2337228"/>
                <a:ext cx="297527" cy="663147"/>
              </a:xfrm>
              <a:custGeom>
                <a:avLst/>
                <a:gdLst>
                  <a:gd name="connsiteX0" fmla="*/ 0 w 361950"/>
                  <a:gd name="connsiteY0" fmla="*/ 0 h 638175"/>
                  <a:gd name="connsiteX1" fmla="*/ 361950 w 361950"/>
                  <a:gd name="connsiteY1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638175">
                    <a:moveTo>
                      <a:pt x="0" y="0"/>
                    </a:moveTo>
                    <a:lnTo>
                      <a:pt x="361950" y="638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71" name="자유형 449">
                <a:extLst>
                  <a:ext uri="{FF2B5EF4-FFF2-40B4-BE49-F238E27FC236}">
                    <a16:creationId xmlns:a16="http://schemas.microsoft.com/office/drawing/2014/main" id="{4D141B14-3EDF-4CD7-B831-B080AA5E8322}"/>
                  </a:ext>
                </a:extLst>
              </p:cNvPr>
              <p:cNvSpPr/>
              <p:nvPr/>
            </p:nvSpPr>
            <p:spPr>
              <a:xfrm>
                <a:off x="6960765" y="2390775"/>
                <a:ext cx="162000" cy="612000"/>
              </a:xfrm>
              <a:custGeom>
                <a:avLst/>
                <a:gdLst>
                  <a:gd name="connsiteX0" fmla="*/ 200025 w 200025"/>
                  <a:gd name="connsiteY0" fmla="*/ 0 h 590550"/>
                  <a:gd name="connsiteX1" fmla="*/ 0 w 20002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25" h="590550">
                    <a:moveTo>
                      <a:pt x="200025" y="0"/>
                    </a:moveTo>
                    <a:lnTo>
                      <a:pt x="0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8166DEF-2FA7-40A3-BEA1-A7B3BFDAD594}"/>
                  </a:ext>
                </a:extLst>
              </p:cNvPr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74" name="자유형 452">
                  <a:extLst>
                    <a:ext uri="{FF2B5EF4-FFF2-40B4-BE49-F238E27FC236}">
                      <a16:creationId xmlns:a16="http://schemas.microsoft.com/office/drawing/2014/main" id="{3B601A77-3BEB-4CEA-ABF3-20BC3B9FC8A4}"/>
                    </a:ext>
                  </a:extLst>
                </p:cNvPr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75" name="자유형 453">
                  <a:extLst>
                    <a:ext uri="{FF2B5EF4-FFF2-40B4-BE49-F238E27FC236}">
                      <a16:creationId xmlns:a16="http://schemas.microsoft.com/office/drawing/2014/main" id="{16239FFA-93F3-4AF2-916A-6AB4BBB6A9EE}"/>
                    </a:ext>
                  </a:extLst>
                </p:cNvPr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E52CD36-AF19-4C96-99D8-D47240D11E93}"/>
                  </a:ext>
                </a:extLst>
              </p:cNvPr>
              <p:cNvCxnSpPr/>
              <p:nvPr/>
            </p:nvCxnSpPr>
            <p:spPr>
              <a:xfrm>
                <a:off x="5797462" y="3009900"/>
                <a:ext cx="23911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4246567-7AF3-4DBB-8116-9716E7DAEF96}"/>
                </a:ext>
              </a:extLst>
            </p:cNvPr>
            <p:cNvSpPr/>
            <p:nvPr/>
          </p:nvSpPr>
          <p:spPr>
            <a:xfrm>
              <a:off x="6889290" y="2337229"/>
              <a:ext cx="275759" cy="6642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2E66DCBC-F0D1-4A2E-B373-ED99D6517463}"/>
              </a:ext>
            </a:extLst>
          </p:cNvPr>
          <p:cNvSpPr/>
          <p:nvPr/>
        </p:nvSpPr>
        <p:spPr>
          <a:xfrm rot="16200000">
            <a:off x="3422820" y="4542231"/>
            <a:ext cx="340954" cy="490557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58F37F-5A35-426F-9649-510248A1ADE7}"/>
              </a:ext>
            </a:extLst>
          </p:cNvPr>
          <p:cNvSpPr/>
          <p:nvPr/>
        </p:nvSpPr>
        <p:spPr>
          <a:xfrm>
            <a:off x="6198953" y="5287228"/>
            <a:ext cx="146250" cy="1462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3BEB217-AC73-47D1-85A5-E34C6DFE6772}"/>
              </a:ext>
            </a:extLst>
          </p:cNvPr>
          <p:cNvSpPr/>
          <p:nvPr/>
        </p:nvSpPr>
        <p:spPr>
          <a:xfrm>
            <a:off x="6201087" y="5524456"/>
            <a:ext cx="146250" cy="14625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83F3E5-C0C5-4FD6-87C8-AA2C40EE0BC2}"/>
              </a:ext>
            </a:extLst>
          </p:cNvPr>
          <p:cNvSpPr txBox="1"/>
          <p:nvPr/>
        </p:nvSpPr>
        <p:spPr>
          <a:xfrm>
            <a:off x="6438991" y="5472546"/>
            <a:ext cx="633507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2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2A8E42-52EF-4FC4-8011-C73B2C8DE66C}"/>
              </a:ext>
            </a:extLst>
          </p:cNvPr>
          <p:cNvSpPr txBox="1"/>
          <p:nvPr/>
        </p:nvSpPr>
        <p:spPr>
          <a:xfrm>
            <a:off x="6438990" y="5222477"/>
            <a:ext cx="61587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1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6F734F1F-4AF7-4593-8A29-3EF9F8F2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8919"/>
              </p:ext>
            </p:extLst>
          </p:nvPr>
        </p:nvGraphicFramePr>
        <p:xfrm>
          <a:off x="4217894" y="362344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066846A4-50C1-4028-8676-F33C2556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44551"/>
              </p:ext>
            </p:extLst>
          </p:nvPr>
        </p:nvGraphicFramePr>
        <p:xfrm>
          <a:off x="4218431" y="362505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53B29BF-A4B2-4EE9-8F93-A1EF9321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974"/>
              </p:ext>
            </p:extLst>
          </p:nvPr>
        </p:nvGraphicFramePr>
        <p:xfrm>
          <a:off x="4219617" y="362678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63F1A1D-404E-4E18-B7C0-18987677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7217"/>
              </p:ext>
            </p:extLst>
          </p:nvPr>
        </p:nvGraphicFramePr>
        <p:xfrm>
          <a:off x="4219284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175E175-EFA2-4F77-99D7-6478329E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5667"/>
              </p:ext>
            </p:extLst>
          </p:nvPr>
        </p:nvGraphicFramePr>
        <p:xfrm>
          <a:off x="4219284" y="362907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69733BCB-744B-4FFB-8A6E-F7265B01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8174"/>
              </p:ext>
            </p:extLst>
          </p:nvPr>
        </p:nvGraphicFramePr>
        <p:xfrm>
          <a:off x="4216170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A99EC03-3D16-4FCA-B7EF-D2B4042D2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61267"/>
              </p:ext>
            </p:extLst>
          </p:nvPr>
        </p:nvGraphicFramePr>
        <p:xfrm>
          <a:off x="4217561" y="36292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A70CDF6-43DB-4AC9-9745-A5FB32906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93551"/>
              </p:ext>
            </p:extLst>
          </p:nvPr>
        </p:nvGraphicFramePr>
        <p:xfrm>
          <a:off x="4219011" y="36290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B88884-D5B7-45D2-B793-05500FA8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117"/>
              </p:ext>
            </p:extLst>
          </p:nvPr>
        </p:nvGraphicFramePr>
        <p:xfrm>
          <a:off x="4216170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CB941AF-7E9D-4DA7-88BA-B026A4323BE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7146790" y="2477988"/>
            <a:ext cx="15035" cy="321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67101-DF80-44A0-BA38-1FAEC86B47B6}"/>
              </a:ext>
            </a:extLst>
          </p:cNvPr>
          <p:cNvSpPr txBox="1"/>
          <p:nvPr/>
        </p:nvSpPr>
        <p:spPr>
          <a:xfrm>
            <a:off x="6917784" y="2816251"/>
            <a:ext cx="51167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conflict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BDD5C1-C9AA-4E78-9579-D4952EDA764F}"/>
              </a:ext>
            </a:extLst>
          </p:cNvPr>
          <p:cNvSpPr/>
          <p:nvPr/>
        </p:nvSpPr>
        <p:spPr>
          <a:xfrm>
            <a:off x="6200759" y="5771600"/>
            <a:ext cx="146250" cy="146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A51012-7EEC-4DA1-8272-B82A4BFEF215}"/>
              </a:ext>
            </a:extLst>
          </p:cNvPr>
          <p:cNvSpPr txBox="1"/>
          <p:nvPr/>
        </p:nvSpPr>
        <p:spPr>
          <a:xfrm>
            <a:off x="6440796" y="5706849"/>
            <a:ext cx="671979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Conflict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7BC4F62-3B54-48AE-8E2A-844DCD0EE8D3}"/>
              </a:ext>
            </a:extLst>
          </p:cNvPr>
          <p:cNvCxnSpPr>
            <a:cxnSpLocks/>
          </p:cNvCxnSpPr>
          <p:nvPr/>
        </p:nvCxnSpPr>
        <p:spPr>
          <a:xfrm flipH="1">
            <a:off x="6683562" y="2474173"/>
            <a:ext cx="1" cy="324954"/>
          </a:xfrm>
          <a:prstGeom prst="straightConnector1">
            <a:avLst/>
          </a:prstGeom>
          <a:ln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838D31B-ACDF-42CA-A841-AA1477842062}"/>
              </a:ext>
            </a:extLst>
          </p:cNvPr>
          <p:cNvSpPr txBox="1"/>
          <p:nvPr/>
        </p:nvSpPr>
        <p:spPr>
          <a:xfrm>
            <a:off x="6414478" y="2816251"/>
            <a:ext cx="55656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1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10F766-1D76-4DF4-B93D-3B91AEA2950A}"/>
              </a:ext>
            </a:extLst>
          </p:cNvPr>
          <p:cNvSpPr txBox="1"/>
          <p:nvPr/>
        </p:nvSpPr>
        <p:spPr>
          <a:xfrm>
            <a:off x="7407742" y="2816251"/>
            <a:ext cx="55656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2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CD0847-4FEC-4E09-9E11-773B0130117F}"/>
              </a:ext>
            </a:extLst>
          </p:cNvPr>
          <p:cNvCxnSpPr>
            <a:cxnSpLocks/>
          </p:cNvCxnSpPr>
          <p:nvPr/>
        </p:nvCxnSpPr>
        <p:spPr>
          <a:xfrm>
            <a:off x="7635648" y="2462203"/>
            <a:ext cx="6873" cy="336924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Split (Post Process)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05B18-721C-4141-8600-FEF954B07B8B}"/>
              </a:ext>
            </a:extLst>
          </p:cNvPr>
          <p:cNvSpPr/>
          <p:nvPr/>
        </p:nvSpPr>
        <p:spPr>
          <a:xfrm>
            <a:off x="498260" y="1606762"/>
            <a:ext cx="2915222" cy="950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좌표 계산에 포함시킴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-  Delta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수에 따라 분배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- 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정확도 향상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9146C57-B395-4228-904D-D7EB1A0302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546" y="297264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C1EBF8-C162-41C0-97A1-69C0B8FC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33457"/>
              </p:ext>
            </p:extLst>
          </p:nvPr>
        </p:nvGraphicFramePr>
        <p:xfrm>
          <a:off x="5345601" y="2972646"/>
          <a:ext cx="1638180" cy="246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129341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129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38086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C3871651-05EE-4783-BAA3-3DC9A676632F}"/>
              </a:ext>
            </a:extLst>
          </p:cNvPr>
          <p:cNvSpPr/>
          <p:nvPr/>
        </p:nvSpPr>
        <p:spPr>
          <a:xfrm rot="16200000">
            <a:off x="4564186" y="3891430"/>
            <a:ext cx="340954" cy="490557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A4D79D-C0BA-478D-BA15-13EBF3A0B687}"/>
              </a:ext>
            </a:extLst>
          </p:cNvPr>
          <p:cNvSpPr/>
          <p:nvPr/>
        </p:nvSpPr>
        <p:spPr>
          <a:xfrm>
            <a:off x="5610821" y="4197349"/>
            <a:ext cx="1106686" cy="97660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E3FD7A-ED7A-440E-9714-ED4F5E57094B}"/>
              </a:ext>
            </a:extLst>
          </p:cNvPr>
          <p:cNvSpPr/>
          <p:nvPr/>
        </p:nvSpPr>
        <p:spPr>
          <a:xfrm>
            <a:off x="5610821" y="3220742"/>
            <a:ext cx="1106686" cy="976608"/>
          </a:xfrm>
          <a:prstGeom prst="rect">
            <a:avLst/>
          </a:prstGeom>
          <a:noFill/>
          <a:ln w="63500">
            <a:solidFill>
              <a:srgbClr val="92D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7026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Previous Problem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16E0E1-F83F-4838-A068-4823A43342BF}"/>
              </a:ext>
            </a:extLst>
          </p:cNvPr>
          <p:cNvSpPr/>
          <p:nvPr/>
        </p:nvSpPr>
        <p:spPr>
          <a:xfrm>
            <a:off x="542905" y="1490352"/>
            <a:ext cx="4860626" cy="1516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단순히 주변 라벨의 개수만큼 나누어 가지기 때문에 정확도가 떨어짐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영역마다 주변 라벨에 할당 되어야하는 비율이 다르기 때문에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각각의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영역에서 가중치를 계산해서 주변 라벨에 분배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33C93-57AB-497B-A127-6F2388F5A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9069"/>
              </p:ext>
            </p:extLst>
          </p:nvPr>
        </p:nvGraphicFramePr>
        <p:xfrm>
          <a:off x="1056248" y="3608191"/>
          <a:ext cx="2870077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011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35417102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1705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7FEC00F-9EBD-4FE2-B9E7-F25C98622604}"/>
              </a:ext>
            </a:extLst>
          </p:cNvPr>
          <p:cNvSpPr/>
          <p:nvPr/>
        </p:nvSpPr>
        <p:spPr>
          <a:xfrm>
            <a:off x="4145448" y="4954177"/>
            <a:ext cx="172443" cy="1586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8C92AF-2069-40A0-AB8A-ABBD861DAFBD}"/>
              </a:ext>
            </a:extLst>
          </p:cNvPr>
          <p:cNvSpPr/>
          <p:nvPr/>
        </p:nvSpPr>
        <p:spPr>
          <a:xfrm>
            <a:off x="4145447" y="5302425"/>
            <a:ext cx="172443" cy="1586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55D9B9-4A83-47BE-9775-A482A6E2F845}"/>
              </a:ext>
            </a:extLst>
          </p:cNvPr>
          <p:cNvSpPr/>
          <p:nvPr/>
        </p:nvSpPr>
        <p:spPr>
          <a:xfrm>
            <a:off x="4145447" y="5650411"/>
            <a:ext cx="172443" cy="1586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6DA3B-7F82-4F78-A4D1-B6F28326744A}"/>
              </a:ext>
            </a:extLst>
          </p:cNvPr>
          <p:cNvSpPr txBox="1"/>
          <p:nvPr/>
        </p:nvSpPr>
        <p:spPr>
          <a:xfrm>
            <a:off x="4317890" y="4906529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1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E570D-D22D-4044-8842-051FB1197161}"/>
              </a:ext>
            </a:extLst>
          </p:cNvPr>
          <p:cNvSpPr txBox="1"/>
          <p:nvPr/>
        </p:nvSpPr>
        <p:spPr>
          <a:xfrm>
            <a:off x="4317890" y="5254647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2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0A91F-8386-4730-9BA6-0DE1D63FB6AB}"/>
              </a:ext>
            </a:extLst>
          </p:cNvPr>
          <p:cNvSpPr txBox="1"/>
          <p:nvPr/>
        </p:nvSpPr>
        <p:spPr>
          <a:xfrm>
            <a:off x="4317890" y="5602765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1515891-8A97-49F2-9D89-FC72F7F0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08838"/>
              </p:ext>
            </p:extLst>
          </p:nvPr>
        </p:nvGraphicFramePr>
        <p:xfrm>
          <a:off x="5979677" y="3608190"/>
          <a:ext cx="2870077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011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35417102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70540"/>
                  </a:ext>
                </a:extLst>
              </a:tr>
            </a:tbl>
          </a:graphicData>
        </a:graphic>
      </p:graphicFrame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232EC5E6-DB4B-4CA7-9460-68676631F287}"/>
              </a:ext>
            </a:extLst>
          </p:cNvPr>
          <p:cNvSpPr/>
          <p:nvPr/>
        </p:nvSpPr>
        <p:spPr>
          <a:xfrm flipV="1">
            <a:off x="2803885" y="4551740"/>
            <a:ext cx="167916" cy="45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A9958DC8-3603-40D0-BAF3-4B7F9864CD48}"/>
              </a:ext>
            </a:extLst>
          </p:cNvPr>
          <p:cNvSpPr/>
          <p:nvPr/>
        </p:nvSpPr>
        <p:spPr>
          <a:xfrm flipV="1">
            <a:off x="2803885" y="4802526"/>
            <a:ext cx="167916" cy="45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39F9170-8432-4183-B6ED-C6364B2B036F}"/>
              </a:ext>
            </a:extLst>
          </p:cNvPr>
          <p:cNvSpPr/>
          <p:nvPr/>
        </p:nvSpPr>
        <p:spPr>
          <a:xfrm>
            <a:off x="1823818" y="4638606"/>
            <a:ext cx="127359" cy="1348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3535F43-DAD2-4D5B-9792-7F84F3BEC661}"/>
              </a:ext>
            </a:extLst>
          </p:cNvPr>
          <p:cNvSpPr/>
          <p:nvPr/>
        </p:nvSpPr>
        <p:spPr>
          <a:xfrm>
            <a:off x="3505856" y="4638606"/>
            <a:ext cx="127359" cy="1348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DB4530-ABA4-4527-9728-F6784802D02A}"/>
              </a:ext>
            </a:extLst>
          </p:cNvPr>
          <p:cNvSpPr/>
          <p:nvPr/>
        </p:nvSpPr>
        <p:spPr>
          <a:xfrm>
            <a:off x="6616711" y="4644704"/>
            <a:ext cx="110289" cy="1165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F58646-46B4-4CE7-80A4-A79CC824DA53}"/>
              </a:ext>
            </a:extLst>
          </p:cNvPr>
          <p:cNvSpPr/>
          <p:nvPr/>
        </p:nvSpPr>
        <p:spPr>
          <a:xfrm>
            <a:off x="7871288" y="4644704"/>
            <a:ext cx="110289" cy="1165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D6B998-B7E7-4568-8230-374F4ACEC130}"/>
              </a:ext>
            </a:extLst>
          </p:cNvPr>
          <p:cNvSpPr/>
          <p:nvPr/>
        </p:nvSpPr>
        <p:spPr>
          <a:xfrm>
            <a:off x="6779586" y="4638608"/>
            <a:ext cx="110289" cy="116570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1D80CD-032D-44E3-8F67-9EEED54349CC}"/>
              </a:ext>
            </a:extLst>
          </p:cNvPr>
          <p:cNvSpPr/>
          <p:nvPr/>
        </p:nvSpPr>
        <p:spPr>
          <a:xfrm>
            <a:off x="8034764" y="4638607"/>
            <a:ext cx="110289" cy="116570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189B6A0E-D2D4-48A9-91CA-04B3543C5F76}"/>
              </a:ext>
            </a:extLst>
          </p:cNvPr>
          <p:cNvSpPr/>
          <p:nvPr/>
        </p:nvSpPr>
        <p:spPr>
          <a:xfrm>
            <a:off x="6703580" y="4574598"/>
            <a:ext cx="110290" cy="45719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44BC1AA4-44C1-4F75-9BC6-3B714CA9A026}"/>
              </a:ext>
            </a:extLst>
          </p:cNvPr>
          <p:cNvSpPr/>
          <p:nvPr/>
        </p:nvSpPr>
        <p:spPr>
          <a:xfrm>
            <a:off x="7945965" y="4574599"/>
            <a:ext cx="110290" cy="45719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116E0E1-F83F-4838-A068-4823A43342BF}"/>
                  </a:ext>
                </a:extLst>
              </p:cNvPr>
              <p:cNvSpPr/>
              <p:nvPr/>
            </p:nvSpPr>
            <p:spPr>
              <a:xfrm>
                <a:off x="542905" y="1284752"/>
                <a:ext cx="5665333" cy="2273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가중치를 계산하는 방법</a:t>
                </a:r>
                <a:endPara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1. 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주변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8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노드 탐색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2.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주변 노드가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영역이 아니고 라벨 번호가 있으면 라벨 별로 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계산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3. Delta Sum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을 이용하여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영역의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값 분배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	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Label 1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=  72		Label 1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분배되는 값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36 x</a:t>
                </a:r>
                <a:r>
                  <a:rPr lang="en-US" altLang="ko-KR" sz="1050" dirty="0">
                    <a:ea typeface="LG스마트체2.0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72</m:t>
                        </m:r>
                      </m:num>
                      <m:den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219+72</m:t>
                        </m:r>
                      </m:den>
                    </m:f>
                  </m:oMath>
                </a14:m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		      Label 2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= 219		Label 2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분배되는 값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36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</m:t>
                        </m:r>
                      </m:num>
                      <m:den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219+72</m:t>
                        </m:r>
                      </m:den>
                    </m:f>
                  </m:oMath>
                </a14:m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27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116E0E1-F83F-4838-A068-4823A4334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5" y="1284752"/>
                <a:ext cx="5665333" cy="2273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33C93-57AB-497B-A127-6F2388F5A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21281"/>
              </p:ext>
            </p:extLst>
          </p:nvPr>
        </p:nvGraphicFramePr>
        <p:xfrm>
          <a:off x="1168521" y="3546090"/>
          <a:ext cx="2405916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7FEC00F-9EBD-4FE2-B9E7-F25C98622604}"/>
              </a:ext>
            </a:extLst>
          </p:cNvPr>
          <p:cNvSpPr/>
          <p:nvPr/>
        </p:nvSpPr>
        <p:spPr>
          <a:xfrm>
            <a:off x="3737084" y="4805265"/>
            <a:ext cx="172443" cy="1586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8C92AF-2069-40A0-AB8A-ABBD861DAFBD}"/>
              </a:ext>
            </a:extLst>
          </p:cNvPr>
          <p:cNvSpPr/>
          <p:nvPr/>
        </p:nvSpPr>
        <p:spPr>
          <a:xfrm>
            <a:off x="3737083" y="5153513"/>
            <a:ext cx="172443" cy="1586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55D9B9-4A83-47BE-9775-A482A6E2F845}"/>
              </a:ext>
            </a:extLst>
          </p:cNvPr>
          <p:cNvSpPr/>
          <p:nvPr/>
        </p:nvSpPr>
        <p:spPr>
          <a:xfrm>
            <a:off x="3737083" y="5501499"/>
            <a:ext cx="172443" cy="1586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6DA3B-7F82-4F78-A4D1-B6F28326744A}"/>
              </a:ext>
            </a:extLst>
          </p:cNvPr>
          <p:cNvSpPr txBox="1"/>
          <p:nvPr/>
        </p:nvSpPr>
        <p:spPr>
          <a:xfrm>
            <a:off x="3909526" y="4757617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1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E570D-D22D-4044-8842-051FB1197161}"/>
              </a:ext>
            </a:extLst>
          </p:cNvPr>
          <p:cNvSpPr txBox="1"/>
          <p:nvPr/>
        </p:nvSpPr>
        <p:spPr>
          <a:xfrm>
            <a:off x="3909526" y="5105735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2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0A91F-8386-4730-9BA6-0DE1D63FB6AB}"/>
              </a:ext>
            </a:extLst>
          </p:cNvPr>
          <p:cNvSpPr txBox="1"/>
          <p:nvPr/>
        </p:nvSpPr>
        <p:spPr>
          <a:xfrm>
            <a:off x="3909526" y="545385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DD6C3A-65C7-4ED1-9C67-4C12A180E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48037"/>
              </p:ext>
            </p:extLst>
          </p:nvPr>
        </p:nvGraphicFramePr>
        <p:xfrm>
          <a:off x="5785513" y="4277919"/>
          <a:ext cx="1603944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710D04B-EAE2-40BA-AEBF-E71580B49804}"/>
              </a:ext>
            </a:extLst>
          </p:cNvPr>
          <p:cNvSpPr/>
          <p:nvPr/>
        </p:nvSpPr>
        <p:spPr>
          <a:xfrm>
            <a:off x="4852183" y="4463948"/>
            <a:ext cx="327206" cy="3651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36865-03B5-4FE9-9875-38FB19FE64B9}"/>
              </a:ext>
            </a:extLst>
          </p:cNvPr>
          <p:cNvSpPr/>
          <p:nvPr/>
        </p:nvSpPr>
        <p:spPr>
          <a:xfrm>
            <a:off x="1566855" y="3921650"/>
            <a:ext cx="1197635" cy="10898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B1F6FF1-C45C-4BB9-B939-4A224E49A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14"/>
              </p:ext>
            </p:extLst>
          </p:nvPr>
        </p:nvGraphicFramePr>
        <p:xfrm>
          <a:off x="7676799" y="3177498"/>
          <a:ext cx="1603944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16E0E1-F83F-4838-A068-4823A43342BF}"/>
              </a:ext>
            </a:extLst>
          </p:cNvPr>
          <p:cNvSpPr/>
          <p:nvPr/>
        </p:nvSpPr>
        <p:spPr>
          <a:xfrm>
            <a:off x="649072" y="1322373"/>
            <a:ext cx="2239011" cy="415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Separation</a:t>
            </a:r>
            <a:r>
              <a:rPr lang="ko-KR" altLang="en-US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정확도 확인</a:t>
            </a:r>
            <a:endParaRPr lang="en-US" altLang="ko-KR" sz="16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4655929-475F-4426-8653-CEF6584E8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62059"/>
              </p:ext>
            </p:extLst>
          </p:nvPr>
        </p:nvGraphicFramePr>
        <p:xfrm>
          <a:off x="651341" y="2002322"/>
          <a:ext cx="2405916" cy="256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226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B5B186-2031-4D65-AAFD-3C7B96495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03091"/>
              </p:ext>
            </p:extLst>
          </p:nvPr>
        </p:nvGraphicFramePr>
        <p:xfrm>
          <a:off x="6499803" y="2006407"/>
          <a:ext cx="2004930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601422838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87932081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162140597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0149661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24247959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94791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014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157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2179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2C1B1B-CFB1-492D-A7B8-D491BD54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7965"/>
              </p:ext>
            </p:extLst>
          </p:nvPr>
        </p:nvGraphicFramePr>
        <p:xfrm>
          <a:off x="3729398" y="2002322"/>
          <a:ext cx="2004930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655082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70718790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519609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970271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25716087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2872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8985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19696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21462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86845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3F2266-5A4F-4BFE-8639-4E66EB5C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85474"/>
              </p:ext>
            </p:extLst>
          </p:nvPr>
        </p:nvGraphicFramePr>
        <p:xfrm>
          <a:off x="6499803" y="4604608"/>
          <a:ext cx="2004930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401258384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18784259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728525434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4651865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49609910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76186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15319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66776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6279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977AA7E-C917-43D6-8CAD-766E7654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9788"/>
              </p:ext>
            </p:extLst>
          </p:nvPr>
        </p:nvGraphicFramePr>
        <p:xfrm>
          <a:off x="3729398" y="4600523"/>
          <a:ext cx="2004930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385225127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55861010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03802765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58498320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33194366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7398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151014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2067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7658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59613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045FFC-4CF2-448F-AC79-E1E839E5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6125"/>
              </p:ext>
            </p:extLst>
          </p:nvPr>
        </p:nvGraphicFramePr>
        <p:xfrm>
          <a:off x="892948" y="5267116"/>
          <a:ext cx="1603944" cy="73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284012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6287475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38178299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5405657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8329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016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6856E3-AEBA-4B35-A5CD-A4888F1F3516}"/>
              </a:ext>
            </a:extLst>
          </p:cNvPr>
          <p:cNvSpPr txBox="1"/>
          <p:nvPr/>
        </p:nvSpPr>
        <p:spPr>
          <a:xfrm>
            <a:off x="1428029" y="463130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finger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35EAE-91BF-4D36-9798-B6D43FAD1746}"/>
              </a:ext>
            </a:extLst>
          </p:cNvPr>
          <p:cNvSpPr txBox="1"/>
          <p:nvPr/>
        </p:nvSpPr>
        <p:spPr>
          <a:xfrm>
            <a:off x="7045073" y="6136592"/>
            <a:ext cx="1098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 right 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FE40F-F614-4FA3-965A-8E0B49A5E17F}"/>
              </a:ext>
            </a:extLst>
          </p:cNvPr>
          <p:cNvSpPr txBox="1"/>
          <p:nvPr/>
        </p:nvSpPr>
        <p:spPr>
          <a:xfrm>
            <a:off x="4302173" y="6493335"/>
            <a:ext cx="95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 left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8EB1B-147A-4BEE-8CC5-8B25F7A40E09}"/>
              </a:ext>
            </a:extLst>
          </p:cNvPr>
          <p:cNvSpPr txBox="1"/>
          <p:nvPr/>
        </p:nvSpPr>
        <p:spPr>
          <a:xfrm>
            <a:off x="6880817" y="3519700"/>
            <a:ext cx="139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right separation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70E14-A87D-4B3F-AA41-57F8420F0D59}"/>
              </a:ext>
            </a:extLst>
          </p:cNvPr>
          <p:cNvSpPr txBox="1"/>
          <p:nvPr/>
        </p:nvSpPr>
        <p:spPr>
          <a:xfrm>
            <a:off x="4107437" y="3866283"/>
            <a:ext cx="1307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left separation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FD862-B67A-4EBB-A762-0A67D81D45AB}"/>
              </a:ext>
            </a:extLst>
          </p:cNvPr>
          <p:cNvSpPr txBox="1"/>
          <p:nvPr/>
        </p:nvSpPr>
        <p:spPr>
          <a:xfrm>
            <a:off x="1110935" y="6033631"/>
            <a:ext cx="14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Previous conflict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E60AAF71-482E-413B-B385-130F9B3F8E22}"/>
              </a:ext>
            </a:extLst>
          </p:cNvPr>
          <p:cNvSpPr/>
          <p:nvPr/>
        </p:nvSpPr>
        <p:spPr>
          <a:xfrm>
            <a:off x="2830092" y="1637294"/>
            <a:ext cx="3132645" cy="273117"/>
          </a:xfrm>
          <a:prstGeom prst="bentArrow">
            <a:avLst>
              <a:gd name="adj1" fmla="val 25000"/>
              <a:gd name="adj2" fmla="val 29641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281804A-E8D0-4F17-B5D0-AFA6F2E9C140}"/>
              </a:ext>
            </a:extLst>
          </p:cNvPr>
          <p:cNvSpPr/>
          <p:nvPr/>
        </p:nvSpPr>
        <p:spPr>
          <a:xfrm>
            <a:off x="3146177" y="2326907"/>
            <a:ext cx="361416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6FFF27-7B3F-4829-A102-23EEA4E9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22" y="1200006"/>
            <a:ext cx="1943268" cy="5014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44A2B5-BE96-4ED4-A010-B31F410C7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8" y="2218649"/>
            <a:ext cx="2317854" cy="138766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DB168C-60B9-487F-8C5F-D487BD743E25}"/>
              </a:ext>
            </a:extLst>
          </p:cNvPr>
          <p:cNvCxnSpPr>
            <a:cxnSpLocks/>
          </p:cNvCxnSpPr>
          <p:nvPr/>
        </p:nvCxnSpPr>
        <p:spPr>
          <a:xfrm>
            <a:off x="2146415" y="2523248"/>
            <a:ext cx="43295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DB414A-A041-498E-8BBB-C46E3C5CFB29}"/>
              </a:ext>
            </a:extLst>
          </p:cNvPr>
          <p:cNvCxnSpPr>
            <a:cxnSpLocks/>
          </p:cNvCxnSpPr>
          <p:nvPr/>
        </p:nvCxnSpPr>
        <p:spPr>
          <a:xfrm>
            <a:off x="2146415" y="3045702"/>
            <a:ext cx="40527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4177FF-480E-4EAA-A4FC-E36317BF2447}"/>
              </a:ext>
            </a:extLst>
          </p:cNvPr>
          <p:cNvCxnSpPr>
            <a:cxnSpLocks/>
          </p:cNvCxnSpPr>
          <p:nvPr/>
        </p:nvCxnSpPr>
        <p:spPr>
          <a:xfrm>
            <a:off x="2179435" y="2523248"/>
            <a:ext cx="0" cy="52245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75237B-CE74-446E-9831-460816021EC0}"/>
              </a:ext>
            </a:extLst>
          </p:cNvPr>
          <p:cNvCxnSpPr>
            <a:cxnSpLocks/>
          </p:cNvCxnSpPr>
          <p:nvPr/>
        </p:nvCxnSpPr>
        <p:spPr>
          <a:xfrm>
            <a:off x="2551686" y="2787408"/>
            <a:ext cx="0" cy="2915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C88DFA-965C-47FD-ACD3-9DA0D6D49085}"/>
              </a:ext>
            </a:extLst>
          </p:cNvPr>
          <p:cNvCxnSpPr>
            <a:cxnSpLocks/>
          </p:cNvCxnSpPr>
          <p:nvPr/>
        </p:nvCxnSpPr>
        <p:spPr>
          <a:xfrm>
            <a:off x="2551686" y="2538659"/>
            <a:ext cx="0" cy="24581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A6179D-74D4-4570-A82D-8F1B82F754B9}"/>
              </a:ext>
            </a:extLst>
          </p:cNvPr>
          <p:cNvCxnSpPr>
            <a:cxnSpLocks/>
          </p:cNvCxnSpPr>
          <p:nvPr/>
        </p:nvCxnSpPr>
        <p:spPr>
          <a:xfrm>
            <a:off x="1754225" y="3045702"/>
            <a:ext cx="0" cy="32026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E5AD1A1-C242-434F-9A14-E0B2F40176F8}"/>
              </a:ext>
            </a:extLst>
          </p:cNvPr>
          <p:cNvCxnSpPr>
            <a:cxnSpLocks/>
          </p:cNvCxnSpPr>
          <p:nvPr/>
        </p:nvCxnSpPr>
        <p:spPr>
          <a:xfrm>
            <a:off x="969365" y="2500388"/>
            <a:ext cx="0" cy="8427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E5D97B-C232-4DD6-9A8E-785029D8504E}"/>
              </a:ext>
            </a:extLst>
          </p:cNvPr>
          <p:cNvCxnSpPr>
            <a:cxnSpLocks/>
          </p:cNvCxnSpPr>
          <p:nvPr/>
        </p:nvCxnSpPr>
        <p:spPr>
          <a:xfrm>
            <a:off x="938885" y="2523248"/>
            <a:ext cx="120753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27E477-4CDB-4692-B582-1ED2738467F0}"/>
              </a:ext>
            </a:extLst>
          </p:cNvPr>
          <p:cNvCxnSpPr>
            <a:cxnSpLocks/>
          </p:cNvCxnSpPr>
          <p:nvPr/>
        </p:nvCxnSpPr>
        <p:spPr>
          <a:xfrm>
            <a:off x="938885" y="3343104"/>
            <a:ext cx="8153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B6232E-155F-4AB1-A80E-6CDE4D131298}"/>
              </a:ext>
            </a:extLst>
          </p:cNvPr>
          <p:cNvCxnSpPr>
            <a:cxnSpLocks/>
          </p:cNvCxnSpPr>
          <p:nvPr/>
        </p:nvCxnSpPr>
        <p:spPr>
          <a:xfrm>
            <a:off x="2146415" y="2500388"/>
            <a:ext cx="0" cy="5785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366C3F-3B63-4F28-BB63-9BE6BBF30DFF}"/>
              </a:ext>
            </a:extLst>
          </p:cNvPr>
          <p:cNvCxnSpPr>
            <a:cxnSpLocks/>
          </p:cNvCxnSpPr>
          <p:nvPr/>
        </p:nvCxnSpPr>
        <p:spPr>
          <a:xfrm>
            <a:off x="1738531" y="3067514"/>
            <a:ext cx="440904" cy="0"/>
          </a:xfrm>
          <a:prstGeom prst="lin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FA77E4-84EE-4AC7-8CEB-1E9802557387}"/>
              </a:ext>
            </a:extLst>
          </p:cNvPr>
          <p:cNvSpPr/>
          <p:nvPr/>
        </p:nvSpPr>
        <p:spPr>
          <a:xfrm>
            <a:off x="1761592" y="2546275"/>
            <a:ext cx="367053" cy="497837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1BA6DF8-6E88-4264-9AFA-7270DBF6D069}"/>
              </a:ext>
            </a:extLst>
          </p:cNvPr>
          <p:cNvSpPr/>
          <p:nvPr/>
        </p:nvSpPr>
        <p:spPr>
          <a:xfrm>
            <a:off x="3320406" y="5359400"/>
            <a:ext cx="357514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CBED5A-D7FB-4711-A6CF-12685B516A15}"/>
              </a:ext>
            </a:extLst>
          </p:cNvPr>
          <p:cNvSpPr/>
          <p:nvPr/>
        </p:nvSpPr>
        <p:spPr>
          <a:xfrm>
            <a:off x="3307737" y="1381811"/>
            <a:ext cx="655320" cy="243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082DFD2-5C5C-4B16-BD2B-6B7F39BBB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194" y="1364595"/>
            <a:ext cx="4756806" cy="420126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DEB0A32-6A91-4362-9132-CB3D995142A2}"/>
              </a:ext>
            </a:extLst>
          </p:cNvPr>
          <p:cNvSpPr txBox="1"/>
          <p:nvPr/>
        </p:nvSpPr>
        <p:spPr>
          <a:xfrm>
            <a:off x="3074003" y="6154574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ABF554-0C0F-4892-96A2-D420F9EA8829}"/>
              </a:ext>
            </a:extLst>
          </p:cNvPr>
          <p:cNvSpPr txBox="1"/>
          <p:nvPr/>
        </p:nvSpPr>
        <p:spPr>
          <a:xfrm>
            <a:off x="4185356" y="6156704"/>
            <a:ext cx="130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Previuos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E03AB7-6DC2-4347-8D73-5A950E40F983}"/>
              </a:ext>
            </a:extLst>
          </p:cNvPr>
          <p:cNvSpPr txBox="1"/>
          <p:nvPr/>
        </p:nvSpPr>
        <p:spPr>
          <a:xfrm>
            <a:off x="5788981" y="5382689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551897-DCA2-465A-9C5C-4F629401EE67}"/>
              </a:ext>
            </a:extLst>
          </p:cNvPr>
          <p:cNvSpPr txBox="1"/>
          <p:nvPr/>
        </p:nvSpPr>
        <p:spPr>
          <a:xfrm>
            <a:off x="8003605" y="5382688"/>
            <a:ext cx="130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Previuos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CCA580-48CD-4873-9F20-35387EBC3DF8}"/>
              </a:ext>
            </a:extLst>
          </p:cNvPr>
          <p:cNvSpPr txBox="1"/>
          <p:nvPr/>
        </p:nvSpPr>
        <p:spPr>
          <a:xfrm>
            <a:off x="595298" y="1333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Best Case</a:t>
            </a:r>
            <a:endParaRPr lang="ko-KR" altLang="en-US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BB9878F-F7F2-4F9C-8590-0242110F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55340"/>
              </p:ext>
            </p:extLst>
          </p:nvPr>
        </p:nvGraphicFramePr>
        <p:xfrm>
          <a:off x="501548" y="4033296"/>
          <a:ext cx="1243869" cy="1100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23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14623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14623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highlight>
                          <a:srgbClr val="FFFF00"/>
                        </a:highlight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DB4BE77-0B13-47C5-BE7F-1F3289B6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51361"/>
              </p:ext>
            </p:extLst>
          </p:nvPr>
        </p:nvGraphicFramePr>
        <p:xfrm>
          <a:off x="1980617" y="4033296"/>
          <a:ext cx="801972" cy="73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0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EB0A32-6A91-4362-9132-CB3D995142A2}"/>
              </a:ext>
            </a:extLst>
          </p:cNvPr>
          <p:cNvSpPr txBox="1"/>
          <p:nvPr/>
        </p:nvSpPr>
        <p:spPr>
          <a:xfrm>
            <a:off x="5424473" y="5873908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ABF554-0C0F-4892-96A2-D420F9EA8829}"/>
              </a:ext>
            </a:extLst>
          </p:cNvPr>
          <p:cNvSpPr txBox="1"/>
          <p:nvPr/>
        </p:nvSpPr>
        <p:spPr>
          <a:xfrm>
            <a:off x="6521713" y="5874837"/>
            <a:ext cx="130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Previuos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CCA580-48CD-4873-9F20-35387EBC3DF8}"/>
              </a:ext>
            </a:extLst>
          </p:cNvPr>
          <p:cNvSpPr txBox="1"/>
          <p:nvPr/>
        </p:nvSpPr>
        <p:spPr>
          <a:xfrm>
            <a:off x="595298" y="1333640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Worst Case</a:t>
            </a:r>
            <a:endParaRPr lang="ko-KR" altLang="en-US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E6D11-A0E3-44B3-BD00-889A8444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111" y="2075471"/>
            <a:ext cx="2759195" cy="164636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DB168C-60B9-487F-8C5F-D487BD743E25}"/>
              </a:ext>
            </a:extLst>
          </p:cNvPr>
          <p:cNvCxnSpPr>
            <a:cxnSpLocks/>
          </p:cNvCxnSpPr>
          <p:nvPr/>
        </p:nvCxnSpPr>
        <p:spPr>
          <a:xfrm>
            <a:off x="2965374" y="2622128"/>
            <a:ext cx="802254" cy="346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DB414A-A041-498E-8BBB-C46E3C5CFB29}"/>
              </a:ext>
            </a:extLst>
          </p:cNvPr>
          <p:cNvCxnSpPr>
            <a:cxnSpLocks/>
          </p:cNvCxnSpPr>
          <p:nvPr/>
        </p:nvCxnSpPr>
        <p:spPr>
          <a:xfrm>
            <a:off x="2965374" y="2882642"/>
            <a:ext cx="777534" cy="159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275237B-CE74-446E-9831-460816021EC0}"/>
              </a:ext>
            </a:extLst>
          </p:cNvPr>
          <p:cNvCxnSpPr>
            <a:cxnSpLocks/>
          </p:cNvCxnSpPr>
          <p:nvPr/>
        </p:nvCxnSpPr>
        <p:spPr>
          <a:xfrm>
            <a:off x="3733969" y="2622128"/>
            <a:ext cx="0" cy="2915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A6179D-74D4-4570-A82D-8F1B82F754B9}"/>
              </a:ext>
            </a:extLst>
          </p:cNvPr>
          <p:cNvCxnSpPr>
            <a:cxnSpLocks/>
          </p:cNvCxnSpPr>
          <p:nvPr/>
        </p:nvCxnSpPr>
        <p:spPr>
          <a:xfrm>
            <a:off x="2149157" y="3152240"/>
            <a:ext cx="0" cy="30159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E5AD1A1-C242-434F-9A14-E0B2F40176F8}"/>
              </a:ext>
            </a:extLst>
          </p:cNvPr>
          <p:cNvCxnSpPr>
            <a:cxnSpLocks/>
          </p:cNvCxnSpPr>
          <p:nvPr/>
        </p:nvCxnSpPr>
        <p:spPr>
          <a:xfrm>
            <a:off x="2149157" y="2335108"/>
            <a:ext cx="0" cy="2870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E5D97B-C232-4DD6-9A8E-785029D8504E}"/>
              </a:ext>
            </a:extLst>
          </p:cNvPr>
          <p:cNvCxnSpPr>
            <a:cxnSpLocks/>
          </p:cNvCxnSpPr>
          <p:nvPr/>
        </p:nvCxnSpPr>
        <p:spPr>
          <a:xfrm>
            <a:off x="2130107" y="2361778"/>
            <a:ext cx="8153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C27E477-4CDB-4692-B582-1ED2738467F0}"/>
              </a:ext>
            </a:extLst>
          </p:cNvPr>
          <p:cNvCxnSpPr>
            <a:cxnSpLocks/>
          </p:cNvCxnSpPr>
          <p:nvPr/>
        </p:nvCxnSpPr>
        <p:spPr>
          <a:xfrm>
            <a:off x="1736357" y="3181634"/>
            <a:ext cx="40518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B6232E-155F-4AB1-A80E-6CDE4D131298}"/>
              </a:ext>
            </a:extLst>
          </p:cNvPr>
          <p:cNvCxnSpPr>
            <a:cxnSpLocks/>
          </p:cNvCxnSpPr>
          <p:nvPr/>
        </p:nvCxnSpPr>
        <p:spPr>
          <a:xfrm>
            <a:off x="2945447" y="2335108"/>
            <a:ext cx="0" cy="111872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366C3F-3B63-4F28-BB63-9BE6BBF30DFF}"/>
              </a:ext>
            </a:extLst>
          </p:cNvPr>
          <p:cNvCxnSpPr>
            <a:cxnSpLocks/>
          </p:cNvCxnSpPr>
          <p:nvPr/>
        </p:nvCxnSpPr>
        <p:spPr>
          <a:xfrm>
            <a:off x="2130107" y="3453832"/>
            <a:ext cx="822707" cy="0"/>
          </a:xfrm>
          <a:prstGeom prst="line">
            <a:avLst/>
          </a:prstGeom>
          <a:ln w="571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FA77E4-84EE-4AC7-8CEB-1E9802557387}"/>
              </a:ext>
            </a:extLst>
          </p:cNvPr>
          <p:cNvSpPr/>
          <p:nvPr/>
        </p:nvSpPr>
        <p:spPr>
          <a:xfrm>
            <a:off x="2966313" y="2633723"/>
            <a:ext cx="367053" cy="248919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B003FF-4AB8-429E-99C0-69FBDD016395}"/>
              </a:ext>
            </a:extLst>
          </p:cNvPr>
          <p:cNvCxnSpPr>
            <a:cxnSpLocks/>
          </p:cNvCxnSpPr>
          <p:nvPr/>
        </p:nvCxnSpPr>
        <p:spPr>
          <a:xfrm flipH="1">
            <a:off x="1743977" y="2634022"/>
            <a:ext cx="42981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F8F3D5E-E05E-4CD7-9F74-9C792E2BB27F}"/>
              </a:ext>
            </a:extLst>
          </p:cNvPr>
          <p:cNvCxnSpPr>
            <a:cxnSpLocks/>
          </p:cNvCxnSpPr>
          <p:nvPr/>
        </p:nvCxnSpPr>
        <p:spPr>
          <a:xfrm>
            <a:off x="1751597" y="2603078"/>
            <a:ext cx="0" cy="60141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14177FF-480E-4EAA-A4FC-E36317BF2447}"/>
              </a:ext>
            </a:extLst>
          </p:cNvPr>
          <p:cNvCxnSpPr>
            <a:cxnSpLocks/>
          </p:cNvCxnSpPr>
          <p:nvPr/>
        </p:nvCxnSpPr>
        <p:spPr>
          <a:xfrm>
            <a:off x="2979611" y="2603078"/>
            <a:ext cx="0" cy="31439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A733AF18-C1D5-4BE8-A6D3-EC471DE0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77072"/>
              </p:ext>
            </p:extLst>
          </p:nvPr>
        </p:nvGraphicFramePr>
        <p:xfrm>
          <a:off x="1228357" y="4000489"/>
          <a:ext cx="1751252" cy="145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813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37813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37813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37813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593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2FB0FC2-13B8-4969-8532-D8C1F33F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23063"/>
              </p:ext>
            </p:extLst>
          </p:nvPr>
        </p:nvGraphicFramePr>
        <p:xfrm>
          <a:off x="3119328" y="4363569"/>
          <a:ext cx="875626" cy="366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813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37813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1439CF67-B446-41DB-B836-953CB5CD7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33" y="1312367"/>
            <a:ext cx="2209800" cy="4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0C8565-E0AB-45E0-9828-C32FE564F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63000"/>
              </p:ext>
            </p:extLst>
          </p:nvPr>
        </p:nvGraphicFramePr>
        <p:xfrm>
          <a:off x="1052689" y="1811020"/>
          <a:ext cx="6604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8705448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8821548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852724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20097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7827661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New conflict</a:t>
                      </a:r>
                      <a:endParaRPr lang="ko-KR" altLang="en-US" sz="180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lvl="0" algn="ctr" latinLnBrk="1"/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Previous conflict</a:t>
                      </a:r>
                      <a:endParaRPr lang="ko-KR" altLang="en-US" sz="180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lvl="0" algn="ctr" latinLnBrk="1"/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2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03203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Vertical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0.7793/0.4675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0.5987/0.2082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0.8201/0.4643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0.6731/0.2284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8986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Horizontal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0.3682/0.1874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0.3003/0.0737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0.3497/0.1816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0.2963/0.0726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1226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diagonal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0.6658/0.16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0.7696/0.1939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0.6949/0.1582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0.6986/0.1586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491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7FFEA-EFDD-409C-B8EB-978A866990A2}"/>
              </a:ext>
            </a:extLst>
          </p:cNvPr>
          <p:cNvSpPr txBox="1"/>
          <p:nvPr/>
        </p:nvSpPr>
        <p:spPr>
          <a:xfrm>
            <a:off x="1451272" y="5393890"/>
            <a:ext cx="795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: -5~5%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차이는 측정했을 때의 오차로 보이므로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 Conflict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적용했을 때에 큰 개선효과는 나타나지 않음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DB43D-D8B2-43D0-8FF2-34E2BED7C299}"/>
              </a:ext>
            </a:extLst>
          </p:cNvPr>
          <p:cNvSpPr txBox="1"/>
          <p:nvPr/>
        </p:nvSpPr>
        <p:spPr>
          <a:xfrm>
            <a:off x="7866761" y="3034047"/>
            <a:ext cx="1456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D82D60-8480-4DF9-BDB1-D94BB2676FDE}"/>
              </a:ext>
            </a:extLst>
          </p:cNvPr>
          <p:cNvSpPr txBox="1"/>
          <p:nvPr/>
        </p:nvSpPr>
        <p:spPr>
          <a:xfrm>
            <a:off x="7866761" y="3811332"/>
            <a:ext cx="145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E9726-7F32-4AFA-B978-4B3C1E54F228}"/>
              </a:ext>
            </a:extLst>
          </p:cNvPr>
          <p:cNvSpPr txBox="1"/>
          <p:nvPr/>
        </p:nvSpPr>
        <p:spPr>
          <a:xfrm>
            <a:off x="7866761" y="4597242"/>
            <a:ext cx="145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38285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72925</TotalTime>
  <Words>1539</Words>
  <Application>Microsoft Office PowerPoint</Application>
  <PresentationFormat>A4 용지(210x297mm)</PresentationFormat>
  <Paragraphs>1021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Arial Unicode MS</vt:lpstr>
      <vt:lpstr>LG Smart UI Regular</vt:lpstr>
      <vt:lpstr>LG스마트체 SemiBold</vt:lpstr>
      <vt:lpstr>LG스마트체2.0 Light</vt:lpstr>
      <vt:lpstr>LG스마트체2.0 Regular</vt:lpstr>
      <vt:lpstr>돋움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445</cp:revision>
  <cp:lastPrinted>2023-03-29T10:12:41Z</cp:lastPrinted>
  <dcterms:created xsi:type="dcterms:W3CDTF">2022-11-01T02:40:20Z</dcterms:created>
  <dcterms:modified xsi:type="dcterms:W3CDTF">2023-05-17T01:26:08Z</dcterms:modified>
</cp:coreProperties>
</file>