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  <p:sldMasterId id="2147483667" r:id="rId2"/>
  </p:sldMasterIdLst>
  <p:notesMasterIdLst>
    <p:notesMasterId r:id="rId7"/>
  </p:notesMasterIdLst>
  <p:handoutMasterIdLst>
    <p:handoutMasterId r:id="rId8"/>
  </p:handoutMasterIdLst>
  <p:sldIdLst>
    <p:sldId id="417" r:id="rId3"/>
    <p:sldId id="419" r:id="rId4"/>
    <p:sldId id="418" r:id="rId5"/>
    <p:sldId id="420" r:id="rId6"/>
  </p:sldIdLst>
  <p:sldSz cx="9906000" cy="6858000" type="A4"/>
  <p:notesSz cx="6797675" cy="9928225"/>
  <p:embeddedFontLst>
    <p:embeddedFont>
      <p:font typeface="LG스마트체2.0 Bold" panose="020B0600000101010101" pitchFamily="50" charset="-127"/>
      <p:bold r:id="rId9"/>
    </p:embeddedFont>
    <p:embeddedFont>
      <p:font typeface="HY헤드라인M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LG스마트체2.0 SemiBold" panose="020B0600000101010101" pitchFamily="50" charset="-127"/>
      <p:bold r:id="rId13"/>
    </p:embeddedFont>
    <p:embeddedFont>
      <p:font typeface="LG스마트체 Regular" panose="020B0600000101010101" pitchFamily="50" charset="-127"/>
      <p:regular r:id="rId14"/>
    </p:embeddedFont>
    <p:embeddedFont>
      <p:font typeface="LG스마트체2.0 Regular" panose="020B0600000101010101" pitchFamily="50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8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5003D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8" autoAdjust="0"/>
    <p:restoredTop sz="96429" autoAdjust="0"/>
  </p:normalViewPr>
  <p:slideViewPr>
    <p:cSldViewPr>
      <p:cViewPr varScale="1">
        <p:scale>
          <a:sx n="118" d="100"/>
          <a:sy n="118" d="100"/>
        </p:scale>
        <p:origin x="1578" y="90"/>
      </p:cViewPr>
      <p:guideLst>
        <p:guide orient="horz" pos="436"/>
        <p:guide pos="81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5190"/>
    </p:cViewPr>
  </p:sorterViewPr>
  <p:notesViewPr>
    <p:cSldViewPr>
      <p:cViewPr varScale="1">
        <p:scale>
          <a:sx n="79" d="100"/>
          <a:sy n="79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63054EBB-80D4-4B04-A92E-5A73061EE269}" type="datetimeFigureOut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2019-11-28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5487AFEA-B50C-4C60-A50B-3CF7FA26D116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‹#›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049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3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95D20538-967A-4534-B263-9816B54E2911}" type="datetimeFigureOut">
              <a:rPr lang="ko-KR" altLang="en-US" smtClean="0"/>
              <a:pPr/>
              <a:t>2019-11-28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77790"/>
            <a:ext cx="5437506" cy="3908812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3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33D435C-8804-4EC6-B181-6719C6E5C0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시기</a:t>
            </a:r>
            <a:endParaRPr lang="en-US" altLang="ko-KR" dirty="0" smtClean="0"/>
          </a:p>
          <a:p>
            <a:r>
              <a:rPr lang="ko-KR" altLang="en-US" dirty="0" smtClean="0"/>
              <a:t>이전 조직</a:t>
            </a:r>
            <a:r>
              <a:rPr lang="en-US" altLang="ko-KR" dirty="0" smtClean="0"/>
              <a:t>(</a:t>
            </a:r>
            <a:r>
              <a:rPr lang="ko-KR" altLang="en-US" smtClean="0"/>
              <a:t>인원</a:t>
            </a:r>
            <a:r>
              <a:rPr lang="en-US" altLang="ko-KR" dirty="0" smtClean="0"/>
              <a:t>) 1</a:t>
            </a:r>
            <a:r>
              <a:rPr lang="ko-KR" altLang="en-US" smtClean="0"/>
              <a:t>차 이동조직</a:t>
            </a:r>
            <a:r>
              <a:rPr lang="en-US" altLang="ko-KR" dirty="0" smtClean="0"/>
              <a:t>, 2</a:t>
            </a:r>
            <a:r>
              <a:rPr lang="ko-KR" altLang="en-US" smtClean="0"/>
              <a:t>차 이동조직</a:t>
            </a:r>
            <a:r>
              <a:rPr lang="en-US" altLang="ko-KR" dirty="0" smtClean="0"/>
              <a:t>, </a:t>
            </a:r>
            <a:r>
              <a:rPr lang="ko-KR" altLang="en-US" smtClean="0"/>
              <a:t>서울</a:t>
            </a:r>
            <a:r>
              <a:rPr lang="en-US" altLang="ko-KR" dirty="0" smtClean="0"/>
              <a:t>/</a:t>
            </a:r>
            <a:r>
              <a:rPr lang="ko-KR" altLang="en-US" smtClean="0"/>
              <a:t>대전 구분한 조직 기재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최종에는 서울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대전에서 근무하는 조직현황 볼 수있게 장표 작성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토탈</a:t>
            </a:r>
            <a:r>
              <a:rPr lang="ko-KR" altLang="en-US" dirty="0" smtClean="0"/>
              <a:t> 비용</a:t>
            </a:r>
            <a:r>
              <a:rPr lang="en-US" altLang="ko-KR" dirty="0" smtClean="0"/>
              <a:t>(</a:t>
            </a:r>
            <a:r>
              <a:rPr lang="ko-KR" altLang="en-US" smtClean="0"/>
              <a:t>투자</a:t>
            </a:r>
            <a:r>
              <a:rPr lang="en-US" altLang="ko-KR" dirty="0" smtClean="0"/>
              <a:t>, </a:t>
            </a:r>
            <a:r>
              <a:rPr lang="ko-KR" altLang="en-US" smtClean="0"/>
              <a:t>비용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435C-8804-4EC6-B181-6719C6E5C0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2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시기</a:t>
            </a:r>
            <a:endParaRPr lang="en-US" altLang="ko-KR" dirty="0" smtClean="0"/>
          </a:p>
          <a:p>
            <a:r>
              <a:rPr lang="ko-KR" altLang="en-US" dirty="0" smtClean="0"/>
              <a:t>이전 조직</a:t>
            </a:r>
            <a:r>
              <a:rPr lang="en-US" altLang="ko-KR" dirty="0" smtClean="0"/>
              <a:t>(</a:t>
            </a:r>
            <a:r>
              <a:rPr lang="ko-KR" altLang="en-US" smtClean="0"/>
              <a:t>인원</a:t>
            </a:r>
            <a:r>
              <a:rPr lang="en-US" altLang="ko-KR" dirty="0" smtClean="0"/>
              <a:t>) 1</a:t>
            </a:r>
            <a:r>
              <a:rPr lang="ko-KR" altLang="en-US" smtClean="0"/>
              <a:t>차 이동조직</a:t>
            </a:r>
            <a:r>
              <a:rPr lang="en-US" altLang="ko-KR" dirty="0" smtClean="0"/>
              <a:t>, 2</a:t>
            </a:r>
            <a:r>
              <a:rPr lang="ko-KR" altLang="en-US" smtClean="0"/>
              <a:t>차 이동조직</a:t>
            </a:r>
            <a:r>
              <a:rPr lang="en-US" altLang="ko-KR" dirty="0" smtClean="0"/>
              <a:t>, </a:t>
            </a:r>
            <a:r>
              <a:rPr lang="ko-KR" altLang="en-US" smtClean="0"/>
              <a:t>서울</a:t>
            </a:r>
            <a:r>
              <a:rPr lang="en-US" altLang="ko-KR" dirty="0" smtClean="0"/>
              <a:t>/</a:t>
            </a:r>
            <a:r>
              <a:rPr lang="ko-KR" altLang="en-US" smtClean="0"/>
              <a:t>대전 구분한 조직 기재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최종에는 서울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대전에서 근무하는 조직현황 볼 수있게 장표 작성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토탈</a:t>
            </a:r>
            <a:r>
              <a:rPr lang="ko-KR" altLang="en-US" dirty="0" smtClean="0"/>
              <a:t> 비용</a:t>
            </a:r>
            <a:r>
              <a:rPr lang="en-US" altLang="ko-KR" dirty="0" smtClean="0"/>
              <a:t>(</a:t>
            </a:r>
            <a:r>
              <a:rPr lang="ko-KR" altLang="en-US" smtClean="0"/>
              <a:t>투자</a:t>
            </a:r>
            <a:r>
              <a:rPr lang="en-US" altLang="ko-KR" dirty="0" smtClean="0"/>
              <a:t>, </a:t>
            </a:r>
            <a:r>
              <a:rPr lang="ko-KR" altLang="en-US" smtClean="0"/>
              <a:t>비용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435C-8804-4EC6-B181-6719C6E5C0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6237312"/>
            <a:ext cx="1857984" cy="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15436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Bold/17pt.)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215436" y="620713"/>
            <a:ext cx="9450000" cy="431626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  <a:lvl2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 smtClean="0"/>
              <a:t>Governing 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</a:t>
            </a:r>
            <a:r>
              <a:rPr lang="en-US" altLang="ko-KR" dirty="0" err="1" smtClean="0"/>
              <a:t>SemiBold</a:t>
            </a:r>
            <a:r>
              <a:rPr lang="en-US" altLang="ko-KR" dirty="0" smtClean="0"/>
              <a:t>/16pt.)</a:t>
            </a:r>
            <a:endParaRPr lang="ko-KR" altLang="en-US" dirty="0" smtClean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 smtClean="0"/>
              <a:t>Sub-Chapter(LG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Regular/12pt.)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8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88925" y="132507"/>
            <a:ext cx="655638" cy="323165"/>
            <a:chOff x="288925" y="244475"/>
            <a:chExt cx="655638" cy="32316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8925" y="277813"/>
              <a:ext cx="655638" cy="282575"/>
              <a:chOff x="186" y="134"/>
              <a:chExt cx="317" cy="178"/>
            </a:xfrm>
          </p:grpSpPr>
          <p:sp>
            <p:nvSpPr>
              <p:cNvPr id="5" name="Line 8"/>
              <p:cNvSpPr>
                <a:spLocks noChangeShapeType="1"/>
              </p:cNvSpPr>
              <p:nvPr/>
            </p:nvSpPr>
            <p:spPr bwMode="auto">
              <a:xfrm>
                <a:off x="186" y="134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 smtClea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>
                <a:off x="186" y="312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 smtClea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66415" y="244475"/>
              <a:ext cx="52129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유첨</a:t>
              </a:r>
              <a:endParaRPr lang="ko-KR" altLang="en-US" sz="15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13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5436" y="620713"/>
            <a:ext cx="9450000" cy="360015"/>
          </a:xfrm>
          <a:prstGeom prst="rect">
            <a:avLst/>
          </a:prstGeom>
        </p:spPr>
        <p:txBody>
          <a:bodyPr/>
          <a:lstStyle>
            <a:lvl1pPr latinLnBrk="0">
              <a:defRPr sz="1600" baseline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Governing 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</a:t>
            </a:r>
            <a:r>
              <a:rPr lang="en-US" altLang="ko-KR" dirty="0" err="1" smtClean="0"/>
              <a:t>SemiBold</a:t>
            </a:r>
            <a:r>
              <a:rPr lang="en-US" altLang="ko-KR" dirty="0" smtClean="0"/>
              <a:t>/16pt.)</a:t>
            </a:r>
            <a:endParaRPr lang="ko-KR" altLang="en-US" dirty="0" smtClean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92560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Bold/17pt.)</a:t>
            </a:r>
          </a:p>
        </p:txBody>
      </p:sp>
      <p:sp>
        <p:nvSpPr>
          <p:cNvPr id="22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 smtClean="0"/>
              <a:t>Sub-Chapter(LG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Regular 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2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00872" y="188913"/>
            <a:ext cx="232627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Silicon Works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800872" y="188913"/>
            <a:ext cx="232627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Silicon Works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73555" y="542925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9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15436" y="116632"/>
            <a:ext cx="3945476" cy="320776"/>
          </a:xfrm>
        </p:spPr>
        <p:txBody>
          <a:bodyPr/>
          <a:lstStyle/>
          <a:p>
            <a:r>
              <a:rPr lang="ko-KR" altLang="en-US" sz="1400" dirty="0" smtClean="0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발명제안서</a:t>
            </a:r>
            <a:endParaRPr lang="ko-KR" altLang="en-US" sz="1400" dirty="0">
              <a:solidFill>
                <a:schemeClr val="tx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65330"/>
              </p:ext>
            </p:extLst>
          </p:nvPr>
        </p:nvGraphicFramePr>
        <p:xfrm>
          <a:off x="434968" y="1202192"/>
          <a:ext cx="9000064" cy="511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4212000"/>
                <a:gridCol w="4212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특허번호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회사이름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9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도면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대표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값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= </a:t>
                      </a:r>
                      <a:r>
                        <a:rPr lang="ko-KR" altLang="en-US" sz="1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최대 값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+ </a:t>
                      </a:r>
                      <a:r>
                        <a:rPr lang="ko-KR" altLang="en-US" sz="1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최대 값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x (DISTANCE / UNIT_DISTANCE) x </a:t>
                      </a:r>
                      <a:r>
                        <a:rPr lang="el-GR" altLang="ko-KR" sz="1000" dirty="0" smtClean="0">
                          <a:ea typeface="LG스마트체 Regular" panose="020B0600000101010101" pitchFamily="50" charset="-127"/>
                          <a:cs typeface="Arial" pitchFamily="34" charset="0"/>
                        </a:rPr>
                        <a:t>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32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및 작용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라벨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최대 값을 갖는 셀 값을 라벨의 대표 값으로 사용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대표 값의 프레임 간 편차가 임계 값보다 커지면 노이즈 상태라고 판단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Hopping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또는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IIR filtering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계수 변경 등 노이즈 상태에 적합한 설정 적용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선행기술의 문제점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위치가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Cell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중앙일때와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가장자리일 때의 최대 값의 차이가 매우 큼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Drawing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할 경우 터치 위치에 따라 최대 값의 프레임 간 편차가 커져 노이즈 상태와 일반 상태의 구분이 어려움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해결과제 및 해결수단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Drawing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 노이즈 탐색 성능 저하되는 현상 개선 필요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라벨 내의 모든 값을 이용하여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터치 좌표를 계산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Cell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중앙과 터치 좌표 간의 거리에 따라 최대 값을 보정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Drawing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시에도 노이즈가 없다면 균등한 최대 값을 나타냄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발명의 효과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Drawing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할 때의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노이즈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탐색 성능 향상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20066"/>
              </p:ext>
            </p:extLst>
          </p:nvPr>
        </p:nvGraphicFramePr>
        <p:xfrm>
          <a:off x="426121" y="650361"/>
          <a:ext cx="9001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942703"/>
                <a:gridCol w="864096"/>
                <a:gridCol w="4114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소속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LTS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임양빈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발명의 명칭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라벨의 최대 값 보정을 통한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노이즈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탐색 성능 향상 및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고스트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터치 방지 기술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5745088" y="2060848"/>
            <a:ext cx="3104984" cy="2016224"/>
            <a:chOff x="1640632" y="2492896"/>
            <a:chExt cx="5616624" cy="3647160"/>
          </a:xfrm>
        </p:grpSpPr>
        <p:grpSp>
          <p:nvGrpSpPr>
            <p:cNvPr id="34" name="그룹 33"/>
            <p:cNvGrpSpPr/>
            <p:nvPr/>
          </p:nvGrpSpPr>
          <p:grpSpPr>
            <a:xfrm>
              <a:off x="1640632" y="2492896"/>
              <a:ext cx="5616624" cy="3647160"/>
              <a:chOff x="776536" y="2132856"/>
              <a:chExt cx="5544616" cy="360040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776536" y="2132856"/>
                <a:ext cx="5544616" cy="3600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776536" y="2852936"/>
                <a:ext cx="554461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1568624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76536" y="3573016"/>
                <a:ext cx="554461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776536" y="4293096"/>
                <a:ext cx="554461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776536" y="5013176"/>
                <a:ext cx="554461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360712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152800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3944888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4736976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5529064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6321152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그룹 56"/>
              <p:cNvGrpSpPr/>
              <p:nvPr/>
            </p:nvGrpSpPr>
            <p:grpSpPr>
              <a:xfrm>
                <a:off x="4493609" y="3199128"/>
                <a:ext cx="832355" cy="693658"/>
                <a:chOff x="3785401" y="6177624"/>
                <a:chExt cx="1232661" cy="789782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58" name="자유형 57"/>
                <p:cNvSpPr/>
                <p:nvPr/>
              </p:nvSpPr>
              <p:spPr>
                <a:xfrm>
                  <a:off x="3785401" y="6177624"/>
                  <a:ext cx="1232661" cy="789782"/>
                </a:xfrm>
                <a:custGeom>
                  <a:avLst/>
                  <a:gdLst>
                    <a:gd name="connsiteX0" fmla="*/ 559561 w 1232661"/>
                    <a:gd name="connsiteY0" fmla="*/ 0 h 789782"/>
                    <a:gd name="connsiteX1" fmla="*/ 761 w 1232661"/>
                    <a:gd name="connsiteY1" fmla="*/ 660400 h 789782"/>
                    <a:gd name="connsiteX2" fmla="*/ 457961 w 1232661"/>
                    <a:gd name="connsiteY2" fmla="*/ 749300 h 789782"/>
                    <a:gd name="connsiteX3" fmla="*/ 1232661 w 1232661"/>
                    <a:gd name="connsiteY3" fmla="*/ 177800 h 78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2661" h="789782">
                      <a:moveTo>
                        <a:pt x="559561" y="0"/>
                      </a:moveTo>
                      <a:cubicBezTo>
                        <a:pt x="288627" y="267758"/>
                        <a:pt x="17694" y="535517"/>
                        <a:pt x="761" y="660400"/>
                      </a:cubicBezTo>
                      <a:cubicBezTo>
                        <a:pt x="-16172" y="785283"/>
                        <a:pt x="252644" y="829733"/>
                        <a:pt x="457961" y="749300"/>
                      </a:cubicBezTo>
                      <a:cubicBezTo>
                        <a:pt x="663278" y="668867"/>
                        <a:pt x="947969" y="423333"/>
                        <a:pt x="1232661" y="177800"/>
                      </a:cubicBez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 58"/>
                <p:cNvSpPr/>
                <p:nvPr/>
              </p:nvSpPr>
              <p:spPr>
                <a:xfrm>
                  <a:off x="3913162" y="6330021"/>
                  <a:ext cx="317499" cy="622300"/>
                </a:xfrm>
                <a:custGeom>
                  <a:avLst/>
                  <a:gdLst>
                    <a:gd name="connsiteX0" fmla="*/ 317500 w 317500"/>
                    <a:gd name="connsiteY0" fmla="*/ 0 h 622300"/>
                    <a:gd name="connsiteX1" fmla="*/ 190500 w 317500"/>
                    <a:gd name="connsiteY1" fmla="*/ 444500 h 622300"/>
                    <a:gd name="connsiteX2" fmla="*/ 0 w 317500"/>
                    <a:gd name="connsiteY2" fmla="*/ 622300 h 62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7500" h="622300">
                      <a:moveTo>
                        <a:pt x="317500" y="0"/>
                      </a:moveTo>
                      <a:cubicBezTo>
                        <a:pt x="280458" y="170391"/>
                        <a:pt x="243417" y="340783"/>
                        <a:pt x="190500" y="444500"/>
                      </a:cubicBezTo>
                      <a:cubicBezTo>
                        <a:pt x="137583" y="548217"/>
                        <a:pt x="68791" y="585258"/>
                        <a:pt x="0" y="622300"/>
                      </a:cubicBez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5" name="타원 34"/>
            <p:cNvSpPr/>
            <p:nvPr/>
          </p:nvSpPr>
          <p:spPr>
            <a:xfrm>
              <a:off x="5215152" y="4275683"/>
              <a:ext cx="89421" cy="894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528228" y="4275683"/>
              <a:ext cx="89421" cy="894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8820" y="4478923"/>
              <a:ext cx="2111393" cy="36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최대 값을 갖는 </a:t>
              </a:r>
              <a:r>
                <a:rPr lang="en-US" altLang="ko-KR" sz="700" b="1" dirty="0" smtClean="0"/>
                <a:t>cell </a:t>
              </a:r>
              <a:r>
                <a:rPr lang="ko-KR" altLang="en-US" sz="700" b="1" smtClean="0"/>
                <a:t>중앙</a:t>
              </a:r>
              <a:endParaRPr lang="ko-KR" altLang="en-US" sz="700" b="1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4792135" y="4343400"/>
              <a:ext cx="414865" cy="17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643735" y="4478923"/>
              <a:ext cx="1416444" cy="36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실제 터치 좌표</a:t>
              </a:r>
              <a:endParaRPr lang="ko-KR" altLang="en-US" sz="700" b="1" dirty="0"/>
            </a:p>
          </p:txBody>
        </p:sp>
        <p:cxnSp>
          <p:nvCxnSpPr>
            <p:cNvPr id="40" name="직선 화살표 연결선 39"/>
            <p:cNvCxnSpPr>
              <a:stCxn id="36" idx="5"/>
            </p:cNvCxnSpPr>
            <p:nvPr/>
          </p:nvCxnSpPr>
          <p:spPr>
            <a:xfrm>
              <a:off x="5604554" y="4352009"/>
              <a:ext cx="236750" cy="169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283200" y="4320394"/>
              <a:ext cx="253495" cy="60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844837" y="5081361"/>
              <a:ext cx="802375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519748" y="5118326"/>
              <a:ext cx="1597770" cy="36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UNIT_DISTANCE</a:t>
              </a:r>
              <a:endParaRPr lang="ko-KR" altLang="en-US" sz="7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83986" y="4361279"/>
              <a:ext cx="1118367" cy="36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DISTANCE</a:t>
              </a:r>
              <a:endParaRPr lang="ko-KR" altLang="en-US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7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15436" y="116632"/>
            <a:ext cx="3945476" cy="320776"/>
          </a:xfrm>
        </p:spPr>
        <p:txBody>
          <a:bodyPr/>
          <a:lstStyle/>
          <a:p>
            <a:r>
              <a:rPr lang="ko-KR" altLang="en-US" sz="1400" dirty="0" smtClean="0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발명제안서</a:t>
            </a:r>
            <a:endParaRPr lang="ko-KR" altLang="en-US" sz="1400" dirty="0">
              <a:solidFill>
                <a:schemeClr val="tx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75008"/>
              </p:ext>
            </p:extLst>
          </p:nvPr>
        </p:nvGraphicFramePr>
        <p:xfrm>
          <a:off x="434968" y="1202192"/>
          <a:ext cx="9000064" cy="511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4212000"/>
                <a:gridCol w="4212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특허번호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회사이름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9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도면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대표 값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= </a:t>
                      </a:r>
                      <a:r>
                        <a:rPr lang="ko-KR" altLang="en-US" sz="1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최대 값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+ </a:t>
                      </a:r>
                      <a:r>
                        <a:rPr lang="ko-KR" altLang="en-US" sz="1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최대 값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x (DISTANCE / UNIT_DISTANCE) x </a:t>
                      </a:r>
                      <a:r>
                        <a:rPr lang="el-GR" altLang="ko-KR" sz="1000" dirty="0" smtClean="0">
                          <a:ea typeface="LG스마트체 Regular" panose="020B0600000101010101" pitchFamily="50" charset="-127"/>
                          <a:cs typeface="Arial" pitchFamily="34" charset="0"/>
                        </a:rPr>
                        <a:t>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32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및 작용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임계 값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이상의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Cell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들을 라벨링하여 터치 좌표 계산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선행기술의 문제점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패널의 모든 위치 중 터치를 했을 때 가장 작은 값을 기준으로 터치 임계 값을 설정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데드 존이 발생하지 않기 위함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Cell pitch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 클 수록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Cell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가장자리를 터치했을 때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Cell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값이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낮으며 터치 임계 값도 낮아짐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고스트 터치가 발생할 경우 구분이 어려움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해결과제 및 해결수단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가장자리 터치시의 터치 데이터를 보정하여 터치 임계 값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조정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라벨 내의 모든 값을 이용하여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터치 좌표를 계산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Cell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중앙과 터치 좌표 간의 거리에 따라 최대 값을 보정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임계 값을 높게 설정해도 데드존이 발생하지 않음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발명의 효과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고스트 터치와 일반 터치의 구분이 용이함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6121" y="650361"/>
          <a:ext cx="9001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942703"/>
                <a:gridCol w="864096"/>
                <a:gridCol w="4114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소속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LTS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임양빈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발명의 명칭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라벨의 최대 값 보정을 통한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노이즈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탐색 성능 향상 및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고스트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터치 방지 기술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745088" y="2060848"/>
            <a:ext cx="3104984" cy="2016224"/>
            <a:chOff x="1640632" y="2492896"/>
            <a:chExt cx="5616624" cy="3647160"/>
          </a:xfrm>
        </p:grpSpPr>
        <p:grpSp>
          <p:nvGrpSpPr>
            <p:cNvPr id="6" name="그룹 5"/>
            <p:cNvGrpSpPr/>
            <p:nvPr/>
          </p:nvGrpSpPr>
          <p:grpSpPr>
            <a:xfrm>
              <a:off x="1640632" y="2492896"/>
              <a:ext cx="5616624" cy="3647160"/>
              <a:chOff x="776536" y="2132856"/>
              <a:chExt cx="5544616" cy="360040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76536" y="2132856"/>
                <a:ext cx="5544616" cy="3600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776536" y="2852936"/>
                <a:ext cx="554461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568624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776536" y="3573016"/>
                <a:ext cx="554461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76536" y="4293096"/>
                <a:ext cx="554461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776536" y="5013176"/>
                <a:ext cx="554461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360712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3152800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944888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4736976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529064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6321152" y="2132856"/>
                <a:ext cx="0" cy="36004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>
              <a:xfrm>
                <a:off x="4493609" y="3199128"/>
                <a:ext cx="832355" cy="693658"/>
                <a:chOff x="3785401" y="6177624"/>
                <a:chExt cx="1232661" cy="789782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31" name="자유형 30"/>
                <p:cNvSpPr/>
                <p:nvPr/>
              </p:nvSpPr>
              <p:spPr>
                <a:xfrm>
                  <a:off x="3785401" y="6177624"/>
                  <a:ext cx="1232661" cy="789782"/>
                </a:xfrm>
                <a:custGeom>
                  <a:avLst/>
                  <a:gdLst>
                    <a:gd name="connsiteX0" fmla="*/ 559561 w 1232661"/>
                    <a:gd name="connsiteY0" fmla="*/ 0 h 789782"/>
                    <a:gd name="connsiteX1" fmla="*/ 761 w 1232661"/>
                    <a:gd name="connsiteY1" fmla="*/ 660400 h 789782"/>
                    <a:gd name="connsiteX2" fmla="*/ 457961 w 1232661"/>
                    <a:gd name="connsiteY2" fmla="*/ 749300 h 789782"/>
                    <a:gd name="connsiteX3" fmla="*/ 1232661 w 1232661"/>
                    <a:gd name="connsiteY3" fmla="*/ 177800 h 78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2661" h="789782">
                      <a:moveTo>
                        <a:pt x="559561" y="0"/>
                      </a:moveTo>
                      <a:cubicBezTo>
                        <a:pt x="288627" y="267758"/>
                        <a:pt x="17694" y="535517"/>
                        <a:pt x="761" y="660400"/>
                      </a:cubicBezTo>
                      <a:cubicBezTo>
                        <a:pt x="-16172" y="785283"/>
                        <a:pt x="252644" y="829733"/>
                        <a:pt x="457961" y="749300"/>
                      </a:cubicBezTo>
                      <a:cubicBezTo>
                        <a:pt x="663278" y="668867"/>
                        <a:pt x="947969" y="423333"/>
                        <a:pt x="1232661" y="177800"/>
                      </a:cubicBez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자유형 31"/>
                <p:cNvSpPr/>
                <p:nvPr/>
              </p:nvSpPr>
              <p:spPr>
                <a:xfrm>
                  <a:off x="3913162" y="6330021"/>
                  <a:ext cx="317499" cy="622300"/>
                </a:xfrm>
                <a:custGeom>
                  <a:avLst/>
                  <a:gdLst>
                    <a:gd name="connsiteX0" fmla="*/ 317500 w 317500"/>
                    <a:gd name="connsiteY0" fmla="*/ 0 h 622300"/>
                    <a:gd name="connsiteX1" fmla="*/ 190500 w 317500"/>
                    <a:gd name="connsiteY1" fmla="*/ 444500 h 622300"/>
                    <a:gd name="connsiteX2" fmla="*/ 0 w 317500"/>
                    <a:gd name="connsiteY2" fmla="*/ 622300 h 62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7500" h="622300">
                      <a:moveTo>
                        <a:pt x="317500" y="0"/>
                      </a:moveTo>
                      <a:cubicBezTo>
                        <a:pt x="280458" y="170391"/>
                        <a:pt x="243417" y="340783"/>
                        <a:pt x="190500" y="444500"/>
                      </a:cubicBezTo>
                      <a:cubicBezTo>
                        <a:pt x="137583" y="548217"/>
                        <a:pt x="68791" y="585258"/>
                        <a:pt x="0" y="622300"/>
                      </a:cubicBez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타원 6"/>
            <p:cNvSpPr/>
            <p:nvPr/>
          </p:nvSpPr>
          <p:spPr>
            <a:xfrm>
              <a:off x="5215152" y="4275683"/>
              <a:ext cx="89421" cy="894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528228" y="4275683"/>
              <a:ext cx="89421" cy="894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58820" y="4478923"/>
              <a:ext cx="2111393" cy="36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최대 값을 갖는 </a:t>
              </a:r>
              <a:r>
                <a:rPr lang="en-US" altLang="ko-KR" sz="700" b="1" dirty="0" smtClean="0"/>
                <a:t>cell </a:t>
              </a:r>
              <a:r>
                <a:rPr lang="ko-KR" altLang="en-US" sz="700" b="1" smtClean="0"/>
                <a:t>중앙</a:t>
              </a:r>
              <a:endParaRPr lang="ko-KR" altLang="en-US" sz="700" b="1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4792135" y="4343400"/>
              <a:ext cx="414865" cy="17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43735" y="4478923"/>
              <a:ext cx="1416444" cy="36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실제 터치 좌표</a:t>
              </a:r>
              <a:endParaRPr lang="ko-KR" altLang="en-US" sz="700" b="1" dirty="0"/>
            </a:p>
          </p:txBody>
        </p:sp>
        <p:cxnSp>
          <p:nvCxnSpPr>
            <p:cNvPr id="13" name="직선 화살표 연결선 12"/>
            <p:cNvCxnSpPr>
              <a:stCxn id="8" idx="5"/>
            </p:cNvCxnSpPr>
            <p:nvPr/>
          </p:nvCxnSpPr>
          <p:spPr>
            <a:xfrm>
              <a:off x="5604554" y="4352009"/>
              <a:ext cx="236750" cy="169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283200" y="4320394"/>
              <a:ext cx="253495" cy="60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844837" y="5081361"/>
              <a:ext cx="802375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19748" y="5118326"/>
              <a:ext cx="1597770" cy="36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UNIT_DISTANCE</a:t>
              </a:r>
              <a:endParaRPr lang="ko-KR" altLang="en-US" sz="7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83986" y="4361279"/>
              <a:ext cx="1118367" cy="36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DISTANCE</a:t>
              </a:r>
              <a:endParaRPr lang="ko-KR" altLang="en-US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0030" y="1113622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Baseline Calculation</a:t>
            </a:r>
            <a:endParaRPr lang="en-US" altLang="ko-KR" sz="800" b="1" dirty="0"/>
          </a:p>
        </p:txBody>
      </p:sp>
      <p:sp>
        <p:nvSpPr>
          <p:cNvPr id="6" name="직사각형 5"/>
          <p:cNvSpPr/>
          <p:nvPr/>
        </p:nvSpPr>
        <p:spPr>
          <a:xfrm>
            <a:off x="416496" y="2600736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Sensing </a:t>
            </a:r>
            <a:r>
              <a:rPr lang="en-US" altLang="ko-KR" sz="800" b="1" dirty="0" smtClean="0"/>
              <a:t>Raw Data</a:t>
            </a:r>
            <a:endParaRPr lang="en-US" altLang="ko-KR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16496" y="3160616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Get </a:t>
            </a:r>
            <a:r>
              <a:rPr lang="en-US" altLang="ko-KR" sz="800" b="1" dirty="0"/>
              <a:t>Intensity </a:t>
            </a:r>
            <a:r>
              <a:rPr lang="en-US" altLang="ko-KR" sz="800" b="1" dirty="0" smtClean="0"/>
              <a:t>Data</a:t>
            </a:r>
            <a:endParaRPr lang="ko-KR" altLang="en-US" sz="800" b="1" dirty="0"/>
          </a:p>
        </p:txBody>
      </p:sp>
      <p:sp>
        <p:nvSpPr>
          <p:cNvPr id="9" name="직사각형 8"/>
          <p:cNvSpPr/>
          <p:nvPr/>
        </p:nvSpPr>
        <p:spPr>
          <a:xfrm>
            <a:off x="416496" y="3720491"/>
            <a:ext cx="129614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Labeling</a:t>
            </a:r>
            <a:endParaRPr lang="ko-KR" altLang="en-US" sz="800" b="1" dirty="0"/>
          </a:p>
        </p:txBody>
      </p:sp>
      <p:sp>
        <p:nvSpPr>
          <p:cNvPr id="10" name="직사각형 9"/>
          <p:cNvSpPr/>
          <p:nvPr/>
        </p:nvSpPr>
        <p:spPr>
          <a:xfrm>
            <a:off x="415042" y="4310865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Calculate Coordinate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0712" y="3728428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Coordinate </a:t>
            </a:r>
            <a:r>
              <a:rPr lang="en-US" altLang="ko-KR" sz="800" b="1" dirty="0"/>
              <a:t>Smoothing</a:t>
            </a:r>
            <a:endParaRPr lang="ko-KR" altLang="en-US" sz="800" b="1" dirty="0"/>
          </a:p>
        </p:txBody>
      </p: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1064568" y="3032784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>
            <a:off x="1064568" y="3592664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9" idx="2"/>
          </p:cNvCxnSpPr>
          <p:nvPr/>
        </p:nvCxnSpPr>
        <p:spPr>
          <a:xfrm>
            <a:off x="3008784" y="3032783"/>
            <a:ext cx="0" cy="11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60712" y="2600736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Coordinate Tracking</a:t>
            </a:r>
            <a:endParaRPr lang="ko-KR" altLang="en-US" sz="800" b="1" dirty="0"/>
          </a:p>
        </p:txBody>
      </p:sp>
      <p:cxnSp>
        <p:nvCxnSpPr>
          <p:cNvPr id="21" name="꺾인 연결선 20"/>
          <p:cNvCxnSpPr>
            <a:stCxn id="10" idx="3"/>
            <a:endCxn id="19" idx="0"/>
          </p:cNvCxnSpPr>
          <p:nvPr/>
        </p:nvCxnSpPr>
        <p:spPr>
          <a:xfrm flipV="1">
            <a:off x="1711186" y="2600736"/>
            <a:ext cx="1297598" cy="1926153"/>
          </a:xfrm>
          <a:prstGeom prst="bentConnector4">
            <a:avLst>
              <a:gd name="adj1" fmla="val 25028"/>
              <a:gd name="adj2" fmla="val 111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360712" y="4310864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PUSH Touch </a:t>
            </a:r>
            <a:r>
              <a:rPr lang="en-US" altLang="ko-KR" sz="800" b="1" dirty="0" smtClean="0"/>
              <a:t>Event</a:t>
            </a:r>
            <a:endParaRPr lang="en-US" altLang="ko-KR" sz="800" b="1" dirty="0"/>
          </a:p>
        </p:txBody>
      </p:sp>
      <p:cxnSp>
        <p:nvCxnSpPr>
          <p:cNvPr id="27" name="직선 화살표 연결선 26"/>
          <p:cNvCxnSpPr>
            <a:endCxn id="26" idx="0"/>
          </p:cNvCxnSpPr>
          <p:nvPr/>
        </p:nvCxnSpPr>
        <p:spPr>
          <a:xfrm>
            <a:off x="3008784" y="4184912"/>
            <a:ext cx="0" cy="12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1684033" y="753582"/>
            <a:ext cx="2112135" cy="1475168"/>
            <a:chOff x="3852973" y="1035485"/>
            <a:chExt cx="2443836" cy="1774810"/>
          </a:xfrm>
        </p:grpSpPr>
        <p:grpSp>
          <p:nvGrpSpPr>
            <p:cNvPr id="30" name="그룹 29"/>
            <p:cNvGrpSpPr/>
            <p:nvPr/>
          </p:nvGrpSpPr>
          <p:grpSpPr>
            <a:xfrm>
              <a:off x="3999647" y="1035485"/>
              <a:ext cx="2091959" cy="1356982"/>
              <a:chOff x="3918012" y="1069269"/>
              <a:chExt cx="2442999" cy="164958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918012" y="1069269"/>
                <a:ext cx="1976836" cy="1160867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/>
                    </a:solidFill>
                  </a:rPr>
                  <a:t>Raw Data Frame 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130382" y="1280884"/>
                <a:ext cx="1976836" cy="1160867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Raw Data Frame </a:t>
                </a:r>
                <a:r>
                  <a:rPr lang="en-US" altLang="ko-KR" sz="7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022869" y="1171986"/>
                <a:ext cx="1976836" cy="1160867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Raw Data </a:t>
                </a:r>
                <a:r>
                  <a:rPr lang="en-US" altLang="ko-KR" sz="700" dirty="0" smtClean="0">
                    <a:solidFill>
                      <a:schemeClr val="tx1"/>
                    </a:solidFill>
                  </a:rPr>
                  <a:t>Frame 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2529832">
                <a:off x="4103898" y="2336337"/>
                <a:ext cx="25039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 smtClean="0"/>
                  <a:t>…</a:t>
                </a:r>
                <a:endParaRPr lang="ko-KR" altLang="en-US" sz="7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2644668">
                <a:off x="6092065" y="1182902"/>
                <a:ext cx="25039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 smtClean="0"/>
                  <a:t>…</a:t>
                </a:r>
                <a:endParaRPr lang="ko-KR" altLang="en-US" sz="7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384175" y="1557983"/>
                <a:ext cx="1976836" cy="116086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Raw Data Frame n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71026" y="1442903"/>
                <a:ext cx="1976836" cy="1160867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Raw Data Frame </a:t>
                </a:r>
                <a:r>
                  <a:rPr lang="en-US" altLang="ko-KR" sz="700" dirty="0" smtClean="0">
                    <a:solidFill>
                      <a:schemeClr val="tx1"/>
                    </a:solidFill>
                  </a:rPr>
                  <a:t>n-1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2724835">
                <a:off x="5087813" y="1771526"/>
                <a:ext cx="250390" cy="200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 smtClean="0"/>
                  <a:t>…</a:t>
                </a:r>
                <a:endParaRPr lang="ko-KR" altLang="en-US" sz="7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852973" y="2402972"/>
              <a:ext cx="2443836" cy="4073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ea"/>
                </a:rPr>
                <a:t>n</a:t>
              </a:r>
              <a:r>
                <a:rPr lang="ko-KR" altLang="en-US" sz="800" dirty="0" smtClean="0">
                  <a:latin typeface="+mn-ea"/>
                </a:rPr>
                <a:t>개 </a:t>
              </a:r>
              <a:r>
                <a:rPr lang="en-US" altLang="ko-KR" sz="800" dirty="0" smtClean="0">
                  <a:latin typeface="+mn-ea"/>
                </a:rPr>
                <a:t>Frame</a:t>
              </a:r>
              <a:r>
                <a:rPr lang="ko-KR" altLang="en-US" sz="800" dirty="0" smtClean="0">
                  <a:latin typeface="+mn-ea"/>
                </a:rPr>
                <a:t>의 </a:t>
              </a:r>
              <a:r>
                <a:rPr lang="en-US" altLang="ko-KR" sz="800" dirty="0" smtClean="0">
                  <a:latin typeface="+mn-ea"/>
                </a:rPr>
                <a:t>Raw Data </a:t>
              </a:r>
              <a:r>
                <a:rPr lang="ko-KR" altLang="en-US" sz="800" dirty="0" smtClean="0">
                  <a:latin typeface="+mn-ea"/>
                </a:rPr>
                <a:t>평균값을 </a:t>
              </a:r>
              <a:r>
                <a:rPr lang="en-US" altLang="ko-KR" sz="800" dirty="0" smtClean="0">
                  <a:latin typeface="+mn-ea"/>
                </a:rPr>
                <a:t>Baseline</a:t>
              </a:r>
              <a:r>
                <a:rPr lang="ko-KR" altLang="en-US" sz="800" dirty="0" smtClean="0">
                  <a:latin typeface="+mn-ea"/>
                </a:rPr>
                <a:t>으로 사용 </a:t>
              </a:r>
              <a:r>
                <a:rPr lang="en-US" altLang="ko-KR" sz="800" dirty="0" smtClean="0">
                  <a:latin typeface="+mn-ea"/>
                </a:rPr>
                <a:t>(Power on </a:t>
              </a:r>
              <a:r>
                <a:rPr lang="ko-KR" altLang="en-US" sz="800" dirty="0" smtClean="0">
                  <a:latin typeface="+mn-ea"/>
                </a:rPr>
                <a:t>후 </a:t>
              </a:r>
              <a:r>
                <a:rPr lang="en-US" altLang="ko-KR" sz="800" dirty="0" smtClean="0">
                  <a:latin typeface="+mn-ea"/>
                </a:rPr>
                <a:t>1</a:t>
              </a:r>
              <a:r>
                <a:rPr lang="ko-KR" altLang="en-US" sz="800" dirty="0" smtClean="0">
                  <a:latin typeface="+mn-ea"/>
                </a:rPr>
                <a:t>회만 수행</a:t>
              </a:r>
              <a:r>
                <a:rPr lang="en-US" altLang="ko-KR" sz="800" dirty="0" smtClean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104456" y="3890153"/>
            <a:ext cx="54570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Touch</a:t>
            </a:r>
            <a:r>
              <a:rPr lang="ko-KR" altLang="en-US" sz="800" dirty="0" smtClean="0">
                <a:latin typeface="+mn-ea"/>
              </a:rPr>
              <a:t>를 판단하기 위해 </a:t>
            </a:r>
            <a:r>
              <a:rPr lang="en-US" altLang="ko-KR" sz="800" dirty="0" smtClean="0">
                <a:latin typeface="+mn-ea"/>
              </a:rPr>
              <a:t>Raw Data</a:t>
            </a:r>
            <a:r>
              <a:rPr lang="ko-KR" altLang="en-US" sz="800" dirty="0" smtClean="0">
                <a:latin typeface="+mn-ea"/>
              </a:rPr>
              <a:t>에서 </a:t>
            </a:r>
            <a:r>
              <a:rPr lang="en-US" altLang="ko-KR" sz="800" dirty="0" smtClean="0">
                <a:latin typeface="+mn-ea"/>
              </a:rPr>
              <a:t>Baseline</a:t>
            </a:r>
            <a:r>
              <a:rPr lang="ko-KR" altLang="en-US" sz="800" dirty="0" smtClean="0">
                <a:latin typeface="+mn-ea"/>
              </a:rPr>
              <a:t>을 빼고 </a:t>
            </a:r>
            <a:r>
              <a:rPr lang="en-US" altLang="ko-KR" sz="800" dirty="0" smtClean="0">
                <a:latin typeface="+mn-ea"/>
              </a:rPr>
              <a:t>n</a:t>
            </a:r>
            <a:r>
              <a:rPr lang="ko-KR" altLang="en-US" sz="800" dirty="0" smtClean="0">
                <a:latin typeface="+mn-ea"/>
              </a:rPr>
              <a:t>으로 나눈 값을 </a:t>
            </a:r>
            <a:r>
              <a:rPr lang="en-US" altLang="ko-KR" sz="800" dirty="0" smtClean="0">
                <a:latin typeface="+mn-ea"/>
              </a:rPr>
              <a:t>Intensity Data</a:t>
            </a:r>
            <a:r>
              <a:rPr lang="ko-KR" altLang="en-US" sz="800" dirty="0" smtClean="0">
                <a:latin typeface="+mn-ea"/>
              </a:rPr>
              <a:t>로 사용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85113"/>
              </p:ext>
            </p:extLst>
          </p:nvPr>
        </p:nvGraphicFramePr>
        <p:xfrm>
          <a:off x="4086457" y="941477"/>
          <a:ext cx="2670822" cy="1429512"/>
        </p:xfrm>
        <a:graphic>
          <a:graphicData uri="http://schemas.openxmlformats.org/drawingml/2006/table">
            <a:tbl>
              <a:tblPr/>
              <a:tblGrid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Raw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00017"/>
              </p:ext>
            </p:extLst>
          </p:nvPr>
        </p:nvGraphicFramePr>
        <p:xfrm>
          <a:off x="6750457" y="941477"/>
          <a:ext cx="2670822" cy="1429512"/>
        </p:xfrm>
        <a:graphic>
          <a:graphicData uri="http://schemas.openxmlformats.org/drawingml/2006/table">
            <a:tbl>
              <a:tblPr/>
              <a:tblGrid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Baseline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8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1560"/>
              </p:ext>
            </p:extLst>
          </p:nvPr>
        </p:nvGraphicFramePr>
        <p:xfrm>
          <a:off x="4086457" y="2430157"/>
          <a:ext cx="2670822" cy="1429512"/>
        </p:xfrm>
        <a:graphic>
          <a:graphicData uri="http://schemas.openxmlformats.org/drawingml/2006/table">
            <a:tbl>
              <a:tblPr/>
              <a:tblGrid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Raw Data - Baseline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27709"/>
              </p:ext>
            </p:extLst>
          </p:nvPr>
        </p:nvGraphicFramePr>
        <p:xfrm>
          <a:off x="6750457" y="2430157"/>
          <a:ext cx="2663909" cy="1429512"/>
        </p:xfrm>
        <a:graphic>
          <a:graphicData uri="http://schemas.openxmlformats.org/drawingml/2006/table">
            <a:tbl>
              <a:tblPr/>
              <a:tblGrid>
                <a:gridCol w="232769"/>
                <a:gridCol w="243114"/>
                <a:gridCol w="243114"/>
                <a:gridCol w="243114"/>
                <a:gridCol w="243114"/>
                <a:gridCol w="243114"/>
                <a:gridCol w="243114"/>
                <a:gridCol w="243114"/>
                <a:gridCol w="243114"/>
                <a:gridCol w="243114"/>
                <a:gridCol w="243114"/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Intensity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1563920" y="692696"/>
            <a:ext cx="2322255" cy="15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563920" y="692696"/>
            <a:ext cx="2322255" cy="154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28464" y="1112054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Baseline Calculation</a:t>
            </a:r>
            <a:endParaRPr lang="en-US" altLang="ko-KR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128464" y="1112054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Baseline Calculation</a:t>
            </a:r>
            <a:endParaRPr lang="en-US" altLang="ko-KR" sz="800" b="1" dirty="0"/>
          </a:p>
        </p:txBody>
      </p:sp>
      <p:sp>
        <p:nvSpPr>
          <p:cNvPr id="60" name="직사각형 59"/>
          <p:cNvSpPr/>
          <p:nvPr/>
        </p:nvSpPr>
        <p:spPr>
          <a:xfrm>
            <a:off x="4048953" y="902741"/>
            <a:ext cx="5472608" cy="32201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064568" y="4183037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60712" y="3151322"/>
            <a:ext cx="1296144" cy="4320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Noise Detection</a:t>
            </a:r>
            <a:endParaRPr lang="ko-KR" altLang="en-US" sz="8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008784" y="3608848"/>
            <a:ext cx="0" cy="11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4284676" y="4966211"/>
            <a:ext cx="2104809" cy="1492729"/>
            <a:chOff x="4319494" y="4627258"/>
            <a:chExt cx="2104809" cy="1492729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4496784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0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4689616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X1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4882448" y="4627258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5075281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5268112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4319494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4689616" y="4986297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4882448" y="4986297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5075281" y="4986297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5268112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5460144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5652975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5845807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X7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6038640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 bwMode="auto">
            <a:xfrm>
              <a:off x="6231471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5460144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5652975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5845807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6038640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6231471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 bwMode="auto">
            <a:xfrm>
              <a:off x="4319494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4689616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4882448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5075281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5268112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5460144" y="5175444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5652975" y="5175444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5845807" y="5175444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17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 bwMode="auto">
            <a:xfrm>
              <a:off x="6038640" y="5175444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6231471" y="5175444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4319494" y="536327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 bwMode="auto">
            <a:xfrm>
              <a:off x="4689616" y="53632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 bwMode="auto">
            <a:xfrm>
              <a:off x="4882448" y="53632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 bwMode="auto">
            <a:xfrm>
              <a:off x="5075281" y="53632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5268112" y="53632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 bwMode="auto">
            <a:xfrm>
              <a:off x="5460144" y="536327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5652975" y="536327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20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>
              <a:off x="5845807" y="5363272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41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6038640" y="536327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>
              <a:off x="6231471" y="536327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4319494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Y7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 bwMode="auto">
            <a:xfrm>
              <a:off x="4689616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 bwMode="auto">
            <a:xfrm>
              <a:off x="4882448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 bwMode="auto">
            <a:xfrm>
              <a:off x="5075281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5268112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 bwMode="auto">
            <a:xfrm>
              <a:off x="5460144" y="555197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 bwMode="auto">
            <a:xfrm>
              <a:off x="5652975" y="5551972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4" name="직사각형 213"/>
            <p:cNvSpPr/>
            <p:nvPr/>
          </p:nvSpPr>
          <p:spPr bwMode="auto">
            <a:xfrm>
              <a:off x="5845807" y="5551972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5" name="직사각형 214"/>
            <p:cNvSpPr/>
            <p:nvPr/>
          </p:nvSpPr>
          <p:spPr bwMode="auto">
            <a:xfrm>
              <a:off x="6038640" y="5551972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44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 bwMode="auto">
            <a:xfrm>
              <a:off x="6231471" y="555197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10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7" name="직사각형 216"/>
            <p:cNvSpPr/>
            <p:nvPr/>
          </p:nvSpPr>
          <p:spPr bwMode="auto">
            <a:xfrm>
              <a:off x="4319494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Y8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 bwMode="auto">
            <a:xfrm>
              <a:off x="4689616" y="5741651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9" name="직사각형 218"/>
            <p:cNvSpPr/>
            <p:nvPr/>
          </p:nvSpPr>
          <p:spPr bwMode="auto">
            <a:xfrm>
              <a:off x="4882448" y="5741651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0" name="직사각형 219"/>
            <p:cNvSpPr/>
            <p:nvPr/>
          </p:nvSpPr>
          <p:spPr bwMode="auto">
            <a:xfrm>
              <a:off x="5075281" y="5741651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 bwMode="auto">
            <a:xfrm>
              <a:off x="5268112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5460144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3" name="직사각형 222"/>
            <p:cNvSpPr/>
            <p:nvPr/>
          </p:nvSpPr>
          <p:spPr bwMode="auto">
            <a:xfrm>
              <a:off x="5652975" y="5741651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16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5845807" y="5741651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6038640" y="5741651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19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6" name="직사각형 225"/>
            <p:cNvSpPr/>
            <p:nvPr/>
          </p:nvSpPr>
          <p:spPr bwMode="auto">
            <a:xfrm>
              <a:off x="6231471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7" name="직사각형 226"/>
            <p:cNvSpPr/>
            <p:nvPr/>
          </p:nvSpPr>
          <p:spPr bwMode="auto">
            <a:xfrm>
              <a:off x="4319494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4689616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 bwMode="auto">
            <a:xfrm>
              <a:off x="4882448" y="593084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5075281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5268112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" name="직사각형 231"/>
            <p:cNvSpPr/>
            <p:nvPr/>
          </p:nvSpPr>
          <p:spPr bwMode="auto">
            <a:xfrm>
              <a:off x="5460144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" name="직사각형 232"/>
            <p:cNvSpPr/>
            <p:nvPr/>
          </p:nvSpPr>
          <p:spPr bwMode="auto">
            <a:xfrm>
              <a:off x="5652975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" name="직사각형 233"/>
            <p:cNvSpPr/>
            <p:nvPr/>
          </p:nvSpPr>
          <p:spPr bwMode="auto">
            <a:xfrm>
              <a:off x="5845807" y="593084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13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" name="직사각형 234"/>
            <p:cNvSpPr/>
            <p:nvPr/>
          </p:nvSpPr>
          <p:spPr bwMode="auto">
            <a:xfrm>
              <a:off x="6038640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" name="직사각형 235"/>
            <p:cNvSpPr/>
            <p:nvPr/>
          </p:nvSpPr>
          <p:spPr bwMode="auto">
            <a:xfrm>
              <a:off x="6231471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" name="직사각형 236"/>
            <p:cNvSpPr/>
            <p:nvPr/>
          </p:nvSpPr>
          <p:spPr bwMode="auto">
            <a:xfrm>
              <a:off x="4319494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…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" name="직사각형 237"/>
            <p:cNvSpPr/>
            <p:nvPr/>
          </p:nvSpPr>
          <p:spPr bwMode="auto">
            <a:xfrm>
              <a:off x="4689616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" name="직사각형 238"/>
            <p:cNvSpPr/>
            <p:nvPr/>
          </p:nvSpPr>
          <p:spPr bwMode="auto">
            <a:xfrm>
              <a:off x="4882448" y="479715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" name="직사각형 239"/>
            <p:cNvSpPr/>
            <p:nvPr/>
          </p:nvSpPr>
          <p:spPr bwMode="auto">
            <a:xfrm>
              <a:off x="5075281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" name="직사각형 240"/>
            <p:cNvSpPr/>
            <p:nvPr/>
          </p:nvSpPr>
          <p:spPr bwMode="auto">
            <a:xfrm>
              <a:off x="5268112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" name="직사각형 241"/>
            <p:cNvSpPr/>
            <p:nvPr/>
          </p:nvSpPr>
          <p:spPr bwMode="auto">
            <a:xfrm>
              <a:off x="5460144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5652975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" name="직사각형 243"/>
            <p:cNvSpPr/>
            <p:nvPr/>
          </p:nvSpPr>
          <p:spPr bwMode="auto">
            <a:xfrm>
              <a:off x="5845807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" name="직사각형 244"/>
            <p:cNvSpPr/>
            <p:nvPr/>
          </p:nvSpPr>
          <p:spPr bwMode="auto">
            <a:xfrm>
              <a:off x="6038640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" name="직사각형 245"/>
            <p:cNvSpPr/>
            <p:nvPr/>
          </p:nvSpPr>
          <p:spPr bwMode="auto">
            <a:xfrm>
              <a:off x="6231471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" name="직사각형 246"/>
            <p:cNvSpPr/>
            <p:nvPr/>
          </p:nvSpPr>
          <p:spPr bwMode="auto">
            <a:xfrm>
              <a:off x="4496784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8" name="직사각형 247"/>
            <p:cNvSpPr/>
            <p:nvPr/>
          </p:nvSpPr>
          <p:spPr bwMode="auto">
            <a:xfrm>
              <a:off x="4496784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9" name="직사각형 248"/>
            <p:cNvSpPr/>
            <p:nvPr/>
          </p:nvSpPr>
          <p:spPr bwMode="auto">
            <a:xfrm>
              <a:off x="4496784" y="536327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0" name="직사각형 249"/>
            <p:cNvSpPr/>
            <p:nvPr/>
          </p:nvSpPr>
          <p:spPr bwMode="auto">
            <a:xfrm>
              <a:off x="4496784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 bwMode="auto">
            <a:xfrm>
              <a:off x="4496784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2" name="직사각형 251"/>
            <p:cNvSpPr/>
            <p:nvPr/>
          </p:nvSpPr>
          <p:spPr bwMode="auto">
            <a:xfrm>
              <a:off x="4496784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3" name="직사각형 252"/>
            <p:cNvSpPr/>
            <p:nvPr/>
          </p:nvSpPr>
          <p:spPr bwMode="auto">
            <a:xfrm>
              <a:off x="4496784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54" name="표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84014"/>
              </p:ext>
            </p:extLst>
          </p:nvPr>
        </p:nvGraphicFramePr>
        <p:xfrm>
          <a:off x="6935686" y="5108040"/>
          <a:ext cx="2300400" cy="439077"/>
        </p:xfrm>
        <a:graphic>
          <a:graphicData uri="http://schemas.openxmlformats.org/drawingml/2006/table">
            <a:tbl>
              <a:tblPr/>
              <a:tblGrid>
                <a:gridCol w="801900"/>
                <a:gridCol w="178200"/>
                <a:gridCol w="218700"/>
                <a:gridCol w="267300"/>
                <a:gridCol w="218700"/>
                <a:gridCol w="178200"/>
                <a:gridCol w="437400"/>
              </a:tblGrid>
              <a:tr h="146359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6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 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366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6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Weighted X 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2580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표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28439"/>
              </p:ext>
            </p:extLst>
          </p:nvPr>
        </p:nvGraphicFramePr>
        <p:xfrm>
          <a:off x="6934406" y="5658227"/>
          <a:ext cx="2300400" cy="432047"/>
        </p:xfrm>
        <a:graphic>
          <a:graphicData uri="http://schemas.openxmlformats.org/drawingml/2006/table">
            <a:tbl>
              <a:tblPr/>
              <a:tblGrid>
                <a:gridCol w="801900"/>
                <a:gridCol w="178200"/>
                <a:gridCol w="218700"/>
                <a:gridCol w="267300"/>
                <a:gridCol w="218700"/>
                <a:gridCol w="178200"/>
                <a:gridCol w="437400"/>
              </a:tblGrid>
              <a:tr h="146359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6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 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Weighted Y 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6" name="TextBox 255"/>
          <p:cNvSpPr txBox="1"/>
          <p:nvPr/>
        </p:nvSpPr>
        <p:spPr>
          <a:xfrm>
            <a:off x="7068301" y="6181564"/>
            <a:ext cx="103226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700" b="1" dirty="0" smtClean="0"/>
              <a:t>X=2580/366=7.05</a:t>
            </a:r>
          </a:p>
          <a:p>
            <a:pPr algn="ctr"/>
            <a:r>
              <a:rPr lang="en-US" altLang="ko-KR" sz="700" b="1" dirty="0" smtClean="0"/>
              <a:t>Y=2544/366=6.95</a:t>
            </a:r>
            <a:endParaRPr lang="ko-KR" altLang="en-US" sz="700" b="1" dirty="0"/>
          </a:p>
        </p:txBody>
      </p:sp>
      <p:sp>
        <p:nvSpPr>
          <p:cNvPr id="257" name="TextBox 256"/>
          <p:cNvSpPr txBox="1"/>
          <p:nvPr/>
        </p:nvSpPr>
        <p:spPr>
          <a:xfrm>
            <a:off x="8216069" y="6182456"/>
            <a:ext cx="82060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700" dirty="0" smtClean="0"/>
              <a:t>Weighted Average</a:t>
            </a:r>
            <a:r>
              <a:rPr lang="ko-KR" altLang="en-US" sz="700" dirty="0" smtClean="0"/>
              <a:t>로 좌표 계산</a:t>
            </a:r>
            <a:endParaRPr lang="ko-KR" altLang="en-US" sz="700" dirty="0"/>
          </a:p>
        </p:txBody>
      </p:sp>
      <p:sp>
        <p:nvSpPr>
          <p:cNvPr id="258" name="직사각형 257"/>
          <p:cNvSpPr/>
          <p:nvPr/>
        </p:nvSpPr>
        <p:spPr>
          <a:xfrm>
            <a:off x="4232920" y="4973849"/>
            <a:ext cx="5129204" cy="1566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TextBox 258"/>
          <p:cNvSpPr txBox="1"/>
          <p:nvPr/>
        </p:nvSpPr>
        <p:spPr>
          <a:xfrm>
            <a:off x="5417105" y="620688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Get Intensity Data</a:t>
            </a:r>
            <a:endParaRPr lang="ko-KR" altLang="en-US" sz="1000" b="1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472461" y="4725144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Coordinate</a:t>
            </a:r>
            <a:endParaRPr lang="ko-KR" altLang="en-US" sz="1000" b="1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61" name="그룹 260"/>
          <p:cNvGrpSpPr/>
          <p:nvPr/>
        </p:nvGrpSpPr>
        <p:grpSpPr>
          <a:xfrm>
            <a:off x="1160183" y="5082206"/>
            <a:ext cx="1927519" cy="1322835"/>
            <a:chOff x="691740" y="1988840"/>
            <a:chExt cx="2599174" cy="1818549"/>
          </a:xfrm>
        </p:grpSpPr>
        <p:sp>
          <p:nvSpPr>
            <p:cNvPr id="262" name="직사각형 261"/>
            <p:cNvSpPr/>
            <p:nvPr/>
          </p:nvSpPr>
          <p:spPr bwMode="auto">
            <a:xfrm>
              <a:off x="691740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3" name="직사각형 262"/>
            <p:cNvSpPr/>
            <p:nvPr/>
          </p:nvSpPr>
          <p:spPr bwMode="auto">
            <a:xfrm>
              <a:off x="951766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 bwMode="auto">
            <a:xfrm>
              <a:off x="1211791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5" name="직사각형 264"/>
            <p:cNvSpPr/>
            <p:nvPr/>
          </p:nvSpPr>
          <p:spPr bwMode="auto">
            <a:xfrm>
              <a:off x="1471817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6" name="직사각형 265"/>
            <p:cNvSpPr/>
            <p:nvPr/>
          </p:nvSpPr>
          <p:spPr bwMode="auto">
            <a:xfrm>
              <a:off x="1731842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7" name="직사각형 266"/>
            <p:cNvSpPr/>
            <p:nvPr/>
          </p:nvSpPr>
          <p:spPr bwMode="auto">
            <a:xfrm>
              <a:off x="691740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8" name="직사각형 267"/>
            <p:cNvSpPr/>
            <p:nvPr/>
          </p:nvSpPr>
          <p:spPr bwMode="auto">
            <a:xfrm>
              <a:off x="951766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9" name="직사각형 268"/>
            <p:cNvSpPr/>
            <p:nvPr/>
          </p:nvSpPr>
          <p:spPr bwMode="auto">
            <a:xfrm>
              <a:off x="1211791" y="2248865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0" name="직사각형 269"/>
            <p:cNvSpPr/>
            <p:nvPr/>
          </p:nvSpPr>
          <p:spPr bwMode="auto">
            <a:xfrm>
              <a:off x="1471817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1" name="직사각형 270"/>
            <p:cNvSpPr/>
            <p:nvPr/>
          </p:nvSpPr>
          <p:spPr bwMode="auto">
            <a:xfrm>
              <a:off x="1731842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2" name="직사각형 271"/>
            <p:cNvSpPr/>
            <p:nvPr/>
          </p:nvSpPr>
          <p:spPr bwMode="auto">
            <a:xfrm>
              <a:off x="199078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 bwMode="auto">
            <a:xfrm>
              <a:off x="2250813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4" name="직사각형 273"/>
            <p:cNvSpPr/>
            <p:nvPr/>
          </p:nvSpPr>
          <p:spPr bwMode="auto">
            <a:xfrm>
              <a:off x="251083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 bwMode="auto">
            <a:xfrm>
              <a:off x="2770864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6" name="직사각형 275"/>
            <p:cNvSpPr/>
            <p:nvPr/>
          </p:nvSpPr>
          <p:spPr bwMode="auto">
            <a:xfrm>
              <a:off x="3030889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7" name="직사각형 276"/>
            <p:cNvSpPr/>
            <p:nvPr/>
          </p:nvSpPr>
          <p:spPr bwMode="auto">
            <a:xfrm>
              <a:off x="199078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8" name="직사각형 277"/>
            <p:cNvSpPr/>
            <p:nvPr/>
          </p:nvSpPr>
          <p:spPr bwMode="auto">
            <a:xfrm>
              <a:off x="2250813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9" name="직사각형 278"/>
            <p:cNvSpPr/>
            <p:nvPr/>
          </p:nvSpPr>
          <p:spPr bwMode="auto">
            <a:xfrm>
              <a:off x="251083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0" name="직사각형 279"/>
            <p:cNvSpPr/>
            <p:nvPr/>
          </p:nvSpPr>
          <p:spPr bwMode="auto">
            <a:xfrm>
              <a:off x="2770864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1" name="직사각형 280"/>
            <p:cNvSpPr/>
            <p:nvPr/>
          </p:nvSpPr>
          <p:spPr bwMode="auto">
            <a:xfrm>
              <a:off x="3030889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2" name="직사각형 281"/>
            <p:cNvSpPr/>
            <p:nvPr/>
          </p:nvSpPr>
          <p:spPr bwMode="auto">
            <a:xfrm>
              <a:off x="691740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3" name="직사각형 282"/>
            <p:cNvSpPr/>
            <p:nvPr/>
          </p:nvSpPr>
          <p:spPr bwMode="auto">
            <a:xfrm>
              <a:off x="951766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4" name="직사각형 283"/>
            <p:cNvSpPr/>
            <p:nvPr/>
          </p:nvSpPr>
          <p:spPr bwMode="auto">
            <a:xfrm>
              <a:off x="1211791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5" name="직사각형 284"/>
            <p:cNvSpPr/>
            <p:nvPr/>
          </p:nvSpPr>
          <p:spPr bwMode="auto">
            <a:xfrm>
              <a:off x="1471817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43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6" name="직사각형 285"/>
            <p:cNvSpPr/>
            <p:nvPr/>
          </p:nvSpPr>
          <p:spPr bwMode="auto">
            <a:xfrm>
              <a:off x="1731842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7" name="직사각형 286"/>
            <p:cNvSpPr/>
            <p:nvPr/>
          </p:nvSpPr>
          <p:spPr bwMode="auto">
            <a:xfrm>
              <a:off x="199078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8" name="직사각형 287"/>
            <p:cNvSpPr/>
            <p:nvPr/>
          </p:nvSpPr>
          <p:spPr bwMode="auto">
            <a:xfrm>
              <a:off x="2250813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9" name="직사각형 288"/>
            <p:cNvSpPr/>
            <p:nvPr/>
          </p:nvSpPr>
          <p:spPr bwMode="auto">
            <a:xfrm>
              <a:off x="251083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0" name="직사각형 289"/>
            <p:cNvSpPr/>
            <p:nvPr/>
          </p:nvSpPr>
          <p:spPr bwMode="auto">
            <a:xfrm>
              <a:off x="2770864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1" name="직사각형 290"/>
            <p:cNvSpPr/>
            <p:nvPr/>
          </p:nvSpPr>
          <p:spPr bwMode="auto">
            <a:xfrm>
              <a:off x="3030889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2" name="직사각형 291"/>
            <p:cNvSpPr/>
            <p:nvPr/>
          </p:nvSpPr>
          <p:spPr bwMode="auto">
            <a:xfrm>
              <a:off x="691740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3" name="직사각형 292"/>
            <p:cNvSpPr/>
            <p:nvPr/>
          </p:nvSpPr>
          <p:spPr bwMode="auto">
            <a:xfrm>
              <a:off x="951766" y="2767106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4" name="직사각형 293"/>
            <p:cNvSpPr/>
            <p:nvPr/>
          </p:nvSpPr>
          <p:spPr bwMode="auto">
            <a:xfrm>
              <a:off x="1211791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5" name="직사각형 294"/>
            <p:cNvSpPr/>
            <p:nvPr/>
          </p:nvSpPr>
          <p:spPr bwMode="auto">
            <a:xfrm>
              <a:off x="1471817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6" name="직사각형 295"/>
            <p:cNvSpPr/>
            <p:nvPr/>
          </p:nvSpPr>
          <p:spPr bwMode="auto">
            <a:xfrm>
              <a:off x="1731842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7" name="직사각형 296"/>
            <p:cNvSpPr/>
            <p:nvPr/>
          </p:nvSpPr>
          <p:spPr bwMode="auto">
            <a:xfrm>
              <a:off x="1990788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2250813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9" name="직사각형 298"/>
            <p:cNvSpPr/>
            <p:nvPr/>
          </p:nvSpPr>
          <p:spPr bwMode="auto">
            <a:xfrm>
              <a:off x="2510838" y="2767106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41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0" name="직사각형 299"/>
            <p:cNvSpPr/>
            <p:nvPr/>
          </p:nvSpPr>
          <p:spPr bwMode="auto">
            <a:xfrm>
              <a:off x="2770864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 bwMode="auto">
            <a:xfrm>
              <a:off x="3030889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2" name="직사각형 301"/>
            <p:cNvSpPr/>
            <p:nvPr/>
          </p:nvSpPr>
          <p:spPr bwMode="auto">
            <a:xfrm>
              <a:off x="691740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 bwMode="auto">
            <a:xfrm>
              <a:off x="951766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 bwMode="auto">
            <a:xfrm>
              <a:off x="1211791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5" name="직사각형 304"/>
            <p:cNvSpPr/>
            <p:nvPr/>
          </p:nvSpPr>
          <p:spPr bwMode="auto">
            <a:xfrm>
              <a:off x="1471817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6" name="직사각형 305"/>
            <p:cNvSpPr/>
            <p:nvPr/>
          </p:nvSpPr>
          <p:spPr bwMode="auto">
            <a:xfrm>
              <a:off x="1731842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7" name="직사각형 306"/>
            <p:cNvSpPr/>
            <p:nvPr/>
          </p:nvSpPr>
          <p:spPr bwMode="auto">
            <a:xfrm>
              <a:off x="1990788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8" name="직사각형 307"/>
            <p:cNvSpPr/>
            <p:nvPr/>
          </p:nvSpPr>
          <p:spPr bwMode="auto">
            <a:xfrm>
              <a:off x="2250813" y="3026518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9" name="직사각형 308"/>
            <p:cNvSpPr/>
            <p:nvPr/>
          </p:nvSpPr>
          <p:spPr bwMode="auto">
            <a:xfrm>
              <a:off x="2510838" y="3026518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0" name="직사각형 309"/>
            <p:cNvSpPr/>
            <p:nvPr/>
          </p:nvSpPr>
          <p:spPr bwMode="auto">
            <a:xfrm>
              <a:off x="2770864" y="3026518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44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1" name="직사각형 310"/>
            <p:cNvSpPr/>
            <p:nvPr/>
          </p:nvSpPr>
          <p:spPr bwMode="auto">
            <a:xfrm>
              <a:off x="3030889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2" name="직사각형 311"/>
            <p:cNvSpPr/>
            <p:nvPr/>
          </p:nvSpPr>
          <p:spPr bwMode="auto">
            <a:xfrm>
              <a:off x="691740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3" name="직사각형 312"/>
            <p:cNvSpPr/>
            <p:nvPr/>
          </p:nvSpPr>
          <p:spPr bwMode="auto">
            <a:xfrm>
              <a:off x="951766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4" name="직사각형 313"/>
            <p:cNvSpPr/>
            <p:nvPr/>
          </p:nvSpPr>
          <p:spPr bwMode="auto">
            <a:xfrm>
              <a:off x="1211791" y="3287277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1471817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6" name="직사각형 315"/>
            <p:cNvSpPr/>
            <p:nvPr/>
          </p:nvSpPr>
          <p:spPr bwMode="auto">
            <a:xfrm>
              <a:off x="1731842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7" name="직사각형 316"/>
            <p:cNvSpPr/>
            <p:nvPr/>
          </p:nvSpPr>
          <p:spPr bwMode="auto">
            <a:xfrm>
              <a:off x="1990788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8" name="직사각형 317"/>
            <p:cNvSpPr/>
            <p:nvPr/>
          </p:nvSpPr>
          <p:spPr bwMode="auto">
            <a:xfrm>
              <a:off x="2250813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9" name="직사각형 318"/>
            <p:cNvSpPr/>
            <p:nvPr/>
          </p:nvSpPr>
          <p:spPr bwMode="auto">
            <a:xfrm>
              <a:off x="2510838" y="3287277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0" name="직사각형 319"/>
            <p:cNvSpPr/>
            <p:nvPr/>
          </p:nvSpPr>
          <p:spPr bwMode="auto">
            <a:xfrm>
              <a:off x="2770864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1" name="직사각형 320"/>
            <p:cNvSpPr/>
            <p:nvPr/>
          </p:nvSpPr>
          <p:spPr bwMode="auto">
            <a:xfrm>
              <a:off x="3030889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2" name="직사각형 321"/>
            <p:cNvSpPr/>
            <p:nvPr/>
          </p:nvSpPr>
          <p:spPr bwMode="auto">
            <a:xfrm>
              <a:off x="691740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3" name="직사각형 322"/>
            <p:cNvSpPr/>
            <p:nvPr/>
          </p:nvSpPr>
          <p:spPr bwMode="auto">
            <a:xfrm>
              <a:off x="951766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4" name="직사각형 323"/>
            <p:cNvSpPr/>
            <p:nvPr/>
          </p:nvSpPr>
          <p:spPr bwMode="auto">
            <a:xfrm>
              <a:off x="1211791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5" name="직사각형 324"/>
            <p:cNvSpPr/>
            <p:nvPr/>
          </p:nvSpPr>
          <p:spPr bwMode="auto">
            <a:xfrm>
              <a:off x="1471817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6" name="직사각형 325"/>
            <p:cNvSpPr/>
            <p:nvPr/>
          </p:nvSpPr>
          <p:spPr bwMode="auto">
            <a:xfrm>
              <a:off x="1731842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 bwMode="auto">
            <a:xfrm>
              <a:off x="199078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8" name="직사각형 327"/>
            <p:cNvSpPr/>
            <p:nvPr/>
          </p:nvSpPr>
          <p:spPr bwMode="auto">
            <a:xfrm>
              <a:off x="2250813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9" name="직사각형 328"/>
            <p:cNvSpPr/>
            <p:nvPr/>
          </p:nvSpPr>
          <p:spPr bwMode="auto">
            <a:xfrm>
              <a:off x="251083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0" name="직사각형 329"/>
            <p:cNvSpPr/>
            <p:nvPr/>
          </p:nvSpPr>
          <p:spPr bwMode="auto">
            <a:xfrm>
              <a:off x="2770864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 bwMode="auto">
            <a:xfrm>
              <a:off x="3030889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그룹 331"/>
          <p:cNvGrpSpPr/>
          <p:nvPr/>
        </p:nvGrpSpPr>
        <p:grpSpPr>
          <a:xfrm>
            <a:off x="1160791" y="5080705"/>
            <a:ext cx="1927519" cy="1322835"/>
            <a:chOff x="6940036" y="980728"/>
            <a:chExt cx="1927519" cy="1322835"/>
          </a:xfrm>
        </p:grpSpPr>
        <p:grpSp>
          <p:nvGrpSpPr>
            <p:cNvPr id="333" name="그룹 332"/>
            <p:cNvGrpSpPr/>
            <p:nvPr/>
          </p:nvGrpSpPr>
          <p:grpSpPr>
            <a:xfrm>
              <a:off x="6940036" y="980728"/>
              <a:ext cx="1927519" cy="1322835"/>
              <a:chOff x="4054011" y="1987030"/>
              <a:chExt cx="2599174" cy="1818549"/>
            </a:xfrm>
          </p:grpSpPr>
          <p:sp>
            <p:nvSpPr>
              <p:cNvPr id="337" name="직사각형 336"/>
              <p:cNvSpPr/>
              <p:nvPr/>
            </p:nvSpPr>
            <p:spPr bwMode="auto">
              <a:xfrm>
                <a:off x="4054011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직사각형 337"/>
              <p:cNvSpPr/>
              <p:nvPr/>
            </p:nvSpPr>
            <p:spPr bwMode="auto">
              <a:xfrm>
                <a:off x="4314037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직사각형 338"/>
              <p:cNvSpPr/>
              <p:nvPr/>
            </p:nvSpPr>
            <p:spPr bwMode="auto">
              <a:xfrm>
                <a:off x="4574062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직사각형 339"/>
              <p:cNvSpPr/>
              <p:nvPr/>
            </p:nvSpPr>
            <p:spPr bwMode="auto">
              <a:xfrm>
                <a:off x="4834088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 bwMode="auto">
              <a:xfrm>
                <a:off x="5094113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 bwMode="auto">
              <a:xfrm>
                <a:off x="4054011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3" name="직사각형 342"/>
              <p:cNvSpPr/>
              <p:nvPr/>
            </p:nvSpPr>
            <p:spPr bwMode="auto">
              <a:xfrm>
                <a:off x="4314037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4" name="직사각형 343"/>
              <p:cNvSpPr/>
              <p:nvPr/>
            </p:nvSpPr>
            <p:spPr bwMode="auto">
              <a:xfrm>
                <a:off x="4574062" y="2247055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직사각형 344"/>
              <p:cNvSpPr/>
              <p:nvPr/>
            </p:nvSpPr>
            <p:spPr bwMode="auto">
              <a:xfrm>
                <a:off x="4834088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 bwMode="auto">
              <a:xfrm>
                <a:off x="5094113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직사각형 346"/>
              <p:cNvSpPr/>
              <p:nvPr/>
            </p:nvSpPr>
            <p:spPr bwMode="auto">
              <a:xfrm>
                <a:off x="535305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직사각형 347"/>
              <p:cNvSpPr/>
              <p:nvPr/>
            </p:nvSpPr>
            <p:spPr bwMode="auto">
              <a:xfrm>
                <a:off x="5613084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직사각형 348"/>
              <p:cNvSpPr/>
              <p:nvPr/>
            </p:nvSpPr>
            <p:spPr bwMode="auto">
              <a:xfrm>
                <a:off x="587310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직사각형 349"/>
              <p:cNvSpPr/>
              <p:nvPr/>
            </p:nvSpPr>
            <p:spPr bwMode="auto">
              <a:xfrm>
                <a:off x="6133135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 bwMode="auto">
              <a:xfrm>
                <a:off x="6393160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직사각형 351"/>
              <p:cNvSpPr/>
              <p:nvPr/>
            </p:nvSpPr>
            <p:spPr bwMode="auto">
              <a:xfrm>
                <a:off x="535305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직사각형 352"/>
              <p:cNvSpPr/>
              <p:nvPr/>
            </p:nvSpPr>
            <p:spPr bwMode="auto">
              <a:xfrm>
                <a:off x="5613084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4" name="직사각형 353"/>
              <p:cNvSpPr/>
              <p:nvPr/>
            </p:nvSpPr>
            <p:spPr bwMode="auto">
              <a:xfrm>
                <a:off x="587310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5" name="직사각형 354"/>
              <p:cNvSpPr/>
              <p:nvPr/>
            </p:nvSpPr>
            <p:spPr bwMode="auto">
              <a:xfrm>
                <a:off x="6133135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6" name="직사각형 355"/>
              <p:cNvSpPr/>
              <p:nvPr/>
            </p:nvSpPr>
            <p:spPr bwMode="auto">
              <a:xfrm>
                <a:off x="6393160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7" name="직사각형 356"/>
              <p:cNvSpPr/>
              <p:nvPr/>
            </p:nvSpPr>
            <p:spPr bwMode="auto">
              <a:xfrm>
                <a:off x="4054011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8" name="직사각형 357"/>
              <p:cNvSpPr/>
              <p:nvPr/>
            </p:nvSpPr>
            <p:spPr bwMode="auto">
              <a:xfrm>
                <a:off x="4314037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9" name="직사각형 358"/>
              <p:cNvSpPr/>
              <p:nvPr/>
            </p:nvSpPr>
            <p:spPr bwMode="auto">
              <a:xfrm>
                <a:off x="4574062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0" name="직사각형 359"/>
              <p:cNvSpPr/>
              <p:nvPr/>
            </p:nvSpPr>
            <p:spPr bwMode="auto">
              <a:xfrm>
                <a:off x="4834088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1" name="직사각형 360"/>
              <p:cNvSpPr/>
              <p:nvPr/>
            </p:nvSpPr>
            <p:spPr bwMode="auto">
              <a:xfrm>
                <a:off x="5094113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2" name="직사각형 361"/>
              <p:cNvSpPr/>
              <p:nvPr/>
            </p:nvSpPr>
            <p:spPr bwMode="auto">
              <a:xfrm>
                <a:off x="535305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3" name="직사각형 362"/>
              <p:cNvSpPr/>
              <p:nvPr/>
            </p:nvSpPr>
            <p:spPr bwMode="auto">
              <a:xfrm>
                <a:off x="5613084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직사각형 363"/>
              <p:cNvSpPr/>
              <p:nvPr/>
            </p:nvSpPr>
            <p:spPr bwMode="auto">
              <a:xfrm>
                <a:off x="587310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직사각형 364"/>
              <p:cNvSpPr/>
              <p:nvPr/>
            </p:nvSpPr>
            <p:spPr bwMode="auto">
              <a:xfrm>
                <a:off x="6133135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 bwMode="auto">
              <a:xfrm>
                <a:off x="6393160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직사각형 366"/>
              <p:cNvSpPr/>
              <p:nvPr/>
            </p:nvSpPr>
            <p:spPr bwMode="auto">
              <a:xfrm>
                <a:off x="4054011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8" name="직사각형 367"/>
              <p:cNvSpPr/>
              <p:nvPr/>
            </p:nvSpPr>
            <p:spPr bwMode="auto">
              <a:xfrm>
                <a:off x="4314037" y="2765296"/>
                <a:ext cx="260025" cy="26002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9" name="직사각형 368"/>
              <p:cNvSpPr/>
              <p:nvPr/>
            </p:nvSpPr>
            <p:spPr bwMode="auto">
              <a:xfrm>
                <a:off x="4574062" y="2765296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noProof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0" name="직사각형 369"/>
              <p:cNvSpPr/>
              <p:nvPr/>
            </p:nvSpPr>
            <p:spPr bwMode="auto">
              <a:xfrm>
                <a:off x="4834088" y="2765296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 bwMode="auto">
              <a:xfrm>
                <a:off x="5094113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2" name="직사각형 371"/>
              <p:cNvSpPr/>
              <p:nvPr/>
            </p:nvSpPr>
            <p:spPr bwMode="auto">
              <a:xfrm>
                <a:off x="5353059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 bwMode="auto">
              <a:xfrm>
                <a:off x="5613084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5873109" y="2765296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5" name="직사각형 374"/>
              <p:cNvSpPr/>
              <p:nvPr/>
            </p:nvSpPr>
            <p:spPr bwMode="auto">
              <a:xfrm>
                <a:off x="6133135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 bwMode="auto">
              <a:xfrm>
                <a:off x="6393160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7" name="직사각형 376"/>
              <p:cNvSpPr/>
              <p:nvPr/>
            </p:nvSpPr>
            <p:spPr bwMode="auto">
              <a:xfrm>
                <a:off x="4054011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 bwMode="auto">
              <a:xfrm>
                <a:off x="4314037" y="3024708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9" name="직사각형 378"/>
              <p:cNvSpPr/>
              <p:nvPr/>
            </p:nvSpPr>
            <p:spPr bwMode="auto">
              <a:xfrm>
                <a:off x="4574062" y="3024708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0" name="직사각형 379"/>
              <p:cNvSpPr/>
              <p:nvPr/>
            </p:nvSpPr>
            <p:spPr bwMode="auto">
              <a:xfrm>
                <a:off x="4834088" y="3024708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 bwMode="auto">
              <a:xfrm>
                <a:off x="5094113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2" name="직사각형 381"/>
              <p:cNvSpPr/>
              <p:nvPr/>
            </p:nvSpPr>
            <p:spPr bwMode="auto">
              <a:xfrm>
                <a:off x="5353059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3" name="직사각형 382"/>
              <p:cNvSpPr/>
              <p:nvPr/>
            </p:nvSpPr>
            <p:spPr bwMode="auto">
              <a:xfrm>
                <a:off x="5613084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직사각형 383"/>
              <p:cNvSpPr/>
              <p:nvPr/>
            </p:nvSpPr>
            <p:spPr bwMode="auto">
              <a:xfrm>
                <a:off x="5873109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직사각형 384"/>
              <p:cNvSpPr/>
              <p:nvPr/>
            </p:nvSpPr>
            <p:spPr bwMode="auto">
              <a:xfrm>
                <a:off x="6133135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 bwMode="auto">
              <a:xfrm>
                <a:off x="6393160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 bwMode="auto">
              <a:xfrm>
                <a:off x="4054011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직사각형 387"/>
              <p:cNvSpPr/>
              <p:nvPr/>
            </p:nvSpPr>
            <p:spPr bwMode="auto">
              <a:xfrm>
                <a:off x="4314037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직사각형 388"/>
              <p:cNvSpPr/>
              <p:nvPr/>
            </p:nvSpPr>
            <p:spPr bwMode="auto">
              <a:xfrm>
                <a:off x="4574062" y="3285467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 bwMode="auto">
              <a:xfrm>
                <a:off x="4834088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 bwMode="auto">
              <a:xfrm>
                <a:off x="5094113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직사각형 391"/>
              <p:cNvSpPr/>
              <p:nvPr/>
            </p:nvSpPr>
            <p:spPr bwMode="auto">
              <a:xfrm>
                <a:off x="5353059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직사각형 392"/>
              <p:cNvSpPr/>
              <p:nvPr/>
            </p:nvSpPr>
            <p:spPr bwMode="auto">
              <a:xfrm>
                <a:off x="5613084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직사각형 393"/>
              <p:cNvSpPr/>
              <p:nvPr/>
            </p:nvSpPr>
            <p:spPr bwMode="auto">
              <a:xfrm>
                <a:off x="5873109" y="3285467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5" name="직사각형 394"/>
              <p:cNvSpPr/>
              <p:nvPr/>
            </p:nvSpPr>
            <p:spPr bwMode="auto">
              <a:xfrm>
                <a:off x="6133135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직사각형 395"/>
              <p:cNvSpPr/>
              <p:nvPr/>
            </p:nvSpPr>
            <p:spPr bwMode="auto">
              <a:xfrm>
                <a:off x="6393160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7" name="직사각형 396"/>
              <p:cNvSpPr/>
              <p:nvPr/>
            </p:nvSpPr>
            <p:spPr bwMode="auto">
              <a:xfrm>
                <a:off x="4054011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8" name="직사각형 397"/>
              <p:cNvSpPr/>
              <p:nvPr/>
            </p:nvSpPr>
            <p:spPr bwMode="auto">
              <a:xfrm>
                <a:off x="4314037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9" name="직사각형 398"/>
              <p:cNvSpPr/>
              <p:nvPr/>
            </p:nvSpPr>
            <p:spPr bwMode="auto">
              <a:xfrm>
                <a:off x="4574062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0" name="직사각형 399"/>
              <p:cNvSpPr/>
              <p:nvPr/>
            </p:nvSpPr>
            <p:spPr bwMode="auto">
              <a:xfrm>
                <a:off x="4834088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직사각형 400"/>
              <p:cNvSpPr/>
              <p:nvPr/>
            </p:nvSpPr>
            <p:spPr bwMode="auto">
              <a:xfrm>
                <a:off x="5094113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직사각형 401"/>
              <p:cNvSpPr/>
              <p:nvPr/>
            </p:nvSpPr>
            <p:spPr bwMode="auto">
              <a:xfrm>
                <a:off x="535305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직사각형 402"/>
              <p:cNvSpPr/>
              <p:nvPr/>
            </p:nvSpPr>
            <p:spPr bwMode="auto">
              <a:xfrm>
                <a:off x="5613084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직사각형 403"/>
              <p:cNvSpPr/>
              <p:nvPr/>
            </p:nvSpPr>
            <p:spPr bwMode="auto">
              <a:xfrm>
                <a:off x="587310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직사각형 404"/>
              <p:cNvSpPr/>
              <p:nvPr/>
            </p:nvSpPr>
            <p:spPr bwMode="auto">
              <a:xfrm>
                <a:off x="6133135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 bwMode="auto">
              <a:xfrm>
                <a:off x="6393160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4" name="직사각형 333"/>
            <p:cNvSpPr/>
            <p:nvPr/>
          </p:nvSpPr>
          <p:spPr>
            <a:xfrm>
              <a:off x="7132867" y="1169873"/>
              <a:ext cx="578497" cy="94449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8096227" y="1546849"/>
              <a:ext cx="578097" cy="56752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7132868" y="1169873"/>
              <a:ext cx="1541456" cy="944499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ysDot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07" name="TextBox 406"/>
          <p:cNvSpPr txBox="1"/>
          <p:nvPr/>
        </p:nvSpPr>
        <p:spPr>
          <a:xfrm>
            <a:off x="626601" y="6402814"/>
            <a:ext cx="299221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Frame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을 순차적으로 탐색하여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Touch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영역 확인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Label Threshold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이상인 각 영역에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ID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를 할당하여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Labeling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754557" y="483880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Labeling</a:t>
            </a:r>
            <a:endParaRPr lang="ko-KR" altLang="en-US" sz="1000" b="1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6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 animBg="1"/>
      <p:bldP spid="57" grpId="0" animBg="1"/>
      <p:bldP spid="60" grpId="0" animBg="1"/>
      <p:bldP spid="2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터치 좌표 계산 및 최대 값 보정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36" name="TextBox 535"/>
          <p:cNvSpPr txBox="1"/>
          <p:nvPr/>
        </p:nvSpPr>
        <p:spPr>
          <a:xfrm>
            <a:off x="3440832" y="1052736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터치 좌표 계산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7" name="직사각형 536"/>
          <p:cNvSpPr/>
          <p:nvPr/>
        </p:nvSpPr>
        <p:spPr bwMode="auto">
          <a:xfrm>
            <a:off x="1559866" y="1315704"/>
            <a:ext cx="6498236" cy="12601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graphicFrame>
        <p:nvGraphicFramePr>
          <p:cNvPr id="5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71263"/>
              </p:ext>
            </p:extLst>
          </p:nvPr>
        </p:nvGraphicFramePr>
        <p:xfrm>
          <a:off x="1774019" y="1375533"/>
          <a:ext cx="1339550" cy="108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수식" r:id="rId3" imgW="825480" imgH="838080" progId="Equation.3">
                  <p:embed/>
                </p:oleObj>
              </mc:Choice>
              <mc:Fallback>
                <p:oleObj name="수식" r:id="rId3" imgW="825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019" y="1375533"/>
                        <a:ext cx="1339550" cy="10880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80118"/>
              </p:ext>
            </p:extLst>
          </p:nvPr>
        </p:nvGraphicFramePr>
        <p:xfrm>
          <a:off x="4036733" y="1376267"/>
          <a:ext cx="1322982" cy="11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수식" r:id="rId5" imgW="799920" imgH="838080" progId="Equation.3">
                  <p:embed/>
                </p:oleObj>
              </mc:Choice>
              <mc:Fallback>
                <p:oleObj name="수식" r:id="rId5" imgW="799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733" y="1376267"/>
                        <a:ext cx="1322982" cy="1105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11499"/>
              </p:ext>
            </p:extLst>
          </p:nvPr>
        </p:nvGraphicFramePr>
        <p:xfrm>
          <a:off x="6097270" y="1677160"/>
          <a:ext cx="1761426" cy="56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수식" r:id="rId7" imgW="1066680" imgH="431640" progId="Equation.3">
                  <p:embed/>
                </p:oleObj>
              </mc:Choice>
              <mc:Fallback>
                <p:oleObj name="수식" r:id="rId7" imgW="106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270" y="1677160"/>
                        <a:ext cx="1761426" cy="5674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" name="TextBox 540"/>
          <p:cNvSpPr txBox="1"/>
          <p:nvPr/>
        </p:nvSpPr>
        <p:spPr>
          <a:xfrm>
            <a:off x="3440832" y="2937300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최대 값 보정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2" name="직사각형 541"/>
          <p:cNvSpPr/>
          <p:nvPr/>
        </p:nvSpPr>
        <p:spPr bwMode="auto">
          <a:xfrm>
            <a:off x="1559866" y="3195844"/>
            <a:ext cx="6498236" cy="12601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ea typeface="LG스마트체 Regular" panose="020B0600000101010101" pitchFamily="50" charset="-127"/>
              </a:rPr>
              <a:t>- </a:t>
            </a:r>
            <a:r>
              <a:rPr lang="ko-KR" altLang="en-US" sz="1100" b="1">
                <a:ea typeface="LG스마트체 Regular" panose="020B0600000101010101" pitchFamily="50" charset="-127"/>
              </a:rPr>
              <a:t>대표 값</a:t>
            </a:r>
            <a:r>
              <a:rPr lang="en-US" altLang="ko-KR" sz="1100" b="1" dirty="0">
                <a:ea typeface="LG스마트체 Regular" panose="020B0600000101010101" pitchFamily="50" charset="-127"/>
                <a:cs typeface="Arial" pitchFamily="34" charset="0"/>
              </a:rPr>
              <a:t> = </a:t>
            </a:r>
            <a:r>
              <a:rPr lang="ko-KR" altLang="en-US" sz="1100" b="1">
                <a:ea typeface="LG스마트체 Regular" panose="020B0600000101010101" pitchFamily="50" charset="-127"/>
                <a:cs typeface="Arial" pitchFamily="34" charset="0"/>
              </a:rPr>
              <a:t>최대 값</a:t>
            </a:r>
            <a:r>
              <a:rPr lang="en-US" altLang="ko-KR" sz="1100" b="1" dirty="0">
                <a:ea typeface="LG스마트체 Regular" panose="020B0600000101010101" pitchFamily="50" charset="-127"/>
                <a:cs typeface="Arial" pitchFamily="34" charset="0"/>
              </a:rPr>
              <a:t> + </a:t>
            </a:r>
            <a:r>
              <a:rPr lang="ko-KR" altLang="en-US" sz="1100" b="1">
                <a:ea typeface="LG스마트체 Regular" panose="020B0600000101010101" pitchFamily="50" charset="-127"/>
                <a:cs typeface="Arial" pitchFamily="34" charset="0"/>
              </a:rPr>
              <a:t>최대 값</a:t>
            </a:r>
            <a:r>
              <a:rPr lang="en-US" altLang="ko-KR" sz="1100" b="1" dirty="0">
                <a:ea typeface="LG스마트체 Regular" panose="020B0600000101010101" pitchFamily="50" charset="-127"/>
                <a:cs typeface="Arial" pitchFamily="34" charset="0"/>
              </a:rPr>
              <a:t> x </a:t>
            </a:r>
            <a:r>
              <a:rPr lang="en-US" altLang="ko-KR" sz="1100" b="1" dirty="0" smtClean="0">
                <a:ea typeface="LG스마트체 Regular" panose="020B0600000101010101" pitchFamily="50" charset="-127"/>
                <a:cs typeface="Arial" pitchFamily="34" charset="0"/>
              </a:rPr>
              <a:t>( (X</a:t>
            </a:r>
            <a:r>
              <a:rPr lang="ko-KR" altLang="en-US" sz="1100" b="1" smtClean="0">
                <a:ea typeface="LG스마트체 Regular" panose="020B0600000101010101" pitchFamily="50" charset="-127"/>
                <a:cs typeface="Arial" pitchFamily="34" charset="0"/>
              </a:rPr>
              <a:t>축 거리 </a:t>
            </a:r>
            <a:r>
              <a:rPr lang="en-US" altLang="ko-KR" sz="1100" b="1" dirty="0" smtClean="0">
                <a:ea typeface="LG스마트체 Regular" panose="020B0600000101010101" pitchFamily="50" charset="-127"/>
                <a:cs typeface="Arial" pitchFamily="34" charset="0"/>
              </a:rPr>
              <a:t>+ Y</a:t>
            </a:r>
            <a:r>
              <a:rPr lang="ko-KR" altLang="en-US" sz="1100" b="1" smtClean="0">
                <a:ea typeface="LG스마트체 Regular" panose="020B0600000101010101" pitchFamily="50" charset="-127"/>
                <a:cs typeface="Arial" pitchFamily="34" charset="0"/>
              </a:rPr>
              <a:t>축 거리</a:t>
            </a:r>
            <a:r>
              <a:rPr lang="en-US" altLang="ko-KR" sz="1100" b="1" dirty="0" smtClean="0">
                <a:ea typeface="LG스마트체 Regular" panose="020B0600000101010101" pitchFamily="50" charset="-127"/>
                <a:cs typeface="Arial" pitchFamily="34" charset="0"/>
              </a:rPr>
              <a:t>) </a:t>
            </a:r>
            <a:r>
              <a:rPr lang="en-US" altLang="ko-KR" sz="1100" b="1" dirty="0">
                <a:ea typeface="LG스마트체 Regular" panose="020B0600000101010101" pitchFamily="50" charset="-127"/>
                <a:cs typeface="Arial" pitchFamily="34" charset="0"/>
              </a:rPr>
              <a:t>/ </a:t>
            </a:r>
            <a:r>
              <a:rPr lang="en-US" altLang="ko-KR" sz="1100" b="1" dirty="0" smtClean="0">
                <a:ea typeface="LG스마트체 Regular" panose="020B0600000101010101" pitchFamily="50" charset="-127"/>
                <a:cs typeface="Arial" pitchFamily="34" charset="0"/>
              </a:rPr>
              <a:t>(2 x UNIT_DISTANCE) ) </a:t>
            </a:r>
            <a:r>
              <a:rPr lang="en-US" altLang="ko-KR" sz="1100" b="1" dirty="0">
                <a:ea typeface="LG스마트체 Regular" panose="020B0600000101010101" pitchFamily="50" charset="-127"/>
                <a:cs typeface="Arial" pitchFamily="34" charset="0"/>
              </a:rPr>
              <a:t>x </a:t>
            </a:r>
            <a:r>
              <a:rPr lang="el-GR" altLang="ko-KR" sz="1100" b="1" dirty="0">
                <a:ea typeface="LG스마트체 Regular" panose="020B0600000101010101" pitchFamily="50" charset="-127"/>
                <a:cs typeface="Arial" pitchFamily="34" charset="0"/>
              </a:rPr>
              <a:t>α</a:t>
            </a:r>
            <a:endParaRPr lang="en-US" altLang="ko-KR" sz="1100" b="1" dirty="0">
              <a:ea typeface="LG스마트체 Regular" panose="020B0600000101010101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 -&gt;</a:t>
            </a:r>
            <a:r>
              <a:rPr kumimoji="1" lang="en-US" altLang="ko-K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 </a:t>
            </a:r>
            <a:r>
              <a:rPr kumimoji="1" lang="ko-KR" altLang="en-US" sz="1000" smtClean="0">
                <a:ea typeface="굴림" pitchFamily="50" charset="-127"/>
              </a:rPr>
              <a:t>최대 값 </a:t>
            </a:r>
            <a:r>
              <a:rPr kumimoji="1" lang="en-US" altLang="ko-KR" sz="1000" dirty="0" smtClean="0">
                <a:ea typeface="굴림" pitchFamily="50" charset="-127"/>
              </a:rPr>
              <a:t>: </a:t>
            </a:r>
            <a:r>
              <a:rPr kumimoji="1" lang="ko-KR" altLang="en-US" sz="1000" smtClean="0">
                <a:ea typeface="굴림" pitchFamily="50" charset="-127"/>
              </a:rPr>
              <a:t>한 라벨의 </a:t>
            </a:r>
            <a:r>
              <a:rPr kumimoji="1" lang="en-US" altLang="ko-KR" sz="1000" dirty="0" smtClean="0">
                <a:ea typeface="굴림" pitchFamily="50" charset="-127"/>
              </a:rPr>
              <a:t>Cell </a:t>
            </a:r>
            <a:r>
              <a:rPr kumimoji="1" lang="ko-KR" altLang="en-US" sz="1000" smtClean="0">
                <a:ea typeface="굴림" pitchFamily="50" charset="-127"/>
              </a:rPr>
              <a:t>값 중 가장 큰 값</a:t>
            </a:r>
            <a:endParaRPr kumimoji="1" lang="en-US" altLang="ko-KR" sz="1000" dirty="0" smtClean="0">
              <a:ea typeface="굴림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 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-&gt; </a:t>
            </a:r>
            <a:r>
              <a:rPr kumimoji="1" lang="ko-KR" altLang="en-US" sz="1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대표 값 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: </a:t>
            </a:r>
            <a:r>
              <a:rPr kumimoji="1" lang="ko-KR" altLang="en-US" sz="1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최대 값을 좌표 거리에 따라 보정한 가상의 최대 값</a:t>
            </a:r>
            <a:endParaRPr kumimoji="1" lang="en-US" altLang="ko-KR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>
                <a:ea typeface="굴림" pitchFamily="50" charset="-127"/>
              </a:rPr>
              <a:t> </a:t>
            </a:r>
            <a:r>
              <a:rPr kumimoji="1" lang="en-US" altLang="ko-KR" sz="1000" dirty="0" smtClean="0">
                <a:ea typeface="굴림" pitchFamily="50" charset="-127"/>
              </a:rPr>
              <a:t>-&gt; X</a:t>
            </a:r>
            <a:r>
              <a:rPr kumimoji="1" lang="ko-KR" altLang="en-US" sz="1000" smtClean="0">
                <a:ea typeface="굴림" pitchFamily="50" charset="-127"/>
              </a:rPr>
              <a:t>축 거리 </a:t>
            </a:r>
            <a:r>
              <a:rPr kumimoji="1" lang="en-US" altLang="ko-KR" sz="1000" dirty="0" smtClean="0">
                <a:ea typeface="굴림" pitchFamily="50" charset="-127"/>
              </a:rPr>
              <a:t>: </a:t>
            </a:r>
            <a:r>
              <a:rPr kumimoji="1" lang="ko-KR" altLang="en-US" sz="1000" smtClean="0">
                <a:ea typeface="굴림" pitchFamily="50" charset="-127"/>
              </a:rPr>
              <a:t>계산된 </a:t>
            </a:r>
            <a:r>
              <a:rPr kumimoji="1" lang="en-US" altLang="ko-KR" sz="1000" dirty="0" smtClean="0">
                <a:ea typeface="굴림" pitchFamily="50" charset="-127"/>
              </a:rPr>
              <a:t>x</a:t>
            </a:r>
            <a:r>
              <a:rPr kumimoji="1" lang="ko-KR" altLang="en-US" sz="1000" smtClean="0">
                <a:ea typeface="굴림" pitchFamily="50" charset="-127"/>
              </a:rPr>
              <a:t>축 터치 좌표에서 가장 가까운 </a:t>
            </a:r>
            <a:r>
              <a:rPr kumimoji="1" lang="en-US" altLang="ko-KR" sz="1000" dirty="0" smtClean="0">
                <a:ea typeface="굴림" pitchFamily="50" charset="-127"/>
              </a:rPr>
              <a:t>Cell</a:t>
            </a:r>
            <a:r>
              <a:rPr kumimoji="1" lang="ko-KR" altLang="en-US" sz="1000" smtClean="0">
                <a:ea typeface="굴림" pitchFamily="50" charset="-127"/>
              </a:rPr>
              <a:t>중심점까지의 거리</a:t>
            </a:r>
            <a:endParaRPr kumimoji="1" lang="en-US" altLang="ko-KR" sz="1000" dirty="0" smtClean="0">
              <a:ea typeface="굴림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 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-&gt; Y</a:t>
            </a:r>
            <a:r>
              <a:rPr kumimoji="1" lang="ko-KR" altLang="en-US" sz="1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축 거리 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: </a:t>
            </a:r>
            <a:r>
              <a:rPr kumimoji="1" lang="ko-KR" altLang="en-US" sz="1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계산된 </a:t>
            </a:r>
            <a:r>
              <a:rPr kumimoji="1" lang="en-US" altLang="ko-KR" sz="1000" dirty="0" smtClean="0">
                <a:ea typeface="굴림" pitchFamily="50" charset="-127"/>
              </a:rPr>
              <a:t>y</a:t>
            </a:r>
            <a:r>
              <a:rPr kumimoji="1" lang="ko-KR" altLang="en-US" sz="1000" smtClean="0">
                <a:ea typeface="굴림" pitchFamily="50" charset="-127"/>
              </a:rPr>
              <a:t>축 터치 좌표에서 가장 가까운 </a:t>
            </a:r>
            <a:r>
              <a:rPr kumimoji="1" lang="en-US" altLang="ko-KR" sz="1000" dirty="0" smtClean="0">
                <a:ea typeface="굴림" pitchFamily="50" charset="-127"/>
              </a:rPr>
              <a:t>Cell</a:t>
            </a:r>
            <a:r>
              <a:rPr kumimoji="1" lang="ko-KR" altLang="en-US" sz="1000" smtClean="0">
                <a:ea typeface="굴림" pitchFamily="50" charset="-127"/>
              </a:rPr>
              <a:t>중심점까지의 거리</a:t>
            </a:r>
            <a:endParaRPr kumimoji="1" lang="en-US" altLang="ko-KR" sz="1000" dirty="0" smtClean="0">
              <a:ea typeface="굴림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 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-&gt; UNIT_DISTANCE</a:t>
            </a:r>
            <a:r>
              <a:rPr kumimoji="1" lang="en-US" altLang="ko-K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 : </a:t>
            </a:r>
            <a:r>
              <a:rPr kumimoji="1" lang="ko-KR" altLang="en-US" sz="10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한 </a:t>
            </a:r>
            <a:r>
              <a:rPr kumimoji="1" lang="en-US" altLang="ko-KR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Cell</a:t>
            </a:r>
            <a:r>
              <a:rPr kumimoji="1" lang="ko-KR" altLang="en-US" sz="10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</a:rPr>
              <a:t>의 가로 </a:t>
            </a:r>
            <a:r>
              <a:rPr kumimoji="1" lang="ko-KR" altLang="en-US" sz="1000" smtClean="0">
                <a:ea typeface="굴림" pitchFamily="50" charset="-127"/>
              </a:rPr>
              <a:t>또는 세로 방향 크기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메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07" tIns="45705" rIns="91407" bIns="45705" numCol="1" rtlCol="0" anchor="t" anchorCtr="0" compatLnSpc="1">
        <a:prstTxWarp prst="textNoShape">
          <a:avLst/>
        </a:prstTxWarp>
        <a:spAutoFit/>
      </a:bodyPr>
      <a:lstStyle>
        <a:defPPr marL="546100" marR="0" indent="-184150" algn="l" defTabSz="914400" rtl="0" eaLnBrk="1" fontAlgn="base" latinLnBrk="1" hangingPunct="1">
          <a:lnSpc>
            <a:spcPct val="90000"/>
          </a:lnSpc>
          <a:spcBef>
            <a:spcPct val="15000"/>
          </a:spcBef>
          <a:spcAft>
            <a:spcPct val="15000"/>
          </a:spcAft>
          <a:buClr>
            <a:schemeClr val="tx1"/>
          </a:buClr>
          <a:buSzTx/>
          <a:buFontTx/>
          <a:buChar char="-"/>
          <a:tabLst>
            <a:tab pos="990600" algn="l"/>
          </a:tabLst>
          <a:defRPr kumimoji="1" sz="11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12779</TotalTime>
  <Words>1478</Words>
  <Application>Microsoft Office PowerPoint</Application>
  <PresentationFormat>A4 용지(210x297mm)</PresentationFormat>
  <Paragraphs>869</Paragraphs>
  <Slides>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LG스마트체2.0 Bold</vt:lpstr>
      <vt:lpstr>HY헤드라인M</vt:lpstr>
      <vt:lpstr>맑은 고딕</vt:lpstr>
      <vt:lpstr>LG스마트체2.0 SemiBold</vt:lpstr>
      <vt:lpstr>LG스마트체 Regular</vt:lpstr>
      <vt:lpstr>Wingdings</vt:lpstr>
      <vt:lpstr>LG스마트체2.0 Regular</vt:lpstr>
      <vt:lpstr>굴림</vt:lpstr>
      <vt:lpstr>Arial</vt:lpstr>
      <vt:lpstr>표지</vt:lpstr>
      <vt:lpstr>메인</vt:lpstr>
      <vt:lpstr>수식</vt:lpstr>
      <vt:lpstr>발명제안서</vt:lpstr>
      <vt:lpstr>발명제안서</vt:lpstr>
      <vt:lpstr>Flow chart</vt:lpstr>
      <vt:lpstr>터치 좌표 계산 및 최대 값 보정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실리콘웍스</dc:creator>
  <cp:lastModifiedBy>임양빈</cp:lastModifiedBy>
  <cp:revision>1568</cp:revision>
  <cp:lastPrinted>2018-02-06T05:52:38Z</cp:lastPrinted>
  <dcterms:created xsi:type="dcterms:W3CDTF">2015-11-27T04:44:53Z</dcterms:created>
  <dcterms:modified xsi:type="dcterms:W3CDTF">2019-11-28T06:36:00Z</dcterms:modified>
</cp:coreProperties>
</file>