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  <p:sldMasterId id="2147483667" r:id="rId2"/>
  </p:sldMasterIdLst>
  <p:notesMasterIdLst>
    <p:notesMasterId r:id="rId8"/>
  </p:notesMasterIdLst>
  <p:handoutMasterIdLst>
    <p:handoutMasterId r:id="rId9"/>
  </p:handoutMasterIdLst>
  <p:sldIdLst>
    <p:sldId id="417" r:id="rId3"/>
    <p:sldId id="421" r:id="rId4"/>
    <p:sldId id="422" r:id="rId5"/>
    <p:sldId id="423" r:id="rId6"/>
    <p:sldId id="424" r:id="rId7"/>
  </p:sldIdLst>
  <p:sldSz cx="9906000" cy="6858000" type="A4"/>
  <p:notesSz cx="6797675" cy="9928225"/>
  <p:embeddedFontLst>
    <p:embeddedFont>
      <p:font typeface="LG스마트체 Regular" panose="020B0600000101010101" pitchFamily="50" charset="-127"/>
      <p:regular r:id="rId10"/>
    </p:embeddedFont>
    <p:embeddedFont>
      <p:font typeface="Cambria Math" panose="02040503050406030204" pitchFamily="18" charset="0"/>
      <p:regular r:id="rId11"/>
    </p:embeddedFont>
    <p:embeddedFont>
      <p:font typeface="HY헤드라인M" panose="02030600000101010101" pitchFamily="18" charset="-127"/>
      <p:regular r:id="rId12"/>
    </p:embeddedFont>
    <p:embeddedFont>
      <p:font typeface="Tahoma" panose="020B0604030504040204" pitchFamily="34" charset="0"/>
      <p:regular r:id="rId13"/>
      <p:bold r:id="rId14"/>
    </p:embeddedFont>
    <p:embeddedFont>
      <p:font typeface="LG스마트체2.0 Regular" panose="020B0600000101010101" pitchFamily="50" charset="-127"/>
      <p:regular r:id="rId15"/>
    </p:embeddedFont>
    <p:embeddedFont>
      <p:font typeface="LG스마트체2.0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LG스마트체2.0 SemiBold" panose="020B0600000101010101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pos="8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5003D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8" autoAdjust="0"/>
    <p:restoredTop sz="96429" autoAdjust="0"/>
  </p:normalViewPr>
  <p:slideViewPr>
    <p:cSldViewPr>
      <p:cViewPr varScale="1">
        <p:scale>
          <a:sx n="118" d="100"/>
          <a:sy n="118" d="100"/>
        </p:scale>
        <p:origin x="1578" y="90"/>
      </p:cViewPr>
      <p:guideLst>
        <p:guide orient="horz" pos="436"/>
        <p:guide pos="81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5190"/>
    </p:cViewPr>
  </p:sorterViewPr>
  <p:notesViewPr>
    <p:cSldViewPr>
      <p:cViewPr varScale="1">
        <p:scale>
          <a:sx n="79" d="100"/>
          <a:sy n="79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332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/>
            </a:lvl1pPr>
          </a:lstStyle>
          <a:p>
            <a:fld id="{63054EBB-80D4-4B04-A92E-5A73061EE269}" type="datetimeFigureOut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2021-03-22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30308"/>
            <a:ext cx="2945448" cy="496331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/>
            </a:lvl1pPr>
          </a:lstStyle>
          <a:p>
            <a:fld id="{5487AFEA-B50C-4C60-A50B-3CF7FA26D116}" type="slidenum"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‹#›</a:t>
            </a:fld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049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3" y="0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95D20538-967A-4534-B263-9816B54E2911}" type="datetimeFigureOut">
              <a:rPr lang="ko-KR" altLang="en-US" smtClean="0"/>
              <a:pPr/>
              <a:t>2021-03-22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1" rIns="91321" bIns="4566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77790"/>
            <a:ext cx="5437506" cy="3908812"/>
          </a:xfrm>
          <a:prstGeom prst="rect">
            <a:avLst/>
          </a:prstGeom>
        </p:spPr>
        <p:txBody>
          <a:bodyPr vert="horz" lIns="91321" tIns="45661" rIns="91321" bIns="45661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l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3" y="9430308"/>
            <a:ext cx="2945448" cy="497918"/>
          </a:xfrm>
          <a:prstGeom prst="rect">
            <a:avLst/>
          </a:prstGeom>
        </p:spPr>
        <p:txBody>
          <a:bodyPr vert="horz" lIns="91321" tIns="45661" rIns="91321" bIns="45661" rtlCol="0" anchor="b"/>
          <a:lstStyle>
            <a:lvl1pPr algn="r"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fld id="{433D435C-8804-4EC6-B181-6719C6E5C08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스마트체 Regular" panose="020B0600000101010101" pitchFamily="50" charset="-127"/>
        <a:ea typeface="LG스마트체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시기</a:t>
            </a:r>
            <a:endParaRPr lang="en-US" altLang="ko-KR" dirty="0" smtClean="0"/>
          </a:p>
          <a:p>
            <a:r>
              <a:rPr lang="ko-KR" altLang="en-US" dirty="0" smtClean="0"/>
              <a:t>이전 조직</a:t>
            </a:r>
            <a:r>
              <a:rPr lang="en-US" altLang="ko-KR" dirty="0" smtClean="0"/>
              <a:t>(</a:t>
            </a:r>
            <a:r>
              <a:rPr lang="ko-KR" altLang="en-US" smtClean="0"/>
              <a:t>인원</a:t>
            </a:r>
            <a:r>
              <a:rPr lang="en-US" altLang="ko-KR" dirty="0" smtClean="0"/>
              <a:t>) 1</a:t>
            </a:r>
            <a:r>
              <a:rPr lang="ko-KR" altLang="en-US" smtClean="0"/>
              <a:t>차 이동조직</a:t>
            </a:r>
            <a:r>
              <a:rPr lang="en-US" altLang="ko-KR" dirty="0" smtClean="0"/>
              <a:t>, 2</a:t>
            </a:r>
            <a:r>
              <a:rPr lang="ko-KR" altLang="en-US" smtClean="0"/>
              <a:t>차 이동조직</a:t>
            </a:r>
            <a:r>
              <a:rPr lang="en-US" altLang="ko-KR" dirty="0" smtClean="0"/>
              <a:t>, </a:t>
            </a:r>
            <a:r>
              <a:rPr lang="ko-KR" altLang="en-US" smtClean="0"/>
              <a:t>서울</a:t>
            </a:r>
            <a:r>
              <a:rPr lang="en-US" altLang="ko-KR" dirty="0" smtClean="0"/>
              <a:t>/</a:t>
            </a:r>
            <a:r>
              <a:rPr lang="ko-KR" altLang="en-US" smtClean="0"/>
              <a:t>대전 구분한 조직 기재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최종에는 서울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대전에서 근무하는 조직현황 볼 수있게 장표 작성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토탈</a:t>
            </a:r>
            <a:r>
              <a:rPr lang="ko-KR" altLang="en-US" dirty="0" smtClean="0"/>
              <a:t> 비용</a:t>
            </a:r>
            <a:r>
              <a:rPr lang="en-US" altLang="ko-KR" dirty="0" smtClean="0"/>
              <a:t>(</a:t>
            </a:r>
            <a:r>
              <a:rPr lang="ko-KR" altLang="en-US" smtClean="0"/>
              <a:t>투자</a:t>
            </a:r>
            <a:r>
              <a:rPr lang="en-US" altLang="ko-KR" dirty="0" smtClean="0"/>
              <a:t>, </a:t>
            </a:r>
            <a:r>
              <a:rPr lang="ko-KR" altLang="en-US" smtClean="0"/>
              <a:t>비용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D435C-8804-4EC6-B181-6719C6E5C0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2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6237312"/>
            <a:ext cx="1857984" cy="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77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15436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Bold/17pt.)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215436" y="620713"/>
            <a:ext cx="9450000" cy="431626"/>
          </a:xfrm>
          <a:prstGeom prst="rect">
            <a:avLst/>
          </a:prstGeom>
        </p:spPr>
        <p:txBody>
          <a:bodyPr/>
          <a:lstStyle>
            <a:lvl1pPr>
              <a:defRPr sz="1600" b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  <a:lvl2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 smtClean="0"/>
              <a:t>Governing 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</a:t>
            </a:r>
            <a:r>
              <a:rPr lang="en-US" altLang="ko-KR" dirty="0" err="1" smtClean="0"/>
              <a:t>SemiBold</a:t>
            </a:r>
            <a:r>
              <a:rPr lang="en-US" altLang="ko-KR" dirty="0" smtClean="0"/>
              <a:t>/16pt.)</a:t>
            </a:r>
            <a:endParaRPr lang="ko-KR" altLang="en-US" dirty="0" smtClean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 smtClean="0"/>
              <a:t>Sub-Chapter(LG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Regular/12pt.)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08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유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88925" y="132507"/>
            <a:ext cx="655638" cy="323165"/>
            <a:chOff x="288925" y="244475"/>
            <a:chExt cx="655638" cy="32316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88925" y="277813"/>
              <a:ext cx="655638" cy="282575"/>
              <a:chOff x="186" y="134"/>
              <a:chExt cx="317" cy="178"/>
            </a:xfrm>
          </p:grpSpPr>
          <p:sp>
            <p:nvSpPr>
              <p:cNvPr id="5" name="Line 8"/>
              <p:cNvSpPr>
                <a:spLocks noChangeShapeType="1"/>
              </p:cNvSpPr>
              <p:nvPr/>
            </p:nvSpPr>
            <p:spPr bwMode="auto">
              <a:xfrm>
                <a:off x="186" y="134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 smtClea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>
                <a:off x="186" y="312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 smtClean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66415" y="244475"/>
              <a:ext cx="521297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itchFamily="34" charset="0"/>
                </a:rPr>
                <a:t>유첨</a:t>
              </a:r>
              <a:endParaRPr lang="ko-KR" altLang="en-US" sz="15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13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5436" y="620713"/>
            <a:ext cx="9450000" cy="360015"/>
          </a:xfrm>
          <a:prstGeom prst="rect">
            <a:avLst/>
          </a:prstGeom>
        </p:spPr>
        <p:txBody>
          <a:bodyPr/>
          <a:lstStyle>
            <a:lvl1pPr latinLnBrk="0">
              <a:defRPr sz="1600" baseline="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Governing 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</a:t>
            </a:r>
            <a:r>
              <a:rPr lang="en-US" altLang="ko-KR" dirty="0" err="1" smtClean="0"/>
              <a:t>SemiBold</a:t>
            </a:r>
            <a:r>
              <a:rPr lang="en-US" altLang="ko-KR" dirty="0" smtClean="0"/>
              <a:t>/16pt.)</a:t>
            </a:r>
            <a:endParaRPr lang="ko-KR" altLang="en-US" dirty="0" smtClean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92560" y="116632"/>
            <a:ext cx="36000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700" b="0">
                <a:latin typeface="LG스마트체2.0 Bold" panose="020B0600000101010101" pitchFamily="50" charset="-127"/>
                <a:ea typeface="LG스마트체2.0 Bold" panose="020B0600000101010101" pitchFamily="50" charset="-127"/>
              </a:defRPr>
            </a:lvl1pPr>
          </a:lstStyle>
          <a:p>
            <a:pPr lvl="0"/>
            <a:r>
              <a:rPr lang="en-US" altLang="ko-KR" dirty="0" smtClean="0"/>
              <a:t>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Bold/17pt.)</a:t>
            </a:r>
          </a:p>
        </p:txBody>
      </p:sp>
      <p:sp>
        <p:nvSpPr>
          <p:cNvPr id="22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5673080" y="148657"/>
            <a:ext cx="3960589" cy="288751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en-US" altLang="ko-KR" dirty="0" smtClean="0"/>
              <a:t>Sub-Chapter(LG</a:t>
            </a:r>
            <a:r>
              <a:rPr lang="ko-KR" altLang="en-US" smtClean="0"/>
              <a:t>스마트체</a:t>
            </a:r>
            <a:r>
              <a:rPr lang="en-US" altLang="ko-KR" dirty="0" smtClean="0"/>
              <a:t>2.0 Regular 12pt.)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22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800872" y="188913"/>
            <a:ext cx="232627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Silicon Works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800872" y="188913"/>
            <a:ext cx="232627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Silicon Works Internal Use Only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73555" y="542925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97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15436" y="116632"/>
            <a:ext cx="3945476" cy="320776"/>
          </a:xfrm>
        </p:spPr>
        <p:txBody>
          <a:bodyPr/>
          <a:lstStyle/>
          <a:p>
            <a:r>
              <a:rPr lang="ko-KR" altLang="en-US" sz="1400" dirty="0" smtClean="0">
                <a:solidFill>
                  <a:schemeClr val="tx2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발명제안서</a:t>
            </a:r>
            <a:endParaRPr lang="ko-KR" altLang="en-US" sz="1400" dirty="0">
              <a:solidFill>
                <a:schemeClr val="tx2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34470"/>
              </p:ext>
            </p:extLst>
          </p:nvPr>
        </p:nvGraphicFramePr>
        <p:xfrm>
          <a:off x="434968" y="1202192"/>
          <a:ext cx="9000064" cy="511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4212000"/>
                <a:gridCol w="4212000"/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국가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특허번호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회사이름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99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도면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32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및 작용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터치 패널로부터 얻어진 실제 좌표들의 사이에 추가좌표를 출력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Report rate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두 배로 증가시켜 터치 궤적을 더 정확하게 표현하기 위함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추가 좌표는 기존좌표들 간의 내삽을 통해 얻어짐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선행기술의 문제점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내삽으로 추가 좌표를 얻을 경우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곡선 궤적을 표현하는데 이득이 없음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정확한 곡선 궤적을 예측하기 위한 알고리즘이 필요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해결과제 및 해결수단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베지어 곡선을 활용하여 곡선 궤적을 예측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기존 좌표들이 베지어 곡선 상에 위치한다고 가정하여 베지어 곡선의 컨트롤 포인트를 역으로 예측함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예측된 컨트롤 포인트를 이용하여 베지어 곡선을 연산하고 궤적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위의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기존 좌표들의 중간에 추가 좌표를 출력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연산시간을 최소화하기 위해 드로잉 가속도는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으로 가정함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 발명의 효과</a:t>
                      </a:r>
                      <a:endParaRPr lang="en-US" altLang="ko-KR" sz="1000" b="1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곡선 궤적을 정밀하게 예측하여 터치 좌표의 부드러운 곡선을 표현할 수 있음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447511"/>
              </p:ext>
            </p:extLst>
          </p:nvPr>
        </p:nvGraphicFramePr>
        <p:xfrm>
          <a:off x="426121" y="650361"/>
          <a:ext cx="9001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942703"/>
                <a:gridCol w="864096"/>
                <a:gridCol w="4114081"/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소속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LTS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임양빈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발명의 명칭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베지어 커브를 활용한 터치 좌표의 보간 점 생성 방법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50" y="2406214"/>
            <a:ext cx="4156330" cy="8637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32" y="2348880"/>
            <a:ext cx="413570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베지어 커브를 활용한 터치 좌표의 보간 점 연산 방법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 bwMode="auto">
          <a:xfrm rot="5400000">
            <a:off x="6897481" y="2664667"/>
            <a:ext cx="297790" cy="1035115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 bwMode="auto">
          <a:xfrm>
            <a:off x="4887349" y="1790755"/>
            <a:ext cx="297790" cy="1035115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 bwMode="auto">
          <a:xfrm>
            <a:off x="1683854" y="2577949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 bwMode="auto">
          <a:xfrm>
            <a:off x="2493944" y="1812864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 bwMode="auto">
          <a:xfrm>
            <a:off x="3619069" y="1866107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endCxn id="35" idx="3"/>
          </p:cNvCxnSpPr>
          <p:nvPr/>
        </p:nvCxnSpPr>
        <p:spPr bwMode="auto">
          <a:xfrm flipV="1">
            <a:off x="1732387" y="1889692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2547933" y="1866402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3684755" y="1924066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433767" y="2523616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P2</a:t>
            </a:r>
            <a:endParaRPr lang="ko-KR" altLang="en-US" sz="900"/>
          </a:p>
        </p:txBody>
      </p:sp>
      <p:sp>
        <p:nvSpPr>
          <p:cNvPr id="41" name="TextBox 40"/>
          <p:cNvSpPr txBox="1"/>
          <p:nvPr/>
        </p:nvSpPr>
        <p:spPr>
          <a:xfrm>
            <a:off x="2223602" y="1725285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P1</a:t>
            </a:r>
            <a:endParaRPr lang="ko-KR" altLang="en-US" sz="900"/>
          </a:p>
        </p:txBody>
      </p:sp>
      <p:sp>
        <p:nvSpPr>
          <p:cNvPr id="42" name="TextBox 41"/>
          <p:cNvSpPr txBox="1"/>
          <p:nvPr/>
        </p:nvSpPr>
        <p:spPr>
          <a:xfrm>
            <a:off x="3329096" y="1692733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P0</a:t>
            </a:r>
            <a:endParaRPr lang="ko-KR" altLang="en-US" sz="900"/>
          </a:p>
        </p:txBody>
      </p:sp>
      <p:sp>
        <p:nvSpPr>
          <p:cNvPr id="43" name="원호 42"/>
          <p:cNvSpPr/>
          <p:nvPr/>
        </p:nvSpPr>
        <p:spPr bwMode="auto">
          <a:xfrm rot="15613043">
            <a:off x="1828783" y="1606364"/>
            <a:ext cx="2334880" cy="2673686"/>
          </a:xfrm>
          <a:prstGeom prst="arc">
            <a:avLst>
              <a:gd name="adj1" fmla="val 17661115"/>
              <a:gd name="adj2" fmla="val 2582914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422005" y="1052736"/>
            <a:ext cx="2680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0" dirty="0" smtClean="0"/>
              <a:t>임의의 컨트롤 포인트</a:t>
            </a:r>
            <a:r>
              <a:rPr lang="en-US" altLang="ko-KR" sz="800" b="0" dirty="0" smtClean="0"/>
              <a:t>Q</a:t>
            </a:r>
            <a:r>
              <a:rPr lang="ko-KR" altLang="en-US" sz="800" b="0" smtClean="0"/>
              <a:t>를 설정</a:t>
            </a:r>
            <a:endParaRPr lang="en-US" altLang="ko-KR" sz="800" b="0" dirty="0" smtClean="0"/>
          </a:p>
          <a:p>
            <a:pPr marL="171450" indent="-171450">
              <a:buFontTx/>
              <a:buChar char="-"/>
            </a:pPr>
            <a:r>
              <a:rPr lang="ko-KR" altLang="en-US" sz="800" b="0" dirty="0" smtClean="0"/>
              <a:t>직선 </a:t>
            </a:r>
            <a:r>
              <a:rPr lang="en-US" altLang="ko-KR" sz="800" b="0" dirty="0" smtClean="0"/>
              <a:t>Q,P2 </a:t>
            </a:r>
            <a:r>
              <a:rPr lang="ko-KR" altLang="en-US" sz="800" b="0" smtClean="0"/>
              <a:t>위의 점 </a:t>
            </a:r>
            <a:r>
              <a:rPr lang="en-US" altLang="ko-KR" sz="800" b="0" dirty="0" smtClean="0"/>
              <a:t>A = (1-t)P2 + </a:t>
            </a:r>
            <a:r>
              <a:rPr lang="en-US" altLang="ko-KR" sz="800" b="0" dirty="0" err="1" smtClean="0"/>
              <a:t>tQ</a:t>
            </a:r>
            <a:r>
              <a:rPr lang="en-US" altLang="ko-KR" sz="800" b="0" dirty="0" smtClean="0"/>
              <a:t> (0 &lt; t &lt; 1)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 smtClean="0"/>
              <a:t>직선 </a:t>
            </a:r>
            <a:r>
              <a:rPr lang="en-US" altLang="ko-KR" sz="800" b="0" dirty="0" smtClean="0"/>
              <a:t>Q,P0 </a:t>
            </a:r>
            <a:r>
              <a:rPr lang="ko-KR" altLang="en-US" sz="800" b="0" smtClean="0"/>
              <a:t>위의 점 </a:t>
            </a:r>
            <a:r>
              <a:rPr lang="en-US" altLang="ko-KR" sz="800" b="0" dirty="0" smtClean="0"/>
              <a:t>B = (1-t)Q + tP0 </a:t>
            </a:r>
            <a:r>
              <a:rPr lang="en-US" altLang="ko-KR" sz="800" b="0" dirty="0"/>
              <a:t>(0 &lt; t &lt; 1)</a:t>
            </a:r>
          </a:p>
          <a:p>
            <a:pPr marL="171450" indent="-171450">
              <a:buFontTx/>
              <a:buChar char="-"/>
            </a:pPr>
            <a:endParaRPr lang="ko-KR" altLang="en-US" sz="800" b="0" dirty="0"/>
          </a:p>
        </p:txBody>
      </p:sp>
      <p:sp>
        <p:nvSpPr>
          <p:cNvPr id="45" name="타원 44"/>
          <p:cNvSpPr/>
          <p:nvPr/>
        </p:nvSpPr>
        <p:spPr bwMode="auto">
          <a:xfrm>
            <a:off x="5936984" y="2741519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 bwMode="auto">
          <a:xfrm>
            <a:off x="6747074" y="1976434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 bwMode="auto">
          <a:xfrm>
            <a:off x="7872199" y="2029677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endCxn id="46" idx="3"/>
          </p:cNvCxnSpPr>
          <p:nvPr/>
        </p:nvCxnSpPr>
        <p:spPr bwMode="auto">
          <a:xfrm flipV="1">
            <a:off x="5985517" y="2053262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6801063" y="2029972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7937885" y="2087636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686897" y="2687186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P2</a:t>
            </a:r>
            <a:endParaRPr lang="ko-KR" altLang="en-US" sz="900"/>
          </a:p>
        </p:txBody>
      </p:sp>
      <p:sp>
        <p:nvSpPr>
          <p:cNvPr id="52" name="TextBox 51"/>
          <p:cNvSpPr txBox="1"/>
          <p:nvPr/>
        </p:nvSpPr>
        <p:spPr>
          <a:xfrm>
            <a:off x="7582226" y="1856303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P0</a:t>
            </a:r>
            <a:endParaRPr lang="ko-KR" alt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6177453" y="1522863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Q</a:t>
            </a:r>
            <a:endParaRPr lang="ko-KR" altLang="en-US" sz="900"/>
          </a:p>
        </p:txBody>
      </p:sp>
      <p:sp>
        <p:nvSpPr>
          <p:cNvPr id="54" name="타원 53"/>
          <p:cNvSpPr/>
          <p:nvPr/>
        </p:nvSpPr>
        <p:spPr bwMode="auto">
          <a:xfrm>
            <a:off x="6386722" y="1616842"/>
            <a:ext cx="90010" cy="9001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 bwMode="auto">
          <a:xfrm flipV="1">
            <a:off x="5982649" y="1683671"/>
            <a:ext cx="444844" cy="1087396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/>
          <p:nvPr/>
        </p:nvCxnSpPr>
        <p:spPr bwMode="auto">
          <a:xfrm>
            <a:off x="6427493" y="1667195"/>
            <a:ext cx="1466335" cy="411892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타원 56"/>
          <p:cNvSpPr/>
          <p:nvPr/>
        </p:nvSpPr>
        <p:spPr bwMode="auto">
          <a:xfrm>
            <a:off x="6143706" y="2197610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 bwMode="auto">
          <a:xfrm>
            <a:off x="7106755" y="1826688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>
            <a:endCxn id="57" idx="4"/>
          </p:cNvCxnSpPr>
          <p:nvPr/>
        </p:nvCxnSpPr>
        <p:spPr bwMode="auto">
          <a:xfrm flipV="1">
            <a:off x="5982649" y="2287620"/>
            <a:ext cx="206062" cy="483446"/>
          </a:xfrm>
          <a:prstGeom prst="straightConnector1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/>
          <p:cNvCxnSpPr/>
          <p:nvPr/>
        </p:nvCxnSpPr>
        <p:spPr bwMode="auto">
          <a:xfrm>
            <a:off x="6443968" y="1683671"/>
            <a:ext cx="683741" cy="181232"/>
          </a:xfrm>
          <a:prstGeom prst="straightConnector1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원호 60"/>
          <p:cNvSpPr/>
          <p:nvPr/>
        </p:nvSpPr>
        <p:spPr bwMode="auto">
          <a:xfrm rot="15613043">
            <a:off x="6074348" y="1766050"/>
            <a:ext cx="2334880" cy="2673686"/>
          </a:xfrm>
          <a:prstGeom prst="arc">
            <a:avLst>
              <a:gd name="adj1" fmla="val 17661115"/>
              <a:gd name="adj2" fmla="val 2582914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938611" y="2066204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</a:t>
            </a:r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7046377" y="1629691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</a:t>
            </a:r>
            <a:endParaRPr lang="ko-KR" altLang="en-US" sz="900"/>
          </a:p>
        </p:txBody>
      </p:sp>
      <p:sp>
        <p:nvSpPr>
          <p:cNvPr id="64" name="TextBox 63"/>
          <p:cNvSpPr txBox="1"/>
          <p:nvPr/>
        </p:nvSpPr>
        <p:spPr>
          <a:xfrm>
            <a:off x="6544193" y="1814382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P1</a:t>
            </a:r>
            <a:endParaRPr lang="ko-KR" altLang="en-US" sz="900"/>
          </a:p>
        </p:txBody>
      </p:sp>
      <p:sp>
        <p:nvSpPr>
          <p:cNvPr id="85" name="TextBox 84"/>
          <p:cNvSpPr txBox="1"/>
          <p:nvPr/>
        </p:nvSpPr>
        <p:spPr>
          <a:xfrm>
            <a:off x="5422004" y="3431406"/>
            <a:ext cx="3125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0" dirty="0" smtClean="0"/>
              <a:t>직선 </a:t>
            </a:r>
            <a:r>
              <a:rPr lang="en-US" altLang="ko-KR" sz="800" b="0" dirty="0" smtClean="0"/>
              <a:t>A,B </a:t>
            </a:r>
            <a:r>
              <a:rPr lang="ko-KR" altLang="en-US" sz="800" b="0" smtClean="0"/>
              <a:t>위의 점 </a:t>
            </a:r>
            <a:r>
              <a:rPr lang="en-US" altLang="ko-KR" sz="800" b="0" dirty="0" smtClean="0"/>
              <a:t>P1 = (1-t)A + </a:t>
            </a:r>
            <a:r>
              <a:rPr lang="en-US" altLang="ko-KR" sz="800" b="0" dirty="0" err="1" smtClean="0"/>
              <a:t>tB</a:t>
            </a:r>
            <a:r>
              <a:rPr lang="en-US" altLang="ko-KR" sz="800" b="0" dirty="0" smtClean="0"/>
              <a:t> (0 &lt; t &lt; 1)</a:t>
            </a:r>
          </a:p>
          <a:p>
            <a:pPr marL="171450" indent="-171450">
              <a:buFontTx/>
              <a:buChar char="-"/>
            </a:pPr>
            <a:r>
              <a:rPr lang="en-US" altLang="ko-KR" sz="800" b="0" dirty="0" smtClean="0"/>
              <a:t>P0,P1,P2</a:t>
            </a:r>
            <a:r>
              <a:rPr lang="ko-KR" altLang="en-US" sz="800" b="0" smtClean="0"/>
              <a:t>는 실제 좌표이고 </a:t>
            </a:r>
            <a:r>
              <a:rPr lang="en-US" altLang="ko-KR" sz="800" b="0" dirty="0" smtClean="0"/>
              <a:t>t = ½ </a:t>
            </a:r>
            <a:r>
              <a:rPr lang="ko-KR" altLang="en-US" sz="800" b="0" smtClean="0"/>
              <a:t>이라 가정하여 </a:t>
            </a:r>
            <a:r>
              <a:rPr lang="en-US" altLang="ko-KR" sz="800" b="0" dirty="0" smtClean="0"/>
              <a:t>Q</a:t>
            </a:r>
            <a:r>
              <a:rPr lang="ko-KR" altLang="en-US" sz="800" b="0" smtClean="0"/>
              <a:t>를 계산</a:t>
            </a:r>
            <a:endParaRPr lang="en-US" altLang="ko-KR" sz="800" b="0" dirty="0"/>
          </a:p>
          <a:p>
            <a:pPr marL="171450" indent="-171450">
              <a:buFontTx/>
              <a:buChar char="-"/>
            </a:pPr>
            <a:r>
              <a:rPr lang="en-US" altLang="ko-KR" sz="800" dirty="0" smtClean="0"/>
              <a:t>P1 = A/2 + B/2</a:t>
            </a:r>
          </a:p>
          <a:p>
            <a:pPr marL="171450" indent="-171450">
              <a:buFontTx/>
              <a:buChar char="-"/>
            </a:pPr>
            <a:r>
              <a:rPr lang="en-US" altLang="ko-KR" sz="800" b="0" dirty="0"/>
              <a:t> </a:t>
            </a:r>
            <a:r>
              <a:rPr lang="en-US" altLang="ko-KR" sz="800" b="0" dirty="0" smtClean="0"/>
              <a:t>   = (P2/2 + Q/2)/2 + (Q/2 + P0/2)/2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= Q/2 + P2/4 + P0/4</a:t>
            </a:r>
          </a:p>
          <a:p>
            <a:pPr marL="171450" indent="-171450">
              <a:buFontTx/>
              <a:buChar char="-"/>
            </a:pPr>
            <a:r>
              <a:rPr lang="en-US" altLang="ko-KR" sz="800" b="0" dirty="0" smtClean="0"/>
              <a:t>Q = 2P1 - (P0 + P2)/2</a:t>
            </a:r>
            <a:endParaRPr lang="ko-KR" altLang="en-US" sz="800" b="0" dirty="0"/>
          </a:p>
        </p:txBody>
      </p:sp>
      <p:sp>
        <p:nvSpPr>
          <p:cNvPr id="86" name="TextBox 85"/>
          <p:cNvSpPr txBox="1"/>
          <p:nvPr/>
        </p:nvSpPr>
        <p:spPr>
          <a:xfrm>
            <a:off x="1548719" y="1084759"/>
            <a:ext cx="2680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b="0" dirty="0" smtClean="0"/>
              <a:t>P2 -&gt; P1 -&gt; P0 </a:t>
            </a:r>
            <a:r>
              <a:rPr lang="ko-KR" altLang="en-US" sz="800" b="0" smtClean="0"/>
              <a:t>순으로 실제좌표가 계산됨</a:t>
            </a:r>
            <a:endParaRPr lang="en-US" altLang="ko-KR" sz="800" b="0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5686897" y="4720154"/>
            <a:ext cx="2891734" cy="2741294"/>
            <a:chOff x="5686897" y="3803060"/>
            <a:chExt cx="2891734" cy="2741294"/>
          </a:xfrm>
        </p:grpSpPr>
        <p:sp>
          <p:nvSpPr>
            <p:cNvPr id="65" name="타원 64"/>
            <p:cNvSpPr/>
            <p:nvPr/>
          </p:nvSpPr>
          <p:spPr bwMode="auto">
            <a:xfrm>
              <a:off x="5936984" y="5021716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 bwMode="auto">
            <a:xfrm>
              <a:off x="6747074" y="4256631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7872199" y="4309874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 bwMode="auto">
            <a:xfrm>
              <a:off x="8457264" y="4976711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>
              <a:endCxn id="66" idx="3"/>
            </p:cNvCxnSpPr>
            <p:nvPr/>
          </p:nvCxnSpPr>
          <p:spPr bwMode="auto">
            <a:xfrm flipV="1">
              <a:off x="5985517" y="4333459"/>
              <a:ext cx="774739" cy="726354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/>
            <p:nvPr/>
          </p:nvCxnSpPr>
          <p:spPr bwMode="auto">
            <a:xfrm>
              <a:off x="6801063" y="4310169"/>
              <a:ext cx="1120346" cy="41189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/>
            <p:nvPr/>
          </p:nvCxnSpPr>
          <p:spPr bwMode="auto">
            <a:xfrm>
              <a:off x="7937885" y="4367833"/>
              <a:ext cx="560173" cy="650790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5686897" y="4967383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P2</a:t>
              </a:r>
              <a:endParaRPr lang="ko-KR" altLang="en-US" sz="9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76732" y="4169052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P1</a:t>
              </a:r>
              <a:endParaRPr lang="ko-KR" altLang="en-US" sz="9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82226" y="4136500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P0</a:t>
              </a:r>
              <a:endParaRPr lang="ko-KR" altLang="en-US" sz="9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77453" y="3803060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Q</a:t>
              </a:r>
              <a:endParaRPr lang="ko-KR" altLang="en-US" sz="900"/>
            </a:p>
          </p:txBody>
        </p:sp>
        <p:sp>
          <p:nvSpPr>
            <p:cNvPr id="76" name="타원 75"/>
            <p:cNvSpPr/>
            <p:nvPr/>
          </p:nvSpPr>
          <p:spPr bwMode="auto">
            <a:xfrm>
              <a:off x="6386722" y="3897039"/>
              <a:ext cx="90010" cy="9001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 bwMode="auto">
            <a:xfrm flipV="1">
              <a:off x="5982649" y="3963868"/>
              <a:ext cx="444844" cy="1087396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>
              <a:off x="6427493" y="3947392"/>
              <a:ext cx="1466335" cy="411892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타원 78"/>
            <p:cNvSpPr/>
            <p:nvPr/>
          </p:nvSpPr>
          <p:spPr bwMode="auto">
            <a:xfrm>
              <a:off x="6143706" y="4477807"/>
              <a:ext cx="90010" cy="9001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 bwMode="auto">
            <a:xfrm>
              <a:off x="7106755" y="4106885"/>
              <a:ext cx="90010" cy="9001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화살표 연결선 80"/>
            <p:cNvCxnSpPr>
              <a:endCxn id="79" idx="4"/>
            </p:cNvCxnSpPr>
            <p:nvPr/>
          </p:nvCxnSpPr>
          <p:spPr bwMode="auto">
            <a:xfrm flipV="1">
              <a:off x="5982649" y="4567817"/>
              <a:ext cx="206062" cy="483446"/>
            </a:xfrm>
            <a:prstGeom prst="straightConnector1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직선 화살표 연결선 81"/>
            <p:cNvCxnSpPr/>
            <p:nvPr/>
          </p:nvCxnSpPr>
          <p:spPr bwMode="auto">
            <a:xfrm>
              <a:off x="6443968" y="3963868"/>
              <a:ext cx="683741" cy="181232"/>
            </a:xfrm>
            <a:prstGeom prst="straightConnector1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6213309" y="4161576"/>
              <a:ext cx="922638" cy="345989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원호 83"/>
            <p:cNvSpPr/>
            <p:nvPr/>
          </p:nvSpPr>
          <p:spPr bwMode="auto">
            <a:xfrm rot="15613043">
              <a:off x="6074348" y="4040071"/>
              <a:ext cx="2334880" cy="2673686"/>
            </a:xfrm>
            <a:prstGeom prst="arc">
              <a:avLst>
                <a:gd name="adj1" fmla="val 17661115"/>
                <a:gd name="adj2" fmla="val 2582914"/>
              </a:avLst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38611" y="4324233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A</a:t>
              </a:r>
              <a:endParaRPr lang="ko-KR" altLang="en-US" sz="9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46377" y="3887720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B</a:t>
              </a:r>
              <a:endParaRPr lang="ko-KR" altLang="en-US" sz="900"/>
            </a:p>
          </p:txBody>
        </p:sp>
      </p:grpSp>
      <p:sp>
        <p:nvSpPr>
          <p:cNvPr id="89" name="오른쪽 화살표 88"/>
          <p:cNvSpPr/>
          <p:nvPr/>
        </p:nvSpPr>
        <p:spPr bwMode="auto">
          <a:xfrm rot="10800000">
            <a:off x="4887349" y="3932268"/>
            <a:ext cx="297790" cy="1035115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528079" y="3431406"/>
            <a:ext cx="3287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b="0" dirty="0" smtClean="0"/>
              <a:t>P0’</a:t>
            </a:r>
            <a:r>
              <a:rPr lang="ko-KR" altLang="en-US" sz="800" b="0" smtClean="0"/>
              <a:t> </a:t>
            </a:r>
            <a:r>
              <a:rPr lang="en-US" altLang="ko-KR" sz="800" b="0" dirty="0"/>
              <a:t>= (1-t)A + </a:t>
            </a:r>
            <a:r>
              <a:rPr lang="en-US" altLang="ko-KR" sz="800" b="0" dirty="0" err="1"/>
              <a:t>tB</a:t>
            </a:r>
            <a:r>
              <a:rPr lang="en-US" altLang="ko-KR" sz="800" b="0" dirty="0"/>
              <a:t> </a:t>
            </a:r>
            <a:r>
              <a:rPr lang="en-US" altLang="ko-KR" sz="800" b="0" dirty="0" smtClean="0"/>
              <a:t>(t=3/4)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 smtClean="0"/>
              <a:t>실제 좌표 </a:t>
            </a:r>
            <a:r>
              <a:rPr lang="en-US" altLang="ko-KR" sz="800" b="0" dirty="0" smtClean="0"/>
              <a:t>P0</a:t>
            </a:r>
            <a:r>
              <a:rPr lang="ko-KR" altLang="en-US" sz="800" b="0" smtClean="0"/>
              <a:t>가 계산된 시점에 </a:t>
            </a:r>
            <a:r>
              <a:rPr lang="en-US" altLang="ko-KR" sz="800" b="0" dirty="0" smtClean="0"/>
              <a:t>P0’</a:t>
            </a:r>
            <a:r>
              <a:rPr lang="ko-KR" altLang="en-US" sz="800" b="0" smtClean="0"/>
              <a:t>을 먼저 출력한 뒤 </a:t>
            </a:r>
            <a:r>
              <a:rPr lang="en-US" altLang="ko-KR" sz="800" b="0" dirty="0" smtClean="0"/>
              <a:t>P0</a:t>
            </a:r>
            <a:r>
              <a:rPr lang="ko-KR" altLang="en-US" sz="800" b="0" smtClean="0"/>
              <a:t>를 </a:t>
            </a:r>
            <a:r>
              <a:rPr lang="ko-KR" altLang="en-US" sz="800" b="0" smtClean="0"/>
              <a:t>출력</a:t>
            </a:r>
            <a:endParaRPr lang="en-US" altLang="ko-KR" sz="800" b="0" dirty="0" smtClean="0"/>
          </a:p>
          <a:p>
            <a:pPr marL="171450" indent="-171450">
              <a:buFontTx/>
              <a:buChar char="-"/>
            </a:pPr>
            <a:r>
              <a:rPr lang="en-US" altLang="ko-KR" sz="800" dirty="0" smtClean="0"/>
              <a:t>P0’ = A/4 + B*3/4</a:t>
            </a:r>
          </a:p>
          <a:p>
            <a:pPr marL="171450" indent="-171450">
              <a:buFontTx/>
              <a:buChar char="-"/>
            </a:pPr>
            <a:r>
              <a:rPr lang="en-US" altLang="ko-KR" sz="800" b="0" dirty="0"/>
              <a:t> </a:t>
            </a:r>
            <a:r>
              <a:rPr lang="en-US" altLang="ko-KR" sz="800" b="0" dirty="0" smtClean="0"/>
              <a:t>    = (P2/4 + 3Q/4)/4 + (Q/4 + P0*3/4)*3/4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= (P2 + 6Q + 9P0)/16</a:t>
            </a:r>
          </a:p>
          <a:p>
            <a:pPr marL="171450" indent="-171450">
              <a:buFontTx/>
              <a:buChar char="-"/>
            </a:pPr>
            <a:r>
              <a:rPr lang="en-US" altLang="ko-KR" sz="800" b="0" dirty="0"/>
              <a:t> </a:t>
            </a:r>
            <a:r>
              <a:rPr lang="en-US" altLang="ko-KR" sz="800" b="0" dirty="0" smtClean="0"/>
              <a:t>    = (P2 + 6(2P1 – (P0 + P2)/2) + 9P0)/16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= (P2 + 12P1 – 3P0 – 3P2 + 9P0)/16</a:t>
            </a:r>
          </a:p>
          <a:p>
            <a:pPr marL="171450" indent="-171450">
              <a:buFontTx/>
              <a:buChar char="-"/>
            </a:pPr>
            <a:r>
              <a:rPr lang="en-US" altLang="ko-KR" sz="800" b="0" dirty="0"/>
              <a:t> </a:t>
            </a:r>
            <a:r>
              <a:rPr lang="en-US" altLang="ko-KR" sz="800" b="0" dirty="0" smtClean="0"/>
              <a:t>    = (6P0 + 12P1 – 2P2)/16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    = (3(P0+2P1)-P2)/8</a:t>
            </a:r>
            <a:endParaRPr lang="en-US" altLang="ko-KR" sz="800" b="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433767" y="4844630"/>
            <a:ext cx="2899298" cy="2760834"/>
            <a:chOff x="1433767" y="3803060"/>
            <a:chExt cx="2899298" cy="2760834"/>
          </a:xfrm>
        </p:grpSpPr>
        <p:sp>
          <p:nvSpPr>
            <p:cNvPr id="12" name="타원 11"/>
            <p:cNvSpPr/>
            <p:nvPr/>
          </p:nvSpPr>
          <p:spPr bwMode="auto">
            <a:xfrm>
              <a:off x="1683854" y="5021716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2493944" y="4256631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3619069" y="4309874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4204134" y="4976711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endCxn id="13" idx="3"/>
            </p:cNvCxnSpPr>
            <p:nvPr/>
          </p:nvCxnSpPr>
          <p:spPr bwMode="auto">
            <a:xfrm flipV="1">
              <a:off x="1732387" y="4333459"/>
              <a:ext cx="774739" cy="726354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2547933" y="4310169"/>
              <a:ext cx="1120346" cy="41189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>
              <a:off x="3684755" y="4367833"/>
              <a:ext cx="560173" cy="650790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1433767" y="4967383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P2</a:t>
              </a:r>
              <a:endParaRPr lang="ko-KR" altLang="en-US" sz="9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3602" y="4169052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P1</a:t>
              </a:r>
              <a:endParaRPr lang="ko-KR" altLang="en-US" sz="9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9096" y="4136500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P0</a:t>
              </a:r>
              <a:endParaRPr lang="ko-KR" altLang="en-US" sz="9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24323" y="3803060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Q</a:t>
              </a:r>
              <a:endParaRPr lang="ko-KR" altLang="en-US" sz="900"/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2133592" y="3897039"/>
              <a:ext cx="90010" cy="9001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 bwMode="auto">
            <a:xfrm flipV="1">
              <a:off x="1729519" y="3963868"/>
              <a:ext cx="444844" cy="1087396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2174363" y="3947392"/>
              <a:ext cx="1466335" cy="411892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타원 25"/>
            <p:cNvSpPr/>
            <p:nvPr/>
          </p:nvSpPr>
          <p:spPr bwMode="auto">
            <a:xfrm>
              <a:off x="1890576" y="4477807"/>
              <a:ext cx="90010" cy="9001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2853625" y="4106885"/>
              <a:ext cx="90010" cy="9001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>
              <a:endCxn id="26" idx="4"/>
            </p:cNvCxnSpPr>
            <p:nvPr/>
          </p:nvCxnSpPr>
          <p:spPr bwMode="auto">
            <a:xfrm flipV="1">
              <a:off x="1729519" y="4567817"/>
              <a:ext cx="206062" cy="483446"/>
            </a:xfrm>
            <a:prstGeom prst="straightConnector1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/>
            <p:cNvCxnSpPr/>
            <p:nvPr/>
          </p:nvCxnSpPr>
          <p:spPr bwMode="auto">
            <a:xfrm>
              <a:off x="2190838" y="3963868"/>
              <a:ext cx="683741" cy="181232"/>
            </a:xfrm>
            <a:prstGeom prst="straightConnector1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flipV="1">
              <a:off x="1960179" y="4161576"/>
              <a:ext cx="922638" cy="345989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원호 30"/>
            <p:cNvSpPr/>
            <p:nvPr/>
          </p:nvSpPr>
          <p:spPr bwMode="auto">
            <a:xfrm rot="15613043">
              <a:off x="1828782" y="4059611"/>
              <a:ext cx="2334880" cy="2673686"/>
            </a:xfrm>
            <a:prstGeom prst="arc">
              <a:avLst>
                <a:gd name="adj1" fmla="val 17661115"/>
                <a:gd name="adj2" fmla="val 2582914"/>
              </a:avLst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3090714" y="4175153"/>
              <a:ext cx="90010" cy="9001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80678" y="3991202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P0’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5403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 bwMode="auto">
          <a:xfrm>
            <a:off x="3224808" y="1124744"/>
            <a:ext cx="3024336" cy="561600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32920" y="1556793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Sensing </a:t>
            </a:r>
            <a:r>
              <a:rPr lang="en-US" altLang="ko-KR" sz="800" b="1" dirty="0" smtClean="0"/>
              <a:t>Raw Data</a:t>
            </a:r>
            <a:endParaRPr lang="en-US" altLang="ko-KR" sz="800" b="1" dirty="0"/>
          </a:p>
        </p:txBody>
      </p:sp>
      <p:sp>
        <p:nvSpPr>
          <p:cNvPr id="41" name="직사각형 40"/>
          <p:cNvSpPr/>
          <p:nvPr/>
        </p:nvSpPr>
        <p:spPr>
          <a:xfrm>
            <a:off x="4232920" y="2116673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Get </a:t>
            </a:r>
            <a:r>
              <a:rPr lang="en-US" altLang="ko-KR" sz="800" b="1" dirty="0"/>
              <a:t>Intensity </a:t>
            </a:r>
            <a:r>
              <a:rPr lang="en-US" altLang="ko-KR" sz="800" b="1" dirty="0" smtClean="0"/>
              <a:t>Data</a:t>
            </a:r>
            <a:endParaRPr lang="ko-KR" altLang="en-US" sz="800" b="1" dirty="0"/>
          </a:p>
        </p:txBody>
      </p:sp>
      <p:sp>
        <p:nvSpPr>
          <p:cNvPr id="43" name="직사각형 42"/>
          <p:cNvSpPr/>
          <p:nvPr/>
        </p:nvSpPr>
        <p:spPr>
          <a:xfrm>
            <a:off x="4232920" y="2676548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Labeling</a:t>
            </a:r>
            <a:endParaRPr lang="ko-KR" altLang="en-US" sz="800" b="1" dirty="0"/>
          </a:p>
        </p:txBody>
      </p:sp>
      <p:sp>
        <p:nvSpPr>
          <p:cNvPr id="44" name="직사각형 43"/>
          <p:cNvSpPr/>
          <p:nvPr/>
        </p:nvSpPr>
        <p:spPr>
          <a:xfrm>
            <a:off x="4231466" y="3266922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Finger Separation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31466" y="4937057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Coordinate </a:t>
            </a:r>
            <a:r>
              <a:rPr lang="en-US" altLang="ko-KR" sz="800" b="1" dirty="0"/>
              <a:t>Smoothing</a:t>
            </a:r>
            <a:endParaRPr lang="ko-KR" altLang="en-US" sz="800" b="1" dirty="0"/>
          </a:p>
        </p:txBody>
      </p: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4880992" y="1988841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1" idx="2"/>
            <a:endCxn id="43" idx="0"/>
          </p:cNvCxnSpPr>
          <p:nvPr/>
        </p:nvCxnSpPr>
        <p:spPr>
          <a:xfrm>
            <a:off x="4880992" y="2548721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219085" y="4384590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Coordinate Tracking</a:t>
            </a:r>
            <a:endParaRPr lang="ko-KR" altLang="en-US" sz="800" b="1" dirty="0"/>
          </a:p>
        </p:txBody>
      </p:sp>
      <p:sp>
        <p:nvSpPr>
          <p:cNvPr id="55" name="직사각형 54"/>
          <p:cNvSpPr/>
          <p:nvPr/>
        </p:nvSpPr>
        <p:spPr>
          <a:xfrm>
            <a:off x="4219085" y="5489525"/>
            <a:ext cx="129614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Push Interpolation Touch Event</a:t>
            </a:r>
            <a:endParaRPr lang="en-US" altLang="ko-KR" sz="800" b="1" dirty="0"/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4867157" y="5363573"/>
            <a:ext cx="0" cy="12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880992" y="3139094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231466" y="3826797"/>
            <a:ext cx="1296144" cy="4320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dk1"/>
                </a:solidFill>
              </a:rPr>
              <a:t>Calculate Coordinate</a:t>
            </a:r>
            <a:endParaRPr lang="ko-KR" altLang="en-US" sz="800" b="1" dirty="0">
              <a:solidFill>
                <a:schemeClr val="dk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879538" y="3701051"/>
            <a:ext cx="0" cy="12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2"/>
            <a:endCxn id="52" idx="0"/>
          </p:cNvCxnSpPr>
          <p:nvPr/>
        </p:nvCxnSpPr>
        <p:spPr>
          <a:xfrm flipH="1">
            <a:off x="4867157" y="4258844"/>
            <a:ext cx="12381" cy="12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2" idx="2"/>
            <a:endCxn id="46" idx="0"/>
          </p:cNvCxnSpPr>
          <p:nvPr/>
        </p:nvCxnSpPr>
        <p:spPr>
          <a:xfrm>
            <a:off x="4867157" y="4816637"/>
            <a:ext cx="12381" cy="12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2" idx="2"/>
            <a:endCxn id="40" idx="0"/>
          </p:cNvCxnSpPr>
          <p:nvPr/>
        </p:nvCxnSpPr>
        <p:spPr>
          <a:xfrm rot="5400000" flipH="1" flipV="1">
            <a:off x="2415450" y="4008499"/>
            <a:ext cx="4917248" cy="13835"/>
          </a:xfrm>
          <a:prstGeom prst="bentConnector5">
            <a:avLst>
              <a:gd name="adj1" fmla="val -2674"/>
              <a:gd name="adj2" fmla="val -7659386"/>
              <a:gd name="adj3" fmla="val 103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 bwMode="auto">
          <a:xfrm>
            <a:off x="200472" y="1373136"/>
            <a:ext cx="2304256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1649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88504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68965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48544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784648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85665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2137117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216696" y="2669280"/>
            <a:ext cx="0" cy="14401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344489" y="2813296"/>
            <a:ext cx="2016222" cy="144000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8544" y="1877192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Panel</a:t>
            </a:r>
            <a:endParaRPr lang="ko-KR" altLang="en-US" sz="12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16118" y="2781508"/>
            <a:ext cx="108012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SRIC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36480" y="1155053"/>
            <a:ext cx="7804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MCU</a:t>
            </a:r>
            <a:endParaRPr lang="ko-KR" altLang="en-US" sz="12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88" name="꺾인 연결선 87"/>
          <p:cNvCxnSpPr>
            <a:stCxn id="34" idx="2"/>
            <a:endCxn id="85" idx="1"/>
          </p:cNvCxnSpPr>
          <p:nvPr/>
        </p:nvCxnSpPr>
        <p:spPr>
          <a:xfrm rot="16200000" flipH="1">
            <a:off x="1800980" y="2508916"/>
            <a:ext cx="975448" cy="18722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64568" y="3717612"/>
            <a:ext cx="13321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Raw data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9085" y="6041993"/>
            <a:ext cx="129614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Push Real Touch Event</a:t>
            </a:r>
            <a:endParaRPr lang="en-US" altLang="ko-KR" sz="800" b="1" dirty="0"/>
          </a:p>
        </p:txBody>
      </p:sp>
      <p:cxnSp>
        <p:nvCxnSpPr>
          <p:cNvPr id="99" name="직선 화살표 연결선 98"/>
          <p:cNvCxnSpPr>
            <a:stCxn id="55" idx="2"/>
            <a:endCxn id="92" idx="0"/>
          </p:cNvCxnSpPr>
          <p:nvPr/>
        </p:nvCxnSpPr>
        <p:spPr>
          <a:xfrm>
            <a:off x="4867157" y="5921573"/>
            <a:ext cx="0" cy="12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 bwMode="auto">
          <a:xfrm>
            <a:off x="7113241" y="1373136"/>
            <a:ext cx="2304256" cy="1296144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46100" marR="0" indent="-184150" algn="l" defTabSz="914400" rtl="0" eaLnBrk="1" fontAlgn="base" latin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buSzTx/>
              <a:buFontTx/>
              <a:buChar char="-"/>
              <a:tabLst>
                <a:tab pos="990600" algn="l"/>
              </a:tabLst>
            </a:pP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25309" y="1877192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Host</a:t>
            </a:r>
            <a:endParaRPr lang="ko-KR" altLang="en-US" sz="12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5" name="꺾인 연결선 104"/>
          <p:cNvCxnSpPr>
            <a:stCxn id="85" idx="3"/>
            <a:endCxn id="102" idx="2"/>
          </p:cNvCxnSpPr>
          <p:nvPr/>
        </p:nvCxnSpPr>
        <p:spPr>
          <a:xfrm flipV="1">
            <a:off x="6249144" y="2669280"/>
            <a:ext cx="2016225" cy="12634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534267" y="3717612"/>
            <a:ext cx="133214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 data</a:t>
            </a:r>
            <a:endParaRPr lang="ko-KR" altLang="en-US" sz="800" dirty="0" err="1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베지어 커브를 활용한 터치 좌표의 보간 점 연산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3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화살표 연결선 44"/>
          <p:cNvCxnSpPr>
            <a:stCxn id="8" idx="2"/>
            <a:endCxn id="10" idx="0"/>
          </p:cNvCxnSpPr>
          <p:nvPr/>
        </p:nvCxnSpPr>
        <p:spPr bwMode="auto">
          <a:xfrm>
            <a:off x="1622870" y="2124967"/>
            <a:ext cx="0" cy="268659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16496" y="98072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베지어 곡선에 기반한 보간 좌표 생성 과정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베지어 커브를 활용한 터치 좌표의 보간 점 연산 방법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326726" y="1844824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rPr>
              <a:t>좌표 </a:t>
            </a:r>
            <a:r>
              <a:rPr kumimoji="1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LG스마트체 Regular" panose="020B0600000101010101" pitchFamily="50" charset="-127"/>
              </a:rPr>
              <a:t>스무딩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순서도: 판단 9"/>
          <p:cNvSpPr/>
          <p:nvPr/>
        </p:nvSpPr>
        <p:spPr bwMode="auto">
          <a:xfrm>
            <a:off x="434738" y="2393626"/>
            <a:ext cx="2376264" cy="485992"/>
          </a:xfrm>
          <a:prstGeom prst="flowChartDecision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1" hangingPunct="1">
              <a:lnSpc>
                <a:spcPct val="90000"/>
              </a:lnSpc>
              <a:buClr>
                <a:schemeClr val="tx1"/>
              </a:buClr>
              <a:buSzTx/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첫 번째 터치 좌표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?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2558974" y="5525121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실제 좌표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(P0)</a:t>
            </a:r>
            <a:r>
              <a:rPr kumimoji="1" lang="ko-KR" altLang="en-US" sz="1100" smtClean="0">
                <a:latin typeface="Tahoma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출력</a:t>
            </a:r>
            <a:endParaRPr kumimoji="1" lang="en-US" altLang="ko-KR" sz="1100" dirty="0" smtClean="0"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7" name="꺾인 연결선 36"/>
          <p:cNvCxnSpPr>
            <a:stCxn id="10" idx="1"/>
            <a:endCxn id="35" idx="0"/>
          </p:cNvCxnSpPr>
          <p:nvPr/>
        </p:nvCxnSpPr>
        <p:spPr bwMode="auto">
          <a:xfrm rot="10800000" flipH="1" flipV="1">
            <a:off x="434738" y="2636621"/>
            <a:ext cx="3420380" cy="2888499"/>
          </a:xfrm>
          <a:prstGeom prst="bentConnector4">
            <a:avLst>
              <a:gd name="adj1" fmla="val -6683"/>
              <a:gd name="adj2" fmla="val 91466"/>
            </a:avLst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순서도: 판단 42"/>
          <p:cNvSpPr/>
          <p:nvPr/>
        </p:nvSpPr>
        <p:spPr bwMode="auto">
          <a:xfrm>
            <a:off x="434738" y="3148277"/>
            <a:ext cx="2376264" cy="485992"/>
          </a:xfrm>
          <a:prstGeom prst="flowChartDecision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1" hangingPunct="1">
              <a:lnSpc>
                <a:spcPct val="90000"/>
              </a:lnSpc>
              <a:buClr>
                <a:schemeClr val="tx1"/>
              </a:buClr>
              <a:buSzTx/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두 번째 터치 좌표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?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44" name="직선 화살표 연결선 43"/>
          <p:cNvCxnSpPr>
            <a:stCxn id="10" idx="2"/>
            <a:endCxn id="43" idx="0"/>
          </p:cNvCxnSpPr>
          <p:nvPr/>
        </p:nvCxnSpPr>
        <p:spPr bwMode="auto">
          <a:xfrm>
            <a:off x="1622870" y="2879618"/>
            <a:ext cx="0" cy="268659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모서리가 둥근 직사각형 50"/>
              <p:cNvSpPr/>
              <p:nvPr/>
            </p:nvSpPr>
            <p:spPr bwMode="auto">
              <a:xfrm>
                <a:off x="326726" y="3902928"/>
                <a:ext cx="2592288" cy="396884"/>
              </a:xfrm>
              <a:prstGeom prst="roundRect">
                <a:avLst>
                  <a:gd name="adj" fmla="val 22646"/>
                </a:avLst>
              </a:prstGeom>
              <a:noFill/>
              <a:ln w="9525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07" tIns="45705" rIns="91407" bIns="45705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1100" dirty="0" smtClean="0"/>
                  <a:t>P0’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0)</m:t>
                        </m:r>
                      </m:num>
                      <m:den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51" name="모서리가 둥근 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726" y="3902928"/>
                <a:ext cx="2592288" cy="396884"/>
              </a:xfrm>
              <a:prstGeom prst="roundRect">
                <a:avLst>
                  <a:gd name="adj" fmla="val 22646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>
            <a:stCxn id="43" idx="2"/>
            <a:endCxn id="51" idx="0"/>
          </p:cNvCxnSpPr>
          <p:nvPr/>
        </p:nvCxnSpPr>
        <p:spPr bwMode="auto">
          <a:xfrm>
            <a:off x="1622870" y="3634269"/>
            <a:ext cx="0" cy="268659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모서리가 둥근 직사각형 55"/>
          <p:cNvSpPr/>
          <p:nvPr/>
        </p:nvSpPr>
        <p:spPr bwMode="auto">
          <a:xfrm>
            <a:off x="2558974" y="4716369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보간 좌표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(P0’)</a:t>
            </a:r>
            <a:r>
              <a:rPr kumimoji="1" lang="ko-KR" altLang="en-US" sz="1100" smtClean="0">
                <a:latin typeface="Tahoma" pitchFamily="34" charset="0"/>
                <a:ea typeface="LG스마트체 Regular" panose="020B0600000101010101" pitchFamily="50" charset="-127"/>
              </a:rPr>
              <a:t> </a:t>
            </a: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출력</a:t>
            </a:r>
            <a:endParaRPr kumimoji="1" lang="en-US" altLang="ko-KR" sz="1100" dirty="0" smtClean="0"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59" name="꺾인 연결선 58"/>
          <p:cNvCxnSpPr>
            <a:stCxn id="51" idx="2"/>
            <a:endCxn id="56" idx="0"/>
          </p:cNvCxnSpPr>
          <p:nvPr/>
        </p:nvCxnSpPr>
        <p:spPr bwMode="auto">
          <a:xfrm rot="16200000" flipH="1">
            <a:off x="2530716" y="3391966"/>
            <a:ext cx="416557" cy="2232248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모서리가 둥근 직사각형 61"/>
          <p:cNvSpPr/>
          <p:nvPr/>
        </p:nvSpPr>
        <p:spPr bwMode="auto">
          <a:xfrm>
            <a:off x="3440832" y="3249904"/>
            <a:ext cx="2592288" cy="280143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컨트롤 포인트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(Q)</a:t>
            </a:r>
            <a:r>
              <a:rPr kumimoji="1" lang="ko-KR" altLang="en-US" sz="1100" smtClean="0">
                <a:latin typeface="Tahoma" pitchFamily="34" charset="0"/>
                <a:ea typeface="LG스마트체 Regular" panose="020B0600000101010101" pitchFamily="50" charset="-127"/>
              </a:rPr>
              <a:t> 연산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(t=0.5)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3440832" y="3813021"/>
            <a:ext cx="2592288" cy="454594"/>
          </a:xfrm>
          <a:prstGeom prst="roundRect">
            <a:avLst>
              <a:gd name="adj" fmla="val 22646"/>
            </a:avLst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7" tIns="45705" rIns="91407" bIns="4570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tx1"/>
              </a:buClr>
              <a:tabLst>
                <a:tab pos="990600" algn="l"/>
              </a:tabLst>
            </a:pPr>
            <a:r>
              <a:rPr kumimoji="1" lang="ko-KR" altLang="en-US" sz="1100" dirty="0" smtClean="0">
                <a:latin typeface="Tahoma" pitchFamily="34" charset="0"/>
                <a:ea typeface="LG스마트체 Regular" panose="020B0600000101010101" pitchFamily="50" charset="-127"/>
              </a:rPr>
              <a:t>베지어 곡선에 기반한 보간 좌표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(P0’) </a:t>
            </a:r>
            <a:r>
              <a:rPr kumimoji="1" lang="ko-KR" altLang="en-US" sz="1100" smtClean="0">
                <a:latin typeface="Tahoma" pitchFamily="34" charset="0"/>
                <a:ea typeface="LG스마트체 Regular" panose="020B0600000101010101" pitchFamily="50" charset="-127"/>
              </a:rPr>
              <a:t>연산</a:t>
            </a:r>
            <a:r>
              <a:rPr kumimoji="1" lang="en-US" altLang="ko-KR" sz="1100" dirty="0" smtClean="0">
                <a:latin typeface="Tahoma" pitchFamily="34" charset="0"/>
                <a:ea typeface="LG스마트체 Regular" panose="020B0600000101010101" pitchFamily="50" charset="-127"/>
              </a:rPr>
              <a:t>(t=0.75)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71" name="직선 화살표 연결선 70"/>
          <p:cNvCxnSpPr>
            <a:stCxn id="43" idx="3"/>
            <a:endCxn id="62" idx="1"/>
          </p:cNvCxnSpPr>
          <p:nvPr/>
        </p:nvCxnSpPr>
        <p:spPr bwMode="auto">
          <a:xfrm flipV="1">
            <a:off x="2811002" y="3389976"/>
            <a:ext cx="629830" cy="1297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꺾인 연결선 75"/>
          <p:cNvCxnSpPr>
            <a:stCxn id="68" idx="2"/>
            <a:endCxn id="56" idx="0"/>
          </p:cNvCxnSpPr>
          <p:nvPr/>
        </p:nvCxnSpPr>
        <p:spPr bwMode="auto">
          <a:xfrm rot="5400000">
            <a:off x="4071670" y="4051063"/>
            <a:ext cx="448754" cy="881858"/>
          </a:xfrm>
          <a:prstGeom prst="bentConnector3">
            <a:avLst>
              <a:gd name="adj1" fmla="val 53606"/>
            </a:avLst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직선 화살표 연결선 80"/>
          <p:cNvCxnSpPr>
            <a:stCxn id="56" idx="2"/>
            <a:endCxn id="35" idx="0"/>
          </p:cNvCxnSpPr>
          <p:nvPr/>
        </p:nvCxnSpPr>
        <p:spPr bwMode="auto">
          <a:xfrm>
            <a:off x="3855118" y="4996512"/>
            <a:ext cx="0" cy="528609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28560" y="2438901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/>
          </a:p>
        </p:txBody>
      </p:sp>
      <p:sp>
        <p:nvSpPr>
          <p:cNvPr id="83" name="TextBox 82"/>
          <p:cNvSpPr txBox="1"/>
          <p:nvPr/>
        </p:nvSpPr>
        <p:spPr>
          <a:xfrm>
            <a:off x="1581527" y="3601878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677589" y="3180759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/>
          </a:p>
        </p:txBody>
      </p:sp>
      <p:sp>
        <p:nvSpPr>
          <p:cNvPr id="85" name="TextBox 84"/>
          <p:cNvSpPr txBox="1"/>
          <p:nvPr/>
        </p:nvSpPr>
        <p:spPr>
          <a:xfrm>
            <a:off x="1611168" y="2816740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/>
          </a:p>
        </p:txBody>
      </p:sp>
      <p:cxnSp>
        <p:nvCxnSpPr>
          <p:cNvPr id="86" name="직선 화살표 연결선 85"/>
          <p:cNvCxnSpPr>
            <a:stCxn id="62" idx="2"/>
            <a:endCxn id="68" idx="0"/>
          </p:cNvCxnSpPr>
          <p:nvPr/>
        </p:nvCxnSpPr>
        <p:spPr bwMode="auto">
          <a:xfrm>
            <a:off x="4736976" y="3530047"/>
            <a:ext cx="0" cy="282974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5F5F5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3" name="그룹 92"/>
          <p:cNvGrpSpPr/>
          <p:nvPr/>
        </p:nvGrpSpPr>
        <p:grpSpPr>
          <a:xfrm>
            <a:off x="6681192" y="1249419"/>
            <a:ext cx="2860377" cy="2755645"/>
            <a:chOff x="6681192" y="1817821"/>
            <a:chExt cx="2860377" cy="2755645"/>
          </a:xfrm>
        </p:grpSpPr>
        <p:sp>
          <p:nvSpPr>
            <p:cNvPr id="11" name="타원 10"/>
            <p:cNvSpPr/>
            <p:nvPr/>
          </p:nvSpPr>
          <p:spPr bwMode="auto">
            <a:xfrm>
              <a:off x="6931279" y="3036477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7741369" y="2271392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8866494" y="2324635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9451559" y="2991472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endCxn id="12" idx="3"/>
            </p:cNvCxnSpPr>
            <p:nvPr/>
          </p:nvCxnSpPr>
          <p:spPr bwMode="auto">
            <a:xfrm flipV="1">
              <a:off x="6979812" y="2348220"/>
              <a:ext cx="774739" cy="726354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7795358" y="2324930"/>
              <a:ext cx="1120346" cy="41189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8932180" y="2382594"/>
              <a:ext cx="560173" cy="650790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681192" y="2982144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P2</a:t>
              </a:r>
              <a:endParaRPr lang="ko-KR" altLang="en-US" sz="9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71027" y="2183813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P1</a:t>
              </a:r>
              <a:endParaRPr lang="ko-KR" altLang="en-US" sz="9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6521" y="2151261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P0</a:t>
              </a:r>
              <a:endParaRPr lang="ko-KR" altLang="en-US" sz="9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71748" y="1817821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Q</a:t>
              </a:r>
              <a:endParaRPr lang="ko-KR" altLang="en-US" sz="900"/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7381017" y="1911800"/>
              <a:ext cx="90010" cy="9001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 flipV="1">
              <a:off x="6976944" y="1978629"/>
              <a:ext cx="444844" cy="1087396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7421788" y="1962153"/>
              <a:ext cx="1466335" cy="411892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타원 24"/>
            <p:cNvSpPr/>
            <p:nvPr/>
          </p:nvSpPr>
          <p:spPr bwMode="auto">
            <a:xfrm>
              <a:off x="7138001" y="2492568"/>
              <a:ext cx="90010" cy="9001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8101050" y="2121646"/>
              <a:ext cx="90010" cy="9001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>
              <a:endCxn id="25" idx="4"/>
            </p:cNvCxnSpPr>
            <p:nvPr/>
          </p:nvCxnSpPr>
          <p:spPr bwMode="auto">
            <a:xfrm flipV="1">
              <a:off x="6976944" y="2582578"/>
              <a:ext cx="206062" cy="483446"/>
            </a:xfrm>
            <a:prstGeom prst="straightConnector1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직선 화살표 연결선 27"/>
            <p:cNvCxnSpPr/>
            <p:nvPr/>
          </p:nvCxnSpPr>
          <p:spPr bwMode="auto">
            <a:xfrm>
              <a:off x="7438263" y="1978629"/>
              <a:ext cx="683741" cy="181232"/>
            </a:xfrm>
            <a:prstGeom prst="straightConnector1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7207604" y="2176337"/>
              <a:ext cx="922638" cy="345989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타원 29"/>
            <p:cNvSpPr/>
            <p:nvPr/>
          </p:nvSpPr>
          <p:spPr bwMode="auto">
            <a:xfrm>
              <a:off x="8338139" y="2189914"/>
              <a:ext cx="90010" cy="9001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28103" y="2005963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P0’</a:t>
              </a:r>
              <a:endParaRPr lang="ko-KR" altLang="en-US" sz="9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53200" y="3356992"/>
              <a:ext cx="243027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P0 : </a:t>
              </a:r>
              <a:r>
                <a:rPr lang="ko-KR" altLang="en-US" sz="900" smtClean="0"/>
                <a:t>현재 좌표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P1 : 1</a:t>
              </a:r>
              <a:r>
                <a:rPr lang="ko-KR" altLang="en-US" sz="900" smtClean="0"/>
                <a:t>프레임 이전 좌표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P2 : 2</a:t>
              </a:r>
              <a:r>
                <a:rPr lang="ko-KR" altLang="en-US" sz="900" smtClean="0"/>
                <a:t>프레임 이전 좌표</a:t>
              </a:r>
              <a:endParaRPr lang="en-US" altLang="ko-KR" sz="900" dirty="0"/>
            </a:p>
            <a:p>
              <a:r>
                <a:rPr lang="en-US" altLang="ko-KR" sz="900" dirty="0" smtClean="0"/>
                <a:t>P0’ : </a:t>
              </a:r>
              <a:r>
                <a:rPr lang="ko-KR" altLang="en-US" sz="900" smtClean="0"/>
                <a:t>현재 보간 좌표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Q : </a:t>
              </a:r>
              <a:r>
                <a:rPr lang="ko-KR" altLang="en-US" sz="900" smtClean="0"/>
                <a:t>베지어 곡선 생성에 따른 컨트롤 포인트</a:t>
              </a:r>
              <a:endParaRPr lang="en-US" altLang="ko-KR" sz="900" dirty="0" smtClean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04512" y="2651313"/>
              <a:ext cx="233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</a:t>
              </a:r>
              <a:endParaRPr lang="ko-KR" alt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3356" y="1873726"/>
              <a:ext cx="233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</a:t>
              </a:r>
              <a:endParaRPr lang="ko-KR" altLang="en-US" sz="900"/>
            </a:p>
          </p:txBody>
        </p:sp>
        <p:sp>
          <p:nvSpPr>
            <p:cNvPr id="90" name="원호 89"/>
            <p:cNvSpPr/>
            <p:nvPr/>
          </p:nvSpPr>
          <p:spPr bwMode="auto">
            <a:xfrm rot="15613043">
              <a:off x="7022323" y="2069183"/>
              <a:ext cx="2334880" cy="2673686"/>
            </a:xfrm>
            <a:prstGeom prst="arc">
              <a:avLst>
                <a:gd name="adj1" fmla="val 17661115"/>
                <a:gd name="adj2" fmla="val 2582914"/>
              </a:avLst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969224" y="2341218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A</a:t>
              </a:r>
              <a:endParaRPr lang="ko-KR" altLang="en-US" sz="9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26720" y="1941538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B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4962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495" y="980728"/>
            <a:ext cx="5310387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결론 및 본 기술의 특징</a:t>
            </a:r>
            <a:endParaRPr lang="en-US" altLang="ko-KR" sz="16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곡선을 지나는 점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개와 조절점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로부터 곡선 궤적을 얻는 기존의 베지어 곡선 방식과 달리 곡선을 지나는 점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개를 이용하여 조절점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Q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역으로 예측하고 곡선위의 또다른 점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P0’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예측하는 기술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프레임 </a:t>
            </a:r>
            <a:r>
              <a:rPr lang="ko-KR" altLang="en-US" sz="1200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레이트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대비 약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배 수준의 부드러운 곡선을 표현할 수 있음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연산 시간이 오래 걸리는 곱셈은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회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2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나머지는 덧셈 뺄셈 및 시프트 연산만으로 보간 좌표를 계산하여 빠른 연산이 가능</a:t>
            </a: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/>
              <a:t>P0’ = </a:t>
            </a:r>
            <a:r>
              <a:rPr lang="en-US" altLang="ko-KR" sz="1200" dirty="0"/>
              <a:t>(3(P0+2P1)-P2)/</a:t>
            </a:r>
            <a:r>
              <a:rPr lang="en-US" altLang="ko-KR" sz="1200" dirty="0" smtClean="0"/>
              <a:t>8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= (3*(P0 + (P1&lt;&lt;1)) – P2)&gt;&gt;3</a:t>
            </a:r>
            <a:endParaRPr lang="en-US" altLang="ko-KR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endParaRPr lang="en-US" altLang="ko-KR" sz="12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992560" y="116632"/>
            <a:ext cx="4608512" cy="352800"/>
          </a:xfrm>
        </p:spPr>
        <p:txBody>
          <a:bodyPr/>
          <a:lstStyle/>
          <a:p>
            <a:r>
              <a:rPr lang="ko-KR" altLang="en-US" dirty="0" smtClean="0"/>
              <a:t>베지어 커브를 활용한 터치 좌표의 보간 점 연산 방법</a:t>
            </a:r>
            <a:endParaRPr lang="ko-KR" altLang="en-US" dirty="0"/>
          </a:p>
        </p:txBody>
      </p:sp>
      <p:grpSp>
        <p:nvGrpSpPr>
          <p:cNvPr id="93" name="그룹 92"/>
          <p:cNvGrpSpPr/>
          <p:nvPr/>
        </p:nvGrpSpPr>
        <p:grpSpPr>
          <a:xfrm>
            <a:off x="6681192" y="1249419"/>
            <a:ext cx="2860377" cy="2755645"/>
            <a:chOff x="6681192" y="1817821"/>
            <a:chExt cx="2860377" cy="2755645"/>
          </a:xfrm>
        </p:grpSpPr>
        <p:sp>
          <p:nvSpPr>
            <p:cNvPr id="11" name="타원 10"/>
            <p:cNvSpPr/>
            <p:nvPr/>
          </p:nvSpPr>
          <p:spPr bwMode="auto">
            <a:xfrm>
              <a:off x="6931279" y="3036477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 bwMode="auto">
            <a:xfrm>
              <a:off x="7741369" y="2271392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8866494" y="2324635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9451559" y="2991472"/>
              <a:ext cx="90010" cy="9001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endCxn id="12" idx="3"/>
            </p:cNvCxnSpPr>
            <p:nvPr/>
          </p:nvCxnSpPr>
          <p:spPr bwMode="auto">
            <a:xfrm flipV="1">
              <a:off x="6979812" y="2348220"/>
              <a:ext cx="774739" cy="726354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7795358" y="2324930"/>
              <a:ext cx="1120346" cy="41189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8932180" y="2382594"/>
              <a:ext cx="560173" cy="650790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681192" y="2982144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P2</a:t>
              </a:r>
              <a:endParaRPr lang="ko-KR" altLang="en-US" sz="9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71027" y="2183813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P1</a:t>
              </a:r>
              <a:endParaRPr lang="ko-KR" altLang="en-US" sz="9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76521" y="2151261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P0</a:t>
              </a:r>
              <a:endParaRPr lang="ko-KR" altLang="en-US" sz="9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71748" y="1817821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Q</a:t>
              </a:r>
              <a:endParaRPr lang="ko-KR" altLang="en-US" sz="900"/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7381017" y="1911800"/>
              <a:ext cx="90010" cy="9001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 bwMode="auto">
            <a:xfrm flipV="1">
              <a:off x="6976944" y="1978629"/>
              <a:ext cx="444844" cy="1087396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7421788" y="1962153"/>
              <a:ext cx="1466335" cy="411892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타원 24"/>
            <p:cNvSpPr/>
            <p:nvPr/>
          </p:nvSpPr>
          <p:spPr bwMode="auto">
            <a:xfrm>
              <a:off x="7138001" y="2492568"/>
              <a:ext cx="90010" cy="9001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8101050" y="2121646"/>
              <a:ext cx="90010" cy="9001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>
              <a:endCxn id="25" idx="4"/>
            </p:cNvCxnSpPr>
            <p:nvPr/>
          </p:nvCxnSpPr>
          <p:spPr bwMode="auto">
            <a:xfrm flipV="1">
              <a:off x="6976944" y="2582578"/>
              <a:ext cx="206062" cy="483446"/>
            </a:xfrm>
            <a:prstGeom prst="straightConnector1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직선 화살표 연결선 27"/>
            <p:cNvCxnSpPr/>
            <p:nvPr/>
          </p:nvCxnSpPr>
          <p:spPr bwMode="auto">
            <a:xfrm>
              <a:off x="7438263" y="1978629"/>
              <a:ext cx="683741" cy="181232"/>
            </a:xfrm>
            <a:prstGeom prst="straightConnector1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7207604" y="2176337"/>
              <a:ext cx="922638" cy="345989"/>
            </a:xfrm>
            <a:prstGeom prst="line">
              <a:avLst/>
            </a:prstGeom>
            <a:solidFill>
              <a:srgbClr val="CCFF99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타원 29"/>
            <p:cNvSpPr/>
            <p:nvPr/>
          </p:nvSpPr>
          <p:spPr bwMode="auto">
            <a:xfrm>
              <a:off x="8338139" y="2189914"/>
              <a:ext cx="90010" cy="9001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28103" y="2005963"/>
              <a:ext cx="3799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P0’</a:t>
              </a:r>
              <a:endParaRPr lang="ko-KR" altLang="en-US" sz="9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53200" y="3356992"/>
              <a:ext cx="243027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P0 : </a:t>
              </a:r>
              <a:r>
                <a:rPr lang="ko-KR" altLang="en-US" sz="900" smtClean="0"/>
                <a:t>현재 좌표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P1 : 1</a:t>
              </a:r>
              <a:r>
                <a:rPr lang="ko-KR" altLang="en-US" sz="900" smtClean="0"/>
                <a:t>프레임 이전 좌표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P2 : 2</a:t>
              </a:r>
              <a:r>
                <a:rPr lang="ko-KR" altLang="en-US" sz="900" smtClean="0"/>
                <a:t>프레임 이전 좌표</a:t>
              </a:r>
              <a:endParaRPr lang="en-US" altLang="ko-KR" sz="900" dirty="0"/>
            </a:p>
            <a:p>
              <a:r>
                <a:rPr lang="en-US" altLang="ko-KR" sz="900" dirty="0" smtClean="0"/>
                <a:t>P0’ : </a:t>
              </a:r>
              <a:r>
                <a:rPr lang="ko-KR" altLang="en-US" sz="900" smtClean="0"/>
                <a:t>현재 보간 좌표</a:t>
              </a:r>
              <a:endParaRPr lang="en-US" altLang="ko-KR" sz="900" dirty="0" smtClean="0"/>
            </a:p>
            <a:p>
              <a:r>
                <a:rPr lang="en-US" altLang="ko-KR" sz="900" dirty="0" smtClean="0"/>
                <a:t>Q : </a:t>
              </a:r>
              <a:r>
                <a:rPr lang="ko-KR" altLang="en-US" sz="900" smtClean="0"/>
                <a:t>베지어 곡선 생성에 따른 컨트롤 포인트</a:t>
              </a:r>
              <a:endParaRPr lang="en-US" altLang="ko-KR" sz="900" dirty="0" smtClean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04512" y="2651313"/>
              <a:ext cx="233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</a:t>
              </a:r>
              <a:endParaRPr lang="ko-KR" alt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3356" y="1873726"/>
              <a:ext cx="23355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t</a:t>
              </a:r>
              <a:endParaRPr lang="ko-KR" altLang="en-US" sz="900"/>
            </a:p>
          </p:txBody>
        </p:sp>
        <p:sp>
          <p:nvSpPr>
            <p:cNvPr id="90" name="원호 89"/>
            <p:cNvSpPr/>
            <p:nvPr/>
          </p:nvSpPr>
          <p:spPr bwMode="auto">
            <a:xfrm rot="15613043">
              <a:off x="7022323" y="2069183"/>
              <a:ext cx="2334880" cy="2673686"/>
            </a:xfrm>
            <a:prstGeom prst="arc">
              <a:avLst>
                <a:gd name="adj1" fmla="val 17661115"/>
                <a:gd name="adj2" fmla="val 2582914"/>
              </a:avLst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969224" y="2341218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A</a:t>
              </a:r>
              <a:endParaRPr lang="ko-KR" altLang="en-US" sz="9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026720" y="1941538"/>
              <a:ext cx="274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B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0354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메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07" tIns="45705" rIns="91407" bIns="45705" numCol="1" rtlCol="0" anchor="t" anchorCtr="0" compatLnSpc="1">
        <a:prstTxWarp prst="textNoShape">
          <a:avLst/>
        </a:prstTxWarp>
        <a:spAutoFit/>
      </a:bodyPr>
      <a:lstStyle>
        <a:defPPr marL="546100" marR="0" indent="-184150" algn="l" defTabSz="914400" rtl="0" eaLnBrk="1" fontAlgn="base" latinLnBrk="1" hangingPunct="1">
          <a:lnSpc>
            <a:spcPct val="90000"/>
          </a:lnSpc>
          <a:spcBef>
            <a:spcPct val="15000"/>
          </a:spcBef>
          <a:spcAft>
            <a:spcPct val="15000"/>
          </a:spcAft>
          <a:buClr>
            <a:schemeClr val="tx1"/>
          </a:buClr>
          <a:buSzTx/>
          <a:buFontTx/>
          <a:buChar char="-"/>
          <a:tabLst>
            <a:tab pos="990600" algn="l"/>
          </a:tabLst>
          <a:defRPr kumimoji="1" sz="11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LG스마트체 Regular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LG스마트체 Regular" panose="020B0600000101010101" pitchFamily="50" charset="-127"/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18291</TotalTime>
  <Words>750</Words>
  <Application>Microsoft Office PowerPoint</Application>
  <PresentationFormat>A4 용지(210x297mm)</PresentationFormat>
  <Paragraphs>141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LG스마트체 Regular</vt:lpstr>
      <vt:lpstr>Cambria Math</vt:lpstr>
      <vt:lpstr>HY헤드라인M</vt:lpstr>
      <vt:lpstr>Arial</vt:lpstr>
      <vt:lpstr>Tahoma</vt:lpstr>
      <vt:lpstr>LG스마트체2.0 Regular</vt:lpstr>
      <vt:lpstr>LG스마트체2.0 Bold</vt:lpstr>
      <vt:lpstr>맑은 고딕</vt:lpstr>
      <vt:lpstr>Wingdings</vt:lpstr>
      <vt:lpstr>LG스마트체2.0 SemiBold</vt:lpstr>
      <vt:lpstr>표지</vt:lpstr>
      <vt:lpstr>메인</vt:lpstr>
      <vt:lpstr>발명제안서</vt:lpstr>
      <vt:lpstr>베지어 커브를 활용한 터치 좌표의 보간 점 연산 방법</vt:lpstr>
      <vt:lpstr>베지어 커브를 활용한 터치 좌표의 보간 점 연산 방법</vt:lpstr>
      <vt:lpstr>베지어 커브를 활용한 터치 좌표의 보간 점 연산 방법</vt:lpstr>
      <vt:lpstr>베지어 커브를 활용한 터치 좌표의 보간 점 연산 방법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실리콘웍스</dc:creator>
  <cp:lastModifiedBy>임양빈</cp:lastModifiedBy>
  <cp:revision>1600</cp:revision>
  <cp:lastPrinted>2018-02-06T05:52:38Z</cp:lastPrinted>
  <dcterms:created xsi:type="dcterms:W3CDTF">2015-11-27T04:44:53Z</dcterms:created>
  <dcterms:modified xsi:type="dcterms:W3CDTF">2021-03-25T05:38:19Z</dcterms:modified>
</cp:coreProperties>
</file>