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  <p:sldMasterId id="2147483667" r:id="rId2"/>
  </p:sldMasterIdLst>
  <p:notesMasterIdLst>
    <p:notesMasterId r:id="rId9"/>
  </p:notesMasterIdLst>
  <p:handoutMasterIdLst>
    <p:handoutMasterId r:id="rId10"/>
  </p:handoutMasterIdLst>
  <p:sldIdLst>
    <p:sldId id="417" r:id="rId3"/>
    <p:sldId id="421" r:id="rId4"/>
    <p:sldId id="422" r:id="rId5"/>
    <p:sldId id="423" r:id="rId6"/>
    <p:sldId id="424" r:id="rId7"/>
    <p:sldId id="425" r:id="rId8"/>
  </p:sldIdLst>
  <p:sldSz cx="9906000" cy="6858000" type="A4"/>
  <p:notesSz cx="6797675" cy="9928225"/>
  <p:embeddedFontLst>
    <p:embeddedFont>
      <p:font typeface="Cambria Math" panose="02040503050406030204" pitchFamily="18" charset="0"/>
      <p:regular r:id="rId11"/>
    </p:embeddedFont>
    <p:embeddedFont>
      <p:font typeface="LG스마트체 Regular" panose="020B0600000101010101" pitchFamily="50" charset="-127"/>
      <p:regular r:id="rId12"/>
    </p:embeddedFont>
    <p:embeddedFont>
      <p:font typeface="Tahoma" panose="020B0604030504040204" pitchFamily="34" charset="0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LG스마트체2.0 SemiBold" panose="020B0600000101010101" pitchFamily="50" charset="-127"/>
      <p:bold r:id="rId17"/>
    </p:embeddedFont>
    <p:embeddedFont>
      <p:font typeface="LG스마트체2.0 Bold" panose="020B0600000101010101" pitchFamily="50" charset="-127"/>
      <p:bold r:id="rId18"/>
    </p:embeddedFont>
    <p:embeddedFont>
      <p:font typeface="LG스마트체2.0 Regular" panose="020B0600000101010101" pitchFamily="50" charset="-127"/>
      <p:regular r:id="rId19"/>
    </p:embeddedFont>
    <p:embeddedFont>
      <p:font typeface="HY헤드라인M" panose="0203060000010101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pos="81">
          <p15:clr>
            <a:srgbClr val="A4A3A4"/>
          </p15:clr>
        </p15:guide>
        <p15:guide id="3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7030A0"/>
    <a:srgbClr val="006600"/>
    <a:srgbClr val="C5003D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8" autoAdjust="0"/>
    <p:restoredTop sz="96429" autoAdjust="0"/>
  </p:normalViewPr>
  <p:slideViewPr>
    <p:cSldViewPr>
      <p:cViewPr varScale="1">
        <p:scale>
          <a:sx n="118" d="100"/>
          <a:sy n="118" d="100"/>
        </p:scale>
        <p:origin x="1578" y="90"/>
      </p:cViewPr>
      <p:guideLst>
        <p:guide orient="horz" pos="436"/>
        <p:guide pos="81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5190"/>
    </p:cViewPr>
  </p:sorterViewPr>
  <p:notesViewPr>
    <p:cSldViewPr>
      <p:cViewPr varScale="1">
        <p:scale>
          <a:sx n="79" d="100"/>
          <a:sy n="79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0"/>
            <a:ext cx="2945448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63054EBB-80D4-4B04-A92E-5A73061EE269}" type="datetimeFigureOut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2021-03-18</a:t>
            </a:fld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308"/>
            <a:ext cx="2945448" cy="496331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30308"/>
            <a:ext cx="2945448" cy="496331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5487AFEA-B50C-4C60-A50B-3CF7FA26D116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‹#›</a:t>
            </a:fld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049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643" y="0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95D20538-967A-4534-B263-9816B54E2911}" type="datetimeFigureOut">
              <a:rPr lang="ko-KR" altLang="en-US" smtClean="0"/>
              <a:pPr/>
              <a:t>2021-03-18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77790"/>
            <a:ext cx="5437506" cy="3908812"/>
          </a:xfrm>
          <a:prstGeom prst="rect">
            <a:avLst/>
          </a:prstGeom>
        </p:spPr>
        <p:txBody>
          <a:bodyPr vert="horz" lIns="91321" tIns="45661" rIns="91321" bIns="45661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308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643" y="9430308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433D435C-8804-4EC6-B181-6719C6E5C0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시기</a:t>
            </a:r>
            <a:endParaRPr lang="en-US" altLang="ko-KR" dirty="0" smtClean="0"/>
          </a:p>
          <a:p>
            <a:r>
              <a:rPr lang="ko-KR" altLang="en-US" dirty="0" smtClean="0"/>
              <a:t>이전 조직</a:t>
            </a:r>
            <a:r>
              <a:rPr lang="en-US" altLang="ko-KR" dirty="0" smtClean="0"/>
              <a:t>(</a:t>
            </a:r>
            <a:r>
              <a:rPr lang="ko-KR" altLang="en-US" smtClean="0"/>
              <a:t>인원</a:t>
            </a:r>
            <a:r>
              <a:rPr lang="en-US" altLang="ko-KR" dirty="0" smtClean="0"/>
              <a:t>) 1</a:t>
            </a:r>
            <a:r>
              <a:rPr lang="ko-KR" altLang="en-US" smtClean="0"/>
              <a:t>차 이동조직</a:t>
            </a:r>
            <a:r>
              <a:rPr lang="en-US" altLang="ko-KR" dirty="0" smtClean="0"/>
              <a:t>, 2</a:t>
            </a:r>
            <a:r>
              <a:rPr lang="ko-KR" altLang="en-US" smtClean="0"/>
              <a:t>차 이동조직</a:t>
            </a:r>
            <a:r>
              <a:rPr lang="en-US" altLang="ko-KR" dirty="0" smtClean="0"/>
              <a:t>, </a:t>
            </a:r>
            <a:r>
              <a:rPr lang="ko-KR" altLang="en-US" smtClean="0"/>
              <a:t>서울</a:t>
            </a:r>
            <a:r>
              <a:rPr lang="en-US" altLang="ko-KR" dirty="0" smtClean="0"/>
              <a:t>/</a:t>
            </a:r>
            <a:r>
              <a:rPr lang="ko-KR" altLang="en-US" smtClean="0"/>
              <a:t>대전 구분한 조직 기재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최종에는 서울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대전에서 근무하는 조직현황 볼 수있게 장표 작성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토탈</a:t>
            </a:r>
            <a:r>
              <a:rPr lang="ko-KR" altLang="en-US" dirty="0" smtClean="0"/>
              <a:t> 비용</a:t>
            </a:r>
            <a:r>
              <a:rPr lang="en-US" altLang="ko-KR" dirty="0" smtClean="0"/>
              <a:t>(</a:t>
            </a:r>
            <a:r>
              <a:rPr lang="ko-KR" altLang="en-US" smtClean="0"/>
              <a:t>투자</a:t>
            </a:r>
            <a:r>
              <a:rPr lang="en-US" altLang="ko-KR" dirty="0" smtClean="0"/>
              <a:t>, </a:t>
            </a:r>
            <a:r>
              <a:rPr lang="ko-KR" altLang="en-US" smtClean="0"/>
              <a:t>비용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D435C-8804-4EC6-B181-6719C6E5C0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28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D435C-8804-4EC6-B181-6719C6E5C08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6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D435C-8804-4EC6-B181-6719C6E5C08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22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D435C-8804-4EC6-B181-6719C6E5C08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52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04" y="6237312"/>
            <a:ext cx="1857984" cy="3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77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15436" y="116632"/>
            <a:ext cx="3600000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700" b="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Chapter(LG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Bold/17pt.)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215436" y="620713"/>
            <a:ext cx="9450000" cy="431626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  <a:lvl2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 smtClean="0"/>
              <a:t>Governing 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</a:t>
            </a:r>
            <a:r>
              <a:rPr lang="en-US" altLang="ko-KR" dirty="0" err="1" smtClean="0"/>
              <a:t>SemiBold</a:t>
            </a:r>
            <a:r>
              <a:rPr lang="en-US" altLang="ko-KR" dirty="0" smtClean="0"/>
              <a:t>/16pt.)</a:t>
            </a:r>
            <a:endParaRPr lang="ko-KR" altLang="en-US" dirty="0" smtClean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673080" y="148657"/>
            <a:ext cx="3960589" cy="288751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 smtClean="0"/>
              <a:t>Sub-Chapter(LG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Regular/12pt.)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8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유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88925" y="132507"/>
            <a:ext cx="655638" cy="323165"/>
            <a:chOff x="288925" y="244475"/>
            <a:chExt cx="655638" cy="32316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88925" y="277813"/>
              <a:ext cx="655638" cy="282575"/>
              <a:chOff x="186" y="134"/>
              <a:chExt cx="317" cy="178"/>
            </a:xfrm>
          </p:grpSpPr>
          <p:sp>
            <p:nvSpPr>
              <p:cNvPr id="5" name="Line 8"/>
              <p:cNvSpPr>
                <a:spLocks noChangeShapeType="1"/>
              </p:cNvSpPr>
              <p:nvPr/>
            </p:nvSpPr>
            <p:spPr bwMode="auto">
              <a:xfrm>
                <a:off x="186" y="134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 smtClean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6" name="Line 9"/>
              <p:cNvSpPr>
                <a:spLocks noChangeShapeType="1"/>
              </p:cNvSpPr>
              <p:nvPr/>
            </p:nvSpPr>
            <p:spPr bwMode="auto">
              <a:xfrm>
                <a:off x="186" y="312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 smtClean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366415" y="244475"/>
              <a:ext cx="52129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유첨</a:t>
              </a:r>
              <a:endParaRPr lang="ko-KR" altLang="en-US" sz="15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13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5436" y="620713"/>
            <a:ext cx="9450000" cy="360015"/>
          </a:xfrm>
          <a:prstGeom prst="rect">
            <a:avLst/>
          </a:prstGeom>
        </p:spPr>
        <p:txBody>
          <a:bodyPr/>
          <a:lstStyle>
            <a:lvl1pPr latinLnBrk="0">
              <a:defRPr sz="1600" baseline="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Governing 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</a:t>
            </a:r>
            <a:r>
              <a:rPr lang="en-US" altLang="ko-KR" dirty="0" err="1" smtClean="0"/>
              <a:t>SemiBold</a:t>
            </a:r>
            <a:r>
              <a:rPr lang="en-US" altLang="ko-KR" dirty="0" smtClean="0"/>
              <a:t>/16pt.)</a:t>
            </a:r>
            <a:endParaRPr lang="ko-KR" altLang="en-US" dirty="0" smtClean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92560" y="116632"/>
            <a:ext cx="3600000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700" b="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Chapter(LG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Bold/17pt.)</a:t>
            </a:r>
          </a:p>
        </p:txBody>
      </p:sp>
      <p:sp>
        <p:nvSpPr>
          <p:cNvPr id="22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673080" y="148657"/>
            <a:ext cx="3960589" cy="288751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 smtClean="0"/>
              <a:t>Sub-Chapter(LG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Regular 12pt.)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22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00872" y="188913"/>
            <a:ext cx="232627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Silicon Works Internal Use Only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7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800872" y="188913"/>
            <a:ext cx="232627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Silicon Works Internal Use Only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73555" y="542925"/>
            <a:ext cx="977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9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8.png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15436" y="116632"/>
            <a:ext cx="3945476" cy="320776"/>
          </a:xfrm>
        </p:spPr>
        <p:txBody>
          <a:bodyPr/>
          <a:lstStyle/>
          <a:p>
            <a:r>
              <a:rPr lang="ko-KR" altLang="en-US" sz="1400" dirty="0" smtClean="0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발명제안서</a:t>
            </a:r>
            <a:endParaRPr lang="ko-KR" altLang="en-US" sz="1400" dirty="0">
              <a:solidFill>
                <a:schemeClr val="tx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50549"/>
              </p:ext>
            </p:extLst>
          </p:nvPr>
        </p:nvGraphicFramePr>
        <p:xfrm>
          <a:off x="434968" y="1202192"/>
          <a:ext cx="9000064" cy="511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4212000"/>
                <a:gridCol w="4212000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선행기술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국가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특허번호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회사이름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 발명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9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도면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32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구성 및 작용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터치 패널로부터 얻어진 데이터를 라벨링 후 한 라벨에 두 개 이상의 터치가 있을 경우 이를 구별하는 방법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치 위치의 사이에 골이 형성되며 골의 비율에 따라 분할 여부를 결정함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선행기술의 문제점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터치 간격이 좁을 때 패널 전극과 터치의 상대적인 위치에 따라 두 개의 터치를 하나의 터치로 인식하는 경우 발생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터치 면적이 넓을 경우 하나의 터치를 두 개의 터치로 인식하는 경우 발생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센싱된 데이터만으로 터치 좌표를 구분하기 어려울 때 이를 보정해 줄 알고리즘이 필요함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해결과제 및 해결수단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드로잉 중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finger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separation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실패 또는 고스트 터치 등으로 터치 개수가 변했을 때 이전 터치 정보를 활용하여 터치데이터를 임의로 생성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또는 제거하고 좌표를 보정하는 기술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인접한 터치 좌표끼리 클러스터링하고 각 영역 별 터치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개수를 히스토그램으로 산출하여 가장 많은 터치 개수를 실제 터치 개수로 가정함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히스토그램으로 산출된 터치 개수와 현재 터치 개수가 다를 경우 이전 프레임 터치 좌표를 이용하여 현재 좌표의 개수 및 위치를 조정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 발명의 효과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멀티 터치 드로잉 중 터치 끊어짐 및 고스트 현상이 발생할 확률이 현저히 줄어듦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2616"/>
              </p:ext>
            </p:extLst>
          </p:nvPr>
        </p:nvGraphicFramePr>
        <p:xfrm>
          <a:off x="426121" y="650361"/>
          <a:ext cx="9001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942703"/>
                <a:gridCol w="864096"/>
                <a:gridCol w="4114081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소속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LTS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임양빈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발명의 명칭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터치 데이터의 프레임 간 연속성을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이용한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finger separation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성능 향상 방안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77" name="그림 2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39" y="1494541"/>
            <a:ext cx="3934161" cy="25796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64" y="2060848"/>
            <a:ext cx="35337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 bwMode="auto">
          <a:xfrm>
            <a:off x="3224808" y="1124744"/>
            <a:ext cx="3024336" cy="5616000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ko-KR" altLang="en-US" dirty="0" smtClean="0"/>
              <a:t>터치 데이터의 프레임 간 연속성을 이용한 </a:t>
            </a:r>
            <a:r>
              <a:rPr lang="en-US" altLang="ko-KR" dirty="0" smtClean="0"/>
              <a:t>finger separation </a:t>
            </a:r>
            <a:r>
              <a:rPr lang="ko-KR" altLang="en-US" smtClean="0"/>
              <a:t>성능 향상 방안 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232920" y="1556793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Sensing </a:t>
            </a:r>
            <a:r>
              <a:rPr lang="en-US" altLang="ko-KR" sz="800" b="1" dirty="0" smtClean="0"/>
              <a:t>Raw Data</a:t>
            </a:r>
            <a:endParaRPr lang="en-US" altLang="ko-KR" sz="800" b="1" dirty="0"/>
          </a:p>
        </p:txBody>
      </p:sp>
      <p:sp>
        <p:nvSpPr>
          <p:cNvPr id="41" name="직사각형 40"/>
          <p:cNvSpPr/>
          <p:nvPr/>
        </p:nvSpPr>
        <p:spPr>
          <a:xfrm>
            <a:off x="4232920" y="2116673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Get </a:t>
            </a:r>
            <a:r>
              <a:rPr lang="en-US" altLang="ko-KR" sz="800" b="1" dirty="0"/>
              <a:t>Intensity </a:t>
            </a:r>
            <a:r>
              <a:rPr lang="en-US" altLang="ko-KR" sz="800" b="1" dirty="0" smtClean="0"/>
              <a:t>Data</a:t>
            </a:r>
            <a:endParaRPr lang="ko-KR" altLang="en-US" sz="800" b="1" dirty="0"/>
          </a:p>
        </p:txBody>
      </p:sp>
      <p:sp>
        <p:nvSpPr>
          <p:cNvPr id="43" name="직사각형 42"/>
          <p:cNvSpPr/>
          <p:nvPr/>
        </p:nvSpPr>
        <p:spPr>
          <a:xfrm>
            <a:off x="4232920" y="2676548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Labeling</a:t>
            </a:r>
            <a:endParaRPr lang="ko-KR" altLang="en-US" sz="800" b="1" dirty="0"/>
          </a:p>
        </p:txBody>
      </p:sp>
      <p:sp>
        <p:nvSpPr>
          <p:cNvPr id="44" name="직사각형 43"/>
          <p:cNvSpPr/>
          <p:nvPr/>
        </p:nvSpPr>
        <p:spPr>
          <a:xfrm>
            <a:off x="4231466" y="3266922"/>
            <a:ext cx="1296144" cy="4320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dk1"/>
                </a:solidFill>
              </a:rPr>
              <a:t>Finger Separation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31466" y="4937057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Coordinate </a:t>
            </a:r>
            <a:r>
              <a:rPr lang="en-US" altLang="ko-KR" sz="800" b="1" dirty="0"/>
              <a:t>Smoothing</a:t>
            </a:r>
            <a:endParaRPr lang="ko-KR" altLang="en-US" sz="800" b="1" dirty="0"/>
          </a:p>
        </p:txBody>
      </p:sp>
      <p:cxnSp>
        <p:nvCxnSpPr>
          <p:cNvPr id="47" name="직선 화살표 연결선 46"/>
          <p:cNvCxnSpPr>
            <a:stCxn id="40" idx="2"/>
          </p:cNvCxnSpPr>
          <p:nvPr/>
        </p:nvCxnSpPr>
        <p:spPr>
          <a:xfrm>
            <a:off x="4880992" y="1988841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1" idx="2"/>
            <a:endCxn id="43" idx="0"/>
          </p:cNvCxnSpPr>
          <p:nvPr/>
        </p:nvCxnSpPr>
        <p:spPr>
          <a:xfrm>
            <a:off x="4880992" y="2548721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219085" y="4384590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Coordinate Tracking</a:t>
            </a:r>
            <a:endParaRPr lang="ko-KR" altLang="en-US" sz="800" b="1" dirty="0"/>
          </a:p>
        </p:txBody>
      </p:sp>
      <p:sp>
        <p:nvSpPr>
          <p:cNvPr id="55" name="직사각형 54"/>
          <p:cNvSpPr/>
          <p:nvPr/>
        </p:nvSpPr>
        <p:spPr>
          <a:xfrm>
            <a:off x="4219085" y="5489525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Push Interpolation Coordinate</a:t>
            </a:r>
            <a:endParaRPr lang="en-US" altLang="ko-KR" sz="800" b="1" dirty="0"/>
          </a:p>
        </p:txBody>
      </p:sp>
      <p:cxnSp>
        <p:nvCxnSpPr>
          <p:cNvPr id="56" name="직선 화살표 연결선 55"/>
          <p:cNvCxnSpPr>
            <a:endCxn id="55" idx="0"/>
          </p:cNvCxnSpPr>
          <p:nvPr/>
        </p:nvCxnSpPr>
        <p:spPr>
          <a:xfrm>
            <a:off x="4867157" y="5363573"/>
            <a:ext cx="0" cy="12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880992" y="3139094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231466" y="3826797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dk1"/>
                </a:solidFill>
              </a:rPr>
              <a:t>Calculate Coordinate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4879538" y="3701051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2"/>
            <a:endCxn id="52" idx="0"/>
          </p:cNvCxnSpPr>
          <p:nvPr/>
        </p:nvCxnSpPr>
        <p:spPr>
          <a:xfrm flipH="1">
            <a:off x="4867157" y="4258844"/>
            <a:ext cx="12381" cy="12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2" idx="2"/>
            <a:endCxn id="46" idx="0"/>
          </p:cNvCxnSpPr>
          <p:nvPr/>
        </p:nvCxnSpPr>
        <p:spPr>
          <a:xfrm>
            <a:off x="4867157" y="4816637"/>
            <a:ext cx="12381" cy="12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92" idx="2"/>
            <a:endCxn id="40" idx="0"/>
          </p:cNvCxnSpPr>
          <p:nvPr/>
        </p:nvCxnSpPr>
        <p:spPr>
          <a:xfrm rot="5400000" flipH="1" flipV="1">
            <a:off x="2415450" y="4008499"/>
            <a:ext cx="4917248" cy="13835"/>
          </a:xfrm>
          <a:prstGeom prst="bentConnector5">
            <a:avLst>
              <a:gd name="adj1" fmla="val -2674"/>
              <a:gd name="adj2" fmla="val -7659386"/>
              <a:gd name="adj3" fmla="val 103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 bwMode="auto">
          <a:xfrm>
            <a:off x="200472" y="1373136"/>
            <a:ext cx="2304256" cy="1296144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16496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88504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68965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48544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784648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856656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2137117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216696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 bwMode="auto">
          <a:xfrm>
            <a:off x="344489" y="2813296"/>
            <a:ext cx="2016222" cy="144000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8544" y="1877192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Panel</a:t>
            </a:r>
            <a:endParaRPr lang="ko-KR" altLang="en-US" sz="12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6118" y="2781508"/>
            <a:ext cx="108012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SRIC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36480" y="1155053"/>
            <a:ext cx="7804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MCU</a:t>
            </a:r>
            <a:endParaRPr lang="ko-KR" altLang="en-US" sz="12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8" name="꺾인 연결선 87"/>
          <p:cNvCxnSpPr>
            <a:stCxn id="34" idx="2"/>
            <a:endCxn id="85" idx="1"/>
          </p:cNvCxnSpPr>
          <p:nvPr/>
        </p:nvCxnSpPr>
        <p:spPr>
          <a:xfrm rot="16200000" flipH="1">
            <a:off x="1800980" y="2508916"/>
            <a:ext cx="975448" cy="187220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64568" y="3717612"/>
            <a:ext cx="13321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Raw data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9085" y="6041993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Push Real Touch Event</a:t>
            </a:r>
            <a:endParaRPr lang="en-US" altLang="ko-KR" sz="800" b="1" dirty="0"/>
          </a:p>
        </p:txBody>
      </p:sp>
      <p:cxnSp>
        <p:nvCxnSpPr>
          <p:cNvPr id="99" name="직선 화살표 연결선 98"/>
          <p:cNvCxnSpPr>
            <a:stCxn id="55" idx="2"/>
            <a:endCxn id="92" idx="0"/>
          </p:cNvCxnSpPr>
          <p:nvPr/>
        </p:nvCxnSpPr>
        <p:spPr>
          <a:xfrm>
            <a:off x="4867157" y="5921573"/>
            <a:ext cx="0" cy="12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 bwMode="auto">
          <a:xfrm>
            <a:off x="7113241" y="1373136"/>
            <a:ext cx="2304256" cy="1296144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725309" y="1877192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Host</a:t>
            </a:r>
            <a:endParaRPr lang="ko-KR" altLang="en-US" sz="12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5" name="꺾인 연결선 104"/>
          <p:cNvCxnSpPr>
            <a:stCxn id="85" idx="3"/>
            <a:endCxn id="102" idx="2"/>
          </p:cNvCxnSpPr>
          <p:nvPr/>
        </p:nvCxnSpPr>
        <p:spPr>
          <a:xfrm flipV="1">
            <a:off x="6249144" y="2669280"/>
            <a:ext cx="2016225" cy="126346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534267" y="3717612"/>
            <a:ext cx="13321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data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3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ko-KR" altLang="en-US" dirty="0" smtClean="0"/>
              <a:t>터치 데이터의 프레임 간 연속성을 이용한 </a:t>
            </a:r>
            <a:r>
              <a:rPr lang="en-US" altLang="ko-KR" dirty="0" smtClean="0"/>
              <a:t>finger separation </a:t>
            </a:r>
            <a:r>
              <a:rPr lang="ko-KR" altLang="en-US" smtClean="0"/>
              <a:t>성능 향상 방안 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704528" y="2345014"/>
            <a:ext cx="2592288" cy="280143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인접한 </a:t>
            </a: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터치 좌표의 </a:t>
            </a: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군집화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704528" y="2921078"/>
            <a:ext cx="2592288" cy="280143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군집 별 터치 개수의 도수 분포 기록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04528" y="3500323"/>
            <a:ext cx="2592288" cy="454594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일정 프레임 동안 기록된 도수 분포의 최대 값을 해당 군집의 터치 개수로 추정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9" name="꺾인 연결선 8"/>
          <p:cNvCxnSpPr>
            <a:stCxn id="17" idx="3"/>
            <a:endCxn id="24" idx="1"/>
          </p:cNvCxnSpPr>
          <p:nvPr/>
        </p:nvCxnSpPr>
        <p:spPr bwMode="auto">
          <a:xfrm flipV="1">
            <a:off x="3188804" y="1735082"/>
            <a:ext cx="702078" cy="2806514"/>
          </a:xfrm>
          <a:prstGeom prst="bentConnector3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모서리가 둥근 직사각형 9"/>
          <p:cNvSpPr/>
          <p:nvPr/>
        </p:nvSpPr>
        <p:spPr bwMode="auto">
          <a:xfrm>
            <a:off x="3728864" y="2379426"/>
            <a:ext cx="2592288" cy="280143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터치 군집의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rPr>
              <a:t>중심점 연산</a:t>
            </a: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728864" y="3416972"/>
            <a:ext cx="2592288" cy="454594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이전 프레임과 현재 프레임의 중심점이 이동한 벡터 연산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728864" y="2911534"/>
            <a:ext cx="2592288" cy="280143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rPr>
              <a:t>이전 프레임의 터치 군집의 중심점 연산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728864" y="4095032"/>
            <a:ext cx="2592288" cy="280143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dirty="0">
                <a:latin typeface="Tahoma" pitchFamily="34" charset="0"/>
                <a:ea typeface="LG스마트체 Regular" panose="020B0600000101010101" pitchFamily="50" charset="-127"/>
              </a:rPr>
              <a:t>현재 프레임의 군집 내 터치 데이터 제거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728864" y="4602954"/>
            <a:ext cx="2592288" cy="454594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이전 프레임 터치 데이터에 중심점이 이동한 벡터를 더해 가상의 좌표 생성</a:t>
            </a:r>
            <a:endParaRPr kumimoji="1" lang="ko-KR" altLang="en-US" sz="1100" dirty="0"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순서도: 판단 16"/>
          <p:cNvSpPr/>
          <p:nvPr/>
        </p:nvSpPr>
        <p:spPr bwMode="auto">
          <a:xfrm>
            <a:off x="812540" y="4147282"/>
            <a:ext cx="2376264" cy="788628"/>
          </a:xfrm>
          <a:prstGeom prst="flowChartDecision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1" hangingPunct="1">
              <a:lnSpc>
                <a:spcPct val="90000"/>
              </a:lnSpc>
              <a:buClr>
                <a:schemeClr val="tx1"/>
              </a:buClr>
              <a:buSzTx/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추정된 터치 개수 </a:t>
            </a:r>
            <a:r>
              <a:rPr kumimoji="1" lang="en-US" altLang="ko-KR" sz="1100" dirty="0" smtClean="0">
                <a:latin typeface="Tahoma" pitchFamily="34" charset="0"/>
                <a:ea typeface="LG스마트체 Regular" panose="020B0600000101010101" pitchFamily="50" charset="-127"/>
              </a:rPr>
              <a:t>= </a:t>
            </a:r>
            <a:r>
              <a:rPr kumimoji="1" lang="ko-KR" altLang="en-US" sz="1100" smtClean="0">
                <a:latin typeface="Tahoma" pitchFamily="34" charset="0"/>
                <a:ea typeface="LG스마트체 Regular" panose="020B0600000101010101" pitchFamily="50" charset="-127"/>
              </a:rPr>
              <a:t>현재 터치 개수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80792" y="4361238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71496" y="487412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YES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3728864" y="5285327"/>
            <a:ext cx="2592288" cy="280143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가상 좌표 생성 횟수 증가</a:t>
            </a:r>
            <a:endParaRPr kumimoji="1" lang="ko-KR" altLang="en-US" sz="1100" dirty="0"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순서도: 판단 23"/>
          <p:cNvSpPr/>
          <p:nvPr/>
        </p:nvSpPr>
        <p:spPr bwMode="auto">
          <a:xfrm>
            <a:off x="3890882" y="1340768"/>
            <a:ext cx="2268252" cy="788628"/>
          </a:xfrm>
          <a:prstGeom prst="flowChartDecision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1" hangingPunct="1">
              <a:lnSpc>
                <a:spcPct val="90000"/>
              </a:lnSpc>
              <a:buClr>
                <a:schemeClr val="tx1"/>
              </a:buClr>
              <a:buSzTx/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가상 좌표 생성 횟수 </a:t>
            </a:r>
            <a:r>
              <a:rPr kumimoji="1" lang="en-US" altLang="ko-KR" sz="1100" dirty="0">
                <a:latin typeface="Tahoma" pitchFamily="34" charset="0"/>
                <a:ea typeface="LG스마트체 Regular" panose="020B0600000101010101" pitchFamily="50" charset="-127"/>
              </a:rPr>
              <a:t>&lt;</a:t>
            </a:r>
            <a:r>
              <a:rPr kumimoji="1" lang="en-US" altLang="ko-KR" sz="1100" dirty="0" smtClean="0">
                <a:latin typeface="Tahoma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1100" smtClean="0">
                <a:latin typeface="Tahoma" pitchFamily="34" charset="0"/>
                <a:ea typeface="LG스마트체 Regular" panose="020B0600000101010101" pitchFamily="50" charset="-127"/>
              </a:rPr>
              <a:t>임계 값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704528" y="5146091"/>
            <a:ext cx="2592288" cy="280143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rPr>
              <a:t>가상 좌표 </a:t>
            </a: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생성 횟수 초기화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3741" y="2067222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YES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1112" y="1487898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704528" y="5641355"/>
            <a:ext cx="2592288" cy="280143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rPr>
              <a:t>터치 좌표 출력</a:t>
            </a:r>
          </a:p>
        </p:txBody>
      </p:sp>
      <p:cxnSp>
        <p:nvCxnSpPr>
          <p:cNvPr id="31" name="꺾인 연결선 30"/>
          <p:cNvCxnSpPr>
            <a:stCxn id="24" idx="3"/>
            <a:endCxn id="29" idx="3"/>
          </p:cNvCxnSpPr>
          <p:nvPr/>
        </p:nvCxnSpPr>
        <p:spPr bwMode="auto">
          <a:xfrm flipH="1">
            <a:off x="3296816" y="1735082"/>
            <a:ext cx="2862318" cy="4046345"/>
          </a:xfrm>
          <a:prstGeom prst="bentConnector3">
            <a:avLst>
              <a:gd name="adj1" fmla="val -7987"/>
            </a:avLst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2" idx="2"/>
            <a:endCxn id="5" idx="0"/>
          </p:cNvCxnSpPr>
          <p:nvPr/>
        </p:nvCxnSpPr>
        <p:spPr bwMode="auto">
          <a:xfrm>
            <a:off x="2000672" y="2625157"/>
            <a:ext cx="0" cy="295921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>
            <a:stCxn id="5" idx="2"/>
            <a:endCxn id="6" idx="0"/>
          </p:cNvCxnSpPr>
          <p:nvPr/>
        </p:nvCxnSpPr>
        <p:spPr bwMode="auto">
          <a:xfrm>
            <a:off x="2000672" y="3201221"/>
            <a:ext cx="0" cy="299102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>
            <a:stCxn id="6" idx="2"/>
            <a:endCxn id="17" idx="0"/>
          </p:cNvCxnSpPr>
          <p:nvPr/>
        </p:nvCxnSpPr>
        <p:spPr bwMode="auto">
          <a:xfrm>
            <a:off x="2000672" y="3954917"/>
            <a:ext cx="0" cy="192365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/>
          <p:cNvCxnSpPr>
            <a:stCxn id="17" idx="2"/>
            <a:endCxn id="25" idx="0"/>
          </p:cNvCxnSpPr>
          <p:nvPr/>
        </p:nvCxnSpPr>
        <p:spPr bwMode="auto">
          <a:xfrm>
            <a:off x="2000672" y="4935910"/>
            <a:ext cx="0" cy="210181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/>
          <p:cNvCxnSpPr>
            <a:stCxn id="25" idx="2"/>
            <a:endCxn id="29" idx="0"/>
          </p:cNvCxnSpPr>
          <p:nvPr/>
        </p:nvCxnSpPr>
        <p:spPr bwMode="auto">
          <a:xfrm>
            <a:off x="2000672" y="5426234"/>
            <a:ext cx="0" cy="215121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/>
          <p:cNvCxnSpPr>
            <a:stCxn id="24" idx="2"/>
            <a:endCxn id="10" idx="0"/>
          </p:cNvCxnSpPr>
          <p:nvPr/>
        </p:nvCxnSpPr>
        <p:spPr bwMode="auto">
          <a:xfrm>
            <a:off x="5025008" y="2129396"/>
            <a:ext cx="0" cy="250030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직선 화살표 연결선 50"/>
          <p:cNvCxnSpPr>
            <a:stCxn id="10" idx="2"/>
            <a:endCxn id="14" idx="0"/>
          </p:cNvCxnSpPr>
          <p:nvPr/>
        </p:nvCxnSpPr>
        <p:spPr bwMode="auto">
          <a:xfrm>
            <a:off x="5025008" y="2659569"/>
            <a:ext cx="0" cy="251965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14" idx="2"/>
            <a:endCxn id="13" idx="0"/>
          </p:cNvCxnSpPr>
          <p:nvPr/>
        </p:nvCxnSpPr>
        <p:spPr bwMode="auto">
          <a:xfrm>
            <a:off x="5025008" y="3191677"/>
            <a:ext cx="0" cy="225295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/>
          <p:cNvCxnSpPr>
            <a:stCxn id="13" idx="2"/>
            <a:endCxn id="15" idx="0"/>
          </p:cNvCxnSpPr>
          <p:nvPr/>
        </p:nvCxnSpPr>
        <p:spPr bwMode="auto">
          <a:xfrm>
            <a:off x="5025008" y="3871566"/>
            <a:ext cx="0" cy="223466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>
            <a:stCxn id="15" idx="2"/>
            <a:endCxn id="16" idx="0"/>
          </p:cNvCxnSpPr>
          <p:nvPr/>
        </p:nvCxnSpPr>
        <p:spPr bwMode="auto">
          <a:xfrm>
            <a:off x="5025008" y="4375175"/>
            <a:ext cx="0" cy="227779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/>
          <p:cNvCxnSpPr>
            <a:stCxn id="16" idx="2"/>
            <a:endCxn id="22" idx="0"/>
          </p:cNvCxnSpPr>
          <p:nvPr/>
        </p:nvCxnSpPr>
        <p:spPr bwMode="auto">
          <a:xfrm>
            <a:off x="5025008" y="5057548"/>
            <a:ext cx="0" cy="227779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/>
          <p:cNvCxnSpPr>
            <a:stCxn id="22" idx="2"/>
          </p:cNvCxnSpPr>
          <p:nvPr/>
        </p:nvCxnSpPr>
        <p:spPr bwMode="auto">
          <a:xfrm>
            <a:off x="5025008" y="5565470"/>
            <a:ext cx="0" cy="215956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모서리가 둥근 직사각형 70"/>
          <p:cNvSpPr/>
          <p:nvPr/>
        </p:nvSpPr>
        <p:spPr bwMode="auto">
          <a:xfrm>
            <a:off x="704528" y="1787702"/>
            <a:ext cx="2592288" cy="280143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en-US" altLang="ko-KR" sz="1100" dirty="0" smtClean="0">
                <a:latin typeface="Tahoma" pitchFamily="34" charset="0"/>
                <a:ea typeface="LG스마트체 Regular" panose="020B0600000101010101" pitchFamily="50" charset="-127"/>
              </a:rPr>
              <a:t>Peak &amp; valley</a:t>
            </a:r>
            <a:r>
              <a:rPr kumimoji="1" lang="ko-KR" altLang="en-US" sz="1100" smtClean="0">
                <a:latin typeface="Tahoma" pitchFamily="34" charset="0"/>
                <a:ea typeface="LG스마트체 Regular" panose="020B0600000101010101" pitchFamily="50" charset="-127"/>
              </a:rPr>
              <a:t>에 기반한 라벨 분리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2" name="직선 화살표 연결선 71"/>
          <p:cNvCxnSpPr>
            <a:stCxn id="71" idx="2"/>
            <a:endCxn id="2" idx="0"/>
          </p:cNvCxnSpPr>
          <p:nvPr/>
        </p:nvCxnSpPr>
        <p:spPr bwMode="auto">
          <a:xfrm>
            <a:off x="2000672" y="2067845"/>
            <a:ext cx="0" cy="277169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꺾인 연결선 75"/>
          <p:cNvCxnSpPr>
            <a:stCxn id="29" idx="2"/>
            <a:endCxn id="71" idx="0"/>
          </p:cNvCxnSpPr>
          <p:nvPr/>
        </p:nvCxnSpPr>
        <p:spPr bwMode="auto">
          <a:xfrm rot="5400000" flipH="1">
            <a:off x="-66226" y="3854600"/>
            <a:ext cx="4133796" cy="12700"/>
          </a:xfrm>
          <a:prstGeom prst="bentConnector5">
            <a:avLst>
              <a:gd name="adj1" fmla="val -5530"/>
              <a:gd name="adj2" fmla="val 12005858"/>
              <a:gd name="adj3" fmla="val 105530"/>
            </a:avLst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16496" y="98072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 Separation</a:t>
            </a:r>
          </a:p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Flow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chart</a:t>
            </a:r>
            <a:endParaRPr lang="ko-KR" altLang="en-US" sz="12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1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ko-KR" altLang="en-US" dirty="0" smtClean="0"/>
              <a:t>터치 데이터의 프레임 간 연속성을 이용한 </a:t>
            </a:r>
            <a:r>
              <a:rPr lang="en-US" altLang="ko-KR" dirty="0" smtClean="0"/>
              <a:t>finger separation </a:t>
            </a:r>
            <a:r>
              <a:rPr lang="ko-KR" altLang="en-US" smtClean="0"/>
              <a:t>성능 향상 방안 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6496" y="98072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인접 터치의 군집화 과정</a:t>
            </a:r>
          </a:p>
        </p:txBody>
      </p:sp>
      <p:grpSp>
        <p:nvGrpSpPr>
          <p:cNvPr id="411" name="그룹 410"/>
          <p:cNvGrpSpPr/>
          <p:nvPr/>
        </p:nvGrpSpPr>
        <p:grpSpPr>
          <a:xfrm>
            <a:off x="992560" y="1721834"/>
            <a:ext cx="2473427" cy="1640232"/>
            <a:chOff x="416496" y="1412776"/>
            <a:chExt cx="2473427" cy="1640232"/>
          </a:xfrm>
        </p:grpSpPr>
        <p:sp>
          <p:nvSpPr>
            <p:cNvPr id="5" name="TextBox 4"/>
            <p:cNvSpPr txBox="1"/>
            <p:nvPr/>
          </p:nvSpPr>
          <p:spPr>
            <a:xfrm>
              <a:off x="416496" y="2776009"/>
              <a:ext cx="2473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Peak &amp; valley</a:t>
              </a:r>
              <a:r>
                <a:rPr lang="ko-KR" altLang="en-US" sz="12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 기반한 라벨 분리</a:t>
              </a:r>
              <a:endPara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632520" y="1412776"/>
              <a:ext cx="1927519" cy="1322835"/>
              <a:chOff x="4054011" y="1987030"/>
              <a:chExt cx="2599174" cy="1818549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4054011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4314037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4574062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4834088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5094113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4054011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4314037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4574062" y="2247055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4834088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5094113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 bwMode="auto">
              <a:xfrm>
                <a:off x="5353059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5613084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5873109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 bwMode="auto">
              <a:xfrm>
                <a:off x="6133135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6393160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5353059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 bwMode="auto">
              <a:xfrm>
                <a:off x="5613084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 bwMode="auto">
              <a:xfrm>
                <a:off x="5873109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6133135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>
                <a:off x="6393160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4054011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 bwMode="auto">
              <a:xfrm>
                <a:off x="4314037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 smtClean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 bwMode="auto">
              <a:xfrm>
                <a:off x="4574062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 smtClean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 bwMode="auto">
              <a:xfrm>
                <a:off x="4834088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 bwMode="auto">
              <a:xfrm>
                <a:off x="5094113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 bwMode="auto">
              <a:xfrm>
                <a:off x="5353059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 bwMode="auto">
              <a:xfrm>
                <a:off x="5613084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 bwMode="auto">
              <a:xfrm>
                <a:off x="5873109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 bwMode="auto">
              <a:xfrm>
                <a:off x="6133135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 bwMode="auto">
              <a:xfrm>
                <a:off x="6393160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4054011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4314037" y="2765296"/>
                <a:ext cx="260025" cy="26002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 bwMode="auto">
              <a:xfrm>
                <a:off x="4574062" y="2765296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noProof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 bwMode="auto">
              <a:xfrm>
                <a:off x="4834088" y="2765296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5094113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5353059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>
                <a:off x="5613084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 bwMode="auto">
              <a:xfrm>
                <a:off x="5873109" y="2765296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6133135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6393160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4054011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4314037" y="3024708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4574062" y="3024708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 bwMode="auto">
              <a:xfrm>
                <a:off x="4834088" y="3024708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5094113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5353059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5613084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5873109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>
                <a:off x="6133135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 bwMode="auto">
              <a:xfrm>
                <a:off x="6393160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 bwMode="auto">
              <a:xfrm>
                <a:off x="4054011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 bwMode="auto">
              <a:xfrm>
                <a:off x="4314037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 bwMode="auto">
              <a:xfrm>
                <a:off x="4574062" y="3285467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 bwMode="auto">
              <a:xfrm>
                <a:off x="4834088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5094113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 bwMode="auto">
              <a:xfrm>
                <a:off x="5353059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5613084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 bwMode="auto">
              <a:xfrm>
                <a:off x="5873109" y="3285467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 bwMode="auto">
              <a:xfrm>
                <a:off x="6133135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 bwMode="auto">
              <a:xfrm>
                <a:off x="6393160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 bwMode="auto">
              <a:xfrm>
                <a:off x="4054011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 bwMode="auto">
              <a:xfrm>
                <a:off x="4314037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 bwMode="auto">
              <a:xfrm>
                <a:off x="4574062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 bwMode="auto">
              <a:xfrm>
                <a:off x="4834088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 bwMode="auto">
              <a:xfrm>
                <a:off x="5094113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 bwMode="auto">
              <a:xfrm>
                <a:off x="5353059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5613084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 bwMode="auto">
              <a:xfrm>
                <a:off x="5873109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6133135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>
                <a:off x="6393160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2" name="그룹 411"/>
          <p:cNvGrpSpPr/>
          <p:nvPr/>
        </p:nvGrpSpPr>
        <p:grpSpPr>
          <a:xfrm>
            <a:off x="4672192" y="1721834"/>
            <a:ext cx="1927519" cy="1656787"/>
            <a:chOff x="2792760" y="1412776"/>
            <a:chExt cx="1927519" cy="1656787"/>
          </a:xfrm>
        </p:grpSpPr>
        <p:grpSp>
          <p:nvGrpSpPr>
            <p:cNvPr id="178" name="그룹 177"/>
            <p:cNvGrpSpPr/>
            <p:nvPr/>
          </p:nvGrpSpPr>
          <p:grpSpPr>
            <a:xfrm>
              <a:off x="2792760" y="1412776"/>
              <a:ext cx="1927519" cy="1322835"/>
              <a:chOff x="4054011" y="1987030"/>
              <a:chExt cx="2599174" cy="1818549"/>
            </a:xfrm>
          </p:grpSpPr>
          <p:sp>
            <p:nvSpPr>
              <p:cNvPr id="179" name="직사각형 178"/>
              <p:cNvSpPr/>
              <p:nvPr/>
            </p:nvSpPr>
            <p:spPr bwMode="auto">
              <a:xfrm>
                <a:off x="4054011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 bwMode="auto">
              <a:xfrm>
                <a:off x="4314037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 bwMode="auto">
              <a:xfrm>
                <a:off x="4574062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 bwMode="auto">
              <a:xfrm>
                <a:off x="4834088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 bwMode="auto">
              <a:xfrm>
                <a:off x="5094113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 bwMode="auto">
              <a:xfrm>
                <a:off x="4054011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 bwMode="auto">
              <a:xfrm>
                <a:off x="4314037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 bwMode="auto">
              <a:xfrm>
                <a:off x="4574062" y="2247055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 bwMode="auto">
              <a:xfrm>
                <a:off x="4834088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 bwMode="auto">
              <a:xfrm>
                <a:off x="5094113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 bwMode="auto">
              <a:xfrm>
                <a:off x="5353059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 bwMode="auto">
              <a:xfrm>
                <a:off x="5613084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 bwMode="auto">
              <a:xfrm>
                <a:off x="5873109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 bwMode="auto">
              <a:xfrm>
                <a:off x="6133135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 bwMode="auto">
              <a:xfrm>
                <a:off x="6393160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 bwMode="auto">
              <a:xfrm>
                <a:off x="5353059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5" name="직사각형 194"/>
              <p:cNvSpPr/>
              <p:nvPr/>
            </p:nvSpPr>
            <p:spPr bwMode="auto">
              <a:xfrm>
                <a:off x="5613084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 bwMode="auto">
              <a:xfrm>
                <a:off x="5873109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7" name="직사각형 196"/>
              <p:cNvSpPr/>
              <p:nvPr/>
            </p:nvSpPr>
            <p:spPr bwMode="auto">
              <a:xfrm>
                <a:off x="6133135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 bwMode="auto">
              <a:xfrm>
                <a:off x="6393160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 bwMode="auto">
              <a:xfrm>
                <a:off x="4054011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 bwMode="auto">
              <a:xfrm>
                <a:off x="4314037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 smtClean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1" name="직사각형 200"/>
              <p:cNvSpPr/>
              <p:nvPr/>
            </p:nvSpPr>
            <p:spPr bwMode="auto">
              <a:xfrm>
                <a:off x="4574062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 smtClean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2" name="직사각형 201"/>
              <p:cNvSpPr/>
              <p:nvPr/>
            </p:nvSpPr>
            <p:spPr bwMode="auto">
              <a:xfrm>
                <a:off x="4834088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3" name="직사각형 202"/>
              <p:cNvSpPr/>
              <p:nvPr/>
            </p:nvSpPr>
            <p:spPr bwMode="auto">
              <a:xfrm>
                <a:off x="5094113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4" name="직사각형 203"/>
              <p:cNvSpPr/>
              <p:nvPr/>
            </p:nvSpPr>
            <p:spPr bwMode="auto">
              <a:xfrm>
                <a:off x="5353059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5" name="직사각형 204"/>
              <p:cNvSpPr/>
              <p:nvPr/>
            </p:nvSpPr>
            <p:spPr bwMode="auto">
              <a:xfrm>
                <a:off x="5613084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 bwMode="auto">
              <a:xfrm>
                <a:off x="5873109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 bwMode="auto">
              <a:xfrm>
                <a:off x="6133135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 bwMode="auto">
              <a:xfrm>
                <a:off x="6393160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 bwMode="auto">
              <a:xfrm>
                <a:off x="4054011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 bwMode="auto">
              <a:xfrm>
                <a:off x="4314037" y="2765296"/>
                <a:ext cx="260025" cy="26002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 bwMode="auto">
              <a:xfrm>
                <a:off x="4574062" y="2765296"/>
                <a:ext cx="260025" cy="260025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 bwMode="auto">
              <a:xfrm>
                <a:off x="4834088" y="2765296"/>
                <a:ext cx="260025" cy="260025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3" name="직사각형 212"/>
              <p:cNvSpPr/>
              <p:nvPr/>
            </p:nvSpPr>
            <p:spPr bwMode="auto">
              <a:xfrm>
                <a:off x="5094113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 bwMode="auto">
              <a:xfrm>
                <a:off x="5353059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 bwMode="auto">
              <a:xfrm>
                <a:off x="5613084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 bwMode="auto">
              <a:xfrm>
                <a:off x="5873109" y="2765296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 bwMode="auto">
              <a:xfrm>
                <a:off x="6133135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 bwMode="auto">
              <a:xfrm>
                <a:off x="6393160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 bwMode="auto">
              <a:xfrm>
                <a:off x="4054011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 bwMode="auto">
              <a:xfrm>
                <a:off x="4314037" y="3024708"/>
                <a:ext cx="260025" cy="260025"/>
              </a:xfrm>
              <a:prstGeom prst="rect">
                <a:avLst/>
              </a:prstGeom>
              <a:solidFill>
                <a:srgbClr val="7030A0">
                  <a:alpha val="87843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noProof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3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 bwMode="auto">
              <a:xfrm>
                <a:off x="4574062" y="3024708"/>
                <a:ext cx="260025" cy="260025"/>
              </a:xfrm>
              <a:prstGeom prst="rect">
                <a:avLst/>
              </a:prstGeom>
              <a:solidFill>
                <a:srgbClr val="7030A0">
                  <a:alpha val="87843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3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직사각형 221"/>
              <p:cNvSpPr/>
              <p:nvPr/>
            </p:nvSpPr>
            <p:spPr bwMode="auto">
              <a:xfrm>
                <a:off x="4834088" y="3024708"/>
                <a:ext cx="260025" cy="260025"/>
              </a:xfrm>
              <a:prstGeom prst="rect">
                <a:avLst/>
              </a:prstGeom>
              <a:solidFill>
                <a:srgbClr val="7030A0">
                  <a:alpha val="87843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3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3" name="직사각형 222"/>
              <p:cNvSpPr/>
              <p:nvPr/>
            </p:nvSpPr>
            <p:spPr bwMode="auto">
              <a:xfrm>
                <a:off x="5094113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4" name="직사각형 223"/>
              <p:cNvSpPr/>
              <p:nvPr/>
            </p:nvSpPr>
            <p:spPr bwMode="auto">
              <a:xfrm>
                <a:off x="5353059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5" name="직사각형 224"/>
              <p:cNvSpPr/>
              <p:nvPr/>
            </p:nvSpPr>
            <p:spPr bwMode="auto">
              <a:xfrm>
                <a:off x="5613084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 bwMode="auto">
              <a:xfrm>
                <a:off x="5873109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7" name="직사각형 226"/>
              <p:cNvSpPr/>
              <p:nvPr/>
            </p:nvSpPr>
            <p:spPr bwMode="auto">
              <a:xfrm>
                <a:off x="6133135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 bwMode="auto">
              <a:xfrm>
                <a:off x="6393160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 bwMode="auto">
              <a:xfrm>
                <a:off x="4054011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 bwMode="auto">
              <a:xfrm>
                <a:off x="4314037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 bwMode="auto">
              <a:xfrm>
                <a:off x="4574062" y="3285467"/>
                <a:ext cx="260025" cy="260025"/>
              </a:xfrm>
              <a:prstGeom prst="rect">
                <a:avLst/>
              </a:prstGeom>
              <a:solidFill>
                <a:srgbClr val="7030A0">
                  <a:alpha val="87843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3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2" name="직사각형 231"/>
              <p:cNvSpPr/>
              <p:nvPr/>
            </p:nvSpPr>
            <p:spPr bwMode="auto">
              <a:xfrm>
                <a:off x="4834088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3" name="직사각형 232"/>
              <p:cNvSpPr/>
              <p:nvPr/>
            </p:nvSpPr>
            <p:spPr bwMode="auto">
              <a:xfrm>
                <a:off x="5094113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 bwMode="auto">
              <a:xfrm>
                <a:off x="5353059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 bwMode="auto">
              <a:xfrm>
                <a:off x="5613084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6" name="직사각형 235"/>
              <p:cNvSpPr/>
              <p:nvPr/>
            </p:nvSpPr>
            <p:spPr bwMode="auto">
              <a:xfrm>
                <a:off x="5873109" y="3285467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 bwMode="auto">
              <a:xfrm>
                <a:off x="6133135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 bwMode="auto">
              <a:xfrm>
                <a:off x="6393160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 bwMode="auto">
              <a:xfrm>
                <a:off x="4054011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 bwMode="auto">
              <a:xfrm>
                <a:off x="4314037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1" name="직사각형 240"/>
              <p:cNvSpPr/>
              <p:nvPr/>
            </p:nvSpPr>
            <p:spPr bwMode="auto">
              <a:xfrm>
                <a:off x="4574062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2" name="직사각형 241"/>
              <p:cNvSpPr/>
              <p:nvPr/>
            </p:nvSpPr>
            <p:spPr bwMode="auto">
              <a:xfrm>
                <a:off x="4834088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3" name="직사각형 242"/>
              <p:cNvSpPr/>
              <p:nvPr/>
            </p:nvSpPr>
            <p:spPr bwMode="auto">
              <a:xfrm>
                <a:off x="5094113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4" name="직사각형 243"/>
              <p:cNvSpPr/>
              <p:nvPr/>
            </p:nvSpPr>
            <p:spPr bwMode="auto">
              <a:xfrm>
                <a:off x="5353059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5" name="직사각형 244"/>
              <p:cNvSpPr/>
              <p:nvPr/>
            </p:nvSpPr>
            <p:spPr bwMode="auto">
              <a:xfrm>
                <a:off x="5613084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 bwMode="auto">
              <a:xfrm>
                <a:off x="5873109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7" name="직사각형 246"/>
              <p:cNvSpPr/>
              <p:nvPr/>
            </p:nvSpPr>
            <p:spPr bwMode="auto">
              <a:xfrm>
                <a:off x="6133135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 bwMode="auto">
              <a:xfrm>
                <a:off x="6393160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 bwMode="auto">
            <a:xfrm>
              <a:off x="2985391" y="1601921"/>
              <a:ext cx="577895" cy="376975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546100" marR="0" indent="-184150" algn="l" defTabSz="914400" rtl="0" eaLnBrk="1" fontAlgn="base" latinLnBrk="1" hangingPunct="1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tx1"/>
                </a:buClr>
                <a:buSzTx/>
                <a:buFontTx/>
                <a:buChar char="-"/>
                <a:tabLst>
                  <a:tab pos="990600" algn="l"/>
                </a:tabLst>
              </a:pPr>
              <a:endPara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50" name="직사각형 249"/>
            <p:cNvSpPr/>
            <p:nvPr/>
          </p:nvSpPr>
          <p:spPr bwMode="auto">
            <a:xfrm>
              <a:off x="2985391" y="2166724"/>
              <a:ext cx="577895" cy="376975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546100" marR="0" indent="-184150" algn="l" defTabSz="914400" rtl="0" eaLnBrk="1" fontAlgn="base" latinLnBrk="1" hangingPunct="1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tx1"/>
                </a:buClr>
                <a:buSzTx/>
                <a:buFontTx/>
                <a:buChar char="-"/>
                <a:tabLst>
                  <a:tab pos="990600" algn="l"/>
                </a:tabLst>
              </a:pPr>
              <a:endPara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52" name="직사각형 251"/>
            <p:cNvSpPr/>
            <p:nvPr/>
          </p:nvSpPr>
          <p:spPr bwMode="auto">
            <a:xfrm>
              <a:off x="3948951" y="1978896"/>
              <a:ext cx="578496" cy="564803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546100" marR="0" indent="-184150" algn="l" defTabSz="914400" rtl="0" eaLnBrk="1" fontAlgn="base" latinLnBrk="1" hangingPunct="1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tx1"/>
                </a:buClr>
                <a:buSzTx/>
                <a:buFontTx/>
                <a:buChar char="-"/>
                <a:tabLst>
                  <a:tab pos="990600" algn="l"/>
                </a:tabLst>
              </a:pPr>
              <a:endPara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012747" y="2792564"/>
              <a:ext cx="1679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각 라벨의 영역 설정</a:t>
              </a:r>
              <a:endPara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4448944" y="4136828"/>
            <a:ext cx="2592288" cy="1800200"/>
            <a:chOff x="7427162" y="1412776"/>
            <a:chExt cx="2592288" cy="1800200"/>
          </a:xfrm>
        </p:grpSpPr>
        <p:grpSp>
          <p:nvGrpSpPr>
            <p:cNvPr id="330" name="그룹 329"/>
            <p:cNvGrpSpPr/>
            <p:nvPr/>
          </p:nvGrpSpPr>
          <p:grpSpPr>
            <a:xfrm>
              <a:off x="7617296" y="1412776"/>
              <a:ext cx="1927519" cy="1322835"/>
              <a:chOff x="4054011" y="1987030"/>
              <a:chExt cx="2599174" cy="1818549"/>
            </a:xfrm>
          </p:grpSpPr>
          <p:sp>
            <p:nvSpPr>
              <p:cNvPr id="331" name="직사각형 330"/>
              <p:cNvSpPr/>
              <p:nvPr/>
            </p:nvSpPr>
            <p:spPr bwMode="auto">
              <a:xfrm>
                <a:off x="4054011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32" name="직사각형 331"/>
              <p:cNvSpPr/>
              <p:nvPr/>
            </p:nvSpPr>
            <p:spPr bwMode="auto">
              <a:xfrm>
                <a:off x="4314037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33" name="직사각형 332"/>
              <p:cNvSpPr/>
              <p:nvPr/>
            </p:nvSpPr>
            <p:spPr bwMode="auto">
              <a:xfrm>
                <a:off x="4574062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34" name="직사각형 333"/>
              <p:cNvSpPr/>
              <p:nvPr/>
            </p:nvSpPr>
            <p:spPr bwMode="auto">
              <a:xfrm>
                <a:off x="4834088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35" name="직사각형 334"/>
              <p:cNvSpPr/>
              <p:nvPr/>
            </p:nvSpPr>
            <p:spPr bwMode="auto">
              <a:xfrm>
                <a:off x="5094113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 bwMode="auto">
              <a:xfrm>
                <a:off x="4054011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37" name="직사각형 336"/>
              <p:cNvSpPr/>
              <p:nvPr/>
            </p:nvSpPr>
            <p:spPr bwMode="auto">
              <a:xfrm>
                <a:off x="4314037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38" name="직사각형 337"/>
              <p:cNvSpPr/>
              <p:nvPr/>
            </p:nvSpPr>
            <p:spPr bwMode="auto">
              <a:xfrm>
                <a:off x="4574062" y="2247055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39" name="직사각형 338"/>
              <p:cNvSpPr/>
              <p:nvPr/>
            </p:nvSpPr>
            <p:spPr bwMode="auto">
              <a:xfrm>
                <a:off x="4834088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0" name="직사각형 339"/>
              <p:cNvSpPr/>
              <p:nvPr/>
            </p:nvSpPr>
            <p:spPr bwMode="auto">
              <a:xfrm>
                <a:off x="5094113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 bwMode="auto">
              <a:xfrm>
                <a:off x="5353059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2" name="직사각형 341"/>
              <p:cNvSpPr/>
              <p:nvPr/>
            </p:nvSpPr>
            <p:spPr bwMode="auto">
              <a:xfrm>
                <a:off x="5613084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3" name="직사각형 342"/>
              <p:cNvSpPr/>
              <p:nvPr/>
            </p:nvSpPr>
            <p:spPr bwMode="auto">
              <a:xfrm>
                <a:off x="5873109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4" name="직사각형 343"/>
              <p:cNvSpPr/>
              <p:nvPr/>
            </p:nvSpPr>
            <p:spPr bwMode="auto">
              <a:xfrm>
                <a:off x="6133135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5" name="직사각형 344"/>
              <p:cNvSpPr/>
              <p:nvPr/>
            </p:nvSpPr>
            <p:spPr bwMode="auto">
              <a:xfrm>
                <a:off x="6393160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 bwMode="auto">
              <a:xfrm>
                <a:off x="5353059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7" name="직사각형 346"/>
              <p:cNvSpPr/>
              <p:nvPr/>
            </p:nvSpPr>
            <p:spPr bwMode="auto">
              <a:xfrm>
                <a:off x="5613084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8" name="직사각형 347"/>
              <p:cNvSpPr/>
              <p:nvPr/>
            </p:nvSpPr>
            <p:spPr bwMode="auto">
              <a:xfrm>
                <a:off x="5873109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9" name="직사각형 348"/>
              <p:cNvSpPr/>
              <p:nvPr/>
            </p:nvSpPr>
            <p:spPr bwMode="auto">
              <a:xfrm>
                <a:off x="6133135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0" name="직사각형 349"/>
              <p:cNvSpPr/>
              <p:nvPr/>
            </p:nvSpPr>
            <p:spPr bwMode="auto">
              <a:xfrm>
                <a:off x="6393160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 bwMode="auto">
              <a:xfrm>
                <a:off x="4054011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2" name="직사각형 351"/>
              <p:cNvSpPr/>
              <p:nvPr/>
            </p:nvSpPr>
            <p:spPr bwMode="auto">
              <a:xfrm>
                <a:off x="4314037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 smtClean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3" name="직사각형 352"/>
              <p:cNvSpPr/>
              <p:nvPr/>
            </p:nvSpPr>
            <p:spPr bwMode="auto">
              <a:xfrm>
                <a:off x="4574062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 smtClean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4" name="직사각형 353"/>
              <p:cNvSpPr/>
              <p:nvPr/>
            </p:nvSpPr>
            <p:spPr bwMode="auto">
              <a:xfrm>
                <a:off x="4834088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5" name="직사각형 354"/>
              <p:cNvSpPr/>
              <p:nvPr/>
            </p:nvSpPr>
            <p:spPr bwMode="auto">
              <a:xfrm>
                <a:off x="5094113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6" name="직사각형 355"/>
              <p:cNvSpPr/>
              <p:nvPr/>
            </p:nvSpPr>
            <p:spPr bwMode="auto">
              <a:xfrm>
                <a:off x="5353059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7" name="직사각형 356"/>
              <p:cNvSpPr/>
              <p:nvPr/>
            </p:nvSpPr>
            <p:spPr bwMode="auto">
              <a:xfrm>
                <a:off x="5613084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8" name="직사각형 357"/>
              <p:cNvSpPr/>
              <p:nvPr/>
            </p:nvSpPr>
            <p:spPr bwMode="auto">
              <a:xfrm>
                <a:off x="5873109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9" name="직사각형 358"/>
              <p:cNvSpPr/>
              <p:nvPr/>
            </p:nvSpPr>
            <p:spPr bwMode="auto">
              <a:xfrm>
                <a:off x="6133135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0" name="직사각형 359"/>
              <p:cNvSpPr/>
              <p:nvPr/>
            </p:nvSpPr>
            <p:spPr bwMode="auto">
              <a:xfrm>
                <a:off x="6393160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1" name="직사각형 360"/>
              <p:cNvSpPr/>
              <p:nvPr/>
            </p:nvSpPr>
            <p:spPr bwMode="auto">
              <a:xfrm>
                <a:off x="4054011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2" name="직사각형 361"/>
              <p:cNvSpPr/>
              <p:nvPr/>
            </p:nvSpPr>
            <p:spPr bwMode="auto">
              <a:xfrm>
                <a:off x="4314037" y="2765296"/>
                <a:ext cx="260025" cy="26002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3" name="직사각형 362"/>
              <p:cNvSpPr/>
              <p:nvPr/>
            </p:nvSpPr>
            <p:spPr bwMode="auto">
              <a:xfrm>
                <a:off x="4574062" y="2765296"/>
                <a:ext cx="260025" cy="260025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4" name="직사각형 363"/>
              <p:cNvSpPr/>
              <p:nvPr/>
            </p:nvSpPr>
            <p:spPr bwMode="auto">
              <a:xfrm>
                <a:off x="4834088" y="2765296"/>
                <a:ext cx="260025" cy="260025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5" name="직사각형 364"/>
              <p:cNvSpPr/>
              <p:nvPr/>
            </p:nvSpPr>
            <p:spPr bwMode="auto">
              <a:xfrm>
                <a:off x="5094113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 bwMode="auto">
              <a:xfrm>
                <a:off x="5353059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7" name="직사각형 366"/>
              <p:cNvSpPr/>
              <p:nvPr/>
            </p:nvSpPr>
            <p:spPr bwMode="auto">
              <a:xfrm>
                <a:off x="5613084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8" name="직사각형 367"/>
              <p:cNvSpPr/>
              <p:nvPr/>
            </p:nvSpPr>
            <p:spPr bwMode="auto">
              <a:xfrm>
                <a:off x="5873109" y="2765296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9" name="직사각형 368"/>
              <p:cNvSpPr/>
              <p:nvPr/>
            </p:nvSpPr>
            <p:spPr bwMode="auto">
              <a:xfrm>
                <a:off x="6133135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0" name="직사각형 369"/>
              <p:cNvSpPr/>
              <p:nvPr/>
            </p:nvSpPr>
            <p:spPr bwMode="auto">
              <a:xfrm>
                <a:off x="6393160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1" name="직사각형 370"/>
              <p:cNvSpPr/>
              <p:nvPr/>
            </p:nvSpPr>
            <p:spPr bwMode="auto">
              <a:xfrm>
                <a:off x="4054011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2" name="직사각형 371"/>
              <p:cNvSpPr/>
              <p:nvPr/>
            </p:nvSpPr>
            <p:spPr bwMode="auto">
              <a:xfrm>
                <a:off x="4314037" y="3024708"/>
                <a:ext cx="260025" cy="260025"/>
              </a:xfrm>
              <a:prstGeom prst="rect">
                <a:avLst/>
              </a:prstGeom>
              <a:solidFill>
                <a:srgbClr val="7030A0">
                  <a:alpha val="87843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noProof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3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3" name="직사각형 372"/>
              <p:cNvSpPr/>
              <p:nvPr/>
            </p:nvSpPr>
            <p:spPr bwMode="auto">
              <a:xfrm>
                <a:off x="4574062" y="3024708"/>
                <a:ext cx="260025" cy="260025"/>
              </a:xfrm>
              <a:prstGeom prst="rect">
                <a:avLst/>
              </a:prstGeom>
              <a:solidFill>
                <a:srgbClr val="7030A0">
                  <a:alpha val="87843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3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 bwMode="auto">
              <a:xfrm>
                <a:off x="4834088" y="3024708"/>
                <a:ext cx="260025" cy="260025"/>
              </a:xfrm>
              <a:prstGeom prst="rect">
                <a:avLst/>
              </a:prstGeom>
              <a:solidFill>
                <a:srgbClr val="7030A0">
                  <a:alpha val="87843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3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5" name="직사각형 374"/>
              <p:cNvSpPr/>
              <p:nvPr/>
            </p:nvSpPr>
            <p:spPr bwMode="auto">
              <a:xfrm>
                <a:off x="5094113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 bwMode="auto">
              <a:xfrm>
                <a:off x="5353059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7" name="직사각형 376"/>
              <p:cNvSpPr/>
              <p:nvPr/>
            </p:nvSpPr>
            <p:spPr bwMode="auto">
              <a:xfrm>
                <a:off x="5613084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8" name="직사각형 377"/>
              <p:cNvSpPr/>
              <p:nvPr/>
            </p:nvSpPr>
            <p:spPr bwMode="auto">
              <a:xfrm>
                <a:off x="5873109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9" name="직사각형 378"/>
              <p:cNvSpPr/>
              <p:nvPr/>
            </p:nvSpPr>
            <p:spPr bwMode="auto">
              <a:xfrm>
                <a:off x="6133135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0" name="직사각형 379"/>
              <p:cNvSpPr/>
              <p:nvPr/>
            </p:nvSpPr>
            <p:spPr bwMode="auto">
              <a:xfrm>
                <a:off x="6393160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 bwMode="auto">
              <a:xfrm>
                <a:off x="4054011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2" name="직사각형 381"/>
              <p:cNvSpPr/>
              <p:nvPr/>
            </p:nvSpPr>
            <p:spPr bwMode="auto">
              <a:xfrm>
                <a:off x="4314037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3" name="직사각형 382"/>
              <p:cNvSpPr/>
              <p:nvPr/>
            </p:nvSpPr>
            <p:spPr bwMode="auto">
              <a:xfrm>
                <a:off x="4574062" y="3285467"/>
                <a:ext cx="260025" cy="260025"/>
              </a:xfrm>
              <a:prstGeom prst="rect">
                <a:avLst/>
              </a:prstGeom>
              <a:solidFill>
                <a:srgbClr val="7030A0">
                  <a:alpha val="87843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3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4" name="직사각형 383"/>
              <p:cNvSpPr/>
              <p:nvPr/>
            </p:nvSpPr>
            <p:spPr bwMode="auto">
              <a:xfrm>
                <a:off x="4834088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5" name="직사각형 384"/>
              <p:cNvSpPr/>
              <p:nvPr/>
            </p:nvSpPr>
            <p:spPr bwMode="auto">
              <a:xfrm>
                <a:off x="5094113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 bwMode="auto">
              <a:xfrm>
                <a:off x="5353059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 bwMode="auto">
              <a:xfrm>
                <a:off x="5613084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8" name="직사각형 387"/>
              <p:cNvSpPr/>
              <p:nvPr/>
            </p:nvSpPr>
            <p:spPr bwMode="auto">
              <a:xfrm>
                <a:off x="5873109" y="3285467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9" name="직사각형 388"/>
              <p:cNvSpPr/>
              <p:nvPr/>
            </p:nvSpPr>
            <p:spPr bwMode="auto">
              <a:xfrm>
                <a:off x="6133135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0" name="직사각형 389"/>
              <p:cNvSpPr/>
              <p:nvPr/>
            </p:nvSpPr>
            <p:spPr bwMode="auto">
              <a:xfrm>
                <a:off x="6393160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 bwMode="auto">
              <a:xfrm>
                <a:off x="4054011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2" name="직사각형 391"/>
              <p:cNvSpPr/>
              <p:nvPr/>
            </p:nvSpPr>
            <p:spPr bwMode="auto">
              <a:xfrm>
                <a:off x="4314037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" name="직사각형 392"/>
              <p:cNvSpPr/>
              <p:nvPr/>
            </p:nvSpPr>
            <p:spPr bwMode="auto">
              <a:xfrm>
                <a:off x="4574062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4" name="직사각형 393"/>
              <p:cNvSpPr/>
              <p:nvPr/>
            </p:nvSpPr>
            <p:spPr bwMode="auto">
              <a:xfrm>
                <a:off x="4834088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5" name="직사각형 394"/>
              <p:cNvSpPr/>
              <p:nvPr/>
            </p:nvSpPr>
            <p:spPr bwMode="auto">
              <a:xfrm>
                <a:off x="5094113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6" name="직사각형 395"/>
              <p:cNvSpPr/>
              <p:nvPr/>
            </p:nvSpPr>
            <p:spPr bwMode="auto">
              <a:xfrm>
                <a:off x="5353059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7" name="직사각형 396"/>
              <p:cNvSpPr/>
              <p:nvPr/>
            </p:nvSpPr>
            <p:spPr bwMode="auto">
              <a:xfrm>
                <a:off x="5613084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8" name="직사각형 397"/>
              <p:cNvSpPr/>
              <p:nvPr/>
            </p:nvSpPr>
            <p:spPr bwMode="auto">
              <a:xfrm>
                <a:off x="5873109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9" name="직사각형 398"/>
              <p:cNvSpPr/>
              <p:nvPr/>
            </p:nvSpPr>
            <p:spPr bwMode="auto">
              <a:xfrm>
                <a:off x="6133135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0" name="직사각형 399"/>
              <p:cNvSpPr/>
              <p:nvPr/>
            </p:nvSpPr>
            <p:spPr bwMode="auto">
              <a:xfrm>
                <a:off x="6393160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1" name="직사각형 400"/>
            <p:cNvSpPr/>
            <p:nvPr/>
          </p:nvSpPr>
          <p:spPr bwMode="auto">
            <a:xfrm>
              <a:off x="7809927" y="1601921"/>
              <a:ext cx="577895" cy="376975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546100" marR="0" indent="-184150" algn="l" defTabSz="914400" rtl="0" eaLnBrk="1" fontAlgn="base" latinLnBrk="1" hangingPunct="1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tx1"/>
                </a:buClr>
                <a:buSzTx/>
                <a:buFontTx/>
                <a:buChar char="-"/>
                <a:tabLst>
                  <a:tab pos="990600" algn="l"/>
                </a:tabLst>
              </a:pPr>
              <a:endPara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2" name="직사각형 401"/>
            <p:cNvSpPr/>
            <p:nvPr/>
          </p:nvSpPr>
          <p:spPr bwMode="auto">
            <a:xfrm>
              <a:off x="7809927" y="2166724"/>
              <a:ext cx="577895" cy="376975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546100" marR="0" indent="-184150" algn="l" defTabSz="914400" rtl="0" eaLnBrk="1" fontAlgn="base" latinLnBrk="1" hangingPunct="1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tx1"/>
                </a:buClr>
                <a:buSzTx/>
                <a:buFontTx/>
                <a:buChar char="-"/>
                <a:tabLst>
                  <a:tab pos="990600" algn="l"/>
                </a:tabLst>
              </a:pPr>
              <a:endPara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3" name="직사각형 402"/>
            <p:cNvSpPr/>
            <p:nvPr/>
          </p:nvSpPr>
          <p:spPr bwMode="auto">
            <a:xfrm>
              <a:off x="8773487" y="1978896"/>
              <a:ext cx="578496" cy="564803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546100" marR="0" indent="-184150" algn="l" defTabSz="914400" rtl="0" eaLnBrk="1" fontAlgn="base" latinLnBrk="1" hangingPunct="1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tx1"/>
                </a:buClr>
                <a:buSzTx/>
                <a:buFontTx/>
                <a:buChar char="-"/>
                <a:tabLst>
                  <a:tab pos="990600" algn="l"/>
                </a:tabLst>
              </a:pPr>
              <a:endPara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7760013" y="1553943"/>
              <a:ext cx="1626499" cy="1027416"/>
            </a:xfrm>
            <a:prstGeom prst="rect">
              <a:avLst/>
            </a:prstGeom>
            <a:noFill/>
            <a:ln w="25400" cap="flat" cmpd="sng" algn="ctr">
              <a:solidFill>
                <a:srgbClr val="0000FF"/>
              </a:solidFill>
              <a:prstDash val="sysDot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7427162" y="275131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</a:t>
              </a:r>
              <a:r>
                <a:rPr lang="ko-KR" altLang="en-US" sz="12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번 군집과 </a:t>
              </a:r>
              <a:r>
                <a:rPr lang="en-US" altLang="ko-KR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</a:t>
              </a:r>
              <a:r>
                <a:rPr lang="ko-KR" altLang="en-US" sz="12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번 라벨의 영역 간 거리가 임계 값 이하이므로 같은 군집에 포함</a:t>
              </a:r>
              <a:endPara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913328" y="3873362"/>
            <a:ext cx="2592288" cy="2075918"/>
            <a:chOff x="4880992" y="1149310"/>
            <a:chExt cx="2592288" cy="2075918"/>
          </a:xfrm>
        </p:grpSpPr>
        <p:grpSp>
          <p:nvGrpSpPr>
            <p:cNvPr id="254" name="그룹 253"/>
            <p:cNvGrpSpPr/>
            <p:nvPr/>
          </p:nvGrpSpPr>
          <p:grpSpPr>
            <a:xfrm>
              <a:off x="5143134" y="1412776"/>
              <a:ext cx="1927519" cy="1322835"/>
              <a:chOff x="4054011" y="1987030"/>
              <a:chExt cx="2599174" cy="1818549"/>
            </a:xfrm>
          </p:grpSpPr>
          <p:sp>
            <p:nvSpPr>
              <p:cNvPr id="255" name="직사각형 254"/>
              <p:cNvSpPr/>
              <p:nvPr/>
            </p:nvSpPr>
            <p:spPr bwMode="auto">
              <a:xfrm>
                <a:off x="4054011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 bwMode="auto">
              <a:xfrm>
                <a:off x="4314037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7" name="직사각형 256"/>
              <p:cNvSpPr/>
              <p:nvPr/>
            </p:nvSpPr>
            <p:spPr bwMode="auto">
              <a:xfrm>
                <a:off x="4574062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 bwMode="auto">
              <a:xfrm>
                <a:off x="4834088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 bwMode="auto">
              <a:xfrm>
                <a:off x="5094113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 bwMode="auto">
              <a:xfrm>
                <a:off x="4054011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 bwMode="auto">
              <a:xfrm>
                <a:off x="4314037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2" name="직사각형 261"/>
              <p:cNvSpPr/>
              <p:nvPr/>
            </p:nvSpPr>
            <p:spPr bwMode="auto">
              <a:xfrm>
                <a:off x="4574062" y="2247055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3" name="직사각형 262"/>
              <p:cNvSpPr/>
              <p:nvPr/>
            </p:nvSpPr>
            <p:spPr bwMode="auto">
              <a:xfrm>
                <a:off x="4834088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4" name="직사각형 263"/>
              <p:cNvSpPr/>
              <p:nvPr/>
            </p:nvSpPr>
            <p:spPr bwMode="auto">
              <a:xfrm>
                <a:off x="5094113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5" name="직사각형 264"/>
              <p:cNvSpPr/>
              <p:nvPr/>
            </p:nvSpPr>
            <p:spPr bwMode="auto">
              <a:xfrm>
                <a:off x="5353059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 bwMode="auto">
              <a:xfrm>
                <a:off x="5613084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7" name="직사각형 266"/>
              <p:cNvSpPr/>
              <p:nvPr/>
            </p:nvSpPr>
            <p:spPr bwMode="auto">
              <a:xfrm>
                <a:off x="5873109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 bwMode="auto">
              <a:xfrm>
                <a:off x="6133135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 bwMode="auto">
              <a:xfrm>
                <a:off x="6393160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0" name="직사각형 269"/>
              <p:cNvSpPr/>
              <p:nvPr/>
            </p:nvSpPr>
            <p:spPr bwMode="auto">
              <a:xfrm>
                <a:off x="5353059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 bwMode="auto">
              <a:xfrm>
                <a:off x="5613084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2" name="직사각형 271"/>
              <p:cNvSpPr/>
              <p:nvPr/>
            </p:nvSpPr>
            <p:spPr bwMode="auto">
              <a:xfrm>
                <a:off x="5873109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3" name="직사각형 272"/>
              <p:cNvSpPr/>
              <p:nvPr/>
            </p:nvSpPr>
            <p:spPr bwMode="auto">
              <a:xfrm>
                <a:off x="6133135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4" name="직사각형 273"/>
              <p:cNvSpPr/>
              <p:nvPr/>
            </p:nvSpPr>
            <p:spPr bwMode="auto">
              <a:xfrm>
                <a:off x="6393160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5" name="직사각형 274"/>
              <p:cNvSpPr/>
              <p:nvPr/>
            </p:nvSpPr>
            <p:spPr bwMode="auto">
              <a:xfrm>
                <a:off x="4054011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6" name="직사각형 275"/>
              <p:cNvSpPr/>
              <p:nvPr/>
            </p:nvSpPr>
            <p:spPr bwMode="auto">
              <a:xfrm>
                <a:off x="4314037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 smtClean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7" name="직사각형 276"/>
              <p:cNvSpPr/>
              <p:nvPr/>
            </p:nvSpPr>
            <p:spPr bwMode="auto">
              <a:xfrm>
                <a:off x="4574062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 smtClean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8" name="직사각형 277"/>
              <p:cNvSpPr/>
              <p:nvPr/>
            </p:nvSpPr>
            <p:spPr bwMode="auto">
              <a:xfrm>
                <a:off x="4834088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9" name="직사각형 278"/>
              <p:cNvSpPr/>
              <p:nvPr/>
            </p:nvSpPr>
            <p:spPr bwMode="auto">
              <a:xfrm>
                <a:off x="5094113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0" name="직사각형 279"/>
              <p:cNvSpPr/>
              <p:nvPr/>
            </p:nvSpPr>
            <p:spPr bwMode="auto">
              <a:xfrm>
                <a:off x="5353059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1" name="직사각형 280"/>
              <p:cNvSpPr/>
              <p:nvPr/>
            </p:nvSpPr>
            <p:spPr bwMode="auto">
              <a:xfrm>
                <a:off x="5613084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2" name="직사각형 281"/>
              <p:cNvSpPr/>
              <p:nvPr/>
            </p:nvSpPr>
            <p:spPr bwMode="auto">
              <a:xfrm>
                <a:off x="5873109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3" name="직사각형 282"/>
              <p:cNvSpPr/>
              <p:nvPr/>
            </p:nvSpPr>
            <p:spPr bwMode="auto">
              <a:xfrm>
                <a:off x="6133135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4" name="직사각형 283"/>
              <p:cNvSpPr/>
              <p:nvPr/>
            </p:nvSpPr>
            <p:spPr bwMode="auto">
              <a:xfrm>
                <a:off x="6393160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5" name="직사각형 284"/>
              <p:cNvSpPr/>
              <p:nvPr/>
            </p:nvSpPr>
            <p:spPr bwMode="auto">
              <a:xfrm>
                <a:off x="4054011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 bwMode="auto">
              <a:xfrm>
                <a:off x="4314037" y="2765296"/>
                <a:ext cx="260025" cy="26002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 bwMode="auto">
              <a:xfrm>
                <a:off x="4574062" y="2765296"/>
                <a:ext cx="260025" cy="260025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8" name="직사각형 287"/>
              <p:cNvSpPr/>
              <p:nvPr/>
            </p:nvSpPr>
            <p:spPr bwMode="auto">
              <a:xfrm>
                <a:off x="4834088" y="2765296"/>
                <a:ext cx="260025" cy="260025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9" name="직사각형 288"/>
              <p:cNvSpPr/>
              <p:nvPr/>
            </p:nvSpPr>
            <p:spPr bwMode="auto">
              <a:xfrm>
                <a:off x="5094113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0" name="직사각형 289"/>
              <p:cNvSpPr/>
              <p:nvPr/>
            </p:nvSpPr>
            <p:spPr bwMode="auto">
              <a:xfrm>
                <a:off x="5353059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1" name="직사각형 290"/>
              <p:cNvSpPr/>
              <p:nvPr/>
            </p:nvSpPr>
            <p:spPr bwMode="auto">
              <a:xfrm>
                <a:off x="5613084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2" name="직사각형 291"/>
              <p:cNvSpPr/>
              <p:nvPr/>
            </p:nvSpPr>
            <p:spPr bwMode="auto">
              <a:xfrm>
                <a:off x="5873109" y="2765296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3" name="직사각형 292"/>
              <p:cNvSpPr/>
              <p:nvPr/>
            </p:nvSpPr>
            <p:spPr bwMode="auto">
              <a:xfrm>
                <a:off x="6133135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4" name="직사각형 293"/>
              <p:cNvSpPr/>
              <p:nvPr/>
            </p:nvSpPr>
            <p:spPr bwMode="auto">
              <a:xfrm>
                <a:off x="6393160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5" name="직사각형 294"/>
              <p:cNvSpPr/>
              <p:nvPr/>
            </p:nvSpPr>
            <p:spPr bwMode="auto">
              <a:xfrm>
                <a:off x="4054011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 bwMode="auto">
              <a:xfrm>
                <a:off x="4314037" y="3024708"/>
                <a:ext cx="260025" cy="260025"/>
              </a:xfrm>
              <a:prstGeom prst="rect">
                <a:avLst/>
              </a:prstGeom>
              <a:solidFill>
                <a:srgbClr val="7030A0">
                  <a:alpha val="87843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noProof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3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7" name="직사각형 296"/>
              <p:cNvSpPr/>
              <p:nvPr/>
            </p:nvSpPr>
            <p:spPr bwMode="auto">
              <a:xfrm>
                <a:off x="4574062" y="3024708"/>
                <a:ext cx="260025" cy="260025"/>
              </a:xfrm>
              <a:prstGeom prst="rect">
                <a:avLst/>
              </a:prstGeom>
              <a:solidFill>
                <a:srgbClr val="7030A0">
                  <a:alpha val="87843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3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8" name="직사각형 297"/>
              <p:cNvSpPr/>
              <p:nvPr/>
            </p:nvSpPr>
            <p:spPr bwMode="auto">
              <a:xfrm>
                <a:off x="4834088" y="3024708"/>
                <a:ext cx="260025" cy="260025"/>
              </a:xfrm>
              <a:prstGeom prst="rect">
                <a:avLst/>
              </a:prstGeom>
              <a:solidFill>
                <a:srgbClr val="7030A0">
                  <a:alpha val="87843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3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9" name="직사각형 298"/>
              <p:cNvSpPr/>
              <p:nvPr/>
            </p:nvSpPr>
            <p:spPr bwMode="auto">
              <a:xfrm>
                <a:off x="5094113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직사각형 299"/>
              <p:cNvSpPr/>
              <p:nvPr/>
            </p:nvSpPr>
            <p:spPr bwMode="auto">
              <a:xfrm>
                <a:off x="5353059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 bwMode="auto">
              <a:xfrm>
                <a:off x="5613084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2" name="직사각형 301"/>
              <p:cNvSpPr/>
              <p:nvPr/>
            </p:nvSpPr>
            <p:spPr bwMode="auto">
              <a:xfrm>
                <a:off x="5873109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3" name="직사각형 302"/>
              <p:cNvSpPr/>
              <p:nvPr/>
            </p:nvSpPr>
            <p:spPr bwMode="auto">
              <a:xfrm>
                <a:off x="6133135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4" name="직사각형 303"/>
              <p:cNvSpPr/>
              <p:nvPr/>
            </p:nvSpPr>
            <p:spPr bwMode="auto">
              <a:xfrm>
                <a:off x="6393160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5" name="직사각형 304"/>
              <p:cNvSpPr/>
              <p:nvPr/>
            </p:nvSpPr>
            <p:spPr bwMode="auto">
              <a:xfrm>
                <a:off x="4054011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 bwMode="auto">
              <a:xfrm>
                <a:off x="4314037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7" name="직사각형 306"/>
              <p:cNvSpPr/>
              <p:nvPr/>
            </p:nvSpPr>
            <p:spPr bwMode="auto">
              <a:xfrm>
                <a:off x="4574062" y="3285467"/>
                <a:ext cx="260025" cy="260025"/>
              </a:xfrm>
              <a:prstGeom prst="rect">
                <a:avLst/>
              </a:prstGeom>
              <a:solidFill>
                <a:srgbClr val="7030A0">
                  <a:alpha val="87843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3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8" name="직사각형 307"/>
              <p:cNvSpPr/>
              <p:nvPr/>
            </p:nvSpPr>
            <p:spPr bwMode="auto">
              <a:xfrm>
                <a:off x="4834088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9" name="직사각형 308"/>
              <p:cNvSpPr/>
              <p:nvPr/>
            </p:nvSpPr>
            <p:spPr bwMode="auto">
              <a:xfrm>
                <a:off x="5094113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0" name="직사각형 309"/>
              <p:cNvSpPr/>
              <p:nvPr/>
            </p:nvSpPr>
            <p:spPr bwMode="auto">
              <a:xfrm>
                <a:off x="5353059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 bwMode="auto">
              <a:xfrm>
                <a:off x="5613084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2" name="직사각형 311"/>
              <p:cNvSpPr/>
              <p:nvPr/>
            </p:nvSpPr>
            <p:spPr bwMode="auto">
              <a:xfrm>
                <a:off x="5873109" y="3285467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3" name="직사각형 312"/>
              <p:cNvSpPr/>
              <p:nvPr/>
            </p:nvSpPr>
            <p:spPr bwMode="auto">
              <a:xfrm>
                <a:off x="6133135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4" name="직사각형 313"/>
              <p:cNvSpPr/>
              <p:nvPr/>
            </p:nvSpPr>
            <p:spPr bwMode="auto">
              <a:xfrm>
                <a:off x="6393160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5" name="직사각형 314"/>
              <p:cNvSpPr/>
              <p:nvPr/>
            </p:nvSpPr>
            <p:spPr bwMode="auto">
              <a:xfrm>
                <a:off x="4054011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6" name="직사각형 315"/>
              <p:cNvSpPr/>
              <p:nvPr/>
            </p:nvSpPr>
            <p:spPr bwMode="auto">
              <a:xfrm>
                <a:off x="4314037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7" name="직사각형 316"/>
              <p:cNvSpPr/>
              <p:nvPr/>
            </p:nvSpPr>
            <p:spPr bwMode="auto">
              <a:xfrm>
                <a:off x="4574062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8" name="직사각형 317"/>
              <p:cNvSpPr/>
              <p:nvPr/>
            </p:nvSpPr>
            <p:spPr bwMode="auto">
              <a:xfrm>
                <a:off x="4834088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9" name="직사각형 318"/>
              <p:cNvSpPr/>
              <p:nvPr/>
            </p:nvSpPr>
            <p:spPr bwMode="auto">
              <a:xfrm>
                <a:off x="5094113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20" name="직사각형 319"/>
              <p:cNvSpPr/>
              <p:nvPr/>
            </p:nvSpPr>
            <p:spPr bwMode="auto">
              <a:xfrm>
                <a:off x="5353059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21" name="직사각형 320"/>
              <p:cNvSpPr/>
              <p:nvPr/>
            </p:nvSpPr>
            <p:spPr bwMode="auto">
              <a:xfrm>
                <a:off x="5613084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22" name="직사각형 321"/>
              <p:cNvSpPr/>
              <p:nvPr/>
            </p:nvSpPr>
            <p:spPr bwMode="auto">
              <a:xfrm>
                <a:off x="5873109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23" name="직사각형 322"/>
              <p:cNvSpPr/>
              <p:nvPr/>
            </p:nvSpPr>
            <p:spPr bwMode="auto">
              <a:xfrm>
                <a:off x="6133135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24" name="직사각형 323"/>
              <p:cNvSpPr/>
              <p:nvPr/>
            </p:nvSpPr>
            <p:spPr bwMode="auto">
              <a:xfrm>
                <a:off x="6393160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5" name="직사각형 324"/>
            <p:cNvSpPr/>
            <p:nvPr/>
          </p:nvSpPr>
          <p:spPr bwMode="auto">
            <a:xfrm>
              <a:off x="5335765" y="1601921"/>
              <a:ext cx="577895" cy="376975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546100" marR="0" indent="-184150" algn="l" defTabSz="914400" rtl="0" eaLnBrk="1" fontAlgn="base" latinLnBrk="1" hangingPunct="1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tx1"/>
                </a:buClr>
                <a:buSzTx/>
                <a:buFontTx/>
                <a:buChar char="-"/>
                <a:tabLst>
                  <a:tab pos="990600" algn="l"/>
                </a:tabLst>
              </a:pPr>
              <a:endPara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26" name="직사각형 325"/>
            <p:cNvSpPr/>
            <p:nvPr/>
          </p:nvSpPr>
          <p:spPr bwMode="auto">
            <a:xfrm>
              <a:off x="5335765" y="2166724"/>
              <a:ext cx="577895" cy="376975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546100" marR="0" indent="-184150" algn="l" defTabSz="914400" rtl="0" eaLnBrk="1" fontAlgn="base" latinLnBrk="1" hangingPunct="1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tx1"/>
                </a:buClr>
                <a:buSzTx/>
                <a:buFontTx/>
                <a:buChar char="-"/>
                <a:tabLst>
                  <a:tab pos="990600" algn="l"/>
                </a:tabLst>
              </a:pPr>
              <a:endPara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27" name="직사각형 326"/>
            <p:cNvSpPr/>
            <p:nvPr/>
          </p:nvSpPr>
          <p:spPr bwMode="auto">
            <a:xfrm>
              <a:off x="6299325" y="1978896"/>
              <a:ext cx="578496" cy="564803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546100" marR="0" indent="-184150" algn="l" defTabSz="914400" rtl="0" eaLnBrk="1" fontAlgn="base" latinLnBrk="1" hangingPunct="1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tx1"/>
                </a:buClr>
                <a:buSzTx/>
                <a:buFontTx/>
                <a:buChar char="-"/>
                <a:tabLst>
                  <a:tab pos="990600" algn="l"/>
                </a:tabLst>
              </a:pPr>
              <a:endPara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5285851" y="1553943"/>
              <a:ext cx="665145" cy="1027416"/>
            </a:xfrm>
            <a:prstGeom prst="rect">
              <a:avLst/>
            </a:prstGeom>
            <a:noFill/>
            <a:ln w="25400" cap="flat" cmpd="sng" algn="ctr">
              <a:solidFill>
                <a:srgbClr val="0000FF"/>
              </a:solidFill>
              <a:prstDash val="sysDot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880992" y="2763563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</a:t>
              </a:r>
              <a:r>
                <a:rPr lang="ko-KR" altLang="en-US" sz="12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번 라벨과 </a:t>
              </a:r>
              <a:r>
                <a:rPr lang="en-US" altLang="ko-KR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</a:t>
              </a:r>
              <a:r>
                <a:rPr lang="ko-KR" altLang="en-US" sz="12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번 라벨의 영역 간 거리가 임계 값 이하이므로 같은 군집에 포함</a:t>
              </a:r>
              <a:endPara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5665628" y="1149310"/>
              <a:ext cx="8669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</a:t>
              </a:r>
              <a:r>
                <a:rPr lang="ko-KR" altLang="en-US" sz="8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번 군집</a:t>
              </a:r>
              <a:endParaRPr lang="ko-KR" altLang="en-US" sz="8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408" name="직선 화살표 연결선 407"/>
            <p:cNvCxnSpPr>
              <a:stCxn id="406" idx="2"/>
            </p:cNvCxnSpPr>
            <p:nvPr/>
          </p:nvCxnSpPr>
          <p:spPr>
            <a:xfrm flipH="1">
              <a:off x="5900846" y="1364754"/>
              <a:ext cx="198254" cy="1889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3" name="오른쪽 화살표 412"/>
          <p:cNvSpPr/>
          <p:nvPr/>
        </p:nvSpPr>
        <p:spPr bwMode="auto">
          <a:xfrm>
            <a:off x="3800872" y="1988840"/>
            <a:ext cx="288032" cy="647893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4" name="오른쪽 화살표 413"/>
          <p:cNvSpPr/>
          <p:nvPr/>
        </p:nvSpPr>
        <p:spPr bwMode="auto">
          <a:xfrm>
            <a:off x="3800872" y="4492374"/>
            <a:ext cx="288032" cy="647893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5" name="오른쪽 화살표 414"/>
          <p:cNvSpPr/>
          <p:nvPr/>
        </p:nvSpPr>
        <p:spPr bwMode="auto">
          <a:xfrm rot="7899716">
            <a:off x="3847082" y="3258896"/>
            <a:ext cx="288032" cy="647893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4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ko-KR" altLang="en-US" dirty="0" smtClean="0"/>
              <a:t>터치 데이터의 프레임 간 연속성을 이용한 </a:t>
            </a:r>
            <a:r>
              <a:rPr lang="en-US" altLang="ko-KR" dirty="0" smtClean="0"/>
              <a:t>finger separation </a:t>
            </a:r>
            <a:r>
              <a:rPr lang="ko-KR" altLang="en-US" smtClean="0"/>
              <a:t>성능 향상 방안 </a:t>
            </a:r>
            <a:endParaRPr lang="ko-KR" altLang="en-US" dirty="0"/>
          </a:p>
        </p:txBody>
      </p:sp>
      <p:sp>
        <p:nvSpPr>
          <p:cNvPr id="591" name="TextBox 590"/>
          <p:cNvSpPr txBox="1"/>
          <p:nvPr/>
        </p:nvSpPr>
        <p:spPr>
          <a:xfrm>
            <a:off x="436628" y="1309665"/>
            <a:ext cx="739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a typeface="LG스마트체 Regular" panose="020B0600000101010101" pitchFamily="50" charset="-127"/>
              </a:rPr>
              <a:t>각 군집의 중심점 연산</a:t>
            </a:r>
            <a:endParaRPr lang="en-US" altLang="ko-KR" sz="1200" dirty="0" smtClean="0">
              <a:ea typeface="LG스마트체 Regular" panose="020B0600000101010101" pitchFamily="50" charset="-127"/>
            </a:endParaRPr>
          </a:p>
          <a:p>
            <a:r>
              <a:rPr lang="en-US" altLang="ko-KR" sz="1200" dirty="0" smtClean="0">
                <a:ea typeface="LG스마트체 Regular" panose="020B0600000101010101" pitchFamily="50" charset="-127"/>
              </a:rPr>
              <a:t>-&gt;</a:t>
            </a:r>
            <a:r>
              <a:rPr lang="ko-KR" altLang="en-US" sz="1200" smtClean="0">
                <a:ea typeface="LG스마트체 Regular" panose="020B0600000101010101" pitchFamily="50" charset="-127"/>
              </a:rPr>
              <a:t>군집 </a:t>
            </a:r>
            <a:r>
              <a:rPr lang="ko-KR" altLang="en-US" sz="1200" dirty="0" smtClean="0">
                <a:ea typeface="LG스마트체 Regular" panose="020B0600000101010101" pitchFamily="50" charset="-127"/>
              </a:rPr>
              <a:t>내 </a:t>
            </a:r>
            <a:r>
              <a:rPr lang="ko-KR" altLang="en-US" sz="1200" smtClean="0">
                <a:ea typeface="LG스마트체 Regular" panose="020B0600000101010101" pitchFamily="50" charset="-127"/>
              </a:rPr>
              <a:t>모든 라벨링된 셀에 대해 가중치 합으로 중심점 계산</a:t>
            </a:r>
            <a:endParaRPr lang="en-US" altLang="ko-KR" sz="1200" dirty="0" smtClean="0"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" name="TextBox 613"/>
              <p:cNvSpPr txBox="1"/>
              <p:nvPr/>
            </p:nvSpPr>
            <p:spPr>
              <a:xfrm>
                <a:off x="2576736" y="4474532"/>
                <a:ext cx="6024085" cy="26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dirty="0" smtClean="0">
                    <a:ea typeface="LG스마트체 Regular" panose="020B0600000101010101" pitchFamily="50" charset="-127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39∗8+32∗7+98∗8+43∗9+84∗8+35∗9+28∗7+93∗8+39∗9+36∗8+58∗13+20∗12+95∗13+43∗14+49∗13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39+32+98+43+84+35+28+93+39+36+58+20+95+43+49</m:t>
                        </m:r>
                      </m:den>
                    </m:f>
                  </m:oMath>
                </a14:m>
                <a:r>
                  <a:rPr lang="ko-KR" altLang="en-US" sz="12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12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= 9.77</a:t>
                </a:r>
                <a:endParaRPr lang="ko-KR" altLang="en-US" sz="12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>
          <p:sp>
            <p:nvSpPr>
              <p:cNvPr id="614" name="TextBox 6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4474532"/>
                <a:ext cx="6024085" cy="265073"/>
              </a:xfrm>
              <a:prstGeom prst="rect">
                <a:avLst/>
              </a:prstGeom>
              <a:blipFill rotWithShape="0">
                <a:blip r:embed="rId4"/>
                <a:stretch>
                  <a:fillRect l="-1619" t="-6977" r="-506" b="-23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80" y="4077652"/>
            <a:ext cx="2200275" cy="156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05" name="TextBox 704"/>
              <p:cNvSpPr txBox="1"/>
              <p:nvPr/>
            </p:nvSpPr>
            <p:spPr>
              <a:xfrm>
                <a:off x="2576736" y="5036715"/>
                <a:ext cx="5517536" cy="26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dirty="0" smtClean="0">
                    <a:ea typeface="LG스마트체 Regular" panose="020B0600000101010101" pitchFamily="50" charset="-127"/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39∗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3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+32∗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4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+98∗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4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+43∗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4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+84∗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5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+35∗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5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+28∗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6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+93∗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6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+39∗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6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+36∗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7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+58∗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5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+20∗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6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+95∗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6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+43∗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6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+49∗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7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39+32+98+43+84+35+28+93+39+36+58+20+95+43+49</m:t>
                        </m:r>
                      </m:den>
                    </m:f>
                  </m:oMath>
                </a14:m>
                <a:r>
                  <a:rPr lang="en-US" altLang="ko-KR" sz="12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=5.3</a:t>
                </a:r>
                <a:endParaRPr lang="ko-KR" altLang="en-US" sz="12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>
          <p:sp>
            <p:nvSpPr>
              <p:cNvPr id="705" name="TextBox 7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036715"/>
                <a:ext cx="5517536" cy="265073"/>
              </a:xfrm>
              <a:prstGeom prst="rect">
                <a:avLst/>
              </a:prstGeom>
              <a:blipFill rotWithShape="0">
                <a:blip r:embed="rId6"/>
                <a:stretch>
                  <a:fillRect l="-1768" t="-6818" r="-552" b="-20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/>
          <p:cNvSpPr/>
          <p:nvPr/>
        </p:nvSpPr>
        <p:spPr bwMode="auto">
          <a:xfrm>
            <a:off x="1264408" y="4957932"/>
            <a:ext cx="61297" cy="63257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544" y="5733836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중심점</a:t>
            </a:r>
            <a:endParaRPr lang="ko-KR" altLang="en-US" sz="8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화살표 연결선 11"/>
          <p:cNvCxnSpPr>
            <a:stCxn id="9" idx="0"/>
          </p:cNvCxnSpPr>
          <p:nvPr/>
        </p:nvCxnSpPr>
        <p:spPr>
          <a:xfrm flipV="1">
            <a:off x="1244588" y="5024804"/>
            <a:ext cx="42046" cy="709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직사각형 705"/>
          <p:cNvSpPr/>
          <p:nvPr/>
        </p:nvSpPr>
        <p:spPr bwMode="auto">
          <a:xfrm>
            <a:off x="1238811" y="2276872"/>
            <a:ext cx="6498236" cy="1260140"/>
          </a:xfrm>
          <a:prstGeom prst="rect">
            <a:avLst/>
          </a:prstGeom>
          <a:solidFill>
            <a:srgbClr val="CCFF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graphicFrame>
        <p:nvGraphicFramePr>
          <p:cNvPr id="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206079"/>
              </p:ext>
            </p:extLst>
          </p:nvPr>
        </p:nvGraphicFramePr>
        <p:xfrm>
          <a:off x="1452964" y="2336701"/>
          <a:ext cx="1339550" cy="1088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수식" r:id="rId7" imgW="825480" imgH="838080" progId="Equation.3">
                  <p:embed/>
                </p:oleObj>
              </mc:Choice>
              <mc:Fallback>
                <p:oleObj name="수식" r:id="rId7" imgW="825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964" y="2336701"/>
                        <a:ext cx="1339550" cy="10880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33351"/>
              </p:ext>
            </p:extLst>
          </p:nvPr>
        </p:nvGraphicFramePr>
        <p:xfrm>
          <a:off x="3715678" y="2337435"/>
          <a:ext cx="1322982" cy="110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수식" r:id="rId9" imgW="799920" imgH="838080" progId="Equation.3">
                  <p:embed/>
                </p:oleObj>
              </mc:Choice>
              <mc:Fallback>
                <p:oleObj name="수식" r:id="rId9" imgW="799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678" y="2337435"/>
                        <a:ext cx="1322982" cy="1105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63464"/>
              </p:ext>
            </p:extLst>
          </p:nvPr>
        </p:nvGraphicFramePr>
        <p:xfrm>
          <a:off x="5776215" y="2638328"/>
          <a:ext cx="1761426" cy="56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수식" r:id="rId11" imgW="1066680" imgH="431640" progId="Equation.3">
                  <p:embed/>
                </p:oleObj>
              </mc:Choice>
              <mc:Fallback>
                <p:oleObj name="수식" r:id="rId11" imgW="1066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215" y="2638328"/>
                        <a:ext cx="1761426" cy="5674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1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94357" y="2590939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P0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ko-KR" altLang="en-US" dirty="0" smtClean="0"/>
              <a:t>터치 데이터의 프레임 간 연속성을 이용한 </a:t>
            </a:r>
            <a:r>
              <a:rPr lang="en-US" altLang="ko-KR" dirty="0" smtClean="0"/>
              <a:t>finger separation </a:t>
            </a:r>
            <a:r>
              <a:rPr lang="ko-KR" altLang="en-US" smtClean="0"/>
              <a:t>성능 향상 방안 </a:t>
            </a:r>
            <a:endParaRPr lang="ko-KR" altLang="en-US" dirty="0"/>
          </a:p>
        </p:txBody>
      </p:sp>
      <p:sp>
        <p:nvSpPr>
          <p:cNvPr id="591" name="TextBox 590"/>
          <p:cNvSpPr txBox="1"/>
          <p:nvPr/>
        </p:nvSpPr>
        <p:spPr>
          <a:xfrm>
            <a:off x="436628" y="1309665"/>
            <a:ext cx="739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a typeface="LG스마트체 Regular" panose="020B0600000101010101" pitchFamily="50" charset="-127"/>
              </a:rPr>
              <a:t>가상 좌표 생성 과정</a:t>
            </a:r>
            <a:endParaRPr lang="en-US" altLang="ko-KR" sz="1200" dirty="0" smtClean="0"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6265733" y="2204864"/>
            <a:ext cx="2284124" cy="1296144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6994358" y="2714002"/>
            <a:ext cx="80920" cy="89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6994358" y="2871310"/>
            <a:ext cx="80920" cy="89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7245621" y="2852936"/>
            <a:ext cx="80920" cy="89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 bwMode="auto">
          <a:xfrm>
            <a:off x="5801589" y="4197669"/>
            <a:ext cx="288032" cy="64789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339447" y="3909457"/>
            <a:ext cx="2284124" cy="1296144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4503050" y="4468517"/>
            <a:ext cx="80920" cy="89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4754313" y="4557529"/>
            <a:ext cx="80920" cy="89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21665" y="291752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P1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7775" y="2870469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P2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2445" y="3493594"/>
            <a:ext cx="17281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이전 프레임</a:t>
            </a:r>
            <a:endParaRPr lang="ko-KR" altLang="en-US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28811" y="5205602"/>
            <a:ext cx="17281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프레임</a:t>
            </a:r>
            <a:endParaRPr lang="ko-KR" altLang="en-US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7085421" y="2813955"/>
            <a:ext cx="61297" cy="63257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5681" y="3141548"/>
            <a:ext cx="60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중심점</a:t>
            </a: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C1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7123831" y="2867751"/>
            <a:ext cx="121790" cy="2652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 bwMode="auto">
          <a:xfrm>
            <a:off x="4590478" y="4509797"/>
            <a:ext cx="61297" cy="63257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75127" y="4838049"/>
            <a:ext cx="60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중심점</a:t>
            </a: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C0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4633277" y="4564252"/>
            <a:ext cx="121790" cy="2652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 bwMode="auto">
          <a:xfrm>
            <a:off x="6269276" y="3909457"/>
            <a:ext cx="2284124" cy="1296144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25626" y="5205602"/>
            <a:ext cx="19714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군집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 현재 터치 좌표 제거 및 가상 좌표 생성</a:t>
            </a:r>
            <a:endParaRPr lang="ko-KR" altLang="en-US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27829" y="4282174"/>
            <a:ext cx="709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P0+(C0-C1)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7427831" y="4405237"/>
            <a:ext cx="80920" cy="89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7427831" y="4562545"/>
            <a:ext cx="80920" cy="89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7679094" y="4544171"/>
            <a:ext cx="80920" cy="89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85195" y="4608762"/>
            <a:ext cx="76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P1</a:t>
            </a:r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+(C0-C1)</a:t>
            </a:r>
            <a:endParaRPr lang="ko-KR" altLang="en-US" sz="8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61248" y="4561704"/>
            <a:ext cx="73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P2</a:t>
            </a:r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+(C0-C1)</a:t>
            </a:r>
            <a:endParaRPr lang="ko-KR" altLang="en-US" sz="8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461753" y="2204864"/>
            <a:ext cx="2284124" cy="1296144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4016896" y="2714002"/>
            <a:ext cx="80920" cy="89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4016896" y="2871310"/>
            <a:ext cx="80920" cy="89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4268159" y="2852936"/>
            <a:ext cx="80920" cy="89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723664" y="2204864"/>
            <a:ext cx="2284124" cy="1296144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1064568" y="2714002"/>
            <a:ext cx="80920" cy="89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1064568" y="2871310"/>
            <a:ext cx="80920" cy="89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1315831" y="2852936"/>
            <a:ext cx="80920" cy="89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1506" y="2677372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……</a:t>
            </a:r>
            <a:endParaRPr lang="ko-KR" altLang="en-US" sz="12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7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메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07" tIns="45705" rIns="91407" bIns="45705" numCol="1" rtlCol="0" anchor="t" anchorCtr="0" compatLnSpc="1">
        <a:prstTxWarp prst="textNoShape">
          <a:avLst/>
        </a:prstTxWarp>
        <a:spAutoFit/>
      </a:bodyPr>
      <a:lstStyle>
        <a:defPPr marL="546100" marR="0" indent="-184150" algn="l" defTabSz="914400" rtl="0" eaLnBrk="1" fontAlgn="base" latinLnBrk="1" hangingPunct="1">
          <a:lnSpc>
            <a:spcPct val="90000"/>
          </a:lnSpc>
          <a:spcBef>
            <a:spcPct val="15000"/>
          </a:spcBef>
          <a:spcAft>
            <a:spcPct val="15000"/>
          </a:spcAft>
          <a:buClr>
            <a:schemeClr val="tx1"/>
          </a:buClr>
          <a:buSzTx/>
          <a:buFontTx/>
          <a:buChar char="-"/>
          <a:tabLst>
            <a:tab pos="990600" algn="l"/>
          </a:tabLst>
          <a:defRPr kumimoji="1" sz="11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LG스마트체 Regular" panose="020B0600000101010101" pitchFamily="50" charset="-127"/>
          </a:defRPr>
        </a:defPPr>
      </a:lst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14184</TotalTime>
  <Words>824</Words>
  <Application>Microsoft Office PowerPoint</Application>
  <PresentationFormat>A4 용지(210x297mm)</PresentationFormat>
  <Paragraphs>373</Paragraphs>
  <Slides>6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20" baseType="lpstr">
      <vt:lpstr>굴림</vt:lpstr>
      <vt:lpstr>Arial</vt:lpstr>
      <vt:lpstr>Cambria Math</vt:lpstr>
      <vt:lpstr>LG스마트체 Regular</vt:lpstr>
      <vt:lpstr>Tahoma</vt:lpstr>
      <vt:lpstr>맑은 고딕</vt:lpstr>
      <vt:lpstr>LG스마트체2.0 SemiBold</vt:lpstr>
      <vt:lpstr>LG스마트체2.0 Bold</vt:lpstr>
      <vt:lpstr>LG스마트체2.0 Regular</vt:lpstr>
      <vt:lpstr>HY헤드라인M</vt:lpstr>
      <vt:lpstr>Wingdings</vt:lpstr>
      <vt:lpstr>표지</vt:lpstr>
      <vt:lpstr>메인</vt:lpstr>
      <vt:lpstr>수식</vt:lpstr>
      <vt:lpstr>발명제안서</vt:lpstr>
      <vt:lpstr>터치 데이터의 프레임 간 연속성을 이용한 finger separation 성능 향상 방안 </vt:lpstr>
      <vt:lpstr>터치 데이터의 프레임 간 연속성을 이용한 finger separation 성능 향상 방안 </vt:lpstr>
      <vt:lpstr>터치 데이터의 프레임 간 연속성을 이용한 finger separation 성능 향상 방안 </vt:lpstr>
      <vt:lpstr>터치 데이터의 프레임 간 연속성을 이용한 finger separation 성능 향상 방안 </vt:lpstr>
      <vt:lpstr>터치 데이터의 프레임 간 연속성을 이용한 finger separation 성능 향상 방안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실리콘웍스</dc:creator>
  <cp:lastModifiedBy>임양빈</cp:lastModifiedBy>
  <cp:revision>1632</cp:revision>
  <cp:lastPrinted>2018-02-06T05:52:38Z</cp:lastPrinted>
  <dcterms:created xsi:type="dcterms:W3CDTF">2015-11-27T04:44:53Z</dcterms:created>
  <dcterms:modified xsi:type="dcterms:W3CDTF">2021-03-18T07:01:04Z</dcterms:modified>
</cp:coreProperties>
</file>