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  <p:sldMasterId id="2147483667" r:id="rId2"/>
  </p:sldMasterIdLst>
  <p:notesMasterIdLst>
    <p:notesMasterId r:id="rId10"/>
  </p:notesMasterIdLst>
  <p:handoutMasterIdLst>
    <p:handoutMasterId r:id="rId11"/>
  </p:handoutMasterIdLst>
  <p:sldIdLst>
    <p:sldId id="417" r:id="rId3"/>
    <p:sldId id="422" r:id="rId4"/>
    <p:sldId id="425" r:id="rId5"/>
    <p:sldId id="426" r:id="rId6"/>
    <p:sldId id="421" r:id="rId7"/>
    <p:sldId id="424" r:id="rId8"/>
    <p:sldId id="427" r:id="rId9"/>
  </p:sldIdLst>
  <p:sldSz cx="9906000" cy="6858000" type="A4"/>
  <p:notesSz cx="6797675" cy="9928225"/>
  <p:embeddedFontLst>
    <p:embeddedFont>
      <p:font typeface="Cambria Math" panose="02040503050406030204" pitchFamily="18" charset="0"/>
      <p:regular r:id="rId12"/>
    </p:embeddedFont>
    <p:embeddedFont>
      <p:font typeface="HY헤드라인M" panose="02030600000101010101" pitchFamily="18" charset="-127"/>
      <p:regular r:id="rId13"/>
    </p:embeddedFont>
    <p:embeddedFont>
      <p:font typeface="LG스마트체 Light" panose="020B0600000101010101" pitchFamily="50" charset="-127"/>
      <p:regular r:id="rId14"/>
    </p:embeddedFont>
    <p:embeddedFont>
      <p:font typeface="LG스마트체 Regular" panose="020B0600000101010101" pitchFamily="50" charset="-127"/>
      <p:regular r:id="rId15"/>
    </p:embeddedFont>
    <p:embeddedFont>
      <p:font typeface="LG스마트체2.0 Bold" panose="020B0600000101010101" pitchFamily="50" charset="-127"/>
      <p:bold r:id="rId16"/>
    </p:embeddedFont>
    <p:embeddedFont>
      <p:font typeface="LG스마트체2.0 Regular" panose="020B0600000101010101" pitchFamily="50" charset="-127"/>
      <p:regular r:id="rId17"/>
    </p:embeddedFont>
    <p:embeddedFont>
      <p:font typeface="LG스마트체2.0 SemiBold" panose="020B0600000101010101" pitchFamily="50" charset="-127"/>
      <p:bold r:id="rId18"/>
    </p:embeddedFont>
    <p:embeddedFont>
      <p:font typeface="Tahoma" panose="020B0604030504040204" pitchFamily="34" charset="0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81">
          <p15:clr>
            <a:srgbClr val="A4A3A4"/>
          </p15:clr>
        </p15:guide>
        <p15:guide id="3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4E4E4"/>
    <a:srgbClr val="006600"/>
    <a:srgbClr val="C5003D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8" autoAdjust="0"/>
    <p:restoredTop sz="96429" autoAdjust="0"/>
  </p:normalViewPr>
  <p:slideViewPr>
    <p:cSldViewPr>
      <p:cViewPr varScale="1">
        <p:scale>
          <a:sx n="86" d="100"/>
          <a:sy n="86" d="100"/>
        </p:scale>
        <p:origin x="1512" y="67"/>
      </p:cViewPr>
      <p:guideLst>
        <p:guide orient="horz" pos="436"/>
        <p:guide pos="81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5190"/>
    </p:cViewPr>
  </p:sorterViewPr>
  <p:notesViewPr>
    <p:cSldViewPr>
      <p:cViewPr varScale="1">
        <p:scale>
          <a:sx n="79" d="100"/>
          <a:sy n="79" d="100"/>
        </p:scale>
        <p:origin x="21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63054EBB-80D4-4B04-A92E-5A73061EE269}" type="datetimeFigureOut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2022-10-07</a:t>
            </a:fld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5487AFEA-B50C-4C60-A50B-3CF7FA26D116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‹#›</a:t>
            </a:fld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049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643" y="0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95D20538-967A-4534-B263-9816B54E2911}" type="datetimeFigureOut">
              <a:rPr lang="ko-KR" altLang="en-US" smtClean="0"/>
              <a:pPr/>
              <a:t>2022-10-07</a:t>
            </a:fld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77790"/>
            <a:ext cx="5437506" cy="3908812"/>
          </a:xfrm>
          <a:prstGeom prst="rect">
            <a:avLst/>
          </a:prstGeom>
        </p:spPr>
        <p:txBody>
          <a:bodyPr vert="horz" lIns="91321" tIns="45661" rIns="91321" bIns="45661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308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643" y="9430308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433D435C-8804-4EC6-B181-6719C6E5C0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F8344D-0256-4783-9633-E8F57328B6C0}"/>
              </a:ext>
            </a:extLst>
          </p:cNvPr>
          <p:cNvSpPr/>
          <p:nvPr/>
        </p:nvSpPr>
        <p:spPr>
          <a:xfrm>
            <a:off x="1706290" y="685105"/>
            <a:ext cx="3385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51213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시기</a:t>
            </a:r>
            <a:endParaRPr lang="en-US" altLang="ko-KR" dirty="0"/>
          </a:p>
          <a:p>
            <a:r>
              <a:rPr lang="ko-KR" altLang="en-US" dirty="0"/>
              <a:t>이전 조직</a:t>
            </a:r>
            <a:r>
              <a:rPr lang="en-US" altLang="ko-KR" dirty="0"/>
              <a:t>(</a:t>
            </a:r>
            <a:r>
              <a:rPr lang="ko-KR" altLang="en-US"/>
              <a:t>인원</a:t>
            </a:r>
            <a:r>
              <a:rPr lang="en-US" altLang="ko-KR" dirty="0"/>
              <a:t>) 1</a:t>
            </a:r>
            <a:r>
              <a:rPr lang="ko-KR" altLang="en-US"/>
              <a:t>차 이동조직</a:t>
            </a:r>
            <a:r>
              <a:rPr lang="en-US" altLang="ko-KR" dirty="0"/>
              <a:t>, 2</a:t>
            </a:r>
            <a:r>
              <a:rPr lang="ko-KR" altLang="en-US"/>
              <a:t>차 이동조직</a:t>
            </a:r>
            <a:r>
              <a:rPr lang="en-US" altLang="ko-KR" dirty="0"/>
              <a:t>, </a:t>
            </a:r>
            <a:r>
              <a:rPr lang="ko-KR" altLang="en-US"/>
              <a:t>서울</a:t>
            </a:r>
            <a:r>
              <a:rPr lang="en-US" altLang="ko-KR" dirty="0"/>
              <a:t>/</a:t>
            </a:r>
            <a:r>
              <a:rPr lang="ko-KR" altLang="en-US"/>
              <a:t>대전 구분한 조직 기재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최종에는 서울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>
                <a:sym typeface="Wingdings" panose="05000000000000000000" pitchFamily="2" charset="2"/>
              </a:rPr>
              <a:t>대전에서 근무하는 조직현황 볼 수있게 장표 작성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  <a:p>
            <a:r>
              <a:rPr lang="ko-KR" altLang="en-US" dirty="0" err="1"/>
              <a:t>토탈</a:t>
            </a:r>
            <a:r>
              <a:rPr lang="ko-KR" altLang="en-US" dirty="0"/>
              <a:t> 비용</a:t>
            </a:r>
            <a:r>
              <a:rPr lang="en-US" altLang="ko-KR" dirty="0"/>
              <a:t>(</a:t>
            </a:r>
            <a:r>
              <a:rPr lang="ko-KR" altLang="en-US"/>
              <a:t>투자</a:t>
            </a:r>
            <a:r>
              <a:rPr lang="en-US" altLang="ko-KR" dirty="0"/>
              <a:t>, </a:t>
            </a:r>
            <a:r>
              <a:rPr lang="ko-KR" altLang="en-US"/>
              <a:t>비용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D435C-8804-4EC6-B181-6719C6E5C0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2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04" y="6237312"/>
            <a:ext cx="1857984" cy="3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7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15436" y="116632"/>
            <a:ext cx="3600000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700" b="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Chapter(LG</a:t>
            </a:r>
            <a:r>
              <a:rPr lang="ko-KR" altLang="en-US"/>
              <a:t>스마트체</a:t>
            </a:r>
            <a:r>
              <a:rPr lang="en-US" altLang="ko-KR" dirty="0"/>
              <a:t>2.0 Bold/17pt.)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215436" y="620713"/>
            <a:ext cx="9450000" cy="431626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  <a:lvl2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/>
              <a:t>Governing (LG</a:t>
            </a:r>
            <a:r>
              <a:rPr lang="ko-KR" altLang="en-US"/>
              <a:t>스마트체</a:t>
            </a:r>
            <a:r>
              <a:rPr lang="en-US" altLang="ko-KR" dirty="0"/>
              <a:t>2.0 </a:t>
            </a:r>
            <a:r>
              <a:rPr lang="en-US" altLang="ko-KR" dirty="0" err="1"/>
              <a:t>SemiBold</a:t>
            </a:r>
            <a:r>
              <a:rPr lang="en-US" altLang="ko-KR" dirty="0"/>
              <a:t>/16pt.)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673080" y="148657"/>
            <a:ext cx="3960589" cy="288751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/>
              <a:t>Sub-Chapter(LG</a:t>
            </a:r>
            <a:r>
              <a:rPr lang="ko-KR" altLang="en-US"/>
              <a:t>스마트체</a:t>
            </a:r>
            <a:r>
              <a:rPr lang="en-US" altLang="ko-KR" dirty="0"/>
              <a:t>2.0 Regular/12pt.)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유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88925" y="132507"/>
            <a:ext cx="655638" cy="323165"/>
            <a:chOff x="288925" y="244475"/>
            <a:chExt cx="655638" cy="32316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88925" y="277813"/>
              <a:ext cx="655638" cy="282575"/>
              <a:chOff x="186" y="134"/>
              <a:chExt cx="317" cy="178"/>
            </a:xfrm>
          </p:grpSpPr>
          <p:sp>
            <p:nvSpPr>
              <p:cNvPr id="5" name="Line 8"/>
              <p:cNvSpPr>
                <a:spLocks noChangeShapeType="1"/>
              </p:cNvSpPr>
              <p:nvPr/>
            </p:nvSpPr>
            <p:spPr bwMode="auto">
              <a:xfrm>
                <a:off x="186" y="134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6" name="Line 9"/>
              <p:cNvSpPr>
                <a:spLocks noChangeShapeType="1"/>
              </p:cNvSpPr>
              <p:nvPr/>
            </p:nvSpPr>
            <p:spPr bwMode="auto">
              <a:xfrm>
                <a:off x="186" y="312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366415" y="244475"/>
              <a:ext cx="52129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유첨</a:t>
              </a:r>
            </a:p>
          </p:txBody>
        </p:sp>
      </p:grpSp>
      <p:sp>
        <p:nvSpPr>
          <p:cNvPr id="13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5436" y="620713"/>
            <a:ext cx="9450000" cy="360015"/>
          </a:xfrm>
          <a:prstGeom prst="rect">
            <a:avLst/>
          </a:prstGeom>
        </p:spPr>
        <p:txBody>
          <a:bodyPr/>
          <a:lstStyle>
            <a:lvl1pPr latinLnBrk="0">
              <a:defRPr sz="1600" baseline="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Governing (LG</a:t>
            </a:r>
            <a:r>
              <a:rPr lang="ko-KR" altLang="en-US"/>
              <a:t>스마트체</a:t>
            </a:r>
            <a:r>
              <a:rPr lang="en-US" altLang="ko-KR" dirty="0"/>
              <a:t>2.0 </a:t>
            </a:r>
            <a:r>
              <a:rPr lang="en-US" altLang="ko-KR" dirty="0" err="1"/>
              <a:t>SemiBold</a:t>
            </a:r>
            <a:r>
              <a:rPr lang="en-US" altLang="ko-KR" dirty="0"/>
              <a:t>/16pt.)</a:t>
            </a:r>
            <a:endParaRPr lang="ko-KR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92560" y="116632"/>
            <a:ext cx="3600000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700" b="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Chapter(LG</a:t>
            </a:r>
            <a:r>
              <a:rPr lang="ko-KR" altLang="en-US"/>
              <a:t>스마트체</a:t>
            </a:r>
            <a:r>
              <a:rPr lang="en-US" altLang="ko-KR" dirty="0"/>
              <a:t>2.0 Bold/17pt.)</a:t>
            </a:r>
          </a:p>
        </p:txBody>
      </p:sp>
      <p:sp>
        <p:nvSpPr>
          <p:cNvPr id="22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673080" y="148657"/>
            <a:ext cx="3960589" cy="288751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/>
              <a:t>Sub-Chapter(LG</a:t>
            </a:r>
            <a:r>
              <a:rPr lang="ko-KR" altLang="en-US"/>
              <a:t>스마트체</a:t>
            </a:r>
            <a:r>
              <a:rPr lang="en-US" altLang="ko-KR" dirty="0"/>
              <a:t>2.0 Regular 12pt.)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22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F3F7E7B-23CE-41DB-9F85-E547B4D7631C}"/>
              </a:ext>
            </a:extLst>
          </p:cNvPr>
          <p:cNvSpPr/>
          <p:nvPr userDrawn="1"/>
        </p:nvSpPr>
        <p:spPr>
          <a:xfrm>
            <a:off x="3260453" y="332656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73555" y="542925"/>
            <a:ext cx="977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00BC13-C7D3-4FB0-864E-28EA3CCDA974}"/>
              </a:ext>
            </a:extLst>
          </p:cNvPr>
          <p:cNvSpPr/>
          <p:nvPr userDrawn="1"/>
        </p:nvSpPr>
        <p:spPr>
          <a:xfrm>
            <a:off x="3260453" y="173593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12" Type="http://schemas.openxmlformats.org/officeDocument/2006/relationships/image" Target="../media/image11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3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15436" y="116632"/>
            <a:ext cx="3945476" cy="320776"/>
          </a:xfrm>
        </p:spPr>
        <p:txBody>
          <a:bodyPr/>
          <a:lstStyle/>
          <a:p>
            <a:r>
              <a:rPr lang="ko-KR" altLang="en-US" sz="1400" dirty="0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발명제안서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58206"/>
              </p:ext>
            </p:extLst>
          </p:nvPr>
        </p:nvGraphicFramePr>
        <p:xfrm>
          <a:off x="434968" y="1202192"/>
          <a:ext cx="9000064" cy="511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선행기술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국가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특허번호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회사이름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 발명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9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도면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 및 작용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Least square method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 현재 좌표의 벡터를 예측하여 터치 좌표의 지터를 감소시키는 기술 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예측된 벡터에 현재 좌표의 이동 벡터를 정사영하여 발생된 좌표를 현재 좌표와 가중치 합을 통해 지터를 감소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선행기술의 문제점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노이즈로 인한 아웃라이어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좌표 발생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예측 벡터의 정확성이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많이 떨어짐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해결과제 및 해결수단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Noise robust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한 벡터 예측 기술 필요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RANSAC Algorithm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적용해서 여러 벡터들 중에서 가장 정확한 벡터를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찾아냄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 발명의 효과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 Noise robust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한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예측 벡터를 반환하여 직선의 경우에서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Drawing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Jitter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개선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15113"/>
              </p:ext>
            </p:extLst>
          </p:nvPr>
        </p:nvGraphicFramePr>
        <p:xfrm>
          <a:off x="426121" y="650361"/>
          <a:ext cx="9001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Touch SW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임양빈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발명의 명칭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LG스마트체 Regular" panose="020B0600000101010101" charset="-127"/>
                          <a:ea typeface="LG스마트체 Regular" panose="020B0600000101010101" charset="-127"/>
                        </a:rPr>
                        <a:t>RANSAC </a:t>
                      </a:r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LG스마트체 Regular" panose="020B0600000101010101" charset="-127"/>
                          <a:ea typeface="LG스마트체 Regular" panose="020B0600000101010101" charset="-127"/>
                        </a:rPr>
                        <a:t>알고리즘에 기반한 직선 </a:t>
                      </a:r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LG스마트체 Regular" panose="020B0600000101010101" charset="-127"/>
                          <a:ea typeface="LG스마트체 Regular" panose="020B0600000101010101" charset="-127"/>
                        </a:rPr>
                        <a:t>Drawing Jitter</a:t>
                      </a:r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LG스마트체 Regular" panose="020B0600000101010101" charset="-127"/>
                          <a:ea typeface="LG스마트체 Regular" panose="020B0600000101010101" charset="-127"/>
                        </a:rPr>
                        <a:t> 개선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charset="-127"/>
                        <a:ea typeface="LG스마트체 Regular" panose="020B0600000101010101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617CCCC-0722-4A66-A5E3-7155D4F5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72" y="1785394"/>
            <a:ext cx="3345024" cy="199169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22D3E04-A445-43BB-9979-FD599E9D655C}"/>
              </a:ext>
            </a:extLst>
          </p:cNvPr>
          <p:cNvSpPr txBox="1"/>
          <p:nvPr/>
        </p:nvSpPr>
        <p:spPr>
          <a:xfrm>
            <a:off x="6609184" y="3135137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여러 예측벡터 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7CE3E4-8ADA-4D46-8F1B-E6B1CC9EB248}"/>
                  </a:ext>
                </a:extLst>
              </p:cNvPr>
              <p:cNvSpPr txBox="1"/>
              <p:nvPr/>
            </p:nvSpPr>
            <p:spPr>
              <a:xfrm>
                <a:off x="8356676" y="1951652"/>
                <a:ext cx="379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7CE3E4-8ADA-4D46-8F1B-E6B1CC9E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676" y="1951652"/>
                <a:ext cx="3797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77B9C54-EB13-4A8E-B742-09C18A8E885F}"/>
                  </a:ext>
                </a:extLst>
              </p:cNvPr>
              <p:cNvSpPr txBox="1"/>
              <p:nvPr/>
            </p:nvSpPr>
            <p:spPr>
              <a:xfrm>
                <a:off x="8217454" y="2593486"/>
                <a:ext cx="3761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77B9C54-EB13-4A8E-B742-09C18A8E8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454" y="2593486"/>
                <a:ext cx="37612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DB1B7A0-F3C8-4803-B6AC-44D9606E3A9A}"/>
                  </a:ext>
                </a:extLst>
              </p:cNvPr>
              <p:cNvSpPr txBox="1"/>
              <p:nvPr/>
            </p:nvSpPr>
            <p:spPr>
              <a:xfrm>
                <a:off x="7543279" y="2324804"/>
                <a:ext cx="379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DB1B7A0-F3C8-4803-B6AC-44D9606E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279" y="2324804"/>
                <a:ext cx="37971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F07AFD9-478D-42A3-A485-9C9EE99384C3}"/>
                  </a:ext>
                </a:extLst>
              </p:cNvPr>
              <p:cNvSpPr txBox="1"/>
              <p:nvPr/>
            </p:nvSpPr>
            <p:spPr>
              <a:xfrm>
                <a:off x="7057168" y="2405732"/>
                <a:ext cx="379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F07AFD9-478D-42A3-A485-9C9EE9938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168" y="2405732"/>
                <a:ext cx="37971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8ECD3F2-3F55-4DAA-9653-96007E88BE56}"/>
                  </a:ext>
                </a:extLst>
              </p:cNvPr>
              <p:cNvSpPr txBox="1"/>
              <p:nvPr/>
            </p:nvSpPr>
            <p:spPr>
              <a:xfrm>
                <a:off x="6631865" y="2585518"/>
                <a:ext cx="3731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8ECD3F2-3F55-4DAA-9653-96007E88B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865" y="2585518"/>
                <a:ext cx="37311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6927B8-381E-4D65-B0BE-E46B410F22CA}"/>
                  </a:ext>
                </a:extLst>
              </p:cNvPr>
              <p:cNvSpPr txBox="1"/>
              <p:nvPr/>
            </p:nvSpPr>
            <p:spPr>
              <a:xfrm>
                <a:off x="6313324" y="2757228"/>
                <a:ext cx="379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6927B8-381E-4D65-B0BE-E46B410F2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24" y="2757228"/>
                <a:ext cx="37971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F170ED9-57E5-4349-82DB-AADD6AC48353}"/>
                  </a:ext>
                </a:extLst>
              </p:cNvPr>
              <p:cNvSpPr txBox="1"/>
              <p:nvPr/>
            </p:nvSpPr>
            <p:spPr>
              <a:xfrm>
                <a:off x="5975202" y="2919740"/>
                <a:ext cx="379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F170ED9-57E5-4349-82DB-AADD6AC48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2" y="2919740"/>
                <a:ext cx="3797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CF2543ED-0317-4852-BBDC-0391DBAB4C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4958" y="1785394"/>
            <a:ext cx="3286125" cy="19621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05C04D4-53FB-4936-9DB0-D4C3398B0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1855433" y="2254929"/>
            <a:ext cx="2379216" cy="1091953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C28389-52A6-4A88-9493-654E96F1D991}"/>
              </a:ext>
            </a:extLst>
          </p:cNvPr>
          <p:cNvGrpSpPr/>
          <p:nvPr/>
        </p:nvGrpSpPr>
        <p:grpSpPr>
          <a:xfrm>
            <a:off x="3961114" y="2780928"/>
            <a:ext cx="216024" cy="232261"/>
            <a:chOff x="4002674" y="3058239"/>
            <a:chExt cx="216024" cy="23226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060C995-16E5-4D99-83D5-C2E08562C4EA}"/>
                </a:ext>
              </a:extLst>
            </p:cNvPr>
            <p:cNvSpPr/>
            <p:nvPr/>
          </p:nvSpPr>
          <p:spPr bwMode="auto">
            <a:xfrm>
              <a:off x="4002674" y="3058239"/>
              <a:ext cx="216024" cy="232261"/>
            </a:xfrm>
            <a:prstGeom prst="ellipse">
              <a:avLst/>
            </a:prstGeom>
            <a:solidFill>
              <a:srgbClr val="FFC000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546100" marR="0" indent="-184150" algn="l" defTabSz="914400" rtl="0" eaLnBrk="1" fontAlgn="base" latinLnBrk="1" hangingPunct="1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tx1"/>
                </a:buClr>
                <a:buSzTx/>
                <a:buFontTx/>
                <a:buChar char="-"/>
                <a:tabLst>
                  <a:tab pos="990600" algn="l"/>
                </a:tabLst>
              </a:pPr>
              <a:endPara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6D16099-5065-4E53-B956-597F1BB1BE56}"/>
                </a:ext>
              </a:extLst>
            </p:cNvPr>
            <p:cNvSpPr/>
            <p:nvPr/>
          </p:nvSpPr>
          <p:spPr bwMode="auto">
            <a:xfrm>
              <a:off x="4079042" y="3132090"/>
              <a:ext cx="62472" cy="6498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546100" marR="0" indent="-184150" algn="l" defTabSz="914400" rtl="0" eaLnBrk="1" fontAlgn="base" latinLnBrk="1" hangingPunct="1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tx1"/>
                </a:buClr>
                <a:buSzTx/>
                <a:buFontTx/>
                <a:buChar char="-"/>
                <a:tabLst>
                  <a:tab pos="990600" algn="l"/>
                </a:tabLst>
              </a:pPr>
              <a:endPara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132FC24-4870-4325-ABD8-51CB918935AE}"/>
              </a:ext>
            </a:extLst>
          </p:cNvPr>
          <p:cNvSpPr txBox="1"/>
          <p:nvPr/>
        </p:nvSpPr>
        <p:spPr>
          <a:xfrm>
            <a:off x="3833324" y="2977663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Noise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F6CC254-93A6-4A1F-8EDF-F025DBBD9A25}"/>
              </a:ext>
            </a:extLst>
          </p:cNvPr>
          <p:cNvCxnSpPr>
            <a:cxnSpLocks/>
          </p:cNvCxnSpPr>
          <p:nvPr/>
        </p:nvCxnSpPr>
        <p:spPr bwMode="auto">
          <a:xfrm flipV="1">
            <a:off x="1802167" y="2568031"/>
            <a:ext cx="2569504" cy="601297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4F30B2-2B4D-425E-BFC3-4BC3CA5F231F}"/>
              </a:ext>
            </a:extLst>
          </p:cNvPr>
          <p:cNvSpPr txBox="1"/>
          <p:nvPr/>
        </p:nvSpPr>
        <p:spPr>
          <a:xfrm>
            <a:off x="2909380" y="2061296"/>
            <a:ext cx="185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Noise 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없을 경우 예측 벡터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180290-6616-49DF-8A8A-3AC3F5A3B6AC}"/>
              </a:ext>
            </a:extLst>
          </p:cNvPr>
          <p:cNvSpPr txBox="1"/>
          <p:nvPr/>
        </p:nvSpPr>
        <p:spPr>
          <a:xfrm>
            <a:off x="3097493" y="2790940"/>
            <a:ext cx="9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Noise 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있을 경우 예측 벡터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9A578F-5579-436C-8F8F-417C22461B30}"/>
                  </a:ext>
                </a:extLst>
              </p:cNvPr>
              <p:cNvSpPr txBox="1"/>
              <p:nvPr/>
            </p:nvSpPr>
            <p:spPr>
              <a:xfrm>
                <a:off x="4181812" y="2225756"/>
                <a:ext cx="379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9A578F-5579-436C-8F8F-417C22461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812" y="2225756"/>
                <a:ext cx="3797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49C956-10D8-4A82-B41C-D8E385AAB44B}"/>
                  </a:ext>
                </a:extLst>
              </p:cNvPr>
              <p:cNvSpPr txBox="1"/>
              <p:nvPr/>
            </p:nvSpPr>
            <p:spPr>
              <a:xfrm>
                <a:off x="3865300" y="2593486"/>
                <a:ext cx="3761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49C956-10D8-4A82-B41C-D8E385AAB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300" y="2593486"/>
                <a:ext cx="37612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5F8B98-B027-480B-86CE-8B10282999DA}"/>
                  </a:ext>
                </a:extLst>
              </p:cNvPr>
              <p:cNvSpPr txBox="1"/>
              <p:nvPr/>
            </p:nvSpPr>
            <p:spPr>
              <a:xfrm>
                <a:off x="3191125" y="2324804"/>
                <a:ext cx="379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5F8B98-B027-480B-86CE-8B1028299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125" y="2324804"/>
                <a:ext cx="37971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CB55AF-8B20-4391-B1E3-805348617227}"/>
                  </a:ext>
                </a:extLst>
              </p:cNvPr>
              <p:cNvSpPr txBox="1"/>
              <p:nvPr/>
            </p:nvSpPr>
            <p:spPr>
              <a:xfrm>
                <a:off x="2705014" y="2405732"/>
                <a:ext cx="379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CB55AF-8B20-4391-B1E3-80534861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014" y="2405732"/>
                <a:ext cx="3797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4D6A51-CB55-4230-8B71-58A84442E55E}"/>
                  </a:ext>
                </a:extLst>
              </p:cNvPr>
              <p:cNvSpPr txBox="1"/>
              <p:nvPr/>
            </p:nvSpPr>
            <p:spPr>
              <a:xfrm>
                <a:off x="2279711" y="2585518"/>
                <a:ext cx="3731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4D6A51-CB55-4230-8B71-58A84442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11" y="2585518"/>
                <a:ext cx="37311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CA7320-7E4E-4C09-9408-933D9F40E71A}"/>
                  </a:ext>
                </a:extLst>
              </p:cNvPr>
              <p:cNvSpPr txBox="1"/>
              <p:nvPr/>
            </p:nvSpPr>
            <p:spPr>
              <a:xfrm>
                <a:off x="1961170" y="2757228"/>
                <a:ext cx="379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CA7320-7E4E-4C09-9408-933D9F40E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170" y="2757228"/>
                <a:ext cx="37971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C35F9C-4166-4DBD-98ED-BBAFB5A725CE}"/>
                  </a:ext>
                </a:extLst>
              </p:cNvPr>
              <p:cNvSpPr txBox="1"/>
              <p:nvPr/>
            </p:nvSpPr>
            <p:spPr>
              <a:xfrm>
                <a:off x="1623048" y="2919740"/>
                <a:ext cx="379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200" dirty="0" err="1">
                  <a:latin typeface="LG스마트체 Regular" panose="020B0600000101010101" charset="-127"/>
                  <a:ea typeface="LG스마트체 Regular" panose="020B0600000101010101" charset="-12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C35F9C-4166-4DBD-98ED-BBAFB5A7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48" y="2919740"/>
                <a:ext cx="37971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7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4232920" y="1024464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Sensing Raw Data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232920" y="1584344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Get Intensity Data</a:t>
            </a:r>
            <a:endParaRPr lang="ko-KR" altLang="en-US" sz="800" b="1" dirty="0"/>
          </a:p>
        </p:txBody>
      </p:sp>
      <p:sp>
        <p:nvSpPr>
          <p:cNvPr id="43" name="직사각형 42"/>
          <p:cNvSpPr/>
          <p:nvPr/>
        </p:nvSpPr>
        <p:spPr>
          <a:xfrm>
            <a:off x="4232920" y="2144219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Labeling</a:t>
            </a:r>
            <a:endParaRPr lang="ko-KR" altLang="en-US" sz="800" b="1" dirty="0"/>
          </a:p>
        </p:txBody>
      </p:sp>
      <p:sp>
        <p:nvSpPr>
          <p:cNvPr id="44" name="직사각형 43"/>
          <p:cNvSpPr/>
          <p:nvPr/>
        </p:nvSpPr>
        <p:spPr>
          <a:xfrm>
            <a:off x="4231466" y="2734593"/>
            <a:ext cx="1296144" cy="432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dk1"/>
                </a:solidFill>
              </a:rPr>
              <a:t>Finger Separation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cxnSp>
        <p:nvCxnSpPr>
          <p:cNvPr id="47" name="직선 화살표 연결선 46"/>
          <p:cNvCxnSpPr>
            <a:stCxn id="40" idx="2"/>
          </p:cNvCxnSpPr>
          <p:nvPr/>
        </p:nvCxnSpPr>
        <p:spPr>
          <a:xfrm>
            <a:off x="4880992" y="1456512"/>
            <a:ext cx="0" cy="127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1" idx="2"/>
            <a:endCxn id="43" idx="0"/>
          </p:cNvCxnSpPr>
          <p:nvPr/>
        </p:nvCxnSpPr>
        <p:spPr>
          <a:xfrm>
            <a:off x="4880992" y="2016392"/>
            <a:ext cx="0" cy="127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210207" y="5540828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Push Interpolation Touch Event</a:t>
            </a:r>
          </a:p>
        </p:txBody>
      </p:sp>
      <p:cxnSp>
        <p:nvCxnSpPr>
          <p:cNvPr id="56" name="직선 화살표 연결선 55"/>
          <p:cNvCxnSpPr>
            <a:cxnSpLocks/>
            <a:stCxn id="63" idx="2"/>
            <a:endCxn id="55" idx="0"/>
          </p:cNvCxnSpPr>
          <p:nvPr/>
        </p:nvCxnSpPr>
        <p:spPr>
          <a:xfrm flipH="1">
            <a:off x="4858279" y="5412968"/>
            <a:ext cx="9544" cy="127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880992" y="3139094"/>
            <a:ext cx="0" cy="127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231466" y="3294468"/>
            <a:ext cx="1296144" cy="432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dk1"/>
                </a:solidFill>
              </a:rPr>
              <a:t>Calculate Coordinate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cxnSp>
        <p:nvCxnSpPr>
          <p:cNvPr id="70" name="직선 화살표 연결선 69"/>
          <p:cNvCxnSpPr>
            <a:cxnSpLocks/>
            <a:stCxn id="69" idx="2"/>
            <a:endCxn id="48" idx="0"/>
          </p:cNvCxnSpPr>
          <p:nvPr/>
        </p:nvCxnSpPr>
        <p:spPr>
          <a:xfrm flipH="1">
            <a:off x="4876701" y="3726515"/>
            <a:ext cx="2837" cy="134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cxnSpLocks/>
            <a:stCxn id="43" idx="2"/>
            <a:endCxn id="44" idx="0"/>
          </p:cNvCxnSpPr>
          <p:nvPr/>
        </p:nvCxnSpPr>
        <p:spPr>
          <a:xfrm flipH="1">
            <a:off x="4879538" y="2576267"/>
            <a:ext cx="1454" cy="158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cxnSpLocks/>
            <a:stCxn id="51" idx="2"/>
            <a:endCxn id="63" idx="0"/>
          </p:cNvCxnSpPr>
          <p:nvPr/>
        </p:nvCxnSpPr>
        <p:spPr>
          <a:xfrm flipH="1">
            <a:off x="4867823" y="4865177"/>
            <a:ext cx="7430" cy="115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92" idx="2"/>
            <a:endCxn id="40" idx="0"/>
          </p:cNvCxnSpPr>
          <p:nvPr/>
        </p:nvCxnSpPr>
        <p:spPr>
          <a:xfrm rot="5400000" flipH="1" flipV="1">
            <a:off x="2119195" y="3763547"/>
            <a:ext cx="5500880" cy="22713"/>
          </a:xfrm>
          <a:prstGeom prst="bentConnector5">
            <a:avLst>
              <a:gd name="adj1" fmla="val -4156"/>
              <a:gd name="adj2" fmla="val 3959781"/>
              <a:gd name="adj3" fmla="val 1041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 bwMode="auto">
          <a:xfrm>
            <a:off x="200472" y="1373136"/>
            <a:ext cx="2304256" cy="129614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16496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88504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68965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48544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784648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856656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2137117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216696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 bwMode="auto">
          <a:xfrm>
            <a:off x="344489" y="2813296"/>
            <a:ext cx="2016222" cy="144000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8544" y="1877192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Panel</a:t>
            </a:r>
            <a:endParaRPr lang="ko-KR" altLang="en-US" sz="12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6118" y="2781508"/>
            <a:ext cx="108012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SRIC</a:t>
            </a:r>
            <a:endParaRPr lang="ko-KR" altLang="en-US" sz="8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46482" y="766422"/>
            <a:ext cx="7804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MCU</a:t>
            </a:r>
            <a:endParaRPr lang="ko-KR" altLang="en-US" sz="12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8" name="꺾인 연결선 87"/>
          <p:cNvCxnSpPr>
            <a:cxnSpLocks/>
            <a:stCxn id="34" idx="2"/>
            <a:endCxn id="20" idx="1"/>
          </p:cNvCxnSpPr>
          <p:nvPr/>
        </p:nvCxnSpPr>
        <p:spPr>
          <a:xfrm rot="16200000" flipH="1">
            <a:off x="1915682" y="2394214"/>
            <a:ext cx="818052" cy="19442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64568" y="3717612"/>
            <a:ext cx="13321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Raw data</a:t>
            </a:r>
            <a:endParaRPr lang="ko-KR" altLang="en-US" sz="8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0207" y="6093296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Push Real Touch Event</a:t>
            </a:r>
          </a:p>
        </p:txBody>
      </p:sp>
      <p:cxnSp>
        <p:nvCxnSpPr>
          <p:cNvPr id="99" name="직선 화살표 연결선 98"/>
          <p:cNvCxnSpPr>
            <a:stCxn id="55" idx="2"/>
            <a:endCxn id="92" idx="0"/>
          </p:cNvCxnSpPr>
          <p:nvPr/>
        </p:nvCxnSpPr>
        <p:spPr>
          <a:xfrm>
            <a:off x="4858279" y="5972876"/>
            <a:ext cx="0" cy="120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 bwMode="auto">
          <a:xfrm>
            <a:off x="7113241" y="1373136"/>
            <a:ext cx="2304256" cy="129614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725309" y="1877192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Host</a:t>
            </a:r>
            <a:endParaRPr lang="ko-KR" altLang="en-US" sz="12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5" name="꺾인 연결선 104"/>
          <p:cNvCxnSpPr>
            <a:cxnSpLocks/>
            <a:stCxn id="20" idx="3"/>
            <a:endCxn id="102" idx="2"/>
          </p:cNvCxnSpPr>
          <p:nvPr/>
        </p:nvCxnSpPr>
        <p:spPr>
          <a:xfrm flipV="1">
            <a:off x="6249139" y="2669280"/>
            <a:ext cx="2016230" cy="110606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534267" y="3717612"/>
            <a:ext cx="13321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data</a:t>
            </a:r>
            <a:endParaRPr lang="ko-KR" altLang="en-US" sz="8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en-US" altLang="ko-KR"/>
              <a:t>Block Diagram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E0C6A2-9F5B-4C06-BAAA-E0B2E463A58A}"/>
              </a:ext>
            </a:extLst>
          </p:cNvPr>
          <p:cNvSpPr/>
          <p:nvPr/>
        </p:nvSpPr>
        <p:spPr>
          <a:xfrm>
            <a:off x="4224338" y="3861049"/>
            <a:ext cx="1304726" cy="432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Coordinate Tracking</a:t>
            </a:r>
            <a:endParaRPr lang="ko-KR" altLang="en-US" sz="8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D120D1-6A0B-4622-B6F0-9247AB537CF9}"/>
              </a:ext>
            </a:extLst>
          </p:cNvPr>
          <p:cNvSpPr/>
          <p:nvPr/>
        </p:nvSpPr>
        <p:spPr>
          <a:xfrm>
            <a:off x="4222890" y="4433130"/>
            <a:ext cx="1304726" cy="432047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00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Coordinate Correction</a:t>
            </a:r>
            <a:endParaRPr lang="ko-KR" altLang="en-US" sz="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D55801-EDD7-44BD-811A-2D379B48163E}"/>
              </a:ext>
            </a:extLst>
          </p:cNvPr>
          <p:cNvSpPr/>
          <p:nvPr/>
        </p:nvSpPr>
        <p:spPr bwMode="auto">
          <a:xfrm>
            <a:off x="3296816" y="692696"/>
            <a:ext cx="2952323" cy="616530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B697FF0-10C0-423E-B50E-925A1517DAD3}"/>
              </a:ext>
            </a:extLst>
          </p:cNvPr>
          <p:cNvSpPr/>
          <p:nvPr/>
        </p:nvSpPr>
        <p:spPr>
          <a:xfrm>
            <a:off x="4215460" y="4980921"/>
            <a:ext cx="1304726" cy="432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Coordinate Smoothing</a:t>
            </a:r>
            <a:endParaRPr lang="ko-KR" altLang="en-US" sz="800" b="1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868FC40-2188-4B8F-8959-06FF9B4A2A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4875253" y="4293096"/>
            <a:ext cx="1448" cy="140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63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en-US" altLang="ko-KR"/>
              <a:t>Coordinate Correction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156FDC0-551A-409D-9C35-1ECF44346B6B}"/>
              </a:ext>
            </a:extLst>
          </p:cNvPr>
          <p:cNvSpPr/>
          <p:nvPr/>
        </p:nvSpPr>
        <p:spPr bwMode="auto">
          <a:xfrm>
            <a:off x="5061012" y="4077072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593F18D-D47A-4A43-B837-B00DC9B9AB5D}"/>
              </a:ext>
            </a:extLst>
          </p:cNvPr>
          <p:cNvCxnSpPr/>
          <p:nvPr/>
        </p:nvCxnSpPr>
        <p:spPr bwMode="auto">
          <a:xfrm flipV="1">
            <a:off x="2360712" y="2996952"/>
            <a:ext cx="4005445" cy="2655295"/>
          </a:xfrm>
          <a:prstGeom prst="straightConnector1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BEAC8F6-786A-47C0-9F54-4BB21D5F7D68}"/>
              </a:ext>
            </a:extLst>
          </p:cNvPr>
          <p:cNvSpPr/>
          <p:nvPr/>
        </p:nvSpPr>
        <p:spPr bwMode="auto">
          <a:xfrm>
            <a:off x="3008784" y="5211198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8C6EC4A-C31A-4068-80FB-094F7C2E0A7F}"/>
              </a:ext>
            </a:extLst>
          </p:cNvPr>
          <p:cNvSpPr/>
          <p:nvPr/>
        </p:nvSpPr>
        <p:spPr bwMode="auto">
          <a:xfrm>
            <a:off x="5520063" y="3194974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367D444-95C6-4D0E-9934-C60F6D72D427}"/>
              </a:ext>
            </a:extLst>
          </p:cNvPr>
          <p:cNvSpPr/>
          <p:nvPr/>
        </p:nvSpPr>
        <p:spPr bwMode="auto">
          <a:xfrm>
            <a:off x="3440832" y="5013176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A0A7447-0235-46DF-8D65-2BFA8EC6FC13}"/>
              </a:ext>
            </a:extLst>
          </p:cNvPr>
          <p:cNvSpPr/>
          <p:nvPr/>
        </p:nvSpPr>
        <p:spPr bwMode="auto">
          <a:xfrm>
            <a:off x="3593232" y="4581128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933761B-75C6-4BE6-BD3B-6979F78E119F}"/>
              </a:ext>
            </a:extLst>
          </p:cNvPr>
          <p:cNvSpPr/>
          <p:nvPr/>
        </p:nvSpPr>
        <p:spPr bwMode="auto">
          <a:xfrm>
            <a:off x="4214918" y="4221088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FBF0414-BDE6-4B58-8147-0F7CC99A55C6}"/>
              </a:ext>
            </a:extLst>
          </p:cNvPr>
          <p:cNvSpPr/>
          <p:nvPr/>
        </p:nvSpPr>
        <p:spPr bwMode="auto">
          <a:xfrm>
            <a:off x="4646966" y="4149080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49F2EC7-C07D-46C0-BE6D-AA229EE4DD86}"/>
              </a:ext>
            </a:extLst>
          </p:cNvPr>
          <p:cNvSpPr/>
          <p:nvPr/>
        </p:nvSpPr>
        <p:spPr bwMode="auto">
          <a:xfrm>
            <a:off x="5151022" y="3861048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7A13DE5-D6D7-46BE-B48B-457C028662D9}"/>
              </a:ext>
            </a:extLst>
          </p:cNvPr>
          <p:cNvSpPr/>
          <p:nvPr/>
        </p:nvSpPr>
        <p:spPr bwMode="auto">
          <a:xfrm>
            <a:off x="4070902" y="4581128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89B1CA-3FAF-4087-850B-54699E152B52}"/>
              </a:ext>
            </a:extLst>
          </p:cNvPr>
          <p:cNvSpPr txBox="1"/>
          <p:nvPr/>
        </p:nvSpPr>
        <p:spPr>
          <a:xfrm>
            <a:off x="27826" y="982812"/>
            <a:ext cx="7975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sz="1600" b="1">
                <a:cs typeface="Arial" pitchFamily="34" charset="0"/>
              </a:rPr>
              <a:t>Coordinate Correction</a:t>
            </a:r>
            <a:endParaRPr lang="en-US" altLang="ko-KR" sz="1100">
              <a:cs typeface="Arial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200">
                <a:cs typeface="Arial" pitchFamily="34" charset="0"/>
              </a:rPr>
              <a:t>Tracking</a:t>
            </a:r>
            <a:r>
              <a:rPr lang="ko-KR" altLang="en-US" sz="1200">
                <a:cs typeface="Arial" pitchFamily="34" charset="0"/>
              </a:rPr>
              <a:t>된 이전 좌표들의 이동 벡터를 예측하여 터치 좌표의 지터를 감소시키는 기술</a:t>
            </a:r>
            <a:endParaRPr lang="en-US" altLang="ko-KR" sz="1200">
              <a:cs typeface="Arial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200">
                <a:cs typeface="Arial" pitchFamily="34" charset="0"/>
              </a:rPr>
              <a:t>예측 벡터의 정확도에 따라 지터 감소 효과가 결정됨</a:t>
            </a:r>
            <a:endParaRPr lang="en-US" altLang="ko-KR" sz="1200">
              <a:cs typeface="Arial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200">
                <a:cs typeface="Arial" pitchFamily="34" charset="0"/>
              </a:rPr>
              <a:t>본 발명에서는 예측 벡터의 정확도를 높이기 위해 </a:t>
            </a:r>
            <a:r>
              <a:rPr lang="en-US" altLang="ko-KR" sz="1200">
                <a:cs typeface="Arial" pitchFamily="34" charset="0"/>
              </a:rPr>
              <a:t>RANSAC algorithm</a:t>
            </a:r>
            <a:r>
              <a:rPr lang="ko-KR" altLang="en-US" sz="1200">
                <a:cs typeface="Arial" pitchFamily="34" charset="0"/>
              </a:rPr>
              <a:t>을 적용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DF062EA-0514-4758-B9E7-2F4B2994DFE0}"/>
              </a:ext>
            </a:extLst>
          </p:cNvPr>
          <p:cNvSpPr/>
          <p:nvPr/>
        </p:nvSpPr>
        <p:spPr bwMode="auto">
          <a:xfrm rot="19966203">
            <a:off x="2516419" y="4215225"/>
            <a:ext cx="3108965" cy="731803"/>
          </a:xfrm>
          <a:prstGeom prst="ellipse">
            <a:avLst/>
          </a:prstGeom>
          <a:noFill/>
          <a:ln w="9525" cap="flat" cmpd="sng" algn="ctr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137E5-B326-4F0C-94D0-12D9A75D9D0E}"/>
              </a:ext>
            </a:extLst>
          </p:cNvPr>
          <p:cNvSpPr txBox="1"/>
          <p:nvPr/>
        </p:nvSpPr>
        <p:spPr>
          <a:xfrm>
            <a:off x="5241032" y="2875658"/>
            <a:ext cx="68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</a:t>
            </a:r>
          </a:p>
          <a:p>
            <a:pPr algn="ctr"/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좌표</a:t>
            </a:r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04A90A-1AE8-4C3C-B25D-4C203106E000}"/>
              </a:ext>
            </a:extLst>
          </p:cNvPr>
          <p:cNvSpPr txBox="1"/>
          <p:nvPr/>
        </p:nvSpPr>
        <p:spPr>
          <a:xfrm>
            <a:off x="3207423" y="4122077"/>
            <a:ext cx="693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set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9ED12E-4DB8-4D0E-B357-798370F65948}"/>
              </a:ext>
            </a:extLst>
          </p:cNvPr>
          <p:cNvSpPr txBox="1"/>
          <p:nvPr/>
        </p:nvSpPr>
        <p:spPr>
          <a:xfrm>
            <a:off x="4961370" y="3641315"/>
            <a:ext cx="379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P1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E16F5B-4924-42B5-B848-B35641363F84}"/>
              </a:ext>
            </a:extLst>
          </p:cNvPr>
          <p:cNvSpPr txBox="1"/>
          <p:nvPr/>
        </p:nvSpPr>
        <p:spPr>
          <a:xfrm>
            <a:off x="4924735" y="4138710"/>
            <a:ext cx="379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P2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9AD013-4581-451D-B07F-82A0F1562604}"/>
              </a:ext>
            </a:extLst>
          </p:cNvPr>
          <p:cNvSpPr txBox="1"/>
          <p:nvPr/>
        </p:nvSpPr>
        <p:spPr>
          <a:xfrm>
            <a:off x="4587499" y="4209197"/>
            <a:ext cx="337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P3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856502-9284-4498-BE58-C7635594E5F8}"/>
              </a:ext>
            </a:extLst>
          </p:cNvPr>
          <p:cNvSpPr txBox="1"/>
          <p:nvPr/>
        </p:nvSpPr>
        <p:spPr>
          <a:xfrm>
            <a:off x="4184421" y="4051666"/>
            <a:ext cx="337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P4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C0F6E38-E622-4738-A73C-DC79B0DD02A9}"/>
              </a:ext>
            </a:extLst>
          </p:cNvPr>
          <p:cNvSpPr txBox="1"/>
          <p:nvPr/>
        </p:nvSpPr>
        <p:spPr>
          <a:xfrm>
            <a:off x="4015803" y="4640389"/>
            <a:ext cx="337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P5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71B30C3-9CB1-43B4-9894-A15DBF256DC5}"/>
              </a:ext>
            </a:extLst>
          </p:cNvPr>
          <p:cNvSpPr txBox="1"/>
          <p:nvPr/>
        </p:nvSpPr>
        <p:spPr>
          <a:xfrm>
            <a:off x="3371218" y="4618179"/>
            <a:ext cx="337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P6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C33F11-340F-4028-BE09-32D54F70D7AC}"/>
              </a:ext>
            </a:extLst>
          </p:cNvPr>
          <p:cNvSpPr txBox="1"/>
          <p:nvPr/>
        </p:nvSpPr>
        <p:spPr>
          <a:xfrm>
            <a:off x="3246662" y="5058181"/>
            <a:ext cx="337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P7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E5F877-FC75-41A9-9DBC-A2AE655F2AE5}"/>
              </a:ext>
            </a:extLst>
          </p:cNvPr>
          <p:cNvSpPr txBox="1"/>
          <p:nvPr/>
        </p:nvSpPr>
        <p:spPr>
          <a:xfrm>
            <a:off x="2747118" y="5025371"/>
            <a:ext cx="337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P8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0B8555-5520-4318-BB16-F285D9D124D2}"/>
              </a:ext>
            </a:extLst>
          </p:cNvPr>
          <p:cNvSpPr txBox="1"/>
          <p:nvPr/>
        </p:nvSpPr>
        <p:spPr>
          <a:xfrm>
            <a:off x="6042121" y="2740718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벡터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50CB09C-9BCC-4B0D-8729-9E0DE4729ECD}"/>
              </a:ext>
            </a:extLst>
          </p:cNvPr>
          <p:cNvSpPr/>
          <p:nvPr/>
        </p:nvSpPr>
        <p:spPr bwMode="auto">
          <a:xfrm>
            <a:off x="5682696" y="3374748"/>
            <a:ext cx="90010" cy="9001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3EB817-6B4C-49AE-990C-DC31060D3564}"/>
              </a:ext>
            </a:extLst>
          </p:cNvPr>
          <p:cNvCxnSpPr>
            <a:cxnSpLocks/>
            <a:endCxn id="115" idx="5"/>
          </p:cNvCxnSpPr>
          <p:nvPr/>
        </p:nvCxnSpPr>
        <p:spPr bwMode="auto">
          <a:xfrm>
            <a:off x="5584054" y="3249227"/>
            <a:ext cx="175470" cy="202349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777BDC3-167F-4F5E-807E-5CA829BE45AD}"/>
              </a:ext>
            </a:extLst>
          </p:cNvPr>
          <p:cNvCxnSpPr>
            <a:cxnSpLocks/>
          </p:cNvCxnSpPr>
          <p:nvPr/>
        </p:nvCxnSpPr>
        <p:spPr bwMode="auto">
          <a:xfrm>
            <a:off x="5743852" y="3284738"/>
            <a:ext cx="61540" cy="706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55192C58-6F53-489E-A108-A1C5F38BF53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685536" y="3282012"/>
            <a:ext cx="61540" cy="706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B406A7F-ED2A-4227-85D6-CD85DC546762}"/>
              </a:ext>
            </a:extLst>
          </p:cNvPr>
          <p:cNvSpPr txBox="1"/>
          <p:nvPr/>
        </p:nvSpPr>
        <p:spPr>
          <a:xfrm>
            <a:off x="5601072" y="3381755"/>
            <a:ext cx="68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P0’</a:t>
            </a:r>
          </a:p>
          <a:p>
            <a:pPr algn="ctr"/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좌표</a:t>
            </a:r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2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en-US" altLang="ko-KR" dirty="0"/>
              <a:t>RANSAC Algorithm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89B28B-5B37-4F0C-B9C3-B84872DEB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5" t="14516" r="8636" b="4069"/>
          <a:stretch/>
        </p:blipFill>
        <p:spPr>
          <a:xfrm rot="356606">
            <a:off x="6591837" y="1673850"/>
            <a:ext cx="2429568" cy="32476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6701615-0CDD-4E8E-B5A2-609575334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19" b="3828"/>
          <a:stretch/>
        </p:blipFill>
        <p:spPr>
          <a:xfrm>
            <a:off x="580943" y="1614019"/>
            <a:ext cx="2523812" cy="336876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436289-FFDA-45E9-980D-120E49F83A1E}"/>
              </a:ext>
            </a:extLst>
          </p:cNvPr>
          <p:cNvSpPr/>
          <p:nvPr/>
        </p:nvSpPr>
        <p:spPr>
          <a:xfrm>
            <a:off x="5935983" y="1567064"/>
            <a:ext cx="3767447" cy="33687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6F97F1C-AD53-4E9C-A677-AD8A6138F109}"/>
              </a:ext>
            </a:extLst>
          </p:cNvPr>
          <p:cNvSpPr/>
          <p:nvPr/>
        </p:nvSpPr>
        <p:spPr>
          <a:xfrm>
            <a:off x="6973065" y="2541569"/>
            <a:ext cx="1612765" cy="14210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돋보기">
            <a:extLst>
              <a:ext uri="{FF2B5EF4-FFF2-40B4-BE49-F238E27FC236}">
                <a16:creationId xmlns:a16="http://schemas.microsoft.com/office/drawing/2014/main" id="{9E822801-788E-4F3F-AEB1-9824B06C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5591" y="2093762"/>
            <a:ext cx="2887080" cy="2887080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45B58E4-898A-4515-9DA6-8FCD48D61ADA}"/>
              </a:ext>
            </a:extLst>
          </p:cNvPr>
          <p:cNvSpPr/>
          <p:nvPr/>
        </p:nvSpPr>
        <p:spPr>
          <a:xfrm>
            <a:off x="4759428" y="3176616"/>
            <a:ext cx="423172" cy="316672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D5F89-0B3E-4174-B138-5A1F74FA20D1}"/>
              </a:ext>
            </a:extLst>
          </p:cNvPr>
          <p:cNvSpPr txBox="1"/>
          <p:nvPr/>
        </p:nvSpPr>
        <p:spPr>
          <a:xfrm>
            <a:off x="308127" y="5124634"/>
            <a:ext cx="27911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좌표가 입력될 때마다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dataset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좌표 저장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좌표가 밀집된 곳에서 정확도 ↓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알고리즘 </a:t>
            </a:r>
            <a:r>
              <a:rPr lang="ko-KR" altLang="en-US" sz="110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수행 시간 증가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188E8D-FFB7-44A2-A8ED-8C74128DED00}"/>
              </a:ext>
            </a:extLst>
          </p:cNvPr>
          <p:cNvSpPr/>
          <p:nvPr/>
        </p:nvSpPr>
        <p:spPr>
          <a:xfrm>
            <a:off x="91186" y="1569002"/>
            <a:ext cx="3767447" cy="33687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8271F9-FCD1-4B59-BEB2-2D31DBDE9E4C}"/>
              </a:ext>
            </a:extLst>
          </p:cNvPr>
          <p:cNvSpPr txBox="1"/>
          <p:nvPr/>
        </p:nvSpPr>
        <p:spPr>
          <a:xfrm>
            <a:off x="6154047" y="5130973"/>
            <a:ext cx="36150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10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좌표 간 거리가 일정 거리 이상일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때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dataset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좌표 저장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좌표가 밀집된 곳에서도 정확도 ↑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알고리즘 수행 시간 감소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190E650-5716-4E8F-A913-338048D5DB1B}"/>
              </a:ext>
            </a:extLst>
          </p:cNvPr>
          <p:cNvSpPr/>
          <p:nvPr/>
        </p:nvSpPr>
        <p:spPr>
          <a:xfrm>
            <a:off x="1103199" y="2438095"/>
            <a:ext cx="1580667" cy="16213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돋보기">
            <a:extLst>
              <a:ext uri="{FF2B5EF4-FFF2-40B4-BE49-F238E27FC236}">
                <a16:creationId xmlns:a16="http://schemas.microsoft.com/office/drawing/2014/main" id="{39CBEDC3-1987-4F76-A031-73E3D1487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374" y="2128658"/>
            <a:ext cx="2887080" cy="288708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74C4313C-DBE6-42DA-AD03-C86924E52840}"/>
              </a:ext>
            </a:extLst>
          </p:cNvPr>
          <p:cNvSpPr/>
          <p:nvPr/>
        </p:nvSpPr>
        <p:spPr>
          <a:xfrm>
            <a:off x="1722713" y="3299459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717CC1B-493F-4170-9B4D-5DF085047904}"/>
              </a:ext>
            </a:extLst>
          </p:cNvPr>
          <p:cNvSpPr/>
          <p:nvPr/>
        </p:nvSpPr>
        <p:spPr>
          <a:xfrm>
            <a:off x="1954009" y="3143136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02C93A9-85B3-4C89-9F64-9C260DB46C37}"/>
              </a:ext>
            </a:extLst>
          </p:cNvPr>
          <p:cNvSpPr/>
          <p:nvPr/>
        </p:nvSpPr>
        <p:spPr>
          <a:xfrm>
            <a:off x="1746630" y="3524317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DE113D5-F00E-4F73-9DE9-5F43856F2896}"/>
              </a:ext>
            </a:extLst>
          </p:cNvPr>
          <p:cNvSpPr/>
          <p:nvPr/>
        </p:nvSpPr>
        <p:spPr>
          <a:xfrm>
            <a:off x="2014767" y="2887408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A3F3A72-1921-46CA-868A-4A7AC88E6D76}"/>
              </a:ext>
            </a:extLst>
          </p:cNvPr>
          <p:cNvSpPr/>
          <p:nvPr/>
        </p:nvSpPr>
        <p:spPr>
          <a:xfrm>
            <a:off x="2230713" y="2781299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A4DE196-5F52-495D-8E19-616944952785}"/>
              </a:ext>
            </a:extLst>
          </p:cNvPr>
          <p:cNvSpPr/>
          <p:nvPr/>
        </p:nvSpPr>
        <p:spPr>
          <a:xfrm>
            <a:off x="1582774" y="3713059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6050E91-54B8-40E7-925C-F6D9A213D5C0}"/>
              </a:ext>
            </a:extLst>
          </p:cNvPr>
          <p:cNvSpPr/>
          <p:nvPr/>
        </p:nvSpPr>
        <p:spPr>
          <a:xfrm>
            <a:off x="7555011" y="3338871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FE620F0-B367-4538-BCD9-ED1F51969F33}"/>
              </a:ext>
            </a:extLst>
          </p:cNvPr>
          <p:cNvSpPr/>
          <p:nvPr/>
        </p:nvSpPr>
        <p:spPr>
          <a:xfrm>
            <a:off x="7786307" y="3182548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1DD1524-DF09-4BAC-BE93-F6CA26F787E1}"/>
              </a:ext>
            </a:extLst>
          </p:cNvPr>
          <p:cNvSpPr/>
          <p:nvPr/>
        </p:nvSpPr>
        <p:spPr>
          <a:xfrm>
            <a:off x="7578928" y="3563729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F2EA5A5-D5F6-4154-8BBD-03306363C385}"/>
              </a:ext>
            </a:extLst>
          </p:cNvPr>
          <p:cNvSpPr/>
          <p:nvPr/>
        </p:nvSpPr>
        <p:spPr>
          <a:xfrm>
            <a:off x="7847065" y="2926820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76E875-9DC1-453B-A6A8-FD1B95B6C563}"/>
              </a:ext>
            </a:extLst>
          </p:cNvPr>
          <p:cNvSpPr/>
          <p:nvPr/>
        </p:nvSpPr>
        <p:spPr>
          <a:xfrm>
            <a:off x="8063011" y="2820711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26F995F-2D40-4EA0-996F-6F4EC70C0CFD}"/>
              </a:ext>
            </a:extLst>
          </p:cNvPr>
          <p:cNvSpPr/>
          <p:nvPr/>
        </p:nvSpPr>
        <p:spPr>
          <a:xfrm>
            <a:off x="7415072" y="3752471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A36A118-F075-446E-83D2-833FEF0030B5}"/>
              </a:ext>
            </a:extLst>
          </p:cNvPr>
          <p:cNvSpPr/>
          <p:nvPr/>
        </p:nvSpPr>
        <p:spPr>
          <a:xfrm>
            <a:off x="1661955" y="3466768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D3397E9-02A3-4C59-9928-9C9FF1C98D53}"/>
              </a:ext>
            </a:extLst>
          </p:cNvPr>
          <p:cNvSpPr/>
          <p:nvPr/>
        </p:nvSpPr>
        <p:spPr>
          <a:xfrm>
            <a:off x="1893251" y="3310445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2AEDF3E-4294-49E0-9CB4-1DC1F497B283}"/>
              </a:ext>
            </a:extLst>
          </p:cNvPr>
          <p:cNvSpPr/>
          <p:nvPr/>
        </p:nvSpPr>
        <p:spPr>
          <a:xfrm>
            <a:off x="1685872" y="3691626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29B51B5-9959-4254-B066-38E17AA2B654}"/>
              </a:ext>
            </a:extLst>
          </p:cNvPr>
          <p:cNvSpPr/>
          <p:nvPr/>
        </p:nvSpPr>
        <p:spPr>
          <a:xfrm>
            <a:off x="1954009" y="3054717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6EA103B-9787-4E13-8C54-6DB03190658E}"/>
              </a:ext>
            </a:extLst>
          </p:cNvPr>
          <p:cNvSpPr/>
          <p:nvPr/>
        </p:nvSpPr>
        <p:spPr>
          <a:xfrm>
            <a:off x="2169955" y="2948608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606E749-1401-4427-9D90-3D34ED403510}"/>
              </a:ext>
            </a:extLst>
          </p:cNvPr>
          <p:cNvSpPr/>
          <p:nvPr/>
        </p:nvSpPr>
        <p:spPr>
          <a:xfrm>
            <a:off x="1522016" y="3880368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8F4D241-A914-4AA4-A818-8B334FC8BAB9}"/>
              </a:ext>
            </a:extLst>
          </p:cNvPr>
          <p:cNvSpPr/>
          <p:nvPr/>
        </p:nvSpPr>
        <p:spPr>
          <a:xfrm>
            <a:off x="1812470" y="3190245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25199F6-A56C-4BB1-9C28-35BC5A6176A0}"/>
              </a:ext>
            </a:extLst>
          </p:cNvPr>
          <p:cNvSpPr/>
          <p:nvPr/>
        </p:nvSpPr>
        <p:spPr>
          <a:xfrm>
            <a:off x="2070966" y="3213148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979CD5A-B1F8-4FBE-887B-1B40F0AF0BD1}"/>
              </a:ext>
            </a:extLst>
          </p:cNvPr>
          <p:cNvSpPr/>
          <p:nvPr/>
        </p:nvSpPr>
        <p:spPr>
          <a:xfrm>
            <a:off x="1783471" y="3417284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CCA03D-DCA2-4D97-BA10-2F32F0E504AF}"/>
              </a:ext>
            </a:extLst>
          </p:cNvPr>
          <p:cNvSpPr/>
          <p:nvPr/>
        </p:nvSpPr>
        <p:spPr>
          <a:xfrm>
            <a:off x="1578631" y="3580932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A6DF4EF-30F8-4657-A9EC-80757FF9036E}"/>
              </a:ext>
            </a:extLst>
          </p:cNvPr>
          <p:cNvSpPr/>
          <p:nvPr/>
        </p:nvSpPr>
        <p:spPr>
          <a:xfrm>
            <a:off x="2101345" y="2828725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51200E3-23D5-4DA9-92D4-B506D04B7FC0}"/>
              </a:ext>
            </a:extLst>
          </p:cNvPr>
          <p:cNvSpPr/>
          <p:nvPr/>
        </p:nvSpPr>
        <p:spPr>
          <a:xfrm>
            <a:off x="2093835" y="3068645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509E5B0-A447-4AFF-8B1B-03386DAC0FAC}"/>
              </a:ext>
            </a:extLst>
          </p:cNvPr>
          <p:cNvSpPr/>
          <p:nvPr/>
        </p:nvSpPr>
        <p:spPr>
          <a:xfrm>
            <a:off x="2184972" y="2864035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45CEC7B-41ED-4358-B177-3764E01F7211}"/>
              </a:ext>
            </a:extLst>
          </p:cNvPr>
          <p:cNvSpPr/>
          <p:nvPr/>
        </p:nvSpPr>
        <p:spPr>
          <a:xfrm>
            <a:off x="2156413" y="2704690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55B3058-C5B1-45C8-825A-1809EAC616D0}"/>
              </a:ext>
            </a:extLst>
          </p:cNvPr>
          <p:cNvSpPr/>
          <p:nvPr/>
        </p:nvSpPr>
        <p:spPr>
          <a:xfrm>
            <a:off x="2061982" y="2980843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C702345-D791-492B-A3FB-771F778FC380}"/>
              </a:ext>
            </a:extLst>
          </p:cNvPr>
          <p:cNvSpPr/>
          <p:nvPr/>
        </p:nvSpPr>
        <p:spPr>
          <a:xfrm>
            <a:off x="1967903" y="3243748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BAC7434-FC93-44EE-A6F0-701D488E436B}"/>
              </a:ext>
            </a:extLst>
          </p:cNvPr>
          <p:cNvSpPr/>
          <p:nvPr/>
        </p:nvSpPr>
        <p:spPr>
          <a:xfrm>
            <a:off x="1434490" y="3731159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9990EE-5CCF-4511-95CF-DF3750E4CF3F}"/>
              </a:ext>
            </a:extLst>
          </p:cNvPr>
          <p:cNvSpPr/>
          <p:nvPr/>
        </p:nvSpPr>
        <p:spPr>
          <a:xfrm>
            <a:off x="1471390" y="3607124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671D0A0-87FB-49DD-A178-D127E1915BA0}"/>
              </a:ext>
            </a:extLst>
          </p:cNvPr>
          <p:cNvSpPr/>
          <p:nvPr/>
        </p:nvSpPr>
        <p:spPr>
          <a:xfrm>
            <a:off x="1510278" y="3766060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26970E-7E7B-4754-B896-49104442F6D8}"/>
              </a:ext>
            </a:extLst>
          </p:cNvPr>
          <p:cNvSpPr/>
          <p:nvPr/>
        </p:nvSpPr>
        <p:spPr>
          <a:xfrm>
            <a:off x="1672465" y="3601129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00FE3E8-DBFD-45EA-861A-B0E7A2A11F25}"/>
              </a:ext>
            </a:extLst>
          </p:cNvPr>
          <p:cNvSpPr/>
          <p:nvPr/>
        </p:nvSpPr>
        <p:spPr>
          <a:xfrm>
            <a:off x="1671504" y="3381198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1486C1D-219C-495E-B8BE-31035967414B}"/>
              </a:ext>
            </a:extLst>
          </p:cNvPr>
          <p:cNvSpPr/>
          <p:nvPr/>
        </p:nvSpPr>
        <p:spPr>
          <a:xfrm>
            <a:off x="1862872" y="3410559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DEEED67-3FC6-4F12-8684-09E4FDA88CA3}"/>
              </a:ext>
            </a:extLst>
          </p:cNvPr>
          <p:cNvSpPr/>
          <p:nvPr/>
        </p:nvSpPr>
        <p:spPr>
          <a:xfrm>
            <a:off x="1890186" y="3232471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42326A5-C65E-4B98-B6D1-F124B722730E}"/>
              </a:ext>
            </a:extLst>
          </p:cNvPr>
          <p:cNvSpPr/>
          <p:nvPr/>
        </p:nvSpPr>
        <p:spPr>
          <a:xfrm>
            <a:off x="2015241" y="3192972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9B7E762-7E27-4C17-AEE4-273FDFA86D81}"/>
              </a:ext>
            </a:extLst>
          </p:cNvPr>
          <p:cNvSpPr/>
          <p:nvPr/>
        </p:nvSpPr>
        <p:spPr>
          <a:xfrm>
            <a:off x="1949358" y="2973040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3CA0C7D-6874-4B01-B1B8-8D212203E082}"/>
              </a:ext>
            </a:extLst>
          </p:cNvPr>
          <p:cNvSpPr/>
          <p:nvPr/>
        </p:nvSpPr>
        <p:spPr>
          <a:xfrm>
            <a:off x="1813850" y="3310251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502563F-84A3-42DA-B950-E12DCEDEB61F}"/>
              </a:ext>
            </a:extLst>
          </p:cNvPr>
          <p:cNvSpPr/>
          <p:nvPr/>
        </p:nvSpPr>
        <p:spPr>
          <a:xfrm>
            <a:off x="2048934" y="3137532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0FCF109-277E-43DD-B9B0-6E41C62C352A}"/>
              </a:ext>
            </a:extLst>
          </p:cNvPr>
          <p:cNvSpPr/>
          <p:nvPr/>
        </p:nvSpPr>
        <p:spPr>
          <a:xfrm>
            <a:off x="1586066" y="3804752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C0D2A5C-8053-4FCE-BDE3-9DA6909E26F8}"/>
              </a:ext>
            </a:extLst>
          </p:cNvPr>
          <p:cNvSpPr/>
          <p:nvPr/>
        </p:nvSpPr>
        <p:spPr>
          <a:xfrm>
            <a:off x="1869944" y="3141868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274BE3-7632-45C6-8680-93B52716A0F3}"/>
              </a:ext>
            </a:extLst>
          </p:cNvPr>
          <p:cNvSpPr txBox="1"/>
          <p:nvPr/>
        </p:nvSpPr>
        <p:spPr>
          <a:xfrm rot="18223856">
            <a:off x="1929321" y="3307337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DATASET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13041EA-A5AE-429B-8463-CE8A5CD2BFB6}"/>
              </a:ext>
            </a:extLst>
          </p:cNvPr>
          <p:cNvSpPr/>
          <p:nvPr/>
        </p:nvSpPr>
        <p:spPr>
          <a:xfrm>
            <a:off x="1824946" y="3256735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D04753-44AE-4CAD-B9E3-DC93E9F8EDB1}"/>
              </a:ext>
            </a:extLst>
          </p:cNvPr>
          <p:cNvSpPr/>
          <p:nvPr/>
        </p:nvSpPr>
        <p:spPr>
          <a:xfrm rot="18214964">
            <a:off x="1817822" y="3013782"/>
            <a:ext cx="274918" cy="4377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5412AD5-6487-4B49-8D83-43815B290C40}"/>
              </a:ext>
            </a:extLst>
          </p:cNvPr>
          <p:cNvCxnSpPr>
            <a:cxnSpLocks/>
            <a:stCxn id="45" idx="5"/>
            <a:endCxn id="46" idx="6"/>
          </p:cNvCxnSpPr>
          <p:nvPr/>
        </p:nvCxnSpPr>
        <p:spPr>
          <a:xfrm>
            <a:off x="1864330" y="3242482"/>
            <a:ext cx="267394" cy="12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D75576D-3547-4236-92E5-B3F43239BA8F}"/>
              </a:ext>
            </a:extLst>
          </p:cNvPr>
          <p:cNvCxnSpPr>
            <a:cxnSpLocks/>
          </p:cNvCxnSpPr>
          <p:nvPr/>
        </p:nvCxnSpPr>
        <p:spPr>
          <a:xfrm flipV="1">
            <a:off x="7608250" y="3227317"/>
            <a:ext cx="194057" cy="12744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4A4A36A9-7682-421A-94B8-48E0B85A1987}"/>
              </a:ext>
            </a:extLst>
          </p:cNvPr>
          <p:cNvSpPr/>
          <p:nvPr/>
        </p:nvSpPr>
        <p:spPr>
          <a:xfrm>
            <a:off x="1722713" y="3299459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8D08F9A-4577-4089-A94F-829F3F3D9C8D}"/>
              </a:ext>
            </a:extLst>
          </p:cNvPr>
          <p:cNvSpPr/>
          <p:nvPr/>
        </p:nvSpPr>
        <p:spPr>
          <a:xfrm>
            <a:off x="1954009" y="3143136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31C20C9-8568-4056-A673-D563F3D94EE3}"/>
              </a:ext>
            </a:extLst>
          </p:cNvPr>
          <p:cNvSpPr/>
          <p:nvPr/>
        </p:nvSpPr>
        <p:spPr>
          <a:xfrm>
            <a:off x="1746630" y="3524317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BAADD8-4D4C-45BC-9AE2-64A2B8A9768E}"/>
              </a:ext>
            </a:extLst>
          </p:cNvPr>
          <p:cNvSpPr/>
          <p:nvPr/>
        </p:nvSpPr>
        <p:spPr>
          <a:xfrm>
            <a:off x="2014767" y="2887408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DD9357B-60BA-4A60-B336-4663F63789CE}"/>
              </a:ext>
            </a:extLst>
          </p:cNvPr>
          <p:cNvSpPr/>
          <p:nvPr/>
        </p:nvSpPr>
        <p:spPr>
          <a:xfrm>
            <a:off x="2230713" y="2781299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76AAFD3-2273-4729-AFD7-66E81C1EAF1F}"/>
              </a:ext>
            </a:extLst>
          </p:cNvPr>
          <p:cNvSpPr/>
          <p:nvPr/>
        </p:nvSpPr>
        <p:spPr>
          <a:xfrm>
            <a:off x="1582774" y="3713059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8A034D-CA88-4A71-A8B1-4E7F8EFA005B}"/>
              </a:ext>
            </a:extLst>
          </p:cNvPr>
          <p:cNvSpPr txBox="1"/>
          <p:nvPr/>
        </p:nvSpPr>
        <p:spPr>
          <a:xfrm rot="18223856">
            <a:off x="7754751" y="3319396"/>
            <a:ext cx="627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DATASET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52D7D64-4E90-4203-BCDE-9A27B6A13154}"/>
              </a:ext>
            </a:extLst>
          </p:cNvPr>
          <p:cNvSpPr/>
          <p:nvPr/>
        </p:nvSpPr>
        <p:spPr>
          <a:xfrm rot="18214964">
            <a:off x="7099986" y="3041943"/>
            <a:ext cx="1325835" cy="4377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CBC861-5D73-46FE-89A9-16E9D45C4E2E}"/>
              </a:ext>
            </a:extLst>
          </p:cNvPr>
          <p:cNvSpPr txBox="1"/>
          <p:nvPr/>
        </p:nvSpPr>
        <p:spPr>
          <a:xfrm rot="19508031">
            <a:off x="7457704" y="3127985"/>
            <a:ext cx="4090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bg2">
                    <a:lumMod val="2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저장거리</a:t>
            </a:r>
          </a:p>
        </p:txBody>
      </p:sp>
    </p:spTree>
    <p:extLst>
      <p:ext uri="{BB962C8B-B14F-4D97-AF65-F5344CB8AC3E}">
        <p14:creationId xmlns:p14="http://schemas.microsoft.com/office/powerpoint/2010/main" val="32281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en-US" altLang="ko-KR" dirty="0"/>
              <a:t>RANSAC Algorithm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53DF2C-908D-4E06-9647-E821FBE2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72" y="1484784"/>
            <a:ext cx="2700000" cy="17604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6F78E-A8E6-4624-9FD1-8BE4E3289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28" y="1484784"/>
            <a:ext cx="2700000" cy="17578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FEDC41-2B40-4D9D-9F90-2603E633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28" y="4149080"/>
            <a:ext cx="2700000" cy="176476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F4595AF-D914-403D-B68B-56EE13E5D841}"/>
              </a:ext>
            </a:extLst>
          </p:cNvPr>
          <p:cNvSpPr/>
          <p:nvPr/>
        </p:nvSpPr>
        <p:spPr bwMode="auto">
          <a:xfrm rot="5400000">
            <a:off x="6775059" y="3427707"/>
            <a:ext cx="360040" cy="504056"/>
          </a:xfrm>
          <a:prstGeom prst="rightArrow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7CC83A41-8062-48A1-8CDB-16BAC342FF60}"/>
              </a:ext>
            </a:extLst>
          </p:cNvPr>
          <p:cNvSpPr/>
          <p:nvPr/>
        </p:nvSpPr>
        <p:spPr bwMode="auto">
          <a:xfrm>
            <a:off x="4772980" y="2111692"/>
            <a:ext cx="360040" cy="504056"/>
          </a:xfrm>
          <a:prstGeom prst="rightArrow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A06FCF89-0B9D-4DC3-ADA8-6ED3FF10FFC9}"/>
              </a:ext>
            </a:extLst>
          </p:cNvPr>
          <p:cNvSpPr/>
          <p:nvPr/>
        </p:nvSpPr>
        <p:spPr bwMode="auto">
          <a:xfrm rot="10800000">
            <a:off x="4772980" y="4773067"/>
            <a:ext cx="360040" cy="504056"/>
          </a:xfrm>
          <a:prstGeom prst="rightArrow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D2781465-F537-4A8C-9712-C8A66CEEC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072" y="4152177"/>
            <a:ext cx="2700000" cy="1761669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29850FF6-59D0-4052-B6C3-444A3539E91D}"/>
              </a:ext>
            </a:extLst>
          </p:cNvPr>
          <p:cNvSpPr txBox="1"/>
          <p:nvPr/>
        </p:nvSpPr>
        <p:spPr>
          <a:xfrm>
            <a:off x="6825208" y="5301208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inlier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05E443-D8EA-4C2A-B0D8-10FAF3B90E66}"/>
              </a:ext>
            </a:extLst>
          </p:cNvPr>
          <p:cNvSpPr txBox="1"/>
          <p:nvPr/>
        </p:nvSpPr>
        <p:spPr>
          <a:xfrm>
            <a:off x="5940812" y="4416041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outlier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BE5CCC-AF9B-45AE-AF6D-D8633FFB48B7}"/>
              </a:ext>
            </a:extLst>
          </p:cNvPr>
          <p:cNvSpPr txBox="1"/>
          <p:nvPr/>
        </p:nvSpPr>
        <p:spPr>
          <a:xfrm>
            <a:off x="5735210" y="5683014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43564CD-7178-4286-AFE9-70B48BCA7E6A}"/>
              </a:ext>
            </a:extLst>
          </p:cNvPr>
          <p:cNvSpPr txBox="1"/>
          <p:nvPr/>
        </p:nvSpPr>
        <p:spPr>
          <a:xfrm>
            <a:off x="5601072" y="3238088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DATASET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저장된 좌표들로 벡터를 생성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AA87FF3-BEA8-42C1-9A63-18BE6C144E75}"/>
              </a:ext>
            </a:extLst>
          </p:cNvPr>
          <p:cNvSpPr txBox="1"/>
          <p:nvPr/>
        </p:nvSpPr>
        <p:spPr>
          <a:xfrm>
            <a:off x="5601072" y="5913846"/>
            <a:ext cx="28841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내에 있는 좌표들은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inlier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처리함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Inlier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개수 및 벡터와 </a:t>
            </a:r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inlier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들</a:t>
            </a:r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 거리의 총 합을 저장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261CE1-DF99-4622-A0E8-7D3218ABF198}"/>
              </a:ext>
            </a:extLst>
          </p:cNvPr>
          <p:cNvSpPr txBox="1"/>
          <p:nvPr/>
        </p:nvSpPr>
        <p:spPr>
          <a:xfrm>
            <a:off x="1640632" y="5918086"/>
            <a:ext cx="272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다른 두 좌표를 이용해 다시 벡터를 만들고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step 3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과정을 반복 수행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  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여러 벡터를 만들고 나서 가장 많은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inlier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포함한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벡터 반환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B56C58-93EF-4000-95B7-F5F41E49F571}"/>
              </a:ext>
            </a:extLst>
          </p:cNvPr>
          <p:cNvSpPr txBox="1"/>
          <p:nvPr/>
        </p:nvSpPr>
        <p:spPr>
          <a:xfrm>
            <a:off x="1424608" y="1249712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Step 1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21B26E-76AA-4206-8375-654CE4A9E566}"/>
              </a:ext>
            </a:extLst>
          </p:cNvPr>
          <p:cNvSpPr txBox="1"/>
          <p:nvPr/>
        </p:nvSpPr>
        <p:spPr>
          <a:xfrm>
            <a:off x="5532849" y="1249712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Step 2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83861-B76A-4AF4-B7B5-0CDC93BF525D}"/>
              </a:ext>
            </a:extLst>
          </p:cNvPr>
          <p:cNvSpPr txBox="1"/>
          <p:nvPr/>
        </p:nvSpPr>
        <p:spPr>
          <a:xfrm>
            <a:off x="5532849" y="3921345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Step 3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0D062-EB8B-41D8-91B6-548B4015F39C}"/>
              </a:ext>
            </a:extLst>
          </p:cNvPr>
          <p:cNvSpPr txBox="1"/>
          <p:nvPr/>
        </p:nvSpPr>
        <p:spPr>
          <a:xfrm>
            <a:off x="1420805" y="3921345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Step 4</a:t>
            </a:r>
            <a:endParaRPr lang="ko-KR" altLang="en-US" sz="9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30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RANSAC Algorithm</a:t>
            </a:r>
            <a:r>
              <a:rPr lang="en-US" altLang="ko-KR"/>
              <a:t>( Inlier</a:t>
            </a:r>
            <a:r>
              <a:rPr lang="ko-KR" altLang="en-US"/>
              <a:t>의 </a:t>
            </a:r>
            <a:r>
              <a:rPr lang="ko-KR" altLang="en-US" dirty="0"/>
              <a:t>개수가 같은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80FDCA-9E4E-4479-945B-41614F16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89" y="1556792"/>
            <a:ext cx="3524742" cy="23244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D4DD72-B06E-4229-B02B-22CE446A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72" y="1552028"/>
            <a:ext cx="3524742" cy="233395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4B43F36-D271-463C-B4A7-059A1028684D}"/>
              </a:ext>
            </a:extLst>
          </p:cNvPr>
          <p:cNvSpPr txBox="1"/>
          <p:nvPr/>
        </p:nvSpPr>
        <p:spPr>
          <a:xfrm>
            <a:off x="990318" y="4365104"/>
            <a:ext cx="52100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그림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그림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같은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inlier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수를 가지고 있음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 정확한 벡터를 반환하기 위해서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직선과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inlier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 거리의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총 합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(error)”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비교하는 방식 적용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그림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 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error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7,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그림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error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이므로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그림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벡터를 반환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1B99BE-7B8B-4C8C-99C0-2DB9841478CF}"/>
              </a:ext>
            </a:extLst>
          </p:cNvPr>
          <p:cNvSpPr txBox="1"/>
          <p:nvPr/>
        </p:nvSpPr>
        <p:spPr>
          <a:xfrm>
            <a:off x="2532713" y="3935736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그림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E628E4-83E5-4994-8F03-8FC33A8CF410}"/>
              </a:ext>
            </a:extLst>
          </p:cNvPr>
          <p:cNvSpPr txBox="1"/>
          <p:nvPr/>
        </p:nvSpPr>
        <p:spPr>
          <a:xfrm>
            <a:off x="7103596" y="3935736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그림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93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A7D3B5F2-3772-4C59-9CE4-E8257E13AF81}"/>
              </a:ext>
            </a:extLst>
          </p:cNvPr>
          <p:cNvSpPr/>
          <p:nvPr/>
        </p:nvSpPr>
        <p:spPr>
          <a:xfrm>
            <a:off x="3318453" y="1192950"/>
            <a:ext cx="2772024" cy="576064"/>
          </a:xfrm>
          <a:prstGeom prst="flowChartDecision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800" b="1" kern="0">
                <a:solidFill>
                  <a:prstClr val="black"/>
                </a:solidFill>
                <a:ea typeface="맑은 고딕"/>
              </a:rPr>
              <a:t>Distance(P1,P0)&gt;</a:t>
            </a:r>
          </a:p>
          <a:p>
            <a:pPr algn="ctr" latinLnBrk="0"/>
            <a:r>
              <a:rPr lang="en-US" altLang="ko-KR" sz="800" b="1" kern="0">
                <a:solidFill>
                  <a:prstClr val="black"/>
                </a:solidFill>
                <a:ea typeface="맑은 고딕"/>
              </a:rPr>
              <a:t>Dataset threshold</a:t>
            </a:r>
            <a:endParaRPr lang="ko-KR" altLang="en-US" sz="800" b="1" kern="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1A5E0-593C-4976-A550-35BCFE1B55B3}"/>
              </a:ext>
            </a:extLst>
          </p:cNvPr>
          <p:cNvSpPr txBox="1"/>
          <p:nvPr/>
        </p:nvSpPr>
        <p:spPr>
          <a:xfrm>
            <a:off x="3283496" y="98495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P1 : </a:t>
            </a:r>
            <a:r>
              <a:rPr lang="ko-KR" altLang="en-US" sz="8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가장 최근에 저장된 </a:t>
            </a:r>
            <a:r>
              <a:rPr lang="en-US" altLang="ko-KR" sz="8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set</a:t>
            </a:r>
            <a:r>
              <a:rPr lang="ko-KR" altLang="en-US" sz="8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좌표</a:t>
            </a:r>
            <a:endParaRPr lang="en-US" altLang="ko-KR" sz="8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8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 : </a:t>
            </a:r>
            <a:r>
              <a:rPr lang="ko-KR" altLang="en-US" sz="8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입력받은 현재 좌표</a:t>
            </a:r>
            <a:endParaRPr lang="ko-KR" altLang="en-US" sz="8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471570-268C-4CC3-BA5A-C611C97ADD1A}"/>
              </a:ext>
            </a:extLst>
          </p:cNvPr>
          <p:cNvSpPr/>
          <p:nvPr/>
        </p:nvSpPr>
        <p:spPr>
          <a:xfrm>
            <a:off x="6537176" y="1258449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Update</a:t>
            </a:r>
            <a:r>
              <a:rPr lang="ko-KR" altLang="en-US" sz="900" b="1" kern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dataset</a:t>
            </a:r>
            <a:endParaRPr lang="ko-KR" altLang="en-US" sz="900" b="1" kern="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841387-84E4-45AC-8E71-471949F73C12}"/>
              </a:ext>
            </a:extLst>
          </p:cNvPr>
          <p:cNvSpPr/>
          <p:nvPr/>
        </p:nvSpPr>
        <p:spPr>
          <a:xfrm>
            <a:off x="3505765" y="5645775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900" b="1" kern="0">
                <a:solidFill>
                  <a:prstClr val="black"/>
                </a:solidFill>
                <a:ea typeface="맑은 고딕"/>
              </a:rPr>
              <a:t>적합직선 위에 있는 현재 좌표와 가장 가까운 지점을 예측좌표로 사용</a:t>
            </a:r>
            <a:endParaRPr lang="ko-KR" altLang="en-US" sz="900" b="1" kern="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7AED31-0E97-4E2B-967F-DD225671BFC7}"/>
              </a:ext>
            </a:extLst>
          </p:cNvPr>
          <p:cNvSpPr/>
          <p:nvPr/>
        </p:nvSpPr>
        <p:spPr>
          <a:xfrm>
            <a:off x="6537176" y="1838981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Dataset</a:t>
            </a:r>
            <a:r>
              <a:rPr lang="ko-KR" altLang="en-US" sz="900" b="1" kern="0">
                <a:solidFill>
                  <a:prstClr val="black"/>
                </a:solidFill>
                <a:ea typeface="맑은 고딕"/>
              </a:rPr>
              <a:t>에서 임의의 두 좌표 선택</a:t>
            </a:r>
            <a:endParaRPr lang="ko-KR" altLang="en-US" sz="900" b="1" kern="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A0581E6-477C-4225-8FD4-A8CE762A056B}"/>
              </a:ext>
            </a:extLst>
          </p:cNvPr>
          <p:cNvSpPr/>
          <p:nvPr/>
        </p:nvSpPr>
        <p:spPr>
          <a:xfrm>
            <a:off x="6537176" y="2415045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900" b="1" kern="0" dirty="0">
                <a:solidFill>
                  <a:prstClr val="black"/>
                </a:solidFill>
                <a:ea typeface="맑은 고딕"/>
              </a:rPr>
              <a:t>직선 생성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483FE0-FFDF-4029-B1D3-3BA373DBA6C6}"/>
              </a:ext>
            </a:extLst>
          </p:cNvPr>
          <p:cNvSpPr/>
          <p:nvPr/>
        </p:nvSpPr>
        <p:spPr>
          <a:xfrm>
            <a:off x="6536233" y="2991109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Dataset </a:t>
            </a:r>
            <a:r>
              <a:rPr lang="ko-KR" altLang="en-US" sz="900" b="1" kern="0">
                <a:solidFill>
                  <a:prstClr val="black"/>
                </a:solidFill>
                <a:ea typeface="맑은 고딕"/>
              </a:rPr>
              <a:t>좌표들 중 직선과의 거리가 임계 값 이하인  </a:t>
            </a:r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inliner </a:t>
            </a:r>
            <a:r>
              <a:rPr lang="ko-KR" altLang="en-US" sz="900" b="1" kern="0">
                <a:solidFill>
                  <a:prstClr val="black"/>
                </a:solidFill>
                <a:ea typeface="맑은 고딕"/>
              </a:rPr>
              <a:t>개수 카운팅</a:t>
            </a:r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900" b="1" kern="0">
                <a:solidFill>
                  <a:prstClr val="black"/>
                </a:solidFill>
                <a:ea typeface="맑은 고딕"/>
              </a:rPr>
              <a:t>및 거리의 총합</a:t>
            </a:r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(error_sum)</a:t>
            </a:r>
            <a:r>
              <a:rPr lang="ko-KR" altLang="en-US" sz="900" b="1" kern="0">
                <a:solidFill>
                  <a:prstClr val="black"/>
                </a:solidFill>
                <a:ea typeface="맑은 고딕"/>
              </a:rPr>
              <a:t> 계산</a:t>
            </a:r>
            <a:endParaRPr lang="ko-KR" altLang="en-US" sz="900" b="1" kern="0" dirty="0">
              <a:solidFill>
                <a:prstClr val="black"/>
              </a:solidFill>
              <a:ea typeface="맑은 고딕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55969D4-6008-491B-B81F-5B5A73DA092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 bwMode="auto">
          <a:xfrm flipH="1">
            <a:off x="7724365" y="2853513"/>
            <a:ext cx="943" cy="137596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F24C019-2D2E-45AE-AA94-1ACDFE3FD3AB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 bwMode="auto">
          <a:xfrm>
            <a:off x="7725308" y="2277449"/>
            <a:ext cx="0" cy="137596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순서도: 판단 59">
            <a:extLst>
              <a:ext uri="{FF2B5EF4-FFF2-40B4-BE49-F238E27FC236}">
                <a16:creationId xmlns:a16="http://schemas.microsoft.com/office/drawing/2014/main" id="{E90926AA-3498-4D3A-AF1F-3280DFB34574}"/>
              </a:ext>
            </a:extLst>
          </p:cNvPr>
          <p:cNvSpPr/>
          <p:nvPr/>
        </p:nvSpPr>
        <p:spPr>
          <a:xfrm>
            <a:off x="6339296" y="4932115"/>
            <a:ext cx="2772024" cy="576064"/>
          </a:xfrm>
          <a:prstGeom prst="flowChartDecision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 kern="0">
                <a:solidFill>
                  <a:prstClr val="black"/>
                </a:solidFill>
                <a:ea typeface="맑은 고딕"/>
              </a:rPr>
              <a:t>적합직선의 수 </a:t>
            </a:r>
            <a:r>
              <a:rPr lang="en-US" altLang="ko-KR" sz="800" b="1" kern="0">
                <a:solidFill>
                  <a:prstClr val="black"/>
                </a:solidFill>
                <a:ea typeface="맑은 고딕"/>
              </a:rPr>
              <a:t>&gt; 1</a:t>
            </a:r>
            <a:endParaRPr lang="ko-KR" altLang="en-US" sz="800" b="1" kern="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60C018-9630-4857-85DA-6189EB349C39}"/>
              </a:ext>
            </a:extLst>
          </p:cNvPr>
          <p:cNvSpPr/>
          <p:nvPr/>
        </p:nvSpPr>
        <p:spPr>
          <a:xfrm>
            <a:off x="6536233" y="4356051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Inliner </a:t>
            </a:r>
            <a:r>
              <a:rPr lang="ko-KR" altLang="en-US" sz="900" b="1" kern="0">
                <a:solidFill>
                  <a:prstClr val="black"/>
                </a:solidFill>
                <a:ea typeface="맑은 고딕"/>
              </a:rPr>
              <a:t>개수가 가장 많은 직선을 적합직선으로 선택</a:t>
            </a:r>
            <a:endParaRPr lang="ko-KR" altLang="en-US" sz="900" b="1" kern="0" dirty="0">
              <a:solidFill>
                <a:prstClr val="black"/>
              </a:solidFill>
              <a:ea typeface="맑은 고딕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0DDF0B7-30C5-4297-8380-159B536FE87E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 bwMode="auto">
          <a:xfrm>
            <a:off x="7724365" y="4794519"/>
            <a:ext cx="943" cy="137596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DC4F1C4-CD5F-403B-86F0-EA4DCDCA68E8}"/>
              </a:ext>
            </a:extLst>
          </p:cNvPr>
          <p:cNvSpPr/>
          <p:nvPr/>
        </p:nvSpPr>
        <p:spPr>
          <a:xfrm>
            <a:off x="6536233" y="5648985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900" b="1" kern="0">
                <a:solidFill>
                  <a:prstClr val="black"/>
                </a:solidFill>
                <a:ea typeface="맑은 고딕"/>
              </a:rPr>
              <a:t>적합직선 중 </a:t>
            </a:r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error_sum</a:t>
            </a:r>
            <a:r>
              <a:rPr lang="ko-KR" altLang="en-US" sz="900" b="1" kern="0">
                <a:solidFill>
                  <a:prstClr val="black"/>
                </a:solidFill>
                <a:ea typeface="맑은 고딕"/>
              </a:rPr>
              <a:t>이 가장 작은 직선을 최종 적합직선으로 선택</a:t>
            </a:r>
            <a:endParaRPr lang="ko-KR" altLang="en-US" sz="900" b="1" kern="0" dirty="0">
              <a:solidFill>
                <a:prstClr val="black"/>
              </a:solidFill>
              <a:ea typeface="맑은 고딕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CDE60BD-58B0-47A8-893A-BDBB358E53A4}"/>
              </a:ext>
            </a:extLst>
          </p:cNvPr>
          <p:cNvCxnSpPr>
            <a:cxnSpLocks/>
            <a:stCxn id="60" idx="2"/>
            <a:endCxn id="71" idx="0"/>
          </p:cNvCxnSpPr>
          <p:nvPr/>
        </p:nvCxnSpPr>
        <p:spPr bwMode="auto">
          <a:xfrm flipH="1">
            <a:off x="7724365" y="5508179"/>
            <a:ext cx="943" cy="140806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3483945D-2EB3-4B42-AA41-C47D880CD99D}"/>
              </a:ext>
            </a:extLst>
          </p:cNvPr>
          <p:cNvCxnSpPr>
            <a:stCxn id="60" idx="1"/>
            <a:endCxn id="39" idx="0"/>
          </p:cNvCxnSpPr>
          <p:nvPr/>
        </p:nvCxnSpPr>
        <p:spPr bwMode="auto">
          <a:xfrm rot="10800000" flipV="1">
            <a:off x="4693898" y="5220147"/>
            <a:ext cx="1645399" cy="425628"/>
          </a:xfrm>
          <a:prstGeom prst="bentConnector2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8B32E91-AB62-48D3-B0CE-8AC8BF168602}"/>
              </a:ext>
            </a:extLst>
          </p:cNvPr>
          <p:cNvCxnSpPr>
            <a:stCxn id="71" idx="1"/>
            <a:endCxn id="39" idx="3"/>
          </p:cNvCxnSpPr>
          <p:nvPr/>
        </p:nvCxnSpPr>
        <p:spPr bwMode="auto">
          <a:xfrm flipH="1" flipV="1">
            <a:off x="5882029" y="5865009"/>
            <a:ext cx="654204" cy="3210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217340F-881A-49ED-9CE2-5E3449BD0690}"/>
              </a:ext>
            </a:extLst>
          </p:cNvPr>
          <p:cNvSpPr txBox="1"/>
          <p:nvPr/>
        </p:nvSpPr>
        <p:spPr>
          <a:xfrm>
            <a:off x="5661164" y="1269598"/>
            <a:ext cx="446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12C803-D65B-475E-BC12-D8EE8F50E96A}"/>
              </a:ext>
            </a:extLst>
          </p:cNvPr>
          <p:cNvSpPr txBox="1"/>
          <p:nvPr/>
        </p:nvSpPr>
        <p:spPr>
          <a:xfrm>
            <a:off x="4812961" y="1689655"/>
            <a:ext cx="395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75ADFF9-386B-4782-B921-CE7446A1BA48}"/>
              </a:ext>
            </a:extLst>
          </p:cNvPr>
          <p:cNvSpPr/>
          <p:nvPr/>
        </p:nvSpPr>
        <p:spPr>
          <a:xfrm>
            <a:off x="470360" y="620688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Input touch coordinate</a:t>
            </a:r>
            <a:endParaRPr lang="ko-KR" altLang="en-US" sz="900" b="1" kern="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41F2118C-9D5C-40E0-A4D7-7C7B886A1556}"/>
              </a:ext>
            </a:extLst>
          </p:cNvPr>
          <p:cNvSpPr/>
          <p:nvPr/>
        </p:nvSpPr>
        <p:spPr>
          <a:xfrm>
            <a:off x="272480" y="1196752"/>
            <a:ext cx="2772024" cy="576064"/>
          </a:xfrm>
          <a:prstGeom prst="flowChartDecision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Dataset is empty?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5CFBFB9-2EC8-497D-9743-5D2EBCEF3F76}"/>
              </a:ext>
            </a:extLst>
          </p:cNvPr>
          <p:cNvCxnSpPr>
            <a:stCxn id="49" idx="2"/>
            <a:endCxn id="50" idx="0"/>
          </p:cNvCxnSpPr>
          <p:nvPr/>
        </p:nvCxnSpPr>
        <p:spPr bwMode="auto">
          <a:xfrm>
            <a:off x="1658492" y="1059156"/>
            <a:ext cx="0" cy="137596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CA1B5BB-77EC-4812-A19A-85ADA8EB2CBB}"/>
              </a:ext>
            </a:extLst>
          </p:cNvPr>
          <p:cNvSpPr txBox="1"/>
          <p:nvPr/>
        </p:nvSpPr>
        <p:spPr>
          <a:xfrm>
            <a:off x="2843525" y="1286225"/>
            <a:ext cx="4019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11F041-2E91-41ED-B18F-DC0659B61FF6}"/>
              </a:ext>
            </a:extLst>
          </p:cNvPr>
          <p:cNvSpPr txBox="1"/>
          <p:nvPr/>
        </p:nvSpPr>
        <p:spPr>
          <a:xfrm>
            <a:off x="1229901" y="1694965"/>
            <a:ext cx="4019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2E09F4-CA73-4B4D-9F80-299C12DB5DD4}"/>
              </a:ext>
            </a:extLst>
          </p:cNvPr>
          <p:cNvSpPr/>
          <p:nvPr/>
        </p:nvSpPr>
        <p:spPr>
          <a:xfrm>
            <a:off x="3505765" y="6225049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Next step</a:t>
            </a:r>
            <a:endParaRPr lang="ko-KR" altLang="en-US" sz="900" b="1" kern="0" dirty="0">
              <a:solidFill>
                <a:prstClr val="black"/>
              </a:solidFill>
              <a:ea typeface="맑은 고딕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F3E9F02-C755-4B78-947D-8ABBD58C462C}"/>
              </a:ext>
            </a:extLst>
          </p:cNvPr>
          <p:cNvCxnSpPr>
            <a:stCxn id="39" idx="2"/>
            <a:endCxn id="55" idx="0"/>
          </p:cNvCxnSpPr>
          <p:nvPr/>
        </p:nvCxnSpPr>
        <p:spPr bwMode="auto">
          <a:xfrm>
            <a:off x="4693897" y="6084243"/>
            <a:ext cx="0" cy="140806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EA6C521-5843-45A3-8E89-833F4F91A204}"/>
              </a:ext>
            </a:extLst>
          </p:cNvPr>
          <p:cNvSpPr/>
          <p:nvPr/>
        </p:nvSpPr>
        <p:spPr>
          <a:xfrm>
            <a:off x="467261" y="1982997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Update</a:t>
            </a:r>
            <a:r>
              <a:rPr lang="ko-KR" altLang="en-US" sz="900" b="1" kern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900" b="1" kern="0">
                <a:solidFill>
                  <a:prstClr val="black"/>
                </a:solidFill>
                <a:ea typeface="맑은 고딕"/>
              </a:rPr>
              <a:t>dataset</a:t>
            </a:r>
            <a:endParaRPr lang="ko-KR" altLang="en-US" sz="900" b="1" kern="0" dirty="0">
              <a:solidFill>
                <a:prstClr val="black"/>
              </a:solidFill>
              <a:ea typeface="맑은 고딕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7FE7E63-D311-4A10-AC1E-882D15BAB00B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 bwMode="auto">
          <a:xfrm flipH="1">
            <a:off x="1655393" y="1772816"/>
            <a:ext cx="3099" cy="210181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58EF439-0E9A-4D83-93F4-ABB645CD2DB4}"/>
              </a:ext>
            </a:extLst>
          </p:cNvPr>
          <p:cNvCxnSpPr>
            <a:stCxn id="61" idx="2"/>
            <a:endCxn id="55" idx="1"/>
          </p:cNvCxnSpPr>
          <p:nvPr/>
        </p:nvCxnSpPr>
        <p:spPr bwMode="auto">
          <a:xfrm rot="16200000" flipH="1">
            <a:off x="569170" y="3507688"/>
            <a:ext cx="4022818" cy="1850372"/>
          </a:xfrm>
          <a:prstGeom prst="bentConnector2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FF2C169-90C5-41F0-9E23-94887AF4051B}"/>
              </a:ext>
            </a:extLst>
          </p:cNvPr>
          <p:cNvCxnSpPr>
            <a:stCxn id="50" idx="3"/>
            <a:endCxn id="27" idx="1"/>
          </p:cNvCxnSpPr>
          <p:nvPr/>
        </p:nvCxnSpPr>
        <p:spPr bwMode="auto">
          <a:xfrm flipV="1">
            <a:off x="3044504" y="1480982"/>
            <a:ext cx="273949" cy="3802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F00A1B0C-EB82-47A6-BE24-D53778D3D8D7}"/>
              </a:ext>
            </a:extLst>
          </p:cNvPr>
          <p:cNvSpPr/>
          <p:nvPr/>
        </p:nvSpPr>
        <p:spPr>
          <a:xfrm>
            <a:off x="3318453" y="1910989"/>
            <a:ext cx="2772024" cy="576064"/>
          </a:xfrm>
          <a:prstGeom prst="flowChartDecision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800" b="1" kern="0">
                <a:solidFill>
                  <a:prstClr val="black"/>
                </a:solidFill>
                <a:ea typeface="맑은 고딕"/>
              </a:rPr>
              <a:t>Dataset</a:t>
            </a:r>
            <a:r>
              <a:rPr lang="ko-KR" altLang="en-US" sz="800" b="1" kern="0">
                <a:solidFill>
                  <a:prstClr val="black"/>
                </a:solidFill>
                <a:ea typeface="맑은 고딕"/>
              </a:rPr>
              <a:t>의 좌표 수 </a:t>
            </a:r>
            <a:r>
              <a:rPr lang="en-US" altLang="ko-KR" sz="800" b="1" kern="0">
                <a:solidFill>
                  <a:prstClr val="black"/>
                </a:solidFill>
                <a:ea typeface="맑은 고딕"/>
              </a:rPr>
              <a:t>&lt; 2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3346AC0-1256-48C9-88CE-9A36EB06A339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 bwMode="auto">
          <a:xfrm flipV="1">
            <a:off x="6090477" y="1477683"/>
            <a:ext cx="446699" cy="3299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AA8A76E-8107-4880-91D4-0A01F203D1DA}"/>
              </a:ext>
            </a:extLst>
          </p:cNvPr>
          <p:cNvCxnSpPr>
            <a:stCxn id="72" idx="1"/>
            <a:endCxn id="55" idx="1"/>
          </p:cNvCxnSpPr>
          <p:nvPr/>
        </p:nvCxnSpPr>
        <p:spPr bwMode="auto">
          <a:xfrm rot="10800000" flipH="1" flipV="1">
            <a:off x="3318453" y="2199021"/>
            <a:ext cx="187312" cy="4245262"/>
          </a:xfrm>
          <a:prstGeom prst="bentConnector3">
            <a:avLst>
              <a:gd name="adj1" fmla="val -122042"/>
            </a:avLst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E614132-9CE5-4ADB-BFB8-C1CABFF0C63A}"/>
              </a:ext>
            </a:extLst>
          </p:cNvPr>
          <p:cNvCxnSpPr>
            <a:stCxn id="27" idx="2"/>
            <a:endCxn id="72" idx="0"/>
          </p:cNvCxnSpPr>
          <p:nvPr/>
        </p:nvCxnSpPr>
        <p:spPr bwMode="auto">
          <a:xfrm>
            <a:off x="4704465" y="1769014"/>
            <a:ext cx="0" cy="141975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C8202B2-4379-4900-B907-3F5B375E1024}"/>
              </a:ext>
            </a:extLst>
          </p:cNvPr>
          <p:cNvSpPr/>
          <p:nvPr/>
        </p:nvSpPr>
        <p:spPr>
          <a:xfrm>
            <a:off x="3514643" y="2631332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900" b="1" kern="0">
                <a:solidFill>
                  <a:prstClr val="black"/>
                </a:solidFill>
                <a:ea typeface="맑은 고딕"/>
              </a:rPr>
              <a:t>이전 프레임에서 사용한 적합직선을 사용</a:t>
            </a:r>
            <a:endParaRPr lang="ko-KR" altLang="en-US" sz="900" b="1" kern="0" dirty="0">
              <a:solidFill>
                <a:prstClr val="black"/>
              </a:solidFill>
              <a:ea typeface="맑은 고딕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B8F3870-9E42-4AAC-98AE-4534E9E5B4A4}"/>
              </a:ext>
            </a:extLst>
          </p:cNvPr>
          <p:cNvCxnSpPr>
            <a:stCxn id="72" idx="2"/>
            <a:endCxn id="86" idx="0"/>
          </p:cNvCxnSpPr>
          <p:nvPr/>
        </p:nvCxnSpPr>
        <p:spPr bwMode="auto">
          <a:xfrm flipH="1">
            <a:off x="4702775" y="2487053"/>
            <a:ext cx="1690" cy="144279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D98B48E-6947-438B-BD1A-8097A2072F3B}"/>
              </a:ext>
            </a:extLst>
          </p:cNvPr>
          <p:cNvSpPr txBox="1"/>
          <p:nvPr/>
        </p:nvSpPr>
        <p:spPr>
          <a:xfrm>
            <a:off x="4812961" y="2415888"/>
            <a:ext cx="395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162BBE-24CC-4E09-A435-118105523DFE}"/>
              </a:ext>
            </a:extLst>
          </p:cNvPr>
          <p:cNvSpPr txBox="1"/>
          <p:nvPr/>
        </p:nvSpPr>
        <p:spPr>
          <a:xfrm>
            <a:off x="3222972" y="2200885"/>
            <a:ext cx="446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50FD47D-5D64-478D-A8D4-ED6BD641F0DB}"/>
              </a:ext>
            </a:extLst>
          </p:cNvPr>
          <p:cNvCxnSpPr>
            <a:stCxn id="86" idx="2"/>
            <a:endCxn id="39" idx="0"/>
          </p:cNvCxnSpPr>
          <p:nvPr/>
        </p:nvCxnSpPr>
        <p:spPr bwMode="auto">
          <a:xfrm flipH="1">
            <a:off x="4693897" y="3069800"/>
            <a:ext cx="8878" cy="2575975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BD21222-4660-43BE-A032-79EB1D4FF924}"/>
              </a:ext>
            </a:extLst>
          </p:cNvPr>
          <p:cNvCxnSpPr>
            <a:stCxn id="33" idx="2"/>
            <a:endCxn id="46" idx="0"/>
          </p:cNvCxnSpPr>
          <p:nvPr/>
        </p:nvCxnSpPr>
        <p:spPr bwMode="auto">
          <a:xfrm>
            <a:off x="7725308" y="1696917"/>
            <a:ext cx="0" cy="142064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순서도: 판단 103">
            <a:extLst>
              <a:ext uri="{FF2B5EF4-FFF2-40B4-BE49-F238E27FC236}">
                <a16:creationId xmlns:a16="http://schemas.microsoft.com/office/drawing/2014/main" id="{659CC656-86DF-4EF2-8C06-86E0392E67F1}"/>
              </a:ext>
            </a:extLst>
          </p:cNvPr>
          <p:cNvSpPr/>
          <p:nvPr/>
        </p:nvSpPr>
        <p:spPr>
          <a:xfrm>
            <a:off x="6338566" y="3563963"/>
            <a:ext cx="2772024" cy="576064"/>
          </a:xfrm>
          <a:prstGeom prst="flowChartDecision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 kern="0">
                <a:solidFill>
                  <a:prstClr val="black"/>
                </a:solidFill>
                <a:ea typeface="맑은 고딕"/>
              </a:rPr>
              <a:t>직선을 만들 수 있는 조합이 남아있는지</a:t>
            </a:r>
            <a:r>
              <a:rPr lang="en-US" altLang="ko-KR" sz="800" b="1" kern="0">
                <a:solidFill>
                  <a:prstClr val="black"/>
                </a:solidFill>
                <a:ea typeface="맑은 고딕"/>
              </a:rPr>
              <a:t>?</a:t>
            </a:r>
            <a:endParaRPr lang="ko-KR" altLang="en-US" sz="800" b="1" kern="0" dirty="0">
              <a:solidFill>
                <a:prstClr val="black"/>
              </a:solidFill>
              <a:ea typeface="맑은 고딕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0FB8894-E520-4F6D-B069-0CCFA4751258}"/>
              </a:ext>
            </a:extLst>
          </p:cNvPr>
          <p:cNvCxnSpPr>
            <a:stCxn id="48" idx="2"/>
            <a:endCxn id="104" idx="0"/>
          </p:cNvCxnSpPr>
          <p:nvPr/>
        </p:nvCxnSpPr>
        <p:spPr bwMode="auto">
          <a:xfrm>
            <a:off x="7724365" y="3429577"/>
            <a:ext cx="213" cy="134386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ADA9625-AEA1-41B2-8552-85F9E0DE5D3B}"/>
              </a:ext>
            </a:extLst>
          </p:cNvPr>
          <p:cNvCxnSpPr>
            <a:stCxn id="104" idx="3"/>
            <a:endCxn id="46" idx="3"/>
          </p:cNvCxnSpPr>
          <p:nvPr/>
        </p:nvCxnSpPr>
        <p:spPr bwMode="auto">
          <a:xfrm flipH="1" flipV="1">
            <a:off x="8913440" y="2058215"/>
            <a:ext cx="197150" cy="1793780"/>
          </a:xfrm>
          <a:prstGeom prst="bentConnector3">
            <a:avLst>
              <a:gd name="adj1" fmla="val -115952"/>
            </a:avLst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3143B76-4CC4-4A09-8EDA-97C72C0E0EB0}"/>
              </a:ext>
            </a:extLst>
          </p:cNvPr>
          <p:cNvSpPr txBox="1"/>
          <p:nvPr/>
        </p:nvSpPr>
        <p:spPr>
          <a:xfrm>
            <a:off x="8881182" y="3639181"/>
            <a:ext cx="446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87A64A3-3C9E-4772-8540-045203E1CFB6}"/>
              </a:ext>
            </a:extLst>
          </p:cNvPr>
          <p:cNvCxnSpPr>
            <a:cxnSpLocks/>
            <a:stCxn id="104" idx="2"/>
            <a:endCxn id="62" idx="0"/>
          </p:cNvCxnSpPr>
          <p:nvPr/>
        </p:nvCxnSpPr>
        <p:spPr bwMode="auto">
          <a:xfrm flipH="1">
            <a:off x="7724365" y="4140027"/>
            <a:ext cx="213" cy="216024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224DE7F-C6DD-4A32-927F-98603CB4A64C}"/>
              </a:ext>
            </a:extLst>
          </p:cNvPr>
          <p:cNvSpPr txBox="1"/>
          <p:nvPr/>
        </p:nvSpPr>
        <p:spPr>
          <a:xfrm>
            <a:off x="7832044" y="4068439"/>
            <a:ext cx="395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CEF7826-98C1-4F63-B271-6CACB543F86F}"/>
              </a:ext>
            </a:extLst>
          </p:cNvPr>
          <p:cNvSpPr txBox="1"/>
          <p:nvPr/>
        </p:nvSpPr>
        <p:spPr>
          <a:xfrm>
            <a:off x="7789191" y="5430331"/>
            <a:ext cx="446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77C61B-C68E-40A2-A1E8-F8119513DAEC}"/>
              </a:ext>
            </a:extLst>
          </p:cNvPr>
          <p:cNvSpPr txBox="1"/>
          <p:nvPr/>
        </p:nvSpPr>
        <p:spPr>
          <a:xfrm>
            <a:off x="6209131" y="5010543"/>
            <a:ext cx="395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6540495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메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07" tIns="45705" rIns="91407" bIns="45705" numCol="1" rtlCol="0" anchor="t" anchorCtr="0" compatLnSpc="1">
        <a:prstTxWarp prst="textNoShape">
          <a:avLst/>
        </a:prstTxWarp>
        <a:spAutoFit/>
      </a:bodyPr>
      <a:lstStyle>
        <a:defPPr marL="546100" marR="0" indent="-184150" algn="l" defTabSz="914400" rtl="0" eaLnBrk="1" fontAlgn="base" latinLnBrk="1" hangingPunct="1">
          <a:lnSpc>
            <a:spcPct val="90000"/>
          </a:lnSpc>
          <a:spcBef>
            <a:spcPct val="15000"/>
          </a:spcBef>
          <a:spcAft>
            <a:spcPct val="15000"/>
          </a:spcAft>
          <a:buClr>
            <a:schemeClr val="tx1"/>
          </a:buClr>
          <a:buSzTx/>
          <a:buFontTx/>
          <a:buChar char="-"/>
          <a:tabLst>
            <a:tab pos="990600" algn="l"/>
          </a:tabLst>
          <a:defRPr kumimoji="1" sz="11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13871</TotalTime>
  <Words>593</Words>
  <Application>Microsoft Office PowerPoint</Application>
  <PresentationFormat>A4 용지(210x297mm)</PresentationFormat>
  <Paragraphs>151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1" baseType="lpstr">
      <vt:lpstr>Wingdings</vt:lpstr>
      <vt:lpstr>LG스마트체2.0 Regular</vt:lpstr>
      <vt:lpstr>맑은 고딕</vt:lpstr>
      <vt:lpstr>LG스마트체 Regular</vt:lpstr>
      <vt:lpstr>LG스마트체2.0 SemiBold</vt:lpstr>
      <vt:lpstr>HY헤드라인M</vt:lpstr>
      <vt:lpstr>LG스마트체2.0 Bold</vt:lpstr>
      <vt:lpstr>LG스마트체 Light</vt:lpstr>
      <vt:lpstr>Arial</vt:lpstr>
      <vt:lpstr>굴림</vt:lpstr>
      <vt:lpstr>Tahoma</vt:lpstr>
      <vt:lpstr>Cambria Math</vt:lpstr>
      <vt:lpstr>표지</vt:lpstr>
      <vt:lpstr>메인</vt:lpstr>
      <vt:lpstr>발명제안서</vt:lpstr>
      <vt:lpstr>Block Diagram</vt:lpstr>
      <vt:lpstr>Coordinate Correction</vt:lpstr>
      <vt:lpstr>RANSAC Algorithm</vt:lpstr>
      <vt:lpstr>RANSAC Algorithm</vt:lpstr>
      <vt:lpstr>RANSAC Algorithm( Inlier의 개수가 같은 경우)</vt:lpstr>
      <vt:lpstr>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실리콘웍스</dc:creator>
  <cp:lastModifiedBy>임양빈</cp:lastModifiedBy>
  <cp:revision>1610</cp:revision>
  <cp:lastPrinted>2018-02-06T05:52:38Z</cp:lastPrinted>
  <dcterms:created xsi:type="dcterms:W3CDTF">2015-11-27T04:44:53Z</dcterms:created>
  <dcterms:modified xsi:type="dcterms:W3CDTF">2022-10-07T08:29:17Z</dcterms:modified>
</cp:coreProperties>
</file>