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3"/>
  </p:notesMasterIdLst>
  <p:sldIdLst>
    <p:sldId id="259" r:id="rId2"/>
    <p:sldId id="287" r:id="rId3"/>
    <p:sldId id="273" r:id="rId4"/>
    <p:sldId id="270" r:id="rId5"/>
    <p:sldId id="257" r:id="rId6"/>
    <p:sldId id="268" r:id="rId7"/>
    <p:sldId id="267" r:id="rId8"/>
    <p:sldId id="269" r:id="rId9"/>
    <p:sldId id="271" r:id="rId10"/>
    <p:sldId id="262" r:id="rId11"/>
    <p:sldId id="275" r:id="rId12"/>
    <p:sldId id="263" r:id="rId13"/>
    <p:sldId id="265" r:id="rId14"/>
    <p:sldId id="266" r:id="rId15"/>
    <p:sldId id="280" r:id="rId16"/>
    <p:sldId id="281" r:id="rId17"/>
    <p:sldId id="279" r:id="rId18"/>
    <p:sldId id="282" r:id="rId19"/>
    <p:sldId id="283" r:id="rId20"/>
    <p:sldId id="284" r:id="rId21"/>
    <p:sldId id="28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4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헌" initials="이" lastIdx="1" clrIdx="0">
    <p:extLst>
      <p:ext uri="{19B8F6BF-5375-455C-9EA6-DF929625EA0E}">
        <p15:presenceInfo xmlns:p15="http://schemas.microsoft.com/office/powerpoint/2012/main" userId="S-1-5-21-3209963065-608272421-2735405304-222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2F5597"/>
    <a:srgbClr val="FFCCCC"/>
    <a:srgbClr val="66FF66"/>
    <a:srgbClr val="FFCCFF"/>
    <a:srgbClr val="FFCC66"/>
    <a:srgbClr val="C5E0B4"/>
    <a:srgbClr val="BDD7EE"/>
    <a:srgbClr val="CCFFFF"/>
    <a:srgbClr val="CDD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47" autoAdjust="0"/>
    <p:restoredTop sz="95196" autoAdjust="0"/>
  </p:normalViewPr>
  <p:slideViewPr>
    <p:cSldViewPr snapToGrid="0" showGuides="1">
      <p:cViewPr varScale="1">
        <p:scale>
          <a:sx n="82" d="100"/>
          <a:sy n="82" d="100"/>
        </p:scale>
        <p:origin x="989" y="62"/>
      </p:cViewPr>
      <p:guideLst>
        <p:guide orient="horz" pos="822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7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4F248-1C3E-4F09-B795-72E3B8B03314}" type="datetimeFigureOut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BF92E-9405-461B-B2A5-E8C7B04BA1C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818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05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라벨링은 </a:t>
            </a:r>
            <a:r>
              <a:rPr lang="en-US" altLang="ko-KR" dirty="0"/>
              <a:t>Stage1</a:t>
            </a:r>
            <a:r>
              <a:rPr lang="ko-KR" altLang="en-US" dirty="0"/>
              <a:t>부터 </a:t>
            </a:r>
            <a:r>
              <a:rPr lang="en-US" altLang="ko-KR" dirty="0"/>
              <a:t>Stage4</a:t>
            </a:r>
            <a:r>
              <a:rPr lang="ko-KR" altLang="en-US" dirty="0"/>
              <a:t>까지 총 </a:t>
            </a:r>
            <a:r>
              <a:rPr lang="en-US" altLang="ko-KR" dirty="0"/>
              <a:t>4 </a:t>
            </a:r>
            <a:r>
              <a:rPr lang="ko-KR" altLang="en-US" dirty="0"/>
              <a:t>단계로 진행되고있습니다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Stage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521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</a:t>
            </a:r>
            <a:r>
              <a:rPr lang="en-US" altLang="ko-KR" dirty="0"/>
              <a:t>Stage1</a:t>
            </a:r>
            <a:r>
              <a:rPr lang="ko-KR" altLang="en-US" dirty="0"/>
              <a:t>에서는 모든 </a:t>
            </a:r>
            <a:r>
              <a:rPr lang="en-US" altLang="ko-KR" dirty="0"/>
              <a:t>Node</a:t>
            </a:r>
            <a:r>
              <a:rPr lang="ko-KR" altLang="en-US" dirty="0"/>
              <a:t>를 탐색하면서 </a:t>
            </a:r>
            <a:r>
              <a:rPr lang="en-US" altLang="ko-KR" dirty="0"/>
              <a:t>Label Thd</a:t>
            </a:r>
            <a:r>
              <a:rPr lang="ko-KR" altLang="en-US" dirty="0"/>
              <a:t>를 넘은 값들에 </a:t>
            </a:r>
            <a:r>
              <a:rPr lang="en-US" altLang="ko-KR" dirty="0"/>
              <a:t>Label </a:t>
            </a:r>
            <a:r>
              <a:rPr lang="ko-KR" altLang="en-US" dirty="0"/>
              <a:t>넘버를 부여하고</a:t>
            </a:r>
            <a:r>
              <a:rPr lang="en-US" altLang="ko-KR" dirty="0"/>
              <a:t>, 1</a:t>
            </a:r>
            <a:r>
              <a:rPr lang="ko-KR" altLang="en-US" dirty="0"/>
              <a:t>차적으로 </a:t>
            </a:r>
            <a:r>
              <a:rPr lang="en-US" altLang="ko-KR" dirty="0"/>
              <a:t>EQ </a:t>
            </a:r>
            <a:r>
              <a:rPr lang="ko-KR" altLang="en-US" dirty="0"/>
              <a:t>테이블을 작성하는 부분입니다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탐색을 하면서 주변 범위에 라벨 넘버를 가지는 노드가 없으면 새로운 라벨 넘버를 부여하고</a:t>
            </a:r>
            <a:r>
              <a:rPr lang="en-US" altLang="ko-KR" dirty="0"/>
              <a:t>, EQ </a:t>
            </a:r>
            <a:r>
              <a:rPr lang="ko-KR" altLang="en-US" dirty="0"/>
              <a:t>테이블 값을 부여 받은 라벨 넘버로 설정해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주변에 라벨 넘버가 존재한다면</a:t>
            </a:r>
            <a:r>
              <a:rPr lang="en-US" altLang="ko-KR" dirty="0"/>
              <a:t>, </a:t>
            </a:r>
            <a:r>
              <a:rPr lang="ko-KR" altLang="en-US" dirty="0"/>
              <a:t>현재 노드의 주변 라벨 값 중 가장 작은 값으로 라벨 넘버를 설정해줍니다</a:t>
            </a:r>
            <a:r>
              <a:rPr lang="en-US" altLang="ko-KR" dirty="0"/>
              <a:t>. </a:t>
            </a:r>
            <a:r>
              <a:rPr lang="ko-KR" altLang="en-US" dirty="0"/>
              <a:t>그런데 만약 이 예시처럼</a:t>
            </a:r>
            <a:r>
              <a:rPr lang="en-US" altLang="ko-KR" dirty="0"/>
              <a:t> </a:t>
            </a:r>
            <a:r>
              <a:rPr lang="ko-KR" altLang="en-US" dirty="0"/>
              <a:t>탐색 범위 내에 </a:t>
            </a:r>
            <a:r>
              <a:rPr lang="en-US" altLang="ko-KR" dirty="0"/>
              <a:t>2</a:t>
            </a:r>
            <a:r>
              <a:rPr lang="ko-KR" altLang="en-US" dirty="0"/>
              <a:t>개이상의 라벨 번호가 있으면 주변 테이블 값을</a:t>
            </a:r>
            <a:r>
              <a:rPr lang="en-US" altLang="ko-KR" dirty="0"/>
              <a:t>(</a:t>
            </a:r>
            <a:r>
              <a:rPr lang="ko-KR" altLang="en-US" dirty="0"/>
              <a:t>여기서는 </a:t>
            </a:r>
            <a:r>
              <a:rPr lang="en-US" altLang="ko-KR" dirty="0"/>
              <a:t>2)</a:t>
            </a:r>
            <a:r>
              <a:rPr lang="ko-KR" altLang="en-US" dirty="0"/>
              <a:t> 탐색 범위 내의 라벨 값 중 가장 작은 값</a:t>
            </a:r>
            <a:r>
              <a:rPr lang="en-US" altLang="ko-KR" dirty="0"/>
              <a:t>(</a:t>
            </a:r>
            <a:r>
              <a:rPr lang="ko-KR" altLang="en-US" dirty="0"/>
              <a:t>여기서는 </a:t>
            </a:r>
            <a:r>
              <a:rPr lang="en-US" altLang="ko-KR" dirty="0"/>
              <a:t>1)</a:t>
            </a:r>
            <a:r>
              <a:rPr lang="ko-KR" altLang="en-US" dirty="0"/>
              <a:t>으로 수정해줍니다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방법으로 모든 노드를 탐색해주면 </a:t>
            </a:r>
            <a:r>
              <a:rPr lang="en-US" altLang="ko-KR" dirty="0"/>
              <a:t>Stage1</a:t>
            </a:r>
            <a:r>
              <a:rPr lang="ko-KR" altLang="en-US" dirty="0"/>
              <a:t>은 </a:t>
            </a:r>
            <a:r>
              <a:rPr lang="ko-KR" altLang="en-US" dirty="0" err="1"/>
              <a:t>끝나게되고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529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Stage2,3 </a:t>
            </a:r>
            <a:r>
              <a:rPr lang="ko-KR" altLang="en-US" dirty="0"/>
              <a:t>단계에서는 인접한 라벨들을 묶어 주기 위해 </a:t>
            </a:r>
            <a:r>
              <a:rPr lang="en-US" altLang="ko-KR" dirty="0"/>
              <a:t>EQ </a:t>
            </a:r>
            <a:r>
              <a:rPr lang="ko-KR" altLang="en-US" dirty="0"/>
              <a:t>테이블을 정리해주게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Stage2</a:t>
            </a:r>
            <a:r>
              <a:rPr lang="ko-KR" altLang="en-US" dirty="0"/>
              <a:t>에서는 </a:t>
            </a:r>
            <a:r>
              <a:rPr lang="en-US" altLang="ko-KR" dirty="0"/>
              <a:t>EQ</a:t>
            </a:r>
            <a:r>
              <a:rPr lang="ko-KR" altLang="en-US" dirty="0"/>
              <a:t>테이블의 </a:t>
            </a:r>
            <a:r>
              <a:rPr lang="en-US" altLang="ko-KR" dirty="0"/>
              <a:t>num</a:t>
            </a:r>
            <a:r>
              <a:rPr lang="ko-KR" altLang="en-US" dirty="0"/>
              <a:t>과 </a:t>
            </a:r>
            <a:r>
              <a:rPr lang="en-US" altLang="ko-KR" dirty="0"/>
              <a:t>Label</a:t>
            </a:r>
            <a:r>
              <a:rPr lang="ko-KR" altLang="en-US" dirty="0"/>
              <a:t>를 비교해보고 갖지 않다면 </a:t>
            </a:r>
            <a:r>
              <a:rPr lang="en-US" altLang="ko-KR" dirty="0"/>
              <a:t>Label </a:t>
            </a:r>
            <a:r>
              <a:rPr lang="ko-KR" altLang="en-US" dirty="0"/>
              <a:t>값의 테이블 번호로 이동해서 다시 비교합니다</a:t>
            </a:r>
            <a:r>
              <a:rPr lang="en-US" altLang="ko-KR" dirty="0"/>
              <a:t>. </a:t>
            </a:r>
            <a:r>
              <a:rPr lang="ko-KR" altLang="en-US" dirty="0"/>
              <a:t>그러다가 같은 순간의 </a:t>
            </a:r>
            <a:r>
              <a:rPr lang="en-US" altLang="ko-KR" dirty="0"/>
              <a:t>Label </a:t>
            </a:r>
            <a:r>
              <a:rPr lang="ko-KR" altLang="en-US" dirty="0"/>
              <a:t>값으로 현재의 라벨 값을 바꾸어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Stage3</a:t>
            </a:r>
            <a:r>
              <a:rPr lang="ko-KR" altLang="en-US" dirty="0"/>
              <a:t>에서는 정리된 </a:t>
            </a:r>
            <a:r>
              <a:rPr lang="en-US" altLang="ko-KR" dirty="0"/>
              <a:t>EQ</a:t>
            </a:r>
            <a:r>
              <a:rPr lang="ko-KR" altLang="en-US" dirty="0"/>
              <a:t>테이블의 </a:t>
            </a:r>
            <a:r>
              <a:rPr lang="en-US" altLang="ko-KR" dirty="0"/>
              <a:t>Label </a:t>
            </a:r>
            <a:r>
              <a:rPr lang="ko-KR" altLang="en-US" dirty="0"/>
              <a:t>번호를 순차적으로 바꾸어 줍니다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553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Stage4</a:t>
            </a:r>
            <a:r>
              <a:rPr lang="ko-KR" altLang="en-US" dirty="0"/>
              <a:t>에서는 최종적으로 구한 </a:t>
            </a:r>
            <a:r>
              <a:rPr lang="en-US" altLang="ko-KR" dirty="0"/>
              <a:t>EQ </a:t>
            </a:r>
            <a:r>
              <a:rPr lang="ko-KR" altLang="en-US" dirty="0"/>
              <a:t>테이블을 이용해서 </a:t>
            </a:r>
            <a:r>
              <a:rPr lang="en-US" altLang="ko-KR" dirty="0"/>
              <a:t>Label </a:t>
            </a:r>
            <a:r>
              <a:rPr lang="ko-KR" altLang="en-US" dirty="0"/>
              <a:t>값을 치환해준 뒤에</a:t>
            </a:r>
            <a:r>
              <a:rPr lang="en-US" altLang="ko-KR" dirty="0"/>
              <a:t>,</a:t>
            </a:r>
            <a:r>
              <a:rPr lang="ko-KR" altLang="en-US" dirty="0"/>
              <a:t> 라벨의 영역을 설정해 주고</a:t>
            </a:r>
            <a:r>
              <a:rPr lang="en-US" altLang="ko-KR" dirty="0"/>
              <a:t> </a:t>
            </a:r>
            <a:r>
              <a:rPr lang="ko-KR" altLang="en-US" dirty="0"/>
              <a:t>각 라벨의 </a:t>
            </a:r>
            <a:r>
              <a:rPr lang="en-US" altLang="ko-KR" dirty="0"/>
              <a:t>Delta</a:t>
            </a:r>
            <a:r>
              <a:rPr lang="ko-KR" altLang="en-US" dirty="0"/>
              <a:t> 최댓값</a:t>
            </a:r>
            <a:r>
              <a:rPr lang="en-US" altLang="ko-KR" dirty="0"/>
              <a:t>, </a:t>
            </a:r>
            <a:r>
              <a:rPr lang="ko-KR" altLang="en-US" dirty="0"/>
              <a:t>최댓값의 좌표</a:t>
            </a:r>
            <a:r>
              <a:rPr lang="en-US" altLang="ko-KR" dirty="0"/>
              <a:t>, cell </a:t>
            </a:r>
            <a:r>
              <a:rPr lang="ko-KR" altLang="en-US" dirty="0"/>
              <a:t>개수를 저장해 주게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여기까지하면</a:t>
            </a:r>
            <a:r>
              <a:rPr lang="ko-KR" altLang="en-US" dirty="0"/>
              <a:t> </a:t>
            </a:r>
            <a:r>
              <a:rPr lang="en-US" altLang="ko-KR" dirty="0"/>
              <a:t>Split/Merge </a:t>
            </a:r>
            <a:r>
              <a:rPr lang="ko-KR" altLang="en-US" dirty="0"/>
              <a:t>하기 전까지의 </a:t>
            </a:r>
            <a:r>
              <a:rPr lang="en-US" altLang="ko-KR" dirty="0"/>
              <a:t>Labeling </a:t>
            </a:r>
            <a:r>
              <a:rPr lang="ko-KR" altLang="en-US" dirty="0"/>
              <a:t>부분이 마무리됩니다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427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Palm Rejection</a:t>
            </a:r>
            <a:r>
              <a:rPr lang="ko-KR" altLang="en-US" dirty="0"/>
              <a:t>은 </a:t>
            </a:r>
            <a:r>
              <a:rPr lang="ko-KR" altLang="en-US" dirty="0" err="1"/>
              <a:t>라벨링</a:t>
            </a:r>
            <a:r>
              <a:rPr lang="ko-KR" altLang="en-US" dirty="0"/>
              <a:t> 되고 난 후에 라벨들이 </a:t>
            </a:r>
            <a:r>
              <a:rPr lang="en-US" altLang="ko-KR" dirty="0"/>
              <a:t>Palm</a:t>
            </a:r>
            <a:r>
              <a:rPr lang="ko-KR" altLang="en-US" dirty="0"/>
              <a:t>인지 아닌지를 구분해주고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Palm </a:t>
            </a:r>
            <a:r>
              <a:rPr lang="ko-KR" altLang="en-US" dirty="0"/>
              <a:t>영역을 설정해주는 알고리즘입니다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Palm Rejection</a:t>
            </a:r>
            <a:r>
              <a:rPr lang="ko-KR" altLang="en-US" dirty="0"/>
              <a:t>을 통해 </a:t>
            </a:r>
            <a:r>
              <a:rPr lang="en-US" altLang="ko-KR" dirty="0"/>
              <a:t>Palm</a:t>
            </a:r>
            <a:r>
              <a:rPr lang="ko-KR" altLang="en-US" dirty="0"/>
              <a:t>으로 인식된 라벨들은 </a:t>
            </a:r>
            <a:r>
              <a:rPr lang="en-US" altLang="ko-KR" dirty="0"/>
              <a:t>Touch</a:t>
            </a:r>
            <a:r>
              <a:rPr lang="ko-KR" altLang="en-US" dirty="0"/>
              <a:t>로 내보내지 않고</a:t>
            </a:r>
            <a:r>
              <a:rPr lang="en-US" altLang="ko-KR" dirty="0"/>
              <a:t>, split/merge</a:t>
            </a:r>
            <a:r>
              <a:rPr lang="ko-KR" altLang="en-US" dirty="0"/>
              <a:t>를 수행하지 않기 때문에 알고리즘 타임도 절약해 줄 수 있는 장점이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Palm Rejection</a:t>
            </a:r>
            <a:r>
              <a:rPr lang="ko-KR" altLang="en-US" dirty="0"/>
              <a:t>의 알고리즘 </a:t>
            </a:r>
            <a:r>
              <a:rPr lang="en-US" altLang="ko-KR" dirty="0"/>
              <a:t>Flow</a:t>
            </a:r>
            <a:r>
              <a:rPr lang="ko-KR" altLang="en-US" dirty="0"/>
              <a:t>는 먼저 </a:t>
            </a:r>
            <a:r>
              <a:rPr lang="en-US" altLang="ko-KR" dirty="0"/>
              <a:t>Label</a:t>
            </a:r>
            <a:r>
              <a:rPr lang="ko-KR" altLang="en-US" dirty="0"/>
              <a:t>이 </a:t>
            </a:r>
            <a:r>
              <a:rPr lang="en-US" altLang="ko-KR" dirty="0"/>
              <a:t>palm</a:t>
            </a:r>
            <a:r>
              <a:rPr lang="ko-KR" altLang="en-US" dirty="0"/>
              <a:t>인지 아닌지 구분하는 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Palm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Detection,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Palm 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영역을 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Merge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하거나 새로운 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Palm 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영역을 추가해주는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Marge / Save new palm region,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Palm 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영역을 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cascade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한 뒤 영역을 줄여주고 </a:t>
            </a:r>
            <a:r>
              <a:rPr lang="ko-KR" altLang="en-US" baseline="0" dirty="0"/>
              <a:t>일정시간 지나면 없애 주는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Down Sizing / Release Palm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이렇게 크게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파트가 있습니다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우선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Palm Detection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부분인데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현재 라벨이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Palm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인지 아닌지 구분해 주기 위해서 첫번째로는 라벨의 크기로 판단해주고 있습니다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라벨에 포함된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cell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개수가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Threshold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보다 많으면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Palm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판단하게 됩니다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두번째 방법으로는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Palm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과의 거리를 보고 라벨이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palm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인지 아닌지 판단해주고 있습니다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Palm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라벨 사이의 거리가 가까우면 그 라벨의 크기에 상관없이 해당 라벨을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palm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구분해줍니다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dirty="0"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206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dirty="0"/>
              <a:t>그 다음으로는 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Merge / 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Save new palm region 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부분입니다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endParaRPr lang="en-US" altLang="ko-KR" sz="1200" b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 부분에서는 현재 </a:t>
            </a:r>
            <a:r>
              <a:rPr lang="ko-KR" altLang="en-US" sz="1200" b="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잡혀있는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Palm 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영역과 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Label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 </a:t>
            </a:r>
            <a:r>
              <a:rPr lang="en-US" altLang="ko-KR" sz="12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ConnectDist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내에 들어오면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Merge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해주고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</a:t>
            </a:r>
          </a:p>
          <a:p>
            <a:r>
              <a:rPr lang="en-US" altLang="ko-KR" sz="12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ConnectDist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보다 멀리 있고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그 라벨이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Palm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이라면 새로운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Palm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영역을 생성해주게 됩니다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517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dirty="0"/>
              <a:t>방금 라벨과 </a:t>
            </a:r>
            <a:r>
              <a:rPr lang="en-US" altLang="ko-KR" b="0" dirty="0"/>
              <a:t>Palm</a:t>
            </a:r>
            <a:r>
              <a:rPr lang="ko-KR" altLang="en-US" b="0" dirty="0"/>
              <a:t>이 </a:t>
            </a:r>
            <a:r>
              <a:rPr lang="en-US" altLang="ko-KR" sz="1200" b="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ConnectDist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내에 들어오면 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Merge 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해준다고 말씀드렸는데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Palm 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입력을 하기위해 손바닥을 패널에 올리게 되면 사람의 손바닥이 평평하지 않기 때문에 한번에 큰 라벨이 생성되지 않게 됩니다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</a:p>
          <a:p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그래서 초기 몇 프레임은 라벨들 사이 간격이 멀어 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Palm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으로 인식되어야 할 라벨들이 </a:t>
            </a:r>
            <a:r>
              <a:rPr lang="en-US" altLang="ko-KR" sz="1200" b="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ConnectDist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보다 멀어져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Palm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으로 인식이 안 되는 문제가 있을 수 있습니다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따라서 처음 몇 프레임은 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Adaptive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하게 </a:t>
            </a:r>
            <a:r>
              <a:rPr lang="en-US" altLang="ko-KR" sz="1200" b="0" dirty="0" err="1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ConnectDist</a:t>
            </a:r>
            <a:r>
              <a:rPr lang="ko-KR" altLang="en-US" sz="1200" b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를 높여주어서 </a:t>
            </a:r>
            <a:r>
              <a:rPr lang="en-US" altLang="ko-KR" sz="1200" b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Palm</a:t>
            </a:r>
            <a:r>
              <a:rPr lang="ko-KR" altLang="en-US" sz="1200" b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의 초기 인식 성능을 향상시켜주고 있습니다</a:t>
            </a:r>
            <a:r>
              <a:rPr lang="en-US" altLang="ko-KR" sz="1200" b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</a:p>
          <a:p>
            <a:endParaRPr lang="en-US" altLang="ko-KR" sz="1200" b="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r>
              <a:rPr lang="ko-KR" altLang="en-US" sz="1200" b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초기 </a:t>
            </a:r>
            <a:r>
              <a:rPr lang="en-US" altLang="ko-KR" sz="1200" b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5 </a:t>
            </a:r>
            <a:r>
              <a:rPr lang="ko-KR" altLang="en-US" sz="1200" b="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프레임 정도의 </a:t>
            </a:r>
            <a:r>
              <a:rPr lang="en-US" altLang="ko-KR" sz="1200" dirty="0" err="1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ConnectDist</a:t>
            </a:r>
            <a:r>
              <a:rPr lang="ko-KR" altLang="en-US" sz="12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는 약 </a:t>
            </a:r>
            <a:r>
              <a:rPr lang="en-US" altLang="ko-KR" sz="12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30 </a:t>
            </a:r>
            <a:r>
              <a:rPr lang="ko-KR" altLang="en-US" sz="12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정도로 설정되어 있고</a:t>
            </a:r>
            <a:r>
              <a:rPr lang="en-US" altLang="ko-KR" sz="12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, </a:t>
            </a:r>
            <a:r>
              <a:rPr lang="ko-KR" altLang="en-US" sz="12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이후 프레임에서 </a:t>
            </a:r>
            <a:r>
              <a:rPr lang="en-US" altLang="ko-KR" sz="1200" dirty="0" err="1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ConnectDist</a:t>
            </a:r>
            <a:r>
              <a:rPr lang="ko-KR" altLang="en-US" sz="12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는 약 </a:t>
            </a:r>
            <a:r>
              <a:rPr lang="en-US" altLang="ko-KR" sz="12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5 </a:t>
            </a:r>
            <a:r>
              <a:rPr lang="ko-KR" altLang="en-US" sz="12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정도로 설정되어 있습니다</a:t>
            </a:r>
            <a:r>
              <a:rPr lang="en-US" altLang="ko-KR" sz="12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.</a:t>
            </a:r>
            <a:endParaRPr lang="en-US" altLang="ko-KR" sz="1200" b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6908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dirty="0"/>
              <a:t>마지막으로는 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Down Sizing / Release Palm 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부분인데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,</a:t>
            </a:r>
          </a:p>
          <a:p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이 부분에서는 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248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Split</a:t>
            </a:r>
            <a:r>
              <a:rPr lang="ko-KR" altLang="en-US" dirty="0"/>
              <a:t>은 </a:t>
            </a:r>
            <a:r>
              <a:rPr lang="ko-KR" altLang="en-US" dirty="0" err="1"/>
              <a:t>라벨링</a:t>
            </a:r>
            <a:r>
              <a:rPr lang="ko-KR" altLang="en-US" dirty="0"/>
              <a:t> 처리되고 나서 생성된 하나의 라벨을 여러 개의 라벨들로 분리시켜주는 작업입니다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설명</a:t>
            </a:r>
            <a:r>
              <a:rPr lang="en-US" altLang="ko-KR" dirty="0"/>
              <a:t>~~</a:t>
            </a:r>
          </a:p>
          <a:p>
            <a:endParaRPr lang="en-US" altLang="ko-KR" dirty="0"/>
          </a:p>
          <a:p>
            <a:r>
              <a:rPr lang="ko-KR" altLang="en-US" dirty="0"/>
              <a:t>이런 식으로 탐색을 진행하면서 탐색한 노드 </a:t>
            </a:r>
            <a:r>
              <a:rPr lang="en-US" altLang="ko-KR" dirty="0"/>
              <a:t>8-</a:t>
            </a:r>
            <a:r>
              <a:rPr lang="ko-KR" altLang="en-US" dirty="0"/>
              <a:t>이웃 내에 </a:t>
            </a:r>
            <a:r>
              <a:rPr lang="en-US" altLang="ko-KR" dirty="0"/>
              <a:t>Label 0</a:t>
            </a:r>
            <a:r>
              <a:rPr lang="ko-KR" altLang="en-US" dirty="0"/>
              <a:t>개</a:t>
            </a:r>
            <a:r>
              <a:rPr lang="en-US" altLang="ko-KR" dirty="0"/>
              <a:t>~~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423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</a:t>
            </a:r>
            <a:r>
              <a:rPr lang="en-US" altLang="ko-KR" dirty="0"/>
              <a:t>Split</a:t>
            </a:r>
            <a:r>
              <a:rPr lang="ko-KR" altLang="en-US" dirty="0"/>
              <a:t>을 하고나서 생긴 </a:t>
            </a:r>
            <a:r>
              <a:rPr lang="en-US" altLang="ko-KR" dirty="0"/>
              <a:t>Conflict </a:t>
            </a:r>
            <a:r>
              <a:rPr lang="ko-KR" altLang="en-US" dirty="0"/>
              <a:t>영역은 버리는 것이 아니라 정확도 향상을 위해서 좌표계산을 할 때 포함시켜 주는데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주변 라벨의 수만큼 나눠주어서 계산에 포함시켜줍니다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85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세미나에서는 초기 </a:t>
            </a:r>
            <a:r>
              <a:rPr lang="en-US" altLang="ko-KR" dirty="0"/>
              <a:t>baseline</a:t>
            </a:r>
            <a:r>
              <a:rPr lang="ko-KR" altLang="en-US" dirty="0"/>
              <a:t>을 잡는 부분부터 </a:t>
            </a:r>
            <a:r>
              <a:rPr lang="en-US" altLang="ko-KR" dirty="0" err="1"/>
              <a:t>linefilter</a:t>
            </a:r>
            <a:r>
              <a:rPr lang="en-US" altLang="ko-KR" dirty="0"/>
              <a:t>, Labeling </a:t>
            </a:r>
            <a:r>
              <a:rPr lang="ko-KR" altLang="en-US" dirty="0"/>
              <a:t>또 </a:t>
            </a:r>
            <a:r>
              <a:rPr lang="en-US" altLang="ko-KR" dirty="0"/>
              <a:t>Labeling </a:t>
            </a:r>
            <a:r>
              <a:rPr lang="ko-KR" altLang="en-US" dirty="0"/>
              <a:t>처리된 데이터가 어떻게 </a:t>
            </a:r>
            <a:r>
              <a:rPr lang="en-US" altLang="ko-KR" dirty="0"/>
              <a:t>split/merge </a:t>
            </a:r>
            <a:r>
              <a:rPr lang="ko-KR" altLang="en-US" dirty="0"/>
              <a:t>되는지 좌표계산 전 단계까지 말씀드리도록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112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Split </a:t>
            </a:r>
            <a:r>
              <a:rPr lang="ko-KR" altLang="en-US" dirty="0"/>
              <a:t>후에는 분리된 라벨들이 사실은 하나의</a:t>
            </a:r>
            <a:r>
              <a:rPr lang="en-US" altLang="ko-KR" dirty="0"/>
              <a:t> finger</a:t>
            </a:r>
            <a:r>
              <a:rPr lang="ko-KR" altLang="en-US" dirty="0"/>
              <a:t>여서 </a:t>
            </a:r>
            <a:r>
              <a:rPr lang="en-US" altLang="ko-KR" dirty="0"/>
              <a:t>Merge </a:t>
            </a:r>
            <a:r>
              <a:rPr lang="ko-KR" altLang="en-US" dirty="0"/>
              <a:t>해줘야 하는지 여러 </a:t>
            </a:r>
            <a:r>
              <a:rPr lang="en-US" altLang="ko-KR" dirty="0"/>
              <a:t>finger</a:t>
            </a:r>
            <a:r>
              <a:rPr lang="ko-KR" altLang="en-US" dirty="0"/>
              <a:t>여서 그대로 </a:t>
            </a:r>
            <a:r>
              <a:rPr lang="en-US" altLang="ko-KR" dirty="0"/>
              <a:t>split </a:t>
            </a:r>
            <a:r>
              <a:rPr lang="ko-KR" altLang="en-US" dirty="0"/>
              <a:t>해줘야 하는지를 판단해 줘야합니다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판단을 하기 위해서는 </a:t>
            </a:r>
            <a:r>
              <a:rPr lang="en-US" altLang="ko-KR" dirty="0"/>
              <a:t>Target</a:t>
            </a:r>
            <a:r>
              <a:rPr lang="ko-KR" altLang="en-US" dirty="0"/>
              <a:t>과 </a:t>
            </a:r>
            <a:r>
              <a:rPr lang="en-US" altLang="ko-KR" dirty="0"/>
              <a:t>Valley</a:t>
            </a:r>
            <a:r>
              <a:rPr lang="ko-KR" altLang="en-US" dirty="0"/>
              <a:t>의 비율을 보고 판단하는데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en-US" altLang="ko-KR" dirty="0"/>
              <a:t>Big Finger</a:t>
            </a:r>
            <a:r>
              <a:rPr lang="ko-KR" altLang="en-US" dirty="0"/>
              <a:t>일 경우에 여러 </a:t>
            </a:r>
            <a:r>
              <a:rPr lang="en-US" altLang="ko-KR" dirty="0"/>
              <a:t>Finger</a:t>
            </a:r>
            <a:r>
              <a:rPr lang="ko-KR" altLang="en-US" dirty="0"/>
              <a:t>가 </a:t>
            </a:r>
            <a:r>
              <a:rPr lang="en-US" altLang="ko-KR" dirty="0"/>
              <a:t>input</a:t>
            </a:r>
            <a:r>
              <a:rPr lang="ko-KR" altLang="en-US" dirty="0"/>
              <a:t>으로 들어왔을 때 보다 </a:t>
            </a:r>
            <a:r>
              <a:rPr lang="en-US" altLang="ko-KR" dirty="0"/>
              <a:t>Valley</a:t>
            </a:r>
            <a:r>
              <a:rPr lang="ko-KR" altLang="en-US" dirty="0"/>
              <a:t>가 더 높게 올라오는 특성을 이용합니다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Valley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Target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대비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7~80%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이상 올라왔을 때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하나의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finger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간주해서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split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했던 라벨들을 다시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Merge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해주게 됩니다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4581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Merge Post Process</a:t>
            </a:r>
            <a:r>
              <a:rPr lang="ko-KR" altLang="en-US" dirty="0"/>
              <a:t>는 </a:t>
            </a:r>
            <a:r>
              <a:rPr lang="en-US" altLang="ko-KR" dirty="0"/>
              <a:t>Merge </a:t>
            </a:r>
            <a:r>
              <a:rPr lang="ko-KR" altLang="en-US" dirty="0"/>
              <a:t>되고 나면 사라지는 라벨 </a:t>
            </a:r>
            <a:r>
              <a:rPr lang="en-US" altLang="ko-KR" dirty="0"/>
              <a:t>index</a:t>
            </a:r>
            <a:r>
              <a:rPr lang="ko-KR" altLang="en-US" dirty="0"/>
              <a:t>가 있기 때문에 다시 </a:t>
            </a:r>
            <a:r>
              <a:rPr lang="en-US" altLang="ko-KR" dirty="0"/>
              <a:t>Label index</a:t>
            </a:r>
            <a:r>
              <a:rPr lang="ko-KR" altLang="en-US" dirty="0"/>
              <a:t>를 정리해주는 부분입니다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Mark</a:t>
            </a:r>
            <a:r>
              <a:rPr lang="ko-KR" altLang="en-US" dirty="0"/>
              <a:t> </a:t>
            </a:r>
            <a:r>
              <a:rPr lang="en-US" altLang="ko-KR" dirty="0"/>
              <a:t>Boundary</a:t>
            </a:r>
            <a:r>
              <a:rPr lang="ko-KR" altLang="en-US" dirty="0"/>
              <a:t>는 최종적으로 </a:t>
            </a:r>
            <a:r>
              <a:rPr lang="en-US" altLang="ko-KR" dirty="0"/>
              <a:t>Merge</a:t>
            </a:r>
            <a:r>
              <a:rPr lang="ko-KR" altLang="en-US" dirty="0"/>
              <a:t>가 끝나고 난 후에 좌표 정확도를 향상시키기 위해서 최종 라벨 영역 </a:t>
            </a:r>
            <a:r>
              <a:rPr lang="en-US" altLang="ko-KR" dirty="0"/>
              <a:t>4-</a:t>
            </a:r>
            <a:r>
              <a:rPr lang="ko-KR" altLang="en-US" dirty="0"/>
              <a:t>이웃 영역을 좌표 계산에 포함시켜줍니다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1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baseline</a:t>
            </a:r>
            <a:r>
              <a:rPr lang="ko-KR" altLang="en-US" dirty="0"/>
              <a:t>에 대한 설명인데</a:t>
            </a:r>
            <a:r>
              <a:rPr lang="en-US" altLang="ko-KR" dirty="0"/>
              <a:t>, Baseline</a:t>
            </a:r>
            <a:r>
              <a:rPr lang="ko-KR" altLang="en-US" dirty="0"/>
              <a:t>은 </a:t>
            </a:r>
            <a:r>
              <a:rPr lang="en-US" altLang="ko-KR" dirty="0"/>
              <a:t>Raw data</a:t>
            </a:r>
            <a:r>
              <a:rPr lang="ko-KR" altLang="en-US" dirty="0"/>
              <a:t>를 이용해서 </a:t>
            </a:r>
            <a:r>
              <a:rPr lang="en-US" altLang="ko-KR" dirty="0"/>
              <a:t>Touch</a:t>
            </a:r>
            <a:r>
              <a:rPr lang="ko-KR" altLang="en-US" dirty="0"/>
              <a:t>를 인식하기 위한 기준선을 잡는 역할을 하고 있고</a:t>
            </a:r>
            <a:r>
              <a:rPr lang="en-US" altLang="ko-KR" dirty="0"/>
              <a:t>, </a:t>
            </a:r>
            <a:r>
              <a:rPr lang="ko-KR" altLang="en-US" dirty="0"/>
              <a:t>현재 초기 </a:t>
            </a:r>
            <a:r>
              <a:rPr lang="en-US" altLang="ko-KR" dirty="0"/>
              <a:t>baseline</a:t>
            </a:r>
            <a:r>
              <a:rPr lang="ko-KR" altLang="en-US" dirty="0"/>
              <a:t>을 설정하기 위해 기기가 켜지면 켜지고 난 후의 여러 프레임의 </a:t>
            </a:r>
            <a:r>
              <a:rPr lang="en-US" altLang="ko-KR" dirty="0"/>
              <a:t>raw data</a:t>
            </a:r>
            <a:r>
              <a:rPr lang="ko-KR" altLang="en-US" dirty="0"/>
              <a:t>를 평균 내서 사용하고 있는데</a:t>
            </a:r>
            <a:r>
              <a:rPr lang="en-US" altLang="ko-KR" dirty="0"/>
              <a:t>, Device On </a:t>
            </a:r>
            <a:r>
              <a:rPr lang="ko-KR" altLang="en-US" dirty="0"/>
              <a:t>직후 몇 프레임은 </a:t>
            </a:r>
            <a:r>
              <a:rPr lang="en-US" altLang="ko-KR" dirty="0"/>
              <a:t>raw data</a:t>
            </a:r>
            <a:r>
              <a:rPr lang="ko-KR" altLang="en-US" dirty="0"/>
              <a:t>에 부정확한 값들이 많이 포함되어 있기 때문에</a:t>
            </a:r>
            <a:r>
              <a:rPr lang="en-US" altLang="ko-KR" dirty="0"/>
              <a:t>,</a:t>
            </a:r>
            <a:r>
              <a:rPr lang="ko-KR" altLang="en-US" dirty="0"/>
              <a:t> 이 값들은 버리고 신뢰할 수 있는 데이터 만을 사용해 </a:t>
            </a:r>
            <a:r>
              <a:rPr lang="en-US" altLang="ko-KR" dirty="0"/>
              <a:t>baseline</a:t>
            </a:r>
            <a:r>
              <a:rPr lang="ko-KR" altLang="en-US" dirty="0"/>
              <a:t>을 잡고있습니다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초기 </a:t>
            </a:r>
            <a:r>
              <a:rPr lang="en-US" altLang="ko-KR" dirty="0"/>
              <a:t>baseline</a:t>
            </a:r>
            <a:r>
              <a:rPr lang="ko-KR" altLang="en-US" dirty="0"/>
              <a:t>을 잡을 때 실제 터치가 입력된 </a:t>
            </a:r>
            <a:r>
              <a:rPr lang="en-US" altLang="ko-KR" dirty="0"/>
              <a:t>raw data </a:t>
            </a:r>
            <a:r>
              <a:rPr lang="ko-KR" altLang="en-US" dirty="0"/>
              <a:t>값을 이용해서 </a:t>
            </a:r>
            <a:r>
              <a:rPr lang="en-US" altLang="ko-KR" dirty="0"/>
              <a:t>baseline</a:t>
            </a:r>
            <a:r>
              <a:rPr lang="ko-KR" altLang="en-US" dirty="0"/>
              <a:t>을 잡게 되면</a:t>
            </a:r>
            <a:r>
              <a:rPr lang="en-US" altLang="ko-KR" dirty="0"/>
              <a:t>(</a:t>
            </a:r>
            <a:r>
              <a:rPr lang="ko-KR" altLang="en-US" dirty="0"/>
              <a:t>그니까 손을 대고 </a:t>
            </a:r>
            <a:r>
              <a:rPr lang="en-US" altLang="ko-KR" dirty="0"/>
              <a:t>device on</a:t>
            </a:r>
            <a:r>
              <a:rPr lang="ko-KR" altLang="en-US" dirty="0"/>
              <a:t>을 할 경우 같은 </a:t>
            </a:r>
            <a:r>
              <a:rPr lang="ko-KR" altLang="en-US" dirty="0" err="1"/>
              <a:t>상황인거죠</a:t>
            </a:r>
            <a:r>
              <a:rPr lang="en-US" altLang="ko-KR" dirty="0"/>
              <a:t>) </a:t>
            </a:r>
            <a:r>
              <a:rPr lang="ko-KR" altLang="en-US" dirty="0"/>
              <a:t>이런 경우에는 </a:t>
            </a:r>
            <a:r>
              <a:rPr lang="en-US" altLang="ko-KR" dirty="0"/>
              <a:t>baseline</a:t>
            </a:r>
            <a:r>
              <a:rPr lang="ko-KR" altLang="en-US" dirty="0"/>
              <a:t>이 잘못 잡히는 문제가 발생하기 때문에</a:t>
            </a:r>
            <a:r>
              <a:rPr lang="en-US" altLang="ko-KR" dirty="0"/>
              <a:t>, </a:t>
            </a:r>
            <a:r>
              <a:rPr lang="ko-KR" altLang="en-US" dirty="0"/>
              <a:t>만약 잘못된 </a:t>
            </a:r>
            <a:r>
              <a:rPr lang="en-US" altLang="ko-KR" dirty="0"/>
              <a:t>baseline</a:t>
            </a:r>
            <a:r>
              <a:rPr lang="ko-KR" altLang="en-US" dirty="0"/>
              <a:t>이 잡힌 경우 정상적인 </a:t>
            </a:r>
            <a:r>
              <a:rPr lang="en-US" altLang="ko-KR" dirty="0"/>
              <a:t>baseline</a:t>
            </a:r>
            <a:r>
              <a:rPr lang="ko-KR" altLang="en-US" dirty="0"/>
              <a:t>이 잡힐 때까지 초기 </a:t>
            </a:r>
            <a:r>
              <a:rPr lang="en-US" altLang="ko-KR" dirty="0"/>
              <a:t>baseline</a:t>
            </a:r>
            <a:r>
              <a:rPr lang="ko-KR" altLang="en-US" dirty="0"/>
              <a:t>을 잡도록 </a:t>
            </a:r>
            <a:r>
              <a:rPr lang="en-US" altLang="ko-KR" sz="1200" dirty="0"/>
              <a:t>Baseline Recalibration</a:t>
            </a:r>
            <a:r>
              <a:rPr lang="ko-KR" altLang="en-US" sz="1200" dirty="0"/>
              <a:t>이 수행되고 있습니다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77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baseline Tracking</a:t>
            </a:r>
            <a:r>
              <a:rPr lang="ko-KR" altLang="en-US" dirty="0"/>
              <a:t> 부분입니다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Baseline</a:t>
            </a:r>
            <a:r>
              <a:rPr lang="ko-KR" altLang="en-US" dirty="0"/>
              <a:t>은 한번 잡히면 고정되는 것이 아니라</a:t>
            </a:r>
            <a:r>
              <a:rPr lang="en-US" altLang="ko-KR" dirty="0"/>
              <a:t>,</a:t>
            </a:r>
            <a:r>
              <a:rPr lang="ko-KR" altLang="en-US" dirty="0"/>
              <a:t> 온도와 같은 외부 환경에 따라 실제 </a:t>
            </a:r>
            <a:r>
              <a:rPr lang="en-US" altLang="ko-KR" dirty="0"/>
              <a:t>raw data </a:t>
            </a:r>
            <a:r>
              <a:rPr lang="ko-KR" altLang="en-US" dirty="0"/>
              <a:t>감도가 변화하기 때문에 계속 </a:t>
            </a:r>
            <a:r>
              <a:rPr lang="en-US" altLang="ko-KR" dirty="0"/>
              <a:t>update </a:t>
            </a:r>
            <a:r>
              <a:rPr lang="ko-KR" altLang="en-US" dirty="0"/>
              <a:t>해주어야 하는데</a:t>
            </a:r>
            <a:r>
              <a:rPr lang="en-US" altLang="ko-KR" dirty="0"/>
              <a:t>,</a:t>
            </a:r>
            <a:r>
              <a:rPr lang="ko-KR" altLang="en-US" dirty="0"/>
              <a:t> 이런 역할을 해주는 부분이 </a:t>
            </a:r>
            <a:r>
              <a:rPr lang="en-US" altLang="ko-KR" dirty="0"/>
              <a:t>baseline Tracking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마찬가지로 </a:t>
            </a:r>
            <a:r>
              <a:rPr lang="en-US" altLang="ko-KR" dirty="0"/>
              <a:t>Baseline Tracking</a:t>
            </a:r>
            <a:r>
              <a:rPr lang="ko-KR" altLang="en-US" dirty="0"/>
              <a:t>도 터치 입력이 들어왔을 때 </a:t>
            </a:r>
            <a:r>
              <a:rPr lang="en-US" altLang="ko-KR" dirty="0"/>
              <a:t>Tracking</a:t>
            </a:r>
            <a:r>
              <a:rPr lang="ko-KR" altLang="en-US" dirty="0"/>
              <a:t>을 수행하면 </a:t>
            </a:r>
            <a:r>
              <a:rPr lang="en-US" altLang="ko-KR" dirty="0"/>
              <a:t>baseline</a:t>
            </a:r>
            <a:r>
              <a:rPr lang="ko-KR" altLang="en-US" dirty="0"/>
              <a:t>이 잘 못 잡히는 문제가 발생하기 때문에 터치 입력이 없을 경우에만 </a:t>
            </a:r>
            <a:r>
              <a:rPr lang="en-US" altLang="ko-KR" dirty="0"/>
              <a:t>Baseline Tracking</a:t>
            </a:r>
            <a:r>
              <a:rPr lang="ko-KR" altLang="en-US" dirty="0"/>
              <a:t>을 수행하게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Baseline Tracking</a:t>
            </a:r>
            <a:r>
              <a:rPr lang="ko-KR" altLang="en-US" dirty="0"/>
              <a:t>을 통해서 현재 </a:t>
            </a:r>
            <a:r>
              <a:rPr lang="en-US" altLang="ko-KR" dirty="0"/>
              <a:t>baseline</a:t>
            </a:r>
            <a:r>
              <a:rPr lang="ko-KR" altLang="en-US" dirty="0"/>
              <a:t>을 계산하는 방식은 이전 프레임의 </a:t>
            </a:r>
            <a:r>
              <a:rPr lang="en-US" altLang="ko-KR" dirty="0"/>
              <a:t>baseline</a:t>
            </a:r>
            <a:r>
              <a:rPr lang="ko-KR" altLang="en-US" dirty="0"/>
              <a:t>과 현재 프레임의 </a:t>
            </a:r>
            <a:r>
              <a:rPr lang="en-US" altLang="ko-KR" dirty="0"/>
              <a:t>raw data</a:t>
            </a:r>
            <a:r>
              <a:rPr lang="ko-KR" altLang="en-US" dirty="0"/>
              <a:t>를 </a:t>
            </a:r>
            <a:r>
              <a:rPr lang="en-US" altLang="ko-KR" dirty="0"/>
              <a:t>weighted sum</a:t>
            </a:r>
            <a:r>
              <a:rPr lang="ko-KR" altLang="en-US" dirty="0"/>
              <a:t>하여 계산하고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026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Line Filter </a:t>
            </a:r>
            <a:r>
              <a:rPr lang="ko-KR" altLang="en-US" dirty="0"/>
              <a:t>부분입니다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Line Filter</a:t>
            </a:r>
            <a:r>
              <a:rPr lang="ko-KR" altLang="en-US" dirty="0"/>
              <a:t>는 노드마다 존재하는 </a:t>
            </a:r>
            <a:r>
              <a:rPr lang="en-US" altLang="ko-KR" dirty="0"/>
              <a:t>DC Noise</a:t>
            </a:r>
            <a:r>
              <a:rPr lang="ko-KR" altLang="en-US" dirty="0"/>
              <a:t>를 제거하여 터치 정확성을 높이기 위해 사용되고있습니다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현재는 라인별로 여러 </a:t>
            </a:r>
            <a:r>
              <a:rPr lang="en-US" altLang="ko-KR" dirty="0"/>
              <a:t>Delta </a:t>
            </a:r>
            <a:r>
              <a:rPr lang="ko-KR" altLang="en-US" dirty="0"/>
              <a:t>값의 평균을 이용해서 </a:t>
            </a:r>
            <a:r>
              <a:rPr lang="en-US" altLang="ko-KR" dirty="0"/>
              <a:t>DC Noise</a:t>
            </a:r>
            <a:r>
              <a:rPr lang="ko-KR" altLang="en-US" dirty="0"/>
              <a:t>를 계산하고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Noise </a:t>
            </a:r>
            <a:r>
              <a:rPr lang="ko-KR" altLang="en-US" dirty="0"/>
              <a:t>값을 </a:t>
            </a:r>
            <a:r>
              <a:rPr lang="en-US" altLang="ko-KR" dirty="0"/>
              <a:t>Raw data</a:t>
            </a:r>
            <a:r>
              <a:rPr lang="ko-KR" altLang="en-US" dirty="0"/>
              <a:t>에서 빼 주는 방식으로 </a:t>
            </a:r>
            <a:r>
              <a:rPr lang="en-US" altLang="ko-KR" dirty="0"/>
              <a:t>Line Filter</a:t>
            </a:r>
            <a:r>
              <a:rPr lang="ko-KR" altLang="en-US" dirty="0"/>
              <a:t>가 이루어지고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DC Noise</a:t>
            </a:r>
            <a:r>
              <a:rPr lang="ko-KR" altLang="en-US" dirty="0"/>
              <a:t>를 계산하기 위해서 여러 </a:t>
            </a:r>
            <a:r>
              <a:rPr lang="en-US" altLang="ko-KR" dirty="0"/>
              <a:t>Delta </a:t>
            </a:r>
            <a:r>
              <a:rPr lang="ko-KR" altLang="en-US" dirty="0"/>
              <a:t>값을 </a:t>
            </a:r>
            <a:r>
              <a:rPr lang="en-US" altLang="ko-KR" dirty="0"/>
              <a:t>sampling</a:t>
            </a:r>
            <a:r>
              <a:rPr lang="ko-KR" altLang="en-US" dirty="0"/>
              <a:t>하게 되는데 여기서 일정 </a:t>
            </a:r>
            <a:r>
              <a:rPr lang="en-US" altLang="ko-KR" dirty="0"/>
              <a:t>Threshold</a:t>
            </a:r>
            <a:r>
              <a:rPr lang="ko-KR" altLang="en-US" dirty="0"/>
              <a:t>를 넘어서는 </a:t>
            </a:r>
            <a:r>
              <a:rPr lang="en-US" altLang="ko-KR" dirty="0"/>
              <a:t>Delta</a:t>
            </a:r>
            <a:r>
              <a:rPr lang="ko-KR" altLang="en-US" dirty="0"/>
              <a:t> 값들은 </a:t>
            </a:r>
            <a:r>
              <a:rPr lang="en-US" altLang="ko-KR" dirty="0"/>
              <a:t>Noise </a:t>
            </a:r>
            <a:r>
              <a:rPr lang="ko-KR" altLang="en-US" dirty="0"/>
              <a:t>값이 아니라 실제 </a:t>
            </a:r>
            <a:r>
              <a:rPr lang="en-US" altLang="ko-KR" dirty="0"/>
              <a:t>Touch </a:t>
            </a:r>
            <a:r>
              <a:rPr lang="ko-KR" altLang="en-US" dirty="0"/>
              <a:t>입력일 수 있기때문에 이 값들은 제외하고 나머지 </a:t>
            </a:r>
            <a:r>
              <a:rPr lang="en-US" altLang="ko-KR" dirty="0"/>
              <a:t>Delta</a:t>
            </a:r>
            <a:r>
              <a:rPr lang="ko-KR" altLang="en-US" dirty="0"/>
              <a:t>를 이용해서 </a:t>
            </a:r>
            <a:r>
              <a:rPr lang="en-US" altLang="ko-KR" dirty="0"/>
              <a:t>DC Noise</a:t>
            </a:r>
            <a:r>
              <a:rPr lang="ko-KR" altLang="en-US" dirty="0"/>
              <a:t>를 계산하고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037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부분은 </a:t>
            </a:r>
            <a:r>
              <a:rPr lang="en-US" altLang="ko-KR" dirty="0"/>
              <a:t>Raw Data</a:t>
            </a:r>
            <a:r>
              <a:rPr lang="ko-KR" altLang="en-US" dirty="0"/>
              <a:t>중 한 라인만을 보여주고 있는 예시인데</a:t>
            </a:r>
            <a:r>
              <a:rPr lang="en-US" altLang="ko-KR" dirty="0"/>
              <a:t>, Raw Data</a:t>
            </a:r>
            <a:r>
              <a:rPr lang="ko-KR" altLang="en-US" dirty="0"/>
              <a:t>에서 </a:t>
            </a:r>
            <a:r>
              <a:rPr lang="en-US" altLang="ko-KR" dirty="0"/>
              <a:t>Baseline</a:t>
            </a:r>
            <a:r>
              <a:rPr lang="ko-KR" altLang="en-US" dirty="0"/>
              <a:t>을 빼서 </a:t>
            </a:r>
            <a:r>
              <a:rPr lang="en-US" altLang="ko-KR" dirty="0"/>
              <a:t>Delta </a:t>
            </a:r>
            <a:r>
              <a:rPr lang="ko-KR" altLang="en-US" dirty="0"/>
              <a:t>값을 구해주고 </a:t>
            </a:r>
            <a:r>
              <a:rPr lang="en-US" altLang="ko-KR" dirty="0"/>
              <a:t>Delta </a:t>
            </a:r>
            <a:r>
              <a:rPr lang="ko-KR" altLang="en-US" dirty="0"/>
              <a:t>값을 </a:t>
            </a:r>
            <a:r>
              <a:rPr lang="en-US" altLang="ko-KR" dirty="0"/>
              <a:t>Sampling</a:t>
            </a:r>
            <a:r>
              <a:rPr lang="ko-KR" altLang="en-US" dirty="0"/>
              <a:t>해서 평균값으로 </a:t>
            </a:r>
            <a:r>
              <a:rPr lang="en-US" altLang="ko-KR" dirty="0"/>
              <a:t>DC Noise</a:t>
            </a:r>
            <a:r>
              <a:rPr lang="ko-KR" altLang="en-US" dirty="0"/>
              <a:t>를 계산하게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근데 모든 </a:t>
            </a:r>
            <a:r>
              <a:rPr lang="en-US" altLang="ko-KR" dirty="0"/>
              <a:t>Delta </a:t>
            </a:r>
            <a:r>
              <a:rPr lang="ko-KR" altLang="en-US" dirty="0"/>
              <a:t>값을 이용해서 </a:t>
            </a:r>
            <a:r>
              <a:rPr lang="en-US" altLang="ko-KR" dirty="0"/>
              <a:t>Line Filter</a:t>
            </a:r>
            <a:r>
              <a:rPr lang="ko-KR" altLang="en-US" dirty="0"/>
              <a:t>를 수행하면 정확도는 높아지지만 알고리즘 수행시간이 </a:t>
            </a:r>
            <a:r>
              <a:rPr lang="ko-KR" altLang="en-US" dirty="0" err="1"/>
              <a:t>길어지기</a:t>
            </a:r>
            <a:r>
              <a:rPr lang="ko-KR" altLang="en-US" dirty="0"/>
              <a:t> 때문에 일정 간격을 두고 </a:t>
            </a:r>
            <a:r>
              <a:rPr lang="en-US" altLang="ko-KR" dirty="0"/>
              <a:t>Delta </a:t>
            </a:r>
            <a:r>
              <a:rPr lang="ko-KR" altLang="en-US" dirty="0"/>
              <a:t>값을 </a:t>
            </a:r>
            <a:r>
              <a:rPr lang="en-US" altLang="ko-KR" dirty="0"/>
              <a:t>Sampling </a:t>
            </a:r>
            <a:r>
              <a:rPr lang="ko-KR" altLang="en-US" dirty="0"/>
              <a:t>해주고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</a:t>
            </a:r>
            <a:r>
              <a:rPr lang="en-US" altLang="ko-KR" dirty="0"/>
              <a:t>Delta</a:t>
            </a:r>
            <a:r>
              <a:rPr lang="ko-KR" altLang="en-US" dirty="0"/>
              <a:t> 값을 </a:t>
            </a:r>
            <a:r>
              <a:rPr lang="en-US" altLang="ko-KR" dirty="0"/>
              <a:t>sampling </a:t>
            </a:r>
            <a:r>
              <a:rPr lang="ko-KR" altLang="en-US" dirty="0"/>
              <a:t>하다가 화면에 빨간 박스처럼 </a:t>
            </a:r>
            <a:r>
              <a:rPr lang="en-US" altLang="ko-KR" dirty="0"/>
              <a:t>Threshold</a:t>
            </a:r>
            <a:r>
              <a:rPr lang="ko-KR" altLang="en-US" dirty="0"/>
              <a:t>를 넘어가는 값은 실제 </a:t>
            </a:r>
            <a:r>
              <a:rPr lang="en-US" altLang="ko-KR" dirty="0"/>
              <a:t>Touch </a:t>
            </a:r>
            <a:r>
              <a:rPr lang="ko-KR" altLang="en-US" dirty="0"/>
              <a:t>입력일 수도 있기 때문에 제외하고 나머지 </a:t>
            </a:r>
            <a:r>
              <a:rPr lang="en-US" altLang="ko-KR" dirty="0"/>
              <a:t>Delta </a:t>
            </a:r>
            <a:r>
              <a:rPr lang="ko-KR" altLang="en-US" dirty="0"/>
              <a:t>값들로 평균을 내서 </a:t>
            </a:r>
            <a:r>
              <a:rPr lang="en-US" altLang="ko-KR" dirty="0"/>
              <a:t>DC Noise</a:t>
            </a:r>
            <a:r>
              <a:rPr lang="ko-KR" altLang="en-US" dirty="0"/>
              <a:t>를 계산해줍니다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이렇게 계산된 </a:t>
            </a:r>
            <a:r>
              <a:rPr lang="en-US" altLang="ko-KR" dirty="0"/>
              <a:t>DC Noise</a:t>
            </a:r>
            <a:r>
              <a:rPr lang="ko-KR" altLang="en-US" dirty="0"/>
              <a:t>를 최종적으로 </a:t>
            </a:r>
            <a:r>
              <a:rPr lang="en-US" altLang="ko-KR" dirty="0"/>
              <a:t>Raw Data</a:t>
            </a:r>
            <a:r>
              <a:rPr lang="ko-KR" altLang="en-US" dirty="0"/>
              <a:t>에 보상해주면 터치 노드에 껴 있는 </a:t>
            </a:r>
            <a:r>
              <a:rPr lang="en-US" altLang="ko-KR" dirty="0"/>
              <a:t>DC Noise </a:t>
            </a:r>
            <a:r>
              <a:rPr lang="ko-KR" altLang="en-US" dirty="0"/>
              <a:t>값을 줄여 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132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</a:t>
            </a:r>
            <a:r>
              <a:rPr lang="en-US" altLang="ko-KR" dirty="0"/>
              <a:t>Baseline Calculate, Delta </a:t>
            </a:r>
            <a:r>
              <a:rPr lang="ko-KR" altLang="en-US" dirty="0"/>
              <a:t>값을 구하는 부분입니다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Baseline Calculate</a:t>
            </a:r>
            <a:r>
              <a:rPr lang="ko-KR" altLang="en-US" dirty="0"/>
              <a:t>에서는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Intensity data(Delta)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계산하기 위해서 </a:t>
            </a:r>
            <a:r>
              <a:rPr lang="en-US" altLang="ko-KR" dirty="0"/>
              <a:t>Raw Data</a:t>
            </a:r>
            <a:r>
              <a:rPr lang="ko-KR" altLang="en-US" dirty="0"/>
              <a:t>에서 </a:t>
            </a:r>
            <a:r>
              <a:rPr lang="en-US" altLang="ko-KR" dirty="0"/>
              <a:t>Baseline </a:t>
            </a:r>
            <a:r>
              <a:rPr lang="ko-KR" altLang="en-US" dirty="0"/>
              <a:t>값을 빼 주고 </a:t>
            </a:r>
            <a:r>
              <a:rPr lang="en-US" altLang="ko-KR" dirty="0"/>
              <a:t>n</a:t>
            </a:r>
            <a:r>
              <a:rPr lang="ko-KR" altLang="en-US" dirty="0"/>
              <a:t>만큼 </a:t>
            </a:r>
            <a:r>
              <a:rPr lang="ko-KR" altLang="en-US" dirty="0" err="1"/>
              <a:t>쉬프트</a:t>
            </a:r>
            <a:r>
              <a:rPr lang="ko-KR" altLang="en-US" dirty="0"/>
              <a:t> 다운 해 </a:t>
            </a:r>
            <a:r>
              <a:rPr lang="ko-KR" altLang="en-US" dirty="0" err="1"/>
              <a:t>주서어</a:t>
            </a:r>
            <a:r>
              <a:rPr lang="ko-KR" altLang="en-US" dirty="0"/>
              <a:t> 값을 구하고있습니다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여기서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Delta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값을 계산해 줄 때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모든 지역에서 균등한 감도를 가지는 것이 아니기 </a:t>
            </a:r>
            <a:r>
              <a:rPr lang="ko-KR" altLang="en-US" sz="12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떄문에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Normalize Delta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수행해줍니다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977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Normalize Delta</a:t>
            </a:r>
            <a:r>
              <a:rPr lang="ko-KR" altLang="en-US" dirty="0"/>
              <a:t>를 사용하는 이유는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SRIC</a:t>
            </a:r>
            <a:r>
              <a:rPr lang="ko-KR" altLang="en-US" dirty="0"/>
              <a:t>에서 멀어질수록 터치 노드의 감도가 낮아지는 경향이 있기 때문에 </a:t>
            </a:r>
            <a:r>
              <a:rPr lang="en-US" altLang="ko-KR" dirty="0"/>
              <a:t>SRIC</a:t>
            </a:r>
            <a:r>
              <a:rPr lang="ko-KR" altLang="en-US" dirty="0"/>
              <a:t>에서 먼 노드의 </a:t>
            </a:r>
            <a:r>
              <a:rPr lang="en-US" altLang="ko-KR" dirty="0"/>
              <a:t>Delta </a:t>
            </a:r>
            <a:r>
              <a:rPr lang="ko-KR" altLang="en-US" dirty="0"/>
              <a:t>값을 가까운 노드보다 좀 더 </a:t>
            </a:r>
            <a:r>
              <a:rPr lang="en-US" altLang="ko-KR" dirty="0"/>
              <a:t>Scaling </a:t>
            </a:r>
            <a:r>
              <a:rPr lang="ko-KR" altLang="en-US" dirty="0"/>
              <a:t>해주어서 전체적으로 균등한 감도를 가지도록 해주기 위해 사용하고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패널마다 </a:t>
            </a:r>
            <a:r>
              <a:rPr lang="en-US" altLang="ko-KR" dirty="0"/>
              <a:t>scaling </a:t>
            </a:r>
            <a:r>
              <a:rPr lang="ko-KR" altLang="en-US" dirty="0"/>
              <a:t>해주는 값은 조금씩 달라지겠지만 대략</a:t>
            </a:r>
            <a:r>
              <a:rPr lang="en-US" altLang="ko-KR" dirty="0"/>
              <a:t>, SRIC</a:t>
            </a:r>
            <a:r>
              <a:rPr lang="ko-KR" altLang="en-US" dirty="0"/>
              <a:t>에서 가장 가까운 노드는 </a:t>
            </a:r>
            <a:r>
              <a:rPr lang="en-US" altLang="ko-KR" dirty="0"/>
              <a:t>1</a:t>
            </a:r>
            <a:r>
              <a:rPr lang="ko-KR" altLang="en-US" dirty="0"/>
              <a:t>배</a:t>
            </a:r>
            <a:r>
              <a:rPr lang="en-US" altLang="ko-KR" dirty="0"/>
              <a:t>(</a:t>
            </a:r>
            <a:r>
              <a:rPr lang="ko-KR" altLang="en-US" dirty="0"/>
              <a:t>계산된 </a:t>
            </a:r>
            <a:r>
              <a:rPr lang="en-US" altLang="ko-KR" dirty="0"/>
              <a:t>Delta</a:t>
            </a:r>
            <a:r>
              <a:rPr lang="ko-KR" altLang="en-US" dirty="0"/>
              <a:t>를 그대로 사용하고</a:t>
            </a:r>
            <a:r>
              <a:rPr lang="en-US" altLang="ko-KR" dirty="0"/>
              <a:t>), </a:t>
            </a:r>
            <a:r>
              <a:rPr lang="ko-KR" altLang="en-US" dirty="0"/>
              <a:t>가장 멀리 있는 노드의 </a:t>
            </a:r>
            <a:r>
              <a:rPr lang="en-US" altLang="ko-KR" dirty="0"/>
              <a:t>Delta </a:t>
            </a:r>
            <a:r>
              <a:rPr lang="ko-KR" altLang="en-US" dirty="0"/>
              <a:t>값은 </a:t>
            </a:r>
            <a:r>
              <a:rPr lang="en-US" altLang="ko-KR" dirty="0"/>
              <a:t>1.25</a:t>
            </a:r>
            <a:r>
              <a:rPr lang="ko-KR" altLang="en-US" dirty="0"/>
              <a:t>배 정도 </a:t>
            </a:r>
            <a:r>
              <a:rPr lang="en-US" altLang="ko-KR" dirty="0"/>
              <a:t>scaling </a:t>
            </a:r>
            <a:r>
              <a:rPr lang="ko-KR" altLang="en-US" dirty="0"/>
              <a:t>해주도록 되어있습니다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953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Labeling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Labeling</a:t>
            </a:r>
            <a:r>
              <a:rPr lang="ko-KR" altLang="en-US" dirty="0"/>
              <a:t>은 설명</a:t>
            </a:r>
            <a:r>
              <a:rPr lang="en-US" altLang="ko-KR" dirty="0"/>
              <a:t>~~</a:t>
            </a:r>
          </a:p>
          <a:p>
            <a:endParaRPr lang="en-US" altLang="ko-KR" dirty="0"/>
          </a:p>
          <a:p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여기서 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Label Threshold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 설명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~~</a:t>
            </a:r>
          </a:p>
          <a:p>
            <a:endParaRPr lang="en-US" altLang="ko-KR" sz="1200" b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0" dirty="0"/>
              <a:t>그런데 </a:t>
            </a:r>
            <a:r>
              <a:rPr lang="en-US" altLang="ko-KR" b="0" dirty="0"/>
              <a:t>finger</a:t>
            </a:r>
            <a:r>
              <a:rPr lang="ko-KR" altLang="en-US" b="0" dirty="0"/>
              <a:t>와 </a:t>
            </a:r>
            <a:r>
              <a:rPr lang="en-US" altLang="ko-KR" b="0" dirty="0"/>
              <a:t>palm</a:t>
            </a:r>
            <a:r>
              <a:rPr lang="ko-KR" altLang="en-US" b="0" dirty="0"/>
              <a:t>에서의 입력 감도를 살펴보면 </a:t>
            </a:r>
            <a:r>
              <a:rPr lang="en-US" altLang="ko-KR" b="0" dirty="0"/>
              <a:t>finger</a:t>
            </a:r>
            <a:r>
              <a:rPr lang="ko-KR" altLang="en-US" b="0" dirty="0"/>
              <a:t>에서는 가파르고 높게 올라오고 </a:t>
            </a:r>
            <a:r>
              <a:rPr lang="en-US" altLang="ko-KR" b="0" dirty="0"/>
              <a:t>palm</a:t>
            </a:r>
            <a:r>
              <a:rPr lang="ko-KR" altLang="en-US" b="0" dirty="0"/>
              <a:t>에는 완만하고 낮게 감도가 형성 되게 됩니다</a:t>
            </a:r>
            <a:r>
              <a:rPr lang="en-US" altLang="ko-KR" b="0" dirty="0"/>
              <a:t>. Palm</a:t>
            </a:r>
            <a:r>
              <a:rPr lang="ko-KR" altLang="en-US" b="0" dirty="0"/>
              <a:t>에서의 입력 감도가 더 낮은 특성이 있기 때문에</a:t>
            </a:r>
            <a:r>
              <a:rPr lang="en-US" altLang="ko-KR" b="0" dirty="0"/>
              <a:t> </a:t>
            </a:r>
            <a:r>
              <a:rPr lang="ko-KR" altLang="en-US" b="0" dirty="0"/>
              <a:t>둘 다 같은 </a:t>
            </a:r>
            <a:r>
              <a:rPr lang="en-US" altLang="ko-KR" b="0" dirty="0"/>
              <a:t>Label Thd</a:t>
            </a:r>
            <a:r>
              <a:rPr lang="ko-KR" altLang="en-US" b="0" dirty="0"/>
              <a:t>로 설정하게 되면 </a:t>
            </a:r>
            <a:r>
              <a:rPr lang="en-US" altLang="ko-KR" b="0" dirty="0"/>
              <a:t>palm</a:t>
            </a:r>
            <a:r>
              <a:rPr lang="ko-KR" altLang="en-US" b="0" dirty="0"/>
              <a:t> 인식 성능이 떨어지는 문제가 발생할 수 있습니다</a:t>
            </a:r>
            <a:endParaRPr lang="en-US" altLang="ko-KR" b="0" dirty="0"/>
          </a:p>
          <a:p>
            <a:r>
              <a:rPr lang="ko-KR" altLang="en-US" b="0" dirty="0"/>
              <a:t>그렇기 때문에 </a:t>
            </a:r>
            <a:r>
              <a:rPr lang="en-US" altLang="ko-KR" b="0" dirty="0"/>
              <a:t>palm</a:t>
            </a:r>
            <a:r>
              <a:rPr lang="ko-KR" altLang="en-US" b="0" dirty="0"/>
              <a:t>일 경우 </a:t>
            </a:r>
            <a:r>
              <a:rPr lang="en-US" altLang="ko-KR" b="0" dirty="0"/>
              <a:t>adaptive</a:t>
            </a:r>
            <a:r>
              <a:rPr lang="ko-KR" altLang="en-US" b="0" dirty="0"/>
              <a:t>하게 </a:t>
            </a:r>
            <a:r>
              <a:rPr lang="en-US" altLang="ko-KR" b="0" dirty="0"/>
              <a:t>Label Thd </a:t>
            </a:r>
            <a:r>
              <a:rPr lang="ko-KR" altLang="en-US" b="0" dirty="0"/>
              <a:t>값을 낮춰주어서 </a:t>
            </a:r>
            <a:r>
              <a:rPr lang="en-US" altLang="ko-KR" b="0" dirty="0"/>
              <a:t>palm</a:t>
            </a:r>
            <a:r>
              <a:rPr lang="ko-KR" altLang="en-US" b="0" dirty="0"/>
              <a:t>에서의 인식 성능을 높여주고 있습니다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06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39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FCCE2-5E25-460E-A16C-380F8A16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AA9F3D-7DA8-4FBF-A12A-1CF90A5AA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19A272-3E85-412C-89E6-EA706BA9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06369F-B84C-466A-916D-F74172E5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28107-E0EB-452D-90F9-9CE31D5A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10F764-2AAC-400D-A231-BE3DDE1DC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75C843-0DD2-498E-A07D-1CF8353A6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0E4F0-1B74-4198-8F45-AF580D67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63EA2-1421-4BE6-ADB2-F07DD799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FF6B1-819E-4767-A3EB-4781A9CD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77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A723017-4F3A-4FE6-97E3-673ED2A7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2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fld id="{45B517B4-8BB9-4A0F-91F6-AD6E78FE82BC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61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58A99-9EC6-40FC-9548-EDD402B3D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8C3A25-BE24-44AB-B92C-F4AE05DD6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1BA8E-4E0C-4A40-86A7-E3DF19F7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DD306-B558-42CE-9398-0C8732B1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ABB722-EA21-413F-9F73-29CE8369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48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FE7DE-5C1D-4E63-B038-7187F206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CA52A-C078-4018-A205-CF8E07CA9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5CD810-B058-48BC-B129-8F99E5569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5F529D-4E05-4E9C-88CC-97892931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C4311B-8823-4026-80CE-4DDDE2D7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CC1D65-A4E6-44F1-B6AD-A58FE30E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39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A5831-180B-4D70-A3A0-ECF08EED2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184AA-F2A9-41F4-8630-92D6FB9B2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8599C4-0F8F-4F3E-8D12-588E21D1E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D5AF00-A868-41B8-AB50-288F9A679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44895A-4750-40AC-A541-3152B65B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2EA4B4-86FB-458F-A0FD-65ACD8A5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8C0CCB-F261-4FC1-94ED-6B24AFC0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D8EB39-64CC-4204-AE04-3AEC8466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00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20BC0-AD7D-4ADF-BD1C-04412700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76CE6E-3D51-42BA-9D1F-E7C0A030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D7132F-B067-453C-8AE8-C6BBD126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4572F-8FDC-46AE-AF8F-77EB3589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72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D5D830-FE55-446F-A36B-CBC98EB0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368A3C-A318-4587-9FE6-02C17790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8ECCAD-33F7-45E9-B4C9-9D19B31D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93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EAB95-76F7-4311-8156-878EB3B7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E80D2-6CDE-44DD-8E28-80796054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266E40-B6B0-4F38-A8BD-EC796FA58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0676C7-74AE-4AC2-BA80-B589F43C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F230E-8F77-4AFE-9932-9ED15FBC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6287DC-1C32-4A97-92DA-54F66E80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76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2BF8B-9041-4AC0-A71D-7E502DF4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A8590F-53C9-4636-AE87-AEEBA7E15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879660-581E-49E5-9825-44F5C33FA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B3E54E-31AC-4312-9631-9FD967B5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01E8D9-AC6E-46CE-89CA-49521BF5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1F471B-B1E3-4B37-B6AB-F6EFDE9B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7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1E13EF-4290-4827-AE0B-E3F23502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D7EA8-FF87-49B7-99C9-FDD42C364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759587-E21A-41A8-B95E-C2F51A2F7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83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416DD1-4D32-42DD-9568-7A0AF9A5E9F7}"/>
              </a:ext>
            </a:extLst>
          </p:cNvPr>
          <p:cNvSpPr/>
          <p:nvPr/>
        </p:nvSpPr>
        <p:spPr>
          <a:xfrm>
            <a:off x="4403455" y="240267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CD01A-DE24-4E4F-A0F6-160B80CD397E}"/>
              </a:ext>
            </a:extLst>
          </p:cNvPr>
          <p:cNvSpPr txBox="1"/>
          <p:nvPr/>
        </p:nvSpPr>
        <p:spPr>
          <a:xfrm>
            <a:off x="482608" y="6343787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26F964-D12F-4A27-A711-570ABC5AF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9" y="6429011"/>
            <a:ext cx="257319" cy="2296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9D63E7-DE40-46E1-AABA-76A439DFFB58}"/>
              </a:ext>
            </a:extLst>
          </p:cNvPr>
          <p:cNvSpPr txBox="1"/>
          <p:nvPr/>
        </p:nvSpPr>
        <p:spPr>
          <a:xfrm>
            <a:off x="1928858" y="1717948"/>
            <a:ext cx="8334284" cy="11645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anchor="ctr">
            <a:normAutofit/>
          </a:bodyPr>
          <a:lstStyle/>
          <a:p>
            <a:pPr algn="ctr">
              <a:defRPr/>
            </a:pPr>
            <a:r>
              <a:rPr lang="en-US" altLang="ko-KR" sz="32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Finger Touch Algorithm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726C4640-AED2-4A42-A4E1-A7C003935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592" y="4390838"/>
            <a:ext cx="73448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600" b="1" dirty="0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 Unicode MS" panose="020B0604020202020204" pitchFamily="50" charset="-127"/>
              </a:rPr>
              <a:t>17 / November / 2022</a:t>
            </a:r>
          </a:p>
          <a:p>
            <a:pPr algn="ctr" eaLnBrk="1" hangingPunct="1"/>
            <a:endParaRPr lang="en-US" altLang="ko-KR" sz="1600" b="1" dirty="0">
              <a:latin typeface="LG스마트체 SemiBold" panose="020B0600000101010101" pitchFamily="50" charset="-127"/>
              <a:ea typeface="LG스마트체 SemiBold" panose="020B0600000101010101" pitchFamily="50" charset="-127"/>
              <a:cs typeface="Arial Unicode MS" panose="020B0604020202020204" pitchFamily="50" charset="-127"/>
            </a:endParaRPr>
          </a:p>
          <a:p>
            <a:pPr algn="ctr" eaLnBrk="1" hangingPunct="1"/>
            <a:r>
              <a:rPr lang="en-US" altLang="ko-KR" sz="1600" b="1" dirty="0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 Unicode MS" panose="020B0604020202020204" pitchFamily="50" charset="-127"/>
              </a:rPr>
              <a:t>Touch SW</a:t>
            </a:r>
            <a:r>
              <a:rPr lang="ko-KR" altLang="en-US" sz="1600" b="1" dirty="0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 Unicode MS" panose="020B0604020202020204" pitchFamily="50" charset="-127"/>
              </a:rPr>
              <a:t>팀 이헌</a:t>
            </a:r>
            <a:endParaRPr lang="en-US" altLang="ko-KR" sz="1600" b="1" dirty="0">
              <a:latin typeface="LG스마트체 SemiBold" panose="020B0600000101010101" pitchFamily="50" charset="-127"/>
              <a:ea typeface="LG스마트체 SemiBold" panose="020B0600000101010101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903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99E42-FFE3-4433-9D02-860C02B1A1CC}"/>
              </a:ext>
            </a:extLst>
          </p:cNvPr>
          <p:cNvSpPr txBox="1"/>
          <p:nvPr/>
        </p:nvSpPr>
        <p:spPr>
          <a:xfrm>
            <a:off x="384267" y="485064"/>
            <a:ext cx="854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5. Labeling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53DC58-E520-4D58-9DF8-A99518E2CD10}"/>
              </a:ext>
            </a:extLst>
          </p:cNvPr>
          <p:cNvCxnSpPr>
            <a:cxnSpLocks/>
          </p:cNvCxnSpPr>
          <p:nvPr/>
        </p:nvCxnSpPr>
        <p:spPr>
          <a:xfrm>
            <a:off x="412357" y="869820"/>
            <a:ext cx="43724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97B92F1-08E6-4169-95B2-2BBF6CB40BFF}"/>
              </a:ext>
            </a:extLst>
          </p:cNvPr>
          <p:cNvSpPr txBox="1"/>
          <p:nvPr/>
        </p:nvSpPr>
        <p:spPr>
          <a:xfrm>
            <a:off x="482608" y="6343787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67806F0-62F4-41DB-B71C-2E2ED4B81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9" y="6429011"/>
            <a:ext cx="257319" cy="2296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55939E-91E8-4DF5-9F1A-63172A120513}"/>
              </a:ext>
            </a:extLst>
          </p:cNvPr>
          <p:cNvSpPr txBox="1"/>
          <p:nvPr/>
        </p:nvSpPr>
        <p:spPr>
          <a:xfrm>
            <a:off x="613237" y="1256582"/>
            <a:ext cx="2015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Labelling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총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단계 진행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E82BF1-2EAC-4573-9299-794DA44642FE}"/>
              </a:ext>
            </a:extLst>
          </p:cNvPr>
          <p:cNvSpPr/>
          <p:nvPr/>
        </p:nvSpPr>
        <p:spPr>
          <a:xfrm>
            <a:off x="4403455" y="240267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387E79-0A6A-455C-B86A-B0498F032B64}"/>
              </a:ext>
            </a:extLst>
          </p:cNvPr>
          <p:cNvSpPr/>
          <p:nvPr/>
        </p:nvSpPr>
        <p:spPr>
          <a:xfrm>
            <a:off x="4656957" y="2284807"/>
            <a:ext cx="2878086" cy="358460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CF34A9-A5D5-4471-A27E-5759383236B2}"/>
              </a:ext>
            </a:extLst>
          </p:cNvPr>
          <p:cNvSpPr/>
          <p:nvPr/>
        </p:nvSpPr>
        <p:spPr>
          <a:xfrm>
            <a:off x="5171363" y="2396249"/>
            <a:ext cx="1889650" cy="408406"/>
          </a:xfrm>
          <a:prstGeom prst="rect">
            <a:avLst/>
          </a:prstGeom>
          <a:solidFill>
            <a:srgbClr val="FEDEB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Labeling</a:t>
            </a:r>
            <a:r>
              <a:rPr lang="ko-KR" altLang="en-US" sz="1000" b="1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flow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074896-FE7E-4AF1-96E8-1256B9F93193}"/>
              </a:ext>
            </a:extLst>
          </p:cNvPr>
          <p:cNvSpPr/>
          <p:nvPr/>
        </p:nvSpPr>
        <p:spPr>
          <a:xfrm>
            <a:off x="4903819" y="4488084"/>
            <a:ext cx="2383259" cy="488905"/>
          </a:xfrm>
          <a:prstGeom prst="rect">
            <a:avLst/>
          </a:prstGeom>
          <a:solidFill>
            <a:srgbClr val="E7EFFF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Stage 3</a:t>
            </a:r>
          </a:p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(Label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등가 테이블 정리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– Label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개수 정리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CB45DE-B4E0-488D-B335-E64443D1BDE7}"/>
              </a:ext>
            </a:extLst>
          </p:cNvPr>
          <p:cNvSpPr/>
          <p:nvPr/>
        </p:nvSpPr>
        <p:spPr>
          <a:xfrm>
            <a:off x="4903819" y="3022188"/>
            <a:ext cx="2383259" cy="488905"/>
          </a:xfrm>
          <a:prstGeom prst="rect">
            <a:avLst/>
          </a:prstGeom>
          <a:solidFill>
            <a:srgbClr val="E7EFFF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Stage 1</a:t>
            </a:r>
          </a:p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(1</a:t>
            </a:r>
            <a:r>
              <a:rPr lang="en-US" altLang="ko-KR" sz="1000" baseline="30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Scan)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ADBA783-360B-4409-93D5-790F34A92AEF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6095449" y="3511093"/>
            <a:ext cx="0" cy="23436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E327A7-98CE-4AC4-A509-F33DA7FEC890}"/>
              </a:ext>
            </a:extLst>
          </p:cNvPr>
          <p:cNvSpPr/>
          <p:nvPr/>
        </p:nvSpPr>
        <p:spPr>
          <a:xfrm>
            <a:off x="4903819" y="3745457"/>
            <a:ext cx="2383259" cy="488905"/>
          </a:xfrm>
          <a:prstGeom prst="rect">
            <a:avLst/>
          </a:prstGeom>
          <a:solidFill>
            <a:srgbClr val="E7EFFF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Stage 2</a:t>
            </a:r>
          </a:p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(Label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등가 테이블 정리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–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동일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판단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7FC600B-B3F7-4897-B1C9-DD7E0955C927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095449" y="4234362"/>
            <a:ext cx="0" cy="25372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A8C151-6101-4806-AF2D-85F5FDC420C4}"/>
              </a:ext>
            </a:extLst>
          </p:cNvPr>
          <p:cNvSpPr/>
          <p:nvPr/>
        </p:nvSpPr>
        <p:spPr>
          <a:xfrm>
            <a:off x="4903819" y="5230712"/>
            <a:ext cx="2383259" cy="488904"/>
          </a:xfrm>
          <a:prstGeom prst="rect">
            <a:avLst/>
          </a:prstGeom>
          <a:solidFill>
            <a:srgbClr val="E7EFFF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Stage 4</a:t>
            </a:r>
          </a:p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(Label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정보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update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및 초기화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C3F0611-EB7A-4D16-A04F-FDD8A722A4A4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>
            <a:off x="6095449" y="4976989"/>
            <a:ext cx="0" cy="25372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3F0050BA-AB5F-4977-8127-07795CE0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50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그림 88">
            <a:extLst>
              <a:ext uri="{FF2B5EF4-FFF2-40B4-BE49-F238E27FC236}">
                <a16:creationId xmlns:a16="http://schemas.microsoft.com/office/drawing/2014/main" id="{E4FAC4E2-ACEF-4920-BD13-AE64E93EC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153" y="1304925"/>
            <a:ext cx="918700" cy="632475"/>
          </a:xfrm>
          <a:prstGeom prst="rect">
            <a:avLst/>
          </a:prstGeom>
        </p:spPr>
      </p:pic>
      <p:pic>
        <p:nvPicPr>
          <p:cNvPr id="233" name="그림 232">
            <a:extLst>
              <a:ext uri="{FF2B5EF4-FFF2-40B4-BE49-F238E27FC236}">
                <a16:creationId xmlns:a16="http://schemas.microsoft.com/office/drawing/2014/main" id="{7DF73899-DDA4-4910-B9B3-5490158D7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33" y="3576892"/>
            <a:ext cx="918700" cy="632475"/>
          </a:xfrm>
          <a:prstGeom prst="rect">
            <a:avLst/>
          </a:prstGeom>
        </p:spPr>
      </p:pic>
      <p:pic>
        <p:nvPicPr>
          <p:cNvPr id="236" name="그림 235">
            <a:extLst>
              <a:ext uri="{FF2B5EF4-FFF2-40B4-BE49-F238E27FC236}">
                <a16:creationId xmlns:a16="http://schemas.microsoft.com/office/drawing/2014/main" id="{E0E88742-1FC8-4948-A416-9E1460F75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523" y="3569314"/>
            <a:ext cx="918700" cy="632475"/>
          </a:xfrm>
          <a:prstGeom prst="rect">
            <a:avLst/>
          </a:prstGeom>
        </p:spPr>
      </p:pic>
      <p:pic>
        <p:nvPicPr>
          <p:cNvPr id="224" name="그림 223">
            <a:extLst>
              <a:ext uri="{FF2B5EF4-FFF2-40B4-BE49-F238E27FC236}">
                <a16:creationId xmlns:a16="http://schemas.microsoft.com/office/drawing/2014/main" id="{34B73340-E705-45FD-8740-078737A7F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023" y="3284962"/>
            <a:ext cx="918700" cy="632475"/>
          </a:xfrm>
          <a:prstGeom prst="rect">
            <a:avLst/>
          </a:prstGeom>
        </p:spPr>
      </p:pic>
      <p:pic>
        <p:nvPicPr>
          <p:cNvPr id="232" name="그림 231">
            <a:extLst>
              <a:ext uri="{FF2B5EF4-FFF2-40B4-BE49-F238E27FC236}">
                <a16:creationId xmlns:a16="http://schemas.microsoft.com/office/drawing/2014/main" id="{AB78A8DE-22C3-4D0B-A4A9-34F171719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973" y="3283219"/>
            <a:ext cx="918700" cy="632475"/>
          </a:xfrm>
          <a:prstGeom prst="rect">
            <a:avLst/>
          </a:prstGeom>
        </p:spPr>
      </p:pic>
      <p:pic>
        <p:nvPicPr>
          <p:cNvPr id="234" name="그림 233">
            <a:extLst>
              <a:ext uri="{FF2B5EF4-FFF2-40B4-BE49-F238E27FC236}">
                <a16:creationId xmlns:a16="http://schemas.microsoft.com/office/drawing/2014/main" id="{578DEF0F-3F99-4C7A-9D4D-C7EEF8BC1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155" y="3291801"/>
            <a:ext cx="918700" cy="632475"/>
          </a:xfrm>
          <a:prstGeom prst="rect">
            <a:avLst/>
          </a:prstGeom>
        </p:spPr>
      </p:pic>
      <p:pic>
        <p:nvPicPr>
          <p:cNvPr id="223" name="그림 222">
            <a:extLst>
              <a:ext uri="{FF2B5EF4-FFF2-40B4-BE49-F238E27FC236}">
                <a16:creationId xmlns:a16="http://schemas.microsoft.com/office/drawing/2014/main" id="{E78C00DD-E4EE-4934-AB64-E2E29B616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581" y="3577155"/>
            <a:ext cx="918700" cy="632475"/>
          </a:xfrm>
          <a:prstGeom prst="rect">
            <a:avLst/>
          </a:prstGeom>
        </p:spPr>
      </p:pic>
      <p:pic>
        <p:nvPicPr>
          <p:cNvPr id="225" name="그림 224">
            <a:extLst>
              <a:ext uri="{FF2B5EF4-FFF2-40B4-BE49-F238E27FC236}">
                <a16:creationId xmlns:a16="http://schemas.microsoft.com/office/drawing/2014/main" id="{40BADC97-6AD8-4927-9319-99E99AC7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130" y="3283763"/>
            <a:ext cx="918700" cy="632475"/>
          </a:xfrm>
          <a:prstGeom prst="rect">
            <a:avLst/>
          </a:prstGeom>
        </p:spPr>
      </p:pic>
      <p:pic>
        <p:nvPicPr>
          <p:cNvPr id="226" name="그림 225">
            <a:extLst>
              <a:ext uri="{FF2B5EF4-FFF2-40B4-BE49-F238E27FC236}">
                <a16:creationId xmlns:a16="http://schemas.microsoft.com/office/drawing/2014/main" id="{5FA6B348-B82C-4419-BD8C-EA4A98E80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618" y="3285208"/>
            <a:ext cx="918700" cy="632475"/>
          </a:xfrm>
          <a:prstGeom prst="rect">
            <a:avLst/>
          </a:prstGeom>
        </p:spPr>
      </p:pic>
      <p:pic>
        <p:nvPicPr>
          <p:cNvPr id="229" name="그림 228">
            <a:extLst>
              <a:ext uri="{FF2B5EF4-FFF2-40B4-BE49-F238E27FC236}">
                <a16:creationId xmlns:a16="http://schemas.microsoft.com/office/drawing/2014/main" id="{9EBE0A64-86F4-4278-A5A1-ED992F1F6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332" y="3569668"/>
            <a:ext cx="918700" cy="632475"/>
          </a:xfrm>
          <a:prstGeom prst="rect">
            <a:avLst/>
          </a:prstGeom>
        </p:spPr>
      </p:pic>
      <p:pic>
        <p:nvPicPr>
          <p:cNvPr id="231" name="그림 230">
            <a:extLst>
              <a:ext uri="{FF2B5EF4-FFF2-40B4-BE49-F238E27FC236}">
                <a16:creationId xmlns:a16="http://schemas.microsoft.com/office/drawing/2014/main" id="{BE9346B7-AAC8-4032-8999-E362D998A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674" y="3283763"/>
            <a:ext cx="918700" cy="632475"/>
          </a:xfrm>
          <a:prstGeom prst="rect">
            <a:avLst/>
          </a:prstGeom>
        </p:spPr>
      </p:pic>
      <p:pic>
        <p:nvPicPr>
          <p:cNvPr id="237" name="그림 236">
            <a:extLst>
              <a:ext uri="{FF2B5EF4-FFF2-40B4-BE49-F238E27FC236}">
                <a16:creationId xmlns:a16="http://schemas.microsoft.com/office/drawing/2014/main" id="{EF14513C-2A05-4E70-A92C-BD7216573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709" y="3283764"/>
            <a:ext cx="918700" cy="632475"/>
          </a:xfrm>
          <a:prstGeom prst="rect">
            <a:avLst/>
          </a:prstGeom>
        </p:spPr>
      </p:pic>
      <p:pic>
        <p:nvPicPr>
          <p:cNvPr id="238" name="그림 237">
            <a:extLst>
              <a:ext uri="{FF2B5EF4-FFF2-40B4-BE49-F238E27FC236}">
                <a16:creationId xmlns:a16="http://schemas.microsoft.com/office/drawing/2014/main" id="{7C802AAE-791D-4F4B-86F4-D00461011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35" y="3580067"/>
            <a:ext cx="918700" cy="632475"/>
          </a:xfrm>
          <a:prstGeom prst="rect">
            <a:avLst/>
          </a:prstGeom>
        </p:spPr>
      </p:pic>
      <p:pic>
        <p:nvPicPr>
          <p:cNvPr id="239" name="그림 238">
            <a:extLst>
              <a:ext uri="{FF2B5EF4-FFF2-40B4-BE49-F238E27FC236}">
                <a16:creationId xmlns:a16="http://schemas.microsoft.com/office/drawing/2014/main" id="{5C717D19-8D8D-4CDE-A64B-0D53F5B58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579" y="3291000"/>
            <a:ext cx="918700" cy="632475"/>
          </a:xfrm>
          <a:prstGeom prst="rect">
            <a:avLst/>
          </a:prstGeom>
        </p:spPr>
      </p:pic>
      <p:pic>
        <p:nvPicPr>
          <p:cNvPr id="241" name="그림 240">
            <a:extLst>
              <a:ext uri="{FF2B5EF4-FFF2-40B4-BE49-F238E27FC236}">
                <a16:creationId xmlns:a16="http://schemas.microsoft.com/office/drawing/2014/main" id="{33D8B054-4E47-4462-9732-160CC56DA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30" y="3580271"/>
            <a:ext cx="918700" cy="632475"/>
          </a:xfrm>
          <a:prstGeom prst="rect">
            <a:avLst/>
          </a:prstGeom>
        </p:spPr>
      </p:pic>
      <p:pic>
        <p:nvPicPr>
          <p:cNvPr id="221" name="그림 220">
            <a:extLst>
              <a:ext uri="{FF2B5EF4-FFF2-40B4-BE49-F238E27FC236}">
                <a16:creationId xmlns:a16="http://schemas.microsoft.com/office/drawing/2014/main" id="{6AF49229-21E6-49E1-ACE4-CD8AA4202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112" y="3284939"/>
            <a:ext cx="918700" cy="632475"/>
          </a:xfrm>
          <a:prstGeom prst="rect">
            <a:avLst/>
          </a:prstGeom>
        </p:spPr>
      </p:pic>
      <p:pic>
        <p:nvPicPr>
          <p:cNvPr id="222" name="그림 221">
            <a:extLst>
              <a:ext uri="{FF2B5EF4-FFF2-40B4-BE49-F238E27FC236}">
                <a16:creationId xmlns:a16="http://schemas.microsoft.com/office/drawing/2014/main" id="{66D88E1B-222F-45E4-9FA4-24ED9CDC4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369" y="3289203"/>
            <a:ext cx="918700" cy="632475"/>
          </a:xfrm>
          <a:prstGeom prst="rect">
            <a:avLst/>
          </a:prstGeom>
        </p:spPr>
      </p:pic>
      <p:pic>
        <p:nvPicPr>
          <p:cNvPr id="219" name="그림 218">
            <a:extLst>
              <a:ext uri="{FF2B5EF4-FFF2-40B4-BE49-F238E27FC236}">
                <a16:creationId xmlns:a16="http://schemas.microsoft.com/office/drawing/2014/main" id="{144B09BB-7946-4D8B-83E8-CEABF7EF4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860" y="3285898"/>
            <a:ext cx="918700" cy="632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056FB23-FB3A-4D13-83FB-E98B29899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3290502"/>
            <a:ext cx="918700" cy="632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999E42-FFE3-4433-9D02-860C02B1A1CC}"/>
              </a:ext>
            </a:extLst>
          </p:cNvPr>
          <p:cNvSpPr txBox="1"/>
          <p:nvPr/>
        </p:nvSpPr>
        <p:spPr>
          <a:xfrm>
            <a:off x="384267" y="485064"/>
            <a:ext cx="854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5. Labeling (#stage 1)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53DC58-E520-4D58-9DF8-A99518E2CD10}"/>
              </a:ext>
            </a:extLst>
          </p:cNvPr>
          <p:cNvCxnSpPr>
            <a:cxnSpLocks/>
          </p:cNvCxnSpPr>
          <p:nvPr/>
        </p:nvCxnSpPr>
        <p:spPr>
          <a:xfrm>
            <a:off x="412357" y="869820"/>
            <a:ext cx="43724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97B92F1-08E6-4169-95B2-2BBF6CB40BFF}"/>
              </a:ext>
            </a:extLst>
          </p:cNvPr>
          <p:cNvSpPr txBox="1"/>
          <p:nvPr/>
        </p:nvSpPr>
        <p:spPr>
          <a:xfrm>
            <a:off x="482608" y="6343787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67806F0-62F4-41DB-B71C-2E2ED4B81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89" y="6429011"/>
            <a:ext cx="257319" cy="22966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E82BF1-2EAC-4573-9299-794DA44642FE}"/>
              </a:ext>
            </a:extLst>
          </p:cNvPr>
          <p:cNvSpPr/>
          <p:nvPr/>
        </p:nvSpPr>
        <p:spPr>
          <a:xfrm>
            <a:off x="4403455" y="240267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E0563-5F16-4621-B3F6-1CDC6CC79E71}"/>
              </a:ext>
            </a:extLst>
          </p:cNvPr>
          <p:cNvSpPr txBox="1"/>
          <p:nvPr/>
        </p:nvSpPr>
        <p:spPr>
          <a:xfrm>
            <a:off x="608052" y="1228064"/>
            <a:ext cx="97158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Stage1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모든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Node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탐색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delta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threshold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보다 낮으면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0,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크면 테이블 넘버 부여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ko-KR" altLang="en-US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주변에 라벨 넘버를 가지는 노드가 없으면 새로운 라벨 넘버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(num)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부여 후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값을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EQ(num) = num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으로 갱신</a:t>
            </a:r>
          </a:p>
          <a:p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테이블</a:t>
            </a:r>
          </a:p>
          <a:p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주변에 라벨 넘버가 존재하면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현재 노드의 라벨 값은 주변 라벨 값 중 가장 작은 값을 가지도록 하고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주변 라벨 넘버의 테이블을 값이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min              </a:t>
            </a:r>
          </a:p>
          <a:p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값을 가지도록 함</a:t>
            </a:r>
          </a:p>
          <a:p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ko-KR" altLang="en-US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EEA39-4CBB-4CE7-8292-CE53EB4079D5}"/>
              </a:ext>
            </a:extLst>
          </p:cNvPr>
          <p:cNvSpPr txBox="1"/>
          <p:nvPr/>
        </p:nvSpPr>
        <p:spPr>
          <a:xfrm>
            <a:off x="7019709" y="555894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EQ table</a:t>
            </a:r>
            <a:endParaRPr lang="ko-KR" altLang="en-US" sz="120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F2F71-30AB-440A-8E6A-A6154BE4B077}"/>
              </a:ext>
            </a:extLst>
          </p:cNvPr>
          <p:cNvSpPr txBox="1"/>
          <p:nvPr/>
        </p:nvSpPr>
        <p:spPr>
          <a:xfrm>
            <a:off x="2061700" y="5586701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Delta</a:t>
            </a:r>
            <a:endParaRPr lang="ko-KR" altLang="en-US" sz="120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2E51BE-0ACC-40F8-B1CE-D69C3CB2A372}"/>
              </a:ext>
            </a:extLst>
          </p:cNvPr>
          <p:cNvSpPr txBox="1"/>
          <p:nvPr/>
        </p:nvSpPr>
        <p:spPr>
          <a:xfrm>
            <a:off x="4634666" y="5586701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Label num</a:t>
            </a:r>
            <a:endParaRPr lang="ko-KR" altLang="en-US" sz="120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19A99A-254B-4D26-9F22-2F8AF935798A}"/>
              </a:ext>
            </a:extLst>
          </p:cNvPr>
          <p:cNvSpPr txBox="1"/>
          <p:nvPr/>
        </p:nvSpPr>
        <p:spPr>
          <a:xfrm>
            <a:off x="2538212" y="5332032"/>
            <a:ext cx="7585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Label Th : 60</a:t>
            </a:r>
            <a:endParaRPr lang="ko-KR" altLang="en-US" sz="80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graphicFrame>
        <p:nvGraphicFramePr>
          <p:cNvPr id="180" name="표 179">
            <a:extLst>
              <a:ext uri="{FF2B5EF4-FFF2-40B4-BE49-F238E27FC236}">
                <a16:creationId xmlns:a16="http://schemas.microsoft.com/office/drawing/2014/main" id="{4CDDE541-C341-4C43-A0F3-45556CF41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819743"/>
              </p:ext>
            </p:extLst>
          </p:nvPr>
        </p:nvGraphicFramePr>
        <p:xfrm>
          <a:off x="7106170" y="3612084"/>
          <a:ext cx="729297" cy="1728000"/>
        </p:xfrm>
        <a:graphic>
          <a:graphicData uri="http://schemas.openxmlformats.org/drawingml/2006/table">
            <a:tbl>
              <a:tblPr firstRow="1" bandRow="1"/>
              <a:tblGrid>
                <a:gridCol w="403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num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L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9671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2" name="표 181">
            <a:extLst>
              <a:ext uri="{FF2B5EF4-FFF2-40B4-BE49-F238E27FC236}">
                <a16:creationId xmlns:a16="http://schemas.microsoft.com/office/drawing/2014/main" id="{C0D9852F-4EA4-4476-BBD3-9F6667CDC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68732"/>
              </p:ext>
            </p:extLst>
          </p:nvPr>
        </p:nvGraphicFramePr>
        <p:xfrm>
          <a:off x="1471974" y="3605150"/>
          <a:ext cx="1728000" cy="1736502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1276696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9866205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997618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468514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4806887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95665890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35</a:t>
                      </a: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88</a:t>
                      </a: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42</a:t>
                      </a: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62</a:t>
                      </a: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38</a:t>
                      </a: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81</a:t>
                      </a:r>
                    </a:p>
                  </a:txBody>
                  <a:tcPr marL="6773" marR="6773" marT="6773" marB="0" anchor="ctr"/>
                </a:tc>
                <a:extLst>
                  <a:ext uri="{0D108BD9-81ED-4DB2-BD59-A6C34878D82A}">
                    <a16:rowId xmlns:a16="http://schemas.microsoft.com/office/drawing/2014/main" val="2670210494"/>
                  </a:ext>
                </a:extLst>
              </a:tr>
              <a:tr h="2894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71</a:t>
                      </a: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99</a:t>
                      </a: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82</a:t>
                      </a: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9</a:t>
                      </a: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73</a:t>
                      </a: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92</a:t>
                      </a:r>
                    </a:p>
                  </a:txBody>
                  <a:tcPr marL="6773" marR="6773" marT="6773" marB="0" anchor="ctr"/>
                </a:tc>
                <a:extLst>
                  <a:ext uri="{0D108BD9-81ED-4DB2-BD59-A6C34878D82A}">
                    <a16:rowId xmlns:a16="http://schemas.microsoft.com/office/drawing/2014/main" val="744067539"/>
                  </a:ext>
                </a:extLst>
              </a:tr>
              <a:tr h="2894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29</a:t>
                      </a: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77</a:t>
                      </a: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65</a:t>
                      </a: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32</a:t>
                      </a: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54</a:t>
                      </a: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83</a:t>
                      </a:r>
                    </a:p>
                  </a:txBody>
                  <a:tcPr marL="6773" marR="6773" marT="6773" marB="0" anchor="ctr"/>
                </a:tc>
                <a:extLst>
                  <a:ext uri="{0D108BD9-81ED-4DB2-BD59-A6C34878D82A}">
                    <a16:rowId xmlns:a16="http://schemas.microsoft.com/office/drawing/2014/main" val="756581383"/>
                  </a:ext>
                </a:extLst>
              </a:tr>
              <a:tr h="2894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11</a:t>
                      </a: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23</a:t>
                      </a: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24</a:t>
                      </a: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12</a:t>
                      </a: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16</a:t>
                      </a: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32</a:t>
                      </a:r>
                    </a:p>
                  </a:txBody>
                  <a:tcPr marL="6773" marR="6773" marT="6773" marB="0" anchor="ctr"/>
                </a:tc>
                <a:extLst>
                  <a:ext uri="{0D108BD9-81ED-4DB2-BD59-A6C34878D82A}">
                    <a16:rowId xmlns:a16="http://schemas.microsoft.com/office/drawing/2014/main" val="357738687"/>
                  </a:ext>
                </a:extLst>
              </a:tr>
              <a:tr h="2894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18</a:t>
                      </a: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47</a:t>
                      </a: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61</a:t>
                      </a: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58</a:t>
                      </a: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64</a:t>
                      </a: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23</a:t>
                      </a:r>
                    </a:p>
                  </a:txBody>
                  <a:tcPr marL="6773" marR="6773" marT="6773" marB="0" anchor="ctr"/>
                </a:tc>
                <a:extLst>
                  <a:ext uri="{0D108BD9-81ED-4DB2-BD59-A6C34878D82A}">
                    <a16:rowId xmlns:a16="http://schemas.microsoft.com/office/drawing/2014/main" val="623454474"/>
                  </a:ext>
                </a:extLst>
              </a:tr>
              <a:tr h="2894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15</a:t>
                      </a: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33</a:t>
                      </a: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88</a:t>
                      </a: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95</a:t>
                      </a: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74</a:t>
                      </a: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31</a:t>
                      </a:r>
                    </a:p>
                  </a:txBody>
                  <a:tcPr marL="6773" marR="6773" marT="6773" marB="0" anchor="ctr"/>
                </a:tc>
                <a:extLst>
                  <a:ext uri="{0D108BD9-81ED-4DB2-BD59-A6C34878D82A}">
                    <a16:rowId xmlns:a16="http://schemas.microsoft.com/office/drawing/2014/main" val="2355300302"/>
                  </a:ext>
                </a:extLst>
              </a:tr>
            </a:tbl>
          </a:graphicData>
        </a:graphic>
      </p:graphicFrame>
      <p:graphicFrame>
        <p:nvGraphicFramePr>
          <p:cNvPr id="220" name="표 219">
            <a:extLst>
              <a:ext uri="{FF2B5EF4-FFF2-40B4-BE49-F238E27FC236}">
                <a16:creationId xmlns:a16="http://schemas.microsoft.com/office/drawing/2014/main" id="{A5C529EF-4DAB-4392-BFEC-E1229D5B2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131399"/>
              </p:ext>
            </p:extLst>
          </p:nvPr>
        </p:nvGraphicFramePr>
        <p:xfrm>
          <a:off x="4203499" y="3602800"/>
          <a:ext cx="1728000" cy="1736502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1276696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9866205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997618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468514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4806887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95665890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210494"/>
                  </a:ext>
                </a:extLst>
              </a:tr>
              <a:tr h="289417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067539"/>
                  </a:ext>
                </a:extLst>
              </a:tr>
              <a:tr h="289417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581383"/>
                  </a:ext>
                </a:extLst>
              </a:tr>
              <a:tr h="289417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/>
                </a:tc>
                <a:extLst>
                  <a:ext uri="{0D108BD9-81ED-4DB2-BD59-A6C34878D82A}">
                    <a16:rowId xmlns:a16="http://schemas.microsoft.com/office/drawing/2014/main" val="357738687"/>
                  </a:ext>
                </a:extLst>
              </a:tr>
              <a:tr h="289417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/>
                </a:tc>
                <a:extLst>
                  <a:ext uri="{0D108BD9-81ED-4DB2-BD59-A6C34878D82A}">
                    <a16:rowId xmlns:a16="http://schemas.microsoft.com/office/drawing/2014/main" val="623454474"/>
                  </a:ext>
                </a:extLst>
              </a:tr>
              <a:tr h="289417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/>
                </a:tc>
                <a:extLst>
                  <a:ext uri="{0D108BD9-81ED-4DB2-BD59-A6C34878D82A}">
                    <a16:rowId xmlns:a16="http://schemas.microsoft.com/office/drawing/2014/main" val="2355300302"/>
                  </a:ext>
                </a:extLst>
              </a:tr>
            </a:tbl>
          </a:graphicData>
        </a:graphic>
      </p:graphicFrame>
      <p:sp>
        <p:nvSpPr>
          <p:cNvPr id="242" name="TextBox 241">
            <a:extLst>
              <a:ext uri="{FF2B5EF4-FFF2-40B4-BE49-F238E27FC236}">
                <a16:creationId xmlns:a16="http://schemas.microsoft.com/office/drawing/2014/main" id="{D5F6BFB9-B02B-4FF6-8186-C492FE7275D2}"/>
              </a:ext>
            </a:extLst>
          </p:cNvPr>
          <p:cNvSpPr txBox="1"/>
          <p:nvPr/>
        </p:nvSpPr>
        <p:spPr>
          <a:xfrm>
            <a:off x="7178858" y="3943768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1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0AE4358-EBCA-49A6-BEF9-899E52A4014A}"/>
              </a:ext>
            </a:extLst>
          </p:cNvPr>
          <p:cNvSpPr txBox="1"/>
          <p:nvPr/>
        </p:nvSpPr>
        <p:spPr>
          <a:xfrm>
            <a:off x="7552463" y="3943768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1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3D4455F9-FF74-4A6E-9408-A3D2DD85B0D5}"/>
              </a:ext>
            </a:extLst>
          </p:cNvPr>
          <p:cNvSpPr txBox="1"/>
          <p:nvPr/>
        </p:nvSpPr>
        <p:spPr>
          <a:xfrm>
            <a:off x="7178858" y="4226518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2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6096D9F-A150-4BAE-8EED-4B60DB20C8D3}"/>
              </a:ext>
            </a:extLst>
          </p:cNvPr>
          <p:cNvSpPr txBox="1"/>
          <p:nvPr/>
        </p:nvSpPr>
        <p:spPr>
          <a:xfrm>
            <a:off x="7546113" y="4226518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2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D5C12B1-7A9F-4294-9F27-0F7C580195AA}"/>
              </a:ext>
            </a:extLst>
          </p:cNvPr>
          <p:cNvSpPr txBox="1"/>
          <p:nvPr/>
        </p:nvSpPr>
        <p:spPr>
          <a:xfrm>
            <a:off x="7178858" y="4523606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3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9BB17D5-D032-431E-B4F9-56C3B07F573E}"/>
              </a:ext>
            </a:extLst>
          </p:cNvPr>
          <p:cNvSpPr txBox="1"/>
          <p:nvPr/>
        </p:nvSpPr>
        <p:spPr>
          <a:xfrm>
            <a:off x="7546113" y="4522380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3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81510AE-E6B9-4606-A230-5C403F7CEBA4}"/>
              </a:ext>
            </a:extLst>
          </p:cNvPr>
          <p:cNvSpPr txBox="1"/>
          <p:nvPr/>
        </p:nvSpPr>
        <p:spPr>
          <a:xfrm>
            <a:off x="7552463" y="4226518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1</a:t>
            </a:r>
            <a:endParaRPr lang="ko-KR" altLang="en-US" sz="800" b="1" dirty="0">
              <a:solidFill>
                <a:srgbClr val="FF0000"/>
              </a:solidFill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DECC6D-7D4D-4ED2-B5B2-DE94E8B64469}"/>
              </a:ext>
            </a:extLst>
          </p:cNvPr>
          <p:cNvSpPr txBox="1"/>
          <p:nvPr/>
        </p:nvSpPr>
        <p:spPr>
          <a:xfrm>
            <a:off x="7544806" y="5093501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4</a:t>
            </a:r>
            <a:endParaRPr lang="ko-KR" altLang="en-US" sz="800" b="1" dirty="0">
              <a:solidFill>
                <a:srgbClr val="FF0000"/>
              </a:solidFill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EB3B5F7-AD8D-4A43-A283-164C96867009}"/>
              </a:ext>
            </a:extLst>
          </p:cNvPr>
          <p:cNvSpPr txBox="1"/>
          <p:nvPr/>
        </p:nvSpPr>
        <p:spPr>
          <a:xfrm>
            <a:off x="7178858" y="4820694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4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77157E46-CC1A-46F0-A689-D34A1F65AB13}"/>
              </a:ext>
            </a:extLst>
          </p:cNvPr>
          <p:cNvSpPr txBox="1"/>
          <p:nvPr/>
        </p:nvSpPr>
        <p:spPr>
          <a:xfrm>
            <a:off x="7178858" y="5092211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5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5554AA7-DA1C-4CF8-BD42-7D2F1F5D15FC}"/>
              </a:ext>
            </a:extLst>
          </p:cNvPr>
          <p:cNvSpPr txBox="1"/>
          <p:nvPr/>
        </p:nvSpPr>
        <p:spPr>
          <a:xfrm>
            <a:off x="7546113" y="4809015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4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1CFC773-34E1-4ABF-B139-642600B7263B}"/>
              </a:ext>
            </a:extLst>
          </p:cNvPr>
          <p:cNvSpPr txBox="1"/>
          <p:nvPr/>
        </p:nvSpPr>
        <p:spPr>
          <a:xfrm>
            <a:off x="7552463" y="4522380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2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3BB718A-A2E5-44DB-8167-95CD607E50CC}"/>
              </a:ext>
            </a:extLst>
          </p:cNvPr>
          <p:cNvSpPr txBox="1"/>
          <p:nvPr/>
        </p:nvSpPr>
        <p:spPr>
          <a:xfrm>
            <a:off x="4229516" y="4513792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0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059565D-F36C-4691-AA2A-17B02FC04626}"/>
              </a:ext>
            </a:extLst>
          </p:cNvPr>
          <p:cNvSpPr txBox="1"/>
          <p:nvPr/>
        </p:nvSpPr>
        <p:spPr>
          <a:xfrm>
            <a:off x="4511129" y="4512617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0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86991DC-4A53-4D14-8228-B66AA4391256}"/>
              </a:ext>
            </a:extLst>
          </p:cNvPr>
          <p:cNvSpPr txBox="1"/>
          <p:nvPr/>
        </p:nvSpPr>
        <p:spPr>
          <a:xfrm>
            <a:off x="4799092" y="4512617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0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D41AC90-3FAC-4418-B497-AA14CC3C027E}"/>
              </a:ext>
            </a:extLst>
          </p:cNvPr>
          <p:cNvSpPr txBox="1"/>
          <p:nvPr/>
        </p:nvSpPr>
        <p:spPr>
          <a:xfrm>
            <a:off x="5084713" y="4510855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0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43BB419-6CF6-4193-927E-8A20DCF8A39E}"/>
              </a:ext>
            </a:extLst>
          </p:cNvPr>
          <p:cNvSpPr txBox="1"/>
          <p:nvPr/>
        </p:nvSpPr>
        <p:spPr>
          <a:xfrm>
            <a:off x="5366326" y="4509680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0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03631AB-0597-439B-A3FC-697C685320CC}"/>
              </a:ext>
            </a:extLst>
          </p:cNvPr>
          <p:cNvSpPr txBox="1"/>
          <p:nvPr/>
        </p:nvSpPr>
        <p:spPr>
          <a:xfrm>
            <a:off x="5654289" y="4509680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0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graphicFrame>
        <p:nvGraphicFramePr>
          <p:cNvPr id="253" name="표 252">
            <a:extLst>
              <a:ext uri="{FF2B5EF4-FFF2-40B4-BE49-F238E27FC236}">
                <a16:creationId xmlns:a16="http://schemas.microsoft.com/office/drawing/2014/main" id="{C33759B2-7F3D-407B-B039-848787215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433945"/>
              </p:ext>
            </p:extLst>
          </p:nvPr>
        </p:nvGraphicFramePr>
        <p:xfrm>
          <a:off x="4204384" y="3602801"/>
          <a:ext cx="1728000" cy="1736502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1276696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9866205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997618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468514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4806887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95665890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210494"/>
                  </a:ext>
                </a:extLst>
              </a:tr>
              <a:tr h="289417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067539"/>
                  </a:ext>
                </a:extLst>
              </a:tr>
              <a:tr h="289417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581383"/>
                  </a:ext>
                </a:extLst>
              </a:tr>
              <a:tr h="289417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38687"/>
                  </a:ext>
                </a:extLst>
              </a:tr>
              <a:tr h="289417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454474"/>
                  </a:ext>
                </a:extLst>
              </a:tr>
              <a:tr h="289417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773" marR="6773" marT="677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300302"/>
                  </a:ext>
                </a:extLst>
              </a:tr>
            </a:tbl>
          </a:graphicData>
        </a:graphic>
      </p:graphicFrame>
      <p:sp>
        <p:nvSpPr>
          <p:cNvPr id="207" name="TextBox 206">
            <a:extLst>
              <a:ext uri="{FF2B5EF4-FFF2-40B4-BE49-F238E27FC236}">
                <a16:creationId xmlns:a16="http://schemas.microsoft.com/office/drawing/2014/main" id="{F880871B-D10A-4497-AB2A-840C5751B7AA}"/>
              </a:ext>
            </a:extLst>
          </p:cNvPr>
          <p:cNvSpPr txBox="1"/>
          <p:nvPr/>
        </p:nvSpPr>
        <p:spPr>
          <a:xfrm>
            <a:off x="4229516" y="4807171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0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C73B0F5-B8B7-40D2-B8A2-81D7EFEE6D26}"/>
              </a:ext>
            </a:extLst>
          </p:cNvPr>
          <p:cNvSpPr txBox="1"/>
          <p:nvPr/>
        </p:nvSpPr>
        <p:spPr>
          <a:xfrm>
            <a:off x="4511129" y="4805996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0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38AD33C-FD3D-4B24-A17F-ED1B54C54B97}"/>
              </a:ext>
            </a:extLst>
          </p:cNvPr>
          <p:cNvSpPr txBox="1"/>
          <p:nvPr/>
        </p:nvSpPr>
        <p:spPr>
          <a:xfrm>
            <a:off x="4799092" y="4805996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4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3E28B236-FF94-4569-B1AE-A11CB660FA80}"/>
              </a:ext>
            </a:extLst>
          </p:cNvPr>
          <p:cNvSpPr txBox="1"/>
          <p:nvPr/>
        </p:nvSpPr>
        <p:spPr>
          <a:xfrm>
            <a:off x="5084713" y="4804234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0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98527B6-439B-4015-BC80-15DC5B38B48C}"/>
              </a:ext>
            </a:extLst>
          </p:cNvPr>
          <p:cNvSpPr txBox="1"/>
          <p:nvPr/>
        </p:nvSpPr>
        <p:spPr>
          <a:xfrm>
            <a:off x="5366326" y="4803059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5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6BCDDD1D-6E6E-45AD-BF3B-CB49BC2113F6}"/>
              </a:ext>
            </a:extLst>
          </p:cNvPr>
          <p:cNvSpPr txBox="1"/>
          <p:nvPr/>
        </p:nvSpPr>
        <p:spPr>
          <a:xfrm>
            <a:off x="5654289" y="4803059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0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981EA39-297D-433D-BD3D-BB5A5EE2D0BC}"/>
              </a:ext>
            </a:extLst>
          </p:cNvPr>
          <p:cNvSpPr txBox="1"/>
          <p:nvPr/>
        </p:nvSpPr>
        <p:spPr>
          <a:xfrm>
            <a:off x="4227872" y="5097613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0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61A487A-1D83-4E10-8E5D-8DF47C69DF03}"/>
              </a:ext>
            </a:extLst>
          </p:cNvPr>
          <p:cNvSpPr txBox="1"/>
          <p:nvPr/>
        </p:nvSpPr>
        <p:spPr>
          <a:xfrm>
            <a:off x="4509485" y="5096438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0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418D53D-8CF9-46AA-9516-A797B7AE8D12}"/>
              </a:ext>
            </a:extLst>
          </p:cNvPr>
          <p:cNvSpPr txBox="1"/>
          <p:nvPr/>
        </p:nvSpPr>
        <p:spPr>
          <a:xfrm>
            <a:off x="4797448" y="5096438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4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4D2E0D9-1469-49F8-B489-98A21E4EA4FC}"/>
              </a:ext>
            </a:extLst>
          </p:cNvPr>
          <p:cNvSpPr txBox="1"/>
          <p:nvPr/>
        </p:nvSpPr>
        <p:spPr>
          <a:xfrm>
            <a:off x="5083069" y="5094676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4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182AC92-9511-4B35-8E22-F9B5E96D98A9}"/>
              </a:ext>
            </a:extLst>
          </p:cNvPr>
          <p:cNvSpPr txBox="1"/>
          <p:nvPr/>
        </p:nvSpPr>
        <p:spPr>
          <a:xfrm>
            <a:off x="5364682" y="5093501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4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9449822-F8B3-40D0-B15D-519C08F1B78F}"/>
              </a:ext>
            </a:extLst>
          </p:cNvPr>
          <p:cNvSpPr txBox="1"/>
          <p:nvPr/>
        </p:nvSpPr>
        <p:spPr>
          <a:xfrm>
            <a:off x="5652645" y="5093501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0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F63408-9E71-4940-9CE8-B201966614E6}"/>
              </a:ext>
            </a:extLst>
          </p:cNvPr>
          <p:cNvSpPr txBox="1"/>
          <p:nvPr/>
        </p:nvSpPr>
        <p:spPr>
          <a:xfrm>
            <a:off x="4228660" y="3650383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0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13CF44E-069F-403A-B1A1-1FD696692F8D}"/>
              </a:ext>
            </a:extLst>
          </p:cNvPr>
          <p:cNvSpPr txBox="1"/>
          <p:nvPr/>
        </p:nvSpPr>
        <p:spPr>
          <a:xfrm>
            <a:off x="4510273" y="3649208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1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96AC483-78D8-4A5E-8D83-DA0300AFD8EA}"/>
              </a:ext>
            </a:extLst>
          </p:cNvPr>
          <p:cNvSpPr txBox="1"/>
          <p:nvPr/>
        </p:nvSpPr>
        <p:spPr>
          <a:xfrm>
            <a:off x="4798236" y="3649208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0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00E0BDE-C067-430F-AD8D-C9AB7F4D3B9F}"/>
              </a:ext>
            </a:extLst>
          </p:cNvPr>
          <p:cNvSpPr txBox="1"/>
          <p:nvPr/>
        </p:nvSpPr>
        <p:spPr>
          <a:xfrm>
            <a:off x="5083857" y="3647446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2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301511C-9540-441D-8CC7-76406E5C8A10}"/>
              </a:ext>
            </a:extLst>
          </p:cNvPr>
          <p:cNvSpPr txBox="1"/>
          <p:nvPr/>
        </p:nvSpPr>
        <p:spPr>
          <a:xfrm>
            <a:off x="5365470" y="3646271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0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BE4D4B1-2FC4-49D5-9870-2068051874D9}"/>
              </a:ext>
            </a:extLst>
          </p:cNvPr>
          <p:cNvSpPr txBox="1"/>
          <p:nvPr/>
        </p:nvSpPr>
        <p:spPr>
          <a:xfrm>
            <a:off x="5653433" y="3646271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3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EA8BBC1-809F-486D-A0BB-5C31B57DC049}"/>
              </a:ext>
            </a:extLst>
          </p:cNvPr>
          <p:cNvSpPr txBox="1"/>
          <p:nvPr/>
        </p:nvSpPr>
        <p:spPr>
          <a:xfrm>
            <a:off x="4228660" y="3943762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1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D815538-A366-486B-BA1C-68AD73178309}"/>
              </a:ext>
            </a:extLst>
          </p:cNvPr>
          <p:cNvSpPr txBox="1"/>
          <p:nvPr/>
        </p:nvSpPr>
        <p:spPr>
          <a:xfrm>
            <a:off x="4510273" y="3942587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1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1295CF7-658E-4DB5-99DE-BC8EA502CA07}"/>
              </a:ext>
            </a:extLst>
          </p:cNvPr>
          <p:cNvSpPr txBox="1"/>
          <p:nvPr/>
        </p:nvSpPr>
        <p:spPr>
          <a:xfrm>
            <a:off x="4798236" y="3942587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1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EB8123F-F6B6-4C13-810C-C531471A4D04}"/>
              </a:ext>
            </a:extLst>
          </p:cNvPr>
          <p:cNvSpPr txBox="1"/>
          <p:nvPr/>
        </p:nvSpPr>
        <p:spPr>
          <a:xfrm>
            <a:off x="5083857" y="3940825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0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ADC3470-8C0B-4207-BBE5-16713C2128E0}"/>
              </a:ext>
            </a:extLst>
          </p:cNvPr>
          <p:cNvSpPr txBox="1"/>
          <p:nvPr/>
        </p:nvSpPr>
        <p:spPr>
          <a:xfrm>
            <a:off x="5365470" y="3939650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2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66AF0AF-8141-40D2-8A94-261F09791DED}"/>
              </a:ext>
            </a:extLst>
          </p:cNvPr>
          <p:cNvSpPr txBox="1"/>
          <p:nvPr/>
        </p:nvSpPr>
        <p:spPr>
          <a:xfrm>
            <a:off x="5653433" y="3939650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2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D5FD486-BA69-4040-95B9-1D5FB7A504A1}"/>
              </a:ext>
            </a:extLst>
          </p:cNvPr>
          <p:cNvSpPr txBox="1"/>
          <p:nvPr/>
        </p:nvSpPr>
        <p:spPr>
          <a:xfrm>
            <a:off x="4227016" y="4234204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0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34FF8CE-2863-401F-BDB2-D4179026BA58}"/>
              </a:ext>
            </a:extLst>
          </p:cNvPr>
          <p:cNvSpPr txBox="1"/>
          <p:nvPr/>
        </p:nvSpPr>
        <p:spPr>
          <a:xfrm>
            <a:off x="4508629" y="4233029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1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1246672-BAA9-4360-8A35-6E966EF8B3D6}"/>
              </a:ext>
            </a:extLst>
          </p:cNvPr>
          <p:cNvSpPr txBox="1"/>
          <p:nvPr/>
        </p:nvSpPr>
        <p:spPr>
          <a:xfrm>
            <a:off x="4796592" y="4233029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1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5CFBB81-2DEB-42A6-A16A-33336D246E79}"/>
              </a:ext>
            </a:extLst>
          </p:cNvPr>
          <p:cNvSpPr txBox="1"/>
          <p:nvPr/>
        </p:nvSpPr>
        <p:spPr>
          <a:xfrm>
            <a:off x="5082213" y="4231267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0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FEEE1ED-1247-499E-A98E-5271C99FB5EE}"/>
              </a:ext>
            </a:extLst>
          </p:cNvPr>
          <p:cNvSpPr txBox="1"/>
          <p:nvPr/>
        </p:nvSpPr>
        <p:spPr>
          <a:xfrm>
            <a:off x="5363826" y="4230092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0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BC1AC6A-4D69-45DF-94B1-1DB4C0E63FE7}"/>
              </a:ext>
            </a:extLst>
          </p:cNvPr>
          <p:cNvSpPr txBox="1"/>
          <p:nvPr/>
        </p:nvSpPr>
        <p:spPr>
          <a:xfrm>
            <a:off x="5651789" y="4230092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2</a:t>
            </a:r>
            <a:endParaRPr lang="ko-KR" altLang="en-US" sz="800" b="1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7BFB8130-3A8E-482C-BFDE-E5C35333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C837D2-C76D-4762-AFCB-CAF92CA29D7A}"/>
              </a:ext>
            </a:extLst>
          </p:cNvPr>
          <p:cNvSpPr txBox="1"/>
          <p:nvPr/>
        </p:nvSpPr>
        <p:spPr>
          <a:xfrm>
            <a:off x="9000940" y="1948741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주변 탐색 범위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D77E82-7DD9-400E-9E7A-BF87997C987D}"/>
              </a:ext>
            </a:extLst>
          </p:cNvPr>
          <p:cNvSpPr txBox="1"/>
          <p:nvPr/>
        </p:nvSpPr>
        <p:spPr>
          <a:xfrm>
            <a:off x="9044217" y="1345243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ul</a:t>
            </a:r>
            <a:endParaRPr lang="ko-KR" altLang="en-US" sz="1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0E282A6-09D6-4EBD-8854-29DB21A62987}"/>
              </a:ext>
            </a:extLst>
          </p:cNvPr>
          <p:cNvSpPr txBox="1"/>
          <p:nvPr/>
        </p:nvSpPr>
        <p:spPr>
          <a:xfrm>
            <a:off x="9352333" y="13452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</a:t>
            </a:r>
            <a:endParaRPr lang="ko-KR" altLang="en-US" sz="1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3330F2D-C30A-4351-9CE4-931A845DA028}"/>
              </a:ext>
            </a:extLst>
          </p:cNvPr>
          <p:cNvSpPr txBox="1"/>
          <p:nvPr/>
        </p:nvSpPr>
        <p:spPr>
          <a:xfrm>
            <a:off x="9616801" y="1354941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ur</a:t>
            </a:r>
            <a:endParaRPr lang="ko-KR" altLang="en-US" sz="1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6014A4-6406-4186-9465-BA54B4B82897}"/>
              </a:ext>
            </a:extLst>
          </p:cNvPr>
          <p:cNvSpPr txBox="1"/>
          <p:nvPr/>
        </p:nvSpPr>
        <p:spPr>
          <a:xfrm>
            <a:off x="9084804" y="1641321"/>
            <a:ext cx="2135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</a:t>
            </a:r>
            <a:endParaRPr lang="ko-KR" altLang="en-US" sz="1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84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/>
      <p:bldP spid="243" grpId="0"/>
      <p:bldP spid="244" grpId="0"/>
      <p:bldP spid="245" grpId="0"/>
      <p:bldP spid="245" grpId="1"/>
      <p:bldP spid="246" grpId="0"/>
      <p:bldP spid="247" grpId="0"/>
      <p:bldP spid="247" grpId="1"/>
      <p:bldP spid="248" grpId="0"/>
      <p:bldP spid="45" grpId="0"/>
      <p:bldP spid="249" grpId="0"/>
      <p:bldP spid="250" grpId="0"/>
      <p:bldP spid="251" grpId="0"/>
      <p:bldP spid="252" grpId="0"/>
      <p:bldP spid="201" grpId="0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4" grpId="0"/>
      <p:bldP spid="215" grpId="0"/>
      <p:bldP spid="216" grpId="0"/>
      <p:bldP spid="217" grpId="0"/>
      <p:bldP spid="218" grpId="0"/>
      <p:bldP spid="44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99E42-FFE3-4433-9D02-860C02B1A1CC}"/>
              </a:ext>
            </a:extLst>
          </p:cNvPr>
          <p:cNvSpPr txBox="1"/>
          <p:nvPr/>
        </p:nvSpPr>
        <p:spPr>
          <a:xfrm>
            <a:off x="384267" y="485064"/>
            <a:ext cx="854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5. Labeling (#stage 2,3)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53DC58-E520-4D58-9DF8-A99518E2CD10}"/>
              </a:ext>
            </a:extLst>
          </p:cNvPr>
          <p:cNvCxnSpPr>
            <a:cxnSpLocks/>
          </p:cNvCxnSpPr>
          <p:nvPr/>
        </p:nvCxnSpPr>
        <p:spPr>
          <a:xfrm>
            <a:off x="412357" y="869820"/>
            <a:ext cx="43724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97B92F1-08E6-4169-95B2-2BBF6CB40BFF}"/>
              </a:ext>
            </a:extLst>
          </p:cNvPr>
          <p:cNvSpPr txBox="1"/>
          <p:nvPr/>
        </p:nvSpPr>
        <p:spPr>
          <a:xfrm>
            <a:off x="482608" y="6343787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67806F0-62F4-41DB-B71C-2E2ED4B81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9" y="6429011"/>
            <a:ext cx="257319" cy="2296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55939E-91E8-4DF5-9F1A-63172A120513}"/>
              </a:ext>
            </a:extLst>
          </p:cNvPr>
          <p:cNvSpPr txBox="1"/>
          <p:nvPr/>
        </p:nvSpPr>
        <p:spPr>
          <a:xfrm>
            <a:off x="613241" y="1249903"/>
            <a:ext cx="583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Stage 2 :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인접한 라벨이 가장 작은 라벨을 가리키도록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EQ table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수정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동일 라벨 판단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</a:p>
          <a:p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Stage 3 : EQ table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값을 순차적으로 재정렬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(ex 1,3,5-&gt; 1,2,3)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E82BF1-2EAC-4573-9299-794DA44642FE}"/>
              </a:ext>
            </a:extLst>
          </p:cNvPr>
          <p:cNvSpPr/>
          <p:nvPr/>
        </p:nvSpPr>
        <p:spPr>
          <a:xfrm>
            <a:off x="4403455" y="240267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9E3F75-1C08-4F41-AAF3-0EE2A070617C}"/>
              </a:ext>
            </a:extLst>
          </p:cNvPr>
          <p:cNvSpPr txBox="1"/>
          <p:nvPr/>
        </p:nvSpPr>
        <p:spPr>
          <a:xfrm>
            <a:off x="2278277" y="5610526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Stage 2 flow chart</a:t>
            </a:r>
            <a:endParaRPr lang="ko-KR" altLang="en-US" sz="100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BAAE8058-2424-46A9-AFB6-6CFE89250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204159"/>
              </p:ext>
            </p:extLst>
          </p:nvPr>
        </p:nvGraphicFramePr>
        <p:xfrm>
          <a:off x="5398240" y="3004457"/>
          <a:ext cx="792340" cy="2036112"/>
        </p:xfrm>
        <a:graphic>
          <a:graphicData uri="http://schemas.openxmlformats.org/drawingml/2006/table">
            <a:tbl>
              <a:tblPr firstRow="1" bandRow="1"/>
              <a:tblGrid>
                <a:gridCol w="41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Num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337043"/>
                  </a:ext>
                </a:extLst>
              </a:tr>
              <a:tr h="339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3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669990CC-347A-4CB0-9674-5E43012DA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45076"/>
              </p:ext>
            </p:extLst>
          </p:nvPr>
        </p:nvGraphicFramePr>
        <p:xfrm>
          <a:off x="9567461" y="3004457"/>
          <a:ext cx="792340" cy="2036112"/>
        </p:xfrm>
        <a:graphic>
          <a:graphicData uri="http://schemas.openxmlformats.org/drawingml/2006/table">
            <a:tbl>
              <a:tblPr firstRow="1" bandRow="1"/>
              <a:tblGrid>
                <a:gridCol w="41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Num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6781"/>
                  </a:ext>
                </a:extLst>
              </a:tr>
              <a:tr h="339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3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D6A0A57C-B335-413C-B527-CDEC02C34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9182"/>
              </p:ext>
            </p:extLst>
          </p:nvPr>
        </p:nvGraphicFramePr>
        <p:xfrm>
          <a:off x="7393117" y="3004457"/>
          <a:ext cx="792340" cy="2036112"/>
        </p:xfrm>
        <a:graphic>
          <a:graphicData uri="http://schemas.openxmlformats.org/drawingml/2006/table">
            <a:tbl>
              <a:tblPr firstRow="1" bandRow="1"/>
              <a:tblGrid>
                <a:gridCol w="41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Num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044859"/>
                  </a:ext>
                </a:extLst>
              </a:tr>
              <a:tr h="339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3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0" name="TextBox 119">
            <a:extLst>
              <a:ext uri="{FF2B5EF4-FFF2-40B4-BE49-F238E27FC236}">
                <a16:creationId xmlns:a16="http://schemas.microsoft.com/office/drawing/2014/main" id="{AE771D72-9279-4EFA-8983-B4CFBCAD5421}"/>
              </a:ext>
            </a:extLst>
          </p:cNvPr>
          <p:cNvSpPr txBox="1"/>
          <p:nvPr/>
        </p:nvSpPr>
        <p:spPr>
          <a:xfrm>
            <a:off x="5967075" y="5536904"/>
            <a:ext cx="355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&lt; Label </a:t>
            </a:r>
            <a:r>
              <a:rPr lang="ko-KR" altLang="en-US" sz="1400" b="1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등가 테이블 생성 및 정리 </a:t>
            </a:r>
            <a:r>
              <a:rPr lang="en-US" altLang="ko-KR" sz="1400" b="1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&gt;</a:t>
            </a:r>
            <a:endParaRPr lang="ko-KR" altLang="en-US" sz="1400" b="1" dirty="0">
              <a:solidFill>
                <a:prstClr val="black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7583F6A-73F8-462D-9EDF-E1F171C964B1}"/>
              </a:ext>
            </a:extLst>
          </p:cNvPr>
          <p:cNvSpPr/>
          <p:nvPr/>
        </p:nvSpPr>
        <p:spPr>
          <a:xfrm>
            <a:off x="5132792" y="2775284"/>
            <a:ext cx="5474248" cy="2579653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67FED3-4AB1-4F7A-BF61-E86FB6103F64}"/>
              </a:ext>
            </a:extLst>
          </p:cNvPr>
          <p:cNvSpPr txBox="1"/>
          <p:nvPr/>
        </p:nvSpPr>
        <p:spPr>
          <a:xfrm>
            <a:off x="5966330" y="4113156"/>
            <a:ext cx="1592663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동일 </a:t>
            </a:r>
            <a:r>
              <a:rPr lang="en-US" altLang="ko-KR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Label </a:t>
            </a:r>
            <a:r>
              <a:rPr lang="ko-KR" altLang="en-US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판단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6E8B3A-D367-45F2-95F3-415FC1C55502}"/>
              </a:ext>
            </a:extLst>
          </p:cNvPr>
          <p:cNvSpPr txBox="1"/>
          <p:nvPr/>
        </p:nvSpPr>
        <p:spPr>
          <a:xfrm>
            <a:off x="7994220" y="4113156"/>
            <a:ext cx="1592663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Label </a:t>
            </a:r>
            <a:r>
              <a:rPr lang="ko-KR" altLang="en-US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번호 정리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F19B25C-8487-4129-BE2D-A0FAB4A82FAD}"/>
              </a:ext>
            </a:extLst>
          </p:cNvPr>
          <p:cNvSpPr txBox="1"/>
          <p:nvPr/>
        </p:nvSpPr>
        <p:spPr>
          <a:xfrm>
            <a:off x="5468757" y="5059477"/>
            <a:ext cx="997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Stage 1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2417C6D-360B-4F5C-8DD1-738FAB5F1F1A}"/>
              </a:ext>
            </a:extLst>
          </p:cNvPr>
          <p:cNvSpPr txBox="1"/>
          <p:nvPr/>
        </p:nvSpPr>
        <p:spPr>
          <a:xfrm>
            <a:off x="7457743" y="5067261"/>
            <a:ext cx="997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Stage 2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57A18DE-424F-4D21-8B28-9DBC1B631BB3}"/>
              </a:ext>
            </a:extLst>
          </p:cNvPr>
          <p:cNvSpPr txBox="1"/>
          <p:nvPr/>
        </p:nvSpPr>
        <p:spPr>
          <a:xfrm>
            <a:off x="9639752" y="5059254"/>
            <a:ext cx="997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Stage 3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27" name="화살표: 아래쪽 126">
            <a:extLst>
              <a:ext uri="{FF2B5EF4-FFF2-40B4-BE49-F238E27FC236}">
                <a16:creationId xmlns:a16="http://schemas.microsoft.com/office/drawing/2014/main" id="{93F9501A-59E9-4877-9981-3FBF836D3883}"/>
              </a:ext>
            </a:extLst>
          </p:cNvPr>
          <p:cNvSpPr/>
          <p:nvPr/>
        </p:nvSpPr>
        <p:spPr>
          <a:xfrm rot="16200000">
            <a:off x="6664485" y="3649553"/>
            <a:ext cx="304168" cy="492970"/>
          </a:xfrm>
          <a:prstGeom prst="downArrow">
            <a:avLst>
              <a:gd name="adj1" fmla="val 50000"/>
              <a:gd name="adj2" fmla="val 52751"/>
            </a:avLst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28" name="화살표: 아래쪽 127">
            <a:extLst>
              <a:ext uri="{FF2B5EF4-FFF2-40B4-BE49-F238E27FC236}">
                <a16:creationId xmlns:a16="http://schemas.microsoft.com/office/drawing/2014/main" id="{7C6DA6FC-D179-4D5D-83A3-559BF6802803}"/>
              </a:ext>
            </a:extLst>
          </p:cNvPr>
          <p:cNvSpPr/>
          <p:nvPr/>
        </p:nvSpPr>
        <p:spPr>
          <a:xfrm rot="16200000">
            <a:off x="8676606" y="3649552"/>
            <a:ext cx="304168" cy="492970"/>
          </a:xfrm>
          <a:prstGeom prst="downArrow">
            <a:avLst>
              <a:gd name="adj1" fmla="val 50000"/>
              <a:gd name="adj2" fmla="val 52751"/>
            </a:avLst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DE9E8A96-58D3-4A76-B982-4BB1E99C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51" name="모서리가 둥근 직사각형 20">
            <a:extLst>
              <a:ext uri="{FF2B5EF4-FFF2-40B4-BE49-F238E27FC236}">
                <a16:creationId xmlns:a16="http://schemas.microsoft.com/office/drawing/2014/main" id="{ED177D96-C8E3-4FB9-9F9D-CC76942F24C7}"/>
              </a:ext>
            </a:extLst>
          </p:cNvPr>
          <p:cNvSpPr/>
          <p:nvPr/>
        </p:nvSpPr>
        <p:spPr>
          <a:xfrm>
            <a:off x="1717201" y="3623297"/>
            <a:ext cx="3168352" cy="4558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같을 경우</a:t>
            </a:r>
            <a:r>
              <a:rPr lang="en-US" altLang="ko-KR" sz="1200" dirty="0"/>
              <a:t>, </a:t>
            </a:r>
            <a:r>
              <a:rPr lang="ko-KR" altLang="en-US" sz="1200" dirty="0"/>
              <a:t>다음 레이블</a:t>
            </a:r>
            <a:endParaRPr lang="en-US" altLang="ko-KR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모서리가 둥근 직사각형 21">
                <a:extLst>
                  <a:ext uri="{FF2B5EF4-FFF2-40B4-BE49-F238E27FC236}">
                    <a16:creationId xmlns:a16="http://schemas.microsoft.com/office/drawing/2014/main" id="{ABD128E6-650C-405F-B21D-EF459269D595}"/>
                  </a:ext>
                </a:extLst>
              </p:cNvPr>
              <p:cNvSpPr/>
              <p:nvPr/>
            </p:nvSpPr>
            <p:spPr>
              <a:xfrm>
                <a:off x="1213145" y="2903217"/>
                <a:ext cx="3168352" cy="45583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/>
                  <a:t>등가 테이블의 두 개의 레이블 쌍</a:t>
                </a:r>
                <a:r>
                  <a:rPr lang="en-US" altLang="ko-KR" sz="1200" dirty="0"/>
                  <a:t>(num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200" i="1">
                        <a:latin typeface="Cambria Math"/>
                      </a:rPr>
                      <m:t>) </m:t>
                    </m:r>
                  </m:oMath>
                </a14:m>
                <a:r>
                  <a:rPr lang="ko-KR" altLang="en-US" sz="1200" dirty="0"/>
                  <a:t>숫자가 같은지 확인</a:t>
                </a:r>
                <a:endParaRPr lang="en-US" altLang="ko-KR" sz="1200" dirty="0"/>
              </a:p>
            </p:txBody>
          </p:sp>
        </mc:Choice>
        <mc:Fallback>
          <p:sp>
            <p:nvSpPr>
              <p:cNvPr id="52" name="모서리가 둥근 직사각형 21">
                <a:extLst>
                  <a:ext uri="{FF2B5EF4-FFF2-40B4-BE49-F238E27FC236}">
                    <a16:creationId xmlns:a16="http://schemas.microsoft.com/office/drawing/2014/main" id="{ABD128E6-650C-405F-B21D-EF459269D5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145" y="2903217"/>
                <a:ext cx="3168352" cy="455831"/>
              </a:xfrm>
              <a:prstGeom prst="round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꺾인 연결선 42">
            <a:extLst>
              <a:ext uri="{FF2B5EF4-FFF2-40B4-BE49-F238E27FC236}">
                <a16:creationId xmlns:a16="http://schemas.microsoft.com/office/drawing/2014/main" id="{D2BAF507-5650-4D68-B3AA-BCCE250D013C}"/>
              </a:ext>
            </a:extLst>
          </p:cNvPr>
          <p:cNvCxnSpPr>
            <a:stCxn id="51" idx="1"/>
            <a:endCxn id="52" idx="1"/>
          </p:cNvCxnSpPr>
          <p:nvPr/>
        </p:nvCxnSpPr>
        <p:spPr>
          <a:xfrm rot="10800000">
            <a:off x="1213145" y="3131133"/>
            <a:ext cx="504056" cy="720080"/>
          </a:xfrm>
          <a:prstGeom prst="curvedConnector3">
            <a:avLst>
              <a:gd name="adj1" fmla="val 1453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30">
            <a:extLst>
              <a:ext uri="{FF2B5EF4-FFF2-40B4-BE49-F238E27FC236}">
                <a16:creationId xmlns:a16="http://schemas.microsoft.com/office/drawing/2014/main" id="{35AAD71A-5AA0-49F8-BD66-23441066D8C0}"/>
              </a:ext>
            </a:extLst>
          </p:cNvPr>
          <p:cNvCxnSpPr>
            <a:stCxn id="52" idx="2"/>
            <a:endCxn id="51" idx="0"/>
          </p:cNvCxnSpPr>
          <p:nvPr/>
        </p:nvCxnSpPr>
        <p:spPr>
          <a:xfrm rot="16200000" flipH="1">
            <a:off x="2917225" y="3239144"/>
            <a:ext cx="264249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60AE1BC-90F8-46D9-B39E-6CEF39A5410F}"/>
              </a:ext>
            </a:extLst>
          </p:cNvPr>
          <p:cNvCxnSpPr/>
          <p:nvPr/>
        </p:nvCxnSpPr>
        <p:spPr>
          <a:xfrm>
            <a:off x="1357161" y="3359048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모서리가 둥근 직사각형 32">
                <a:extLst>
                  <a:ext uri="{FF2B5EF4-FFF2-40B4-BE49-F238E27FC236}">
                    <a16:creationId xmlns:a16="http://schemas.microsoft.com/office/drawing/2014/main" id="{5FD41335-4B99-4340-BC9C-F6989A7DD05E}"/>
                  </a:ext>
                </a:extLst>
              </p:cNvPr>
              <p:cNvSpPr/>
              <p:nvPr/>
            </p:nvSpPr>
            <p:spPr>
              <a:xfrm>
                <a:off x="1226073" y="4583184"/>
                <a:ext cx="3168352" cy="45583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/>
                  <a:t>같지 않으면 </a:t>
                </a:r>
                <a:r>
                  <a:rPr lang="en-US" altLang="ko-KR" sz="1200" dirty="0"/>
                  <a:t>L</a:t>
                </a:r>
                <a:r>
                  <a:rPr lang="ko-KR" altLang="en-US" sz="1200" dirty="0"/>
                  <a:t>의 값을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sz="1200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ko-KR" sz="1200" i="1">
                        <a:latin typeface="Cambria Math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200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1200" dirty="0"/>
                  <a:t>으로 변경</a:t>
                </a:r>
                <a:r>
                  <a:rPr lang="en-US" altLang="ko-KR" sz="1200" dirty="0"/>
                  <a:t>. </a:t>
                </a:r>
                <a:endParaRPr lang="en-US" altLang="ko-KR" sz="900" dirty="0"/>
              </a:p>
            </p:txBody>
          </p:sp>
        </mc:Choice>
        <mc:Fallback>
          <p:sp>
            <p:nvSpPr>
              <p:cNvPr id="57" name="모서리가 둥근 직사각형 32">
                <a:extLst>
                  <a:ext uri="{FF2B5EF4-FFF2-40B4-BE49-F238E27FC236}">
                    <a16:creationId xmlns:a16="http://schemas.microsoft.com/office/drawing/2014/main" id="{5FD41335-4B99-4340-BC9C-F6989A7DD0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073" y="4583184"/>
                <a:ext cx="3168352" cy="45583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꺾인 연결선 33">
            <a:extLst>
              <a:ext uri="{FF2B5EF4-FFF2-40B4-BE49-F238E27FC236}">
                <a16:creationId xmlns:a16="http://schemas.microsoft.com/office/drawing/2014/main" id="{A4EDE00D-77D2-45D7-A687-4029F895D15C}"/>
              </a:ext>
            </a:extLst>
          </p:cNvPr>
          <p:cNvCxnSpPr>
            <a:stCxn id="57" idx="2"/>
            <a:endCxn id="52" idx="0"/>
          </p:cNvCxnSpPr>
          <p:nvPr/>
        </p:nvCxnSpPr>
        <p:spPr>
          <a:xfrm rot="5400000" flipH="1">
            <a:off x="1735886" y="3964652"/>
            <a:ext cx="2135798" cy="12928"/>
          </a:xfrm>
          <a:prstGeom prst="bentConnector5">
            <a:avLst>
              <a:gd name="adj1" fmla="val -10703"/>
              <a:gd name="adj2" fmla="val 17187067"/>
              <a:gd name="adj3" fmla="val 110703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71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99E42-FFE3-4433-9D02-860C02B1A1CC}"/>
              </a:ext>
            </a:extLst>
          </p:cNvPr>
          <p:cNvSpPr txBox="1"/>
          <p:nvPr/>
        </p:nvSpPr>
        <p:spPr>
          <a:xfrm>
            <a:off x="384267" y="485064"/>
            <a:ext cx="854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5. Labeling (#stage 4)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53DC58-E520-4D58-9DF8-A99518E2CD10}"/>
              </a:ext>
            </a:extLst>
          </p:cNvPr>
          <p:cNvCxnSpPr>
            <a:cxnSpLocks/>
          </p:cNvCxnSpPr>
          <p:nvPr/>
        </p:nvCxnSpPr>
        <p:spPr>
          <a:xfrm>
            <a:off x="412357" y="869820"/>
            <a:ext cx="43724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97B92F1-08E6-4169-95B2-2BBF6CB40BFF}"/>
              </a:ext>
            </a:extLst>
          </p:cNvPr>
          <p:cNvSpPr txBox="1"/>
          <p:nvPr/>
        </p:nvSpPr>
        <p:spPr>
          <a:xfrm>
            <a:off x="482608" y="6343787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67806F0-62F4-41DB-B71C-2E2ED4B81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9" y="6429011"/>
            <a:ext cx="257319" cy="22966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E82BF1-2EAC-4573-9299-794DA44642FE}"/>
              </a:ext>
            </a:extLst>
          </p:cNvPr>
          <p:cNvSpPr/>
          <p:nvPr/>
        </p:nvSpPr>
        <p:spPr>
          <a:xfrm>
            <a:off x="4403455" y="240267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9AF7BE-94E6-4830-9A7B-F7E28BFC17DD}"/>
              </a:ext>
            </a:extLst>
          </p:cNvPr>
          <p:cNvSpPr txBox="1"/>
          <p:nvPr/>
        </p:nvSpPr>
        <p:spPr>
          <a:xfrm>
            <a:off x="613243" y="1241194"/>
            <a:ext cx="57567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Stage 4</a:t>
            </a:r>
          </a:p>
          <a:p>
            <a:pPr marL="685800" lvl="1" indent="-228600">
              <a:buFont typeface="+mj-lt"/>
              <a:buAutoNum type="arabicPeriod"/>
            </a:pP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이전 단계에서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update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된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EQ table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가지고 라벨 치환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628650" lvl="1" indent="-171450">
              <a:buFontTx/>
              <a:buChar char="-"/>
            </a:pP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라벨마다 필요한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저장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 </a:t>
            </a:r>
            <a:r>
              <a:rPr lang="en-US" altLang="ko-KR" sz="12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Rect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영역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delta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최댓값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최댓값 좌표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cell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개수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9BCE0FA-48D0-4105-BD96-093D1DF9A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19552"/>
              </p:ext>
            </p:extLst>
          </p:nvPr>
        </p:nvGraphicFramePr>
        <p:xfrm>
          <a:off x="2460979" y="2950929"/>
          <a:ext cx="2205648" cy="2155692"/>
        </p:xfrm>
        <a:graphic>
          <a:graphicData uri="http://schemas.openxmlformats.org/drawingml/2006/table">
            <a:tbl>
              <a:tblPr firstRow="1" bandRow="1"/>
              <a:tblGrid>
                <a:gridCol w="367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928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8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28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8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28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28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798283AB-53EC-4EE5-A2BC-97AE88D9237E}"/>
              </a:ext>
            </a:extLst>
          </p:cNvPr>
          <p:cNvSpPr/>
          <p:nvPr/>
        </p:nvSpPr>
        <p:spPr>
          <a:xfrm>
            <a:off x="3266180" y="5189856"/>
            <a:ext cx="779973" cy="249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Stage 3</a:t>
            </a:r>
            <a:endParaRPr lang="ko-KR" altLang="en-US" sz="975" b="1" dirty="0">
              <a:solidFill>
                <a:schemeClr val="tx1">
                  <a:lumMod val="50000"/>
                  <a:lumOff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AF6DEFC-EFA2-48CC-AF1D-79B18EDB1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383317"/>
              </p:ext>
            </p:extLst>
          </p:nvPr>
        </p:nvGraphicFramePr>
        <p:xfrm>
          <a:off x="6584950" y="2594265"/>
          <a:ext cx="2568951" cy="2512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993">
                  <a:extLst>
                    <a:ext uri="{9D8B030D-6E8A-4147-A177-3AD203B41FA5}">
                      <a16:colId xmlns:a16="http://schemas.microsoft.com/office/drawing/2014/main" val="2434412557"/>
                    </a:ext>
                  </a:extLst>
                </a:gridCol>
                <a:gridCol w="366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890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1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330946"/>
                  </a:ext>
                </a:extLst>
              </a:tr>
              <a:tr h="35890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90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90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90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90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90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0682DF6-DF49-49C4-997D-350219168584}"/>
              </a:ext>
            </a:extLst>
          </p:cNvPr>
          <p:cNvSpPr txBox="1"/>
          <p:nvPr/>
        </p:nvSpPr>
        <p:spPr>
          <a:xfrm>
            <a:off x="7760061" y="5189856"/>
            <a:ext cx="765650" cy="249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75" b="1" dirty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Stage 4</a:t>
            </a:r>
            <a:endParaRPr lang="ko-KR" altLang="en-US" sz="975" b="1" dirty="0">
              <a:solidFill>
                <a:schemeClr val="tx1">
                  <a:lumMod val="50000"/>
                  <a:lumOff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D471C-9BD9-4169-82C0-269B708A0B54}"/>
              </a:ext>
            </a:extLst>
          </p:cNvPr>
          <p:cNvSpPr txBox="1"/>
          <p:nvPr/>
        </p:nvSpPr>
        <p:spPr>
          <a:xfrm>
            <a:off x="5339727" y="4267709"/>
            <a:ext cx="925245" cy="25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Label </a:t>
            </a:r>
            <a:r>
              <a:rPr lang="ko-KR" altLang="en-US" sz="1000" b="1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정리</a:t>
            </a:r>
            <a:endParaRPr lang="en-US" altLang="ko-KR" sz="1000" b="1" dirty="0">
              <a:solidFill>
                <a:prstClr val="black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16AC66CF-E003-4CA4-B026-BF27CDACDBD2}"/>
              </a:ext>
            </a:extLst>
          </p:cNvPr>
          <p:cNvSpPr/>
          <p:nvPr/>
        </p:nvSpPr>
        <p:spPr>
          <a:xfrm rot="16200000">
            <a:off x="5625149" y="3686707"/>
            <a:ext cx="461428" cy="770645"/>
          </a:xfrm>
          <a:prstGeom prst="downArrow">
            <a:avLst>
              <a:gd name="adj1" fmla="val 50000"/>
              <a:gd name="adj2" fmla="val 52751"/>
            </a:avLst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320F50-E874-4E9C-8874-CA2D5EA89EF6}"/>
              </a:ext>
            </a:extLst>
          </p:cNvPr>
          <p:cNvSpPr/>
          <p:nvPr/>
        </p:nvSpPr>
        <p:spPr>
          <a:xfrm>
            <a:off x="6948253" y="2950929"/>
            <a:ext cx="2205648" cy="107497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DA907E-8C2A-409E-9533-2044731E14C5}"/>
              </a:ext>
            </a:extLst>
          </p:cNvPr>
          <p:cNvSpPr/>
          <p:nvPr/>
        </p:nvSpPr>
        <p:spPr>
          <a:xfrm>
            <a:off x="7683500" y="4384675"/>
            <a:ext cx="1104900" cy="721946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C14EFB-8BDA-4C1D-BBBF-FCF14B14631B}"/>
              </a:ext>
            </a:extLst>
          </p:cNvPr>
          <p:cNvSpPr txBox="1"/>
          <p:nvPr/>
        </p:nvSpPr>
        <p:spPr>
          <a:xfrm>
            <a:off x="7308031" y="3464597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Max</a:t>
            </a:r>
            <a:endParaRPr lang="ko-KR" altLang="en-US" sz="800" dirty="0">
              <a:solidFill>
                <a:srgbClr val="FF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51E2AC-30FB-4A87-BC3E-0C59F12C31C4}"/>
              </a:ext>
            </a:extLst>
          </p:cNvPr>
          <p:cNvSpPr txBox="1"/>
          <p:nvPr/>
        </p:nvSpPr>
        <p:spPr>
          <a:xfrm>
            <a:off x="8045834" y="4913743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Max</a:t>
            </a:r>
            <a:endParaRPr lang="ko-KR" altLang="en-US" sz="800" dirty="0">
              <a:solidFill>
                <a:srgbClr val="FF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D3658FA5-2B3E-47D8-915A-B4FE1753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AE20C6E1-4A4C-4513-9541-136AE0A6B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360341"/>
              </p:ext>
            </p:extLst>
          </p:nvPr>
        </p:nvGraphicFramePr>
        <p:xfrm>
          <a:off x="1207063" y="3070509"/>
          <a:ext cx="792340" cy="2036112"/>
        </p:xfrm>
        <a:graphic>
          <a:graphicData uri="http://schemas.openxmlformats.org/drawingml/2006/table">
            <a:tbl>
              <a:tblPr firstRow="1" bandRow="1"/>
              <a:tblGrid>
                <a:gridCol w="41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Num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6781"/>
                  </a:ext>
                </a:extLst>
              </a:tr>
              <a:tr h="339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3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BCB3DDB7-C666-45B3-817C-1EF0FD51FE92}"/>
              </a:ext>
            </a:extLst>
          </p:cNvPr>
          <p:cNvSpPr/>
          <p:nvPr/>
        </p:nvSpPr>
        <p:spPr>
          <a:xfrm>
            <a:off x="1273869" y="5189856"/>
            <a:ext cx="779973" cy="249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EQ table</a:t>
            </a:r>
            <a:endParaRPr lang="ko-KR" altLang="en-US" sz="975" b="1" dirty="0">
              <a:solidFill>
                <a:schemeClr val="tx1">
                  <a:lumMod val="50000"/>
                  <a:lumOff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29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99E42-FFE3-4433-9D02-860C02B1A1CC}"/>
              </a:ext>
            </a:extLst>
          </p:cNvPr>
          <p:cNvSpPr txBox="1"/>
          <p:nvPr/>
        </p:nvSpPr>
        <p:spPr>
          <a:xfrm>
            <a:off x="384267" y="485064"/>
            <a:ext cx="854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6. Palm Rejection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53DC58-E520-4D58-9DF8-A99518E2CD10}"/>
              </a:ext>
            </a:extLst>
          </p:cNvPr>
          <p:cNvCxnSpPr>
            <a:cxnSpLocks/>
          </p:cNvCxnSpPr>
          <p:nvPr/>
        </p:nvCxnSpPr>
        <p:spPr>
          <a:xfrm>
            <a:off x="412357" y="869820"/>
            <a:ext cx="43724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97B92F1-08E6-4169-95B2-2BBF6CB40BFF}"/>
              </a:ext>
            </a:extLst>
          </p:cNvPr>
          <p:cNvSpPr txBox="1"/>
          <p:nvPr/>
        </p:nvSpPr>
        <p:spPr>
          <a:xfrm>
            <a:off x="482608" y="6343787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67806F0-62F4-41DB-B71C-2E2ED4B81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9" y="6429011"/>
            <a:ext cx="257319" cy="2296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55939E-91E8-4DF5-9F1A-63172A120513}"/>
              </a:ext>
            </a:extLst>
          </p:cNvPr>
          <p:cNvSpPr txBox="1"/>
          <p:nvPr/>
        </p:nvSpPr>
        <p:spPr>
          <a:xfrm>
            <a:off x="618454" y="1190934"/>
            <a:ext cx="10586891" cy="1169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Palm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영역을 구분하여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Touch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출력하지 않음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              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불필요한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Touch(palm)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출력 방지 및 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                  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palm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영역에서 불필요한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split, merge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수행하지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않기 위해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               Algorithm time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절약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E82BF1-2EAC-4573-9299-794DA44642FE}"/>
              </a:ext>
            </a:extLst>
          </p:cNvPr>
          <p:cNvSpPr/>
          <p:nvPr/>
        </p:nvSpPr>
        <p:spPr>
          <a:xfrm>
            <a:off x="4403455" y="240267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2CE486-39B0-4329-918C-E6DA29CFF2AA}"/>
              </a:ext>
            </a:extLst>
          </p:cNvPr>
          <p:cNvSpPr txBox="1"/>
          <p:nvPr/>
        </p:nvSpPr>
        <p:spPr>
          <a:xfrm>
            <a:off x="618453" y="2510288"/>
            <a:ext cx="1058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Palm</a:t>
            </a:r>
            <a:r>
              <a:rPr lang="ko-KR" altLang="en-US" sz="16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Detection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978F8-30FC-4516-859A-A1CAAC5CEDA6}"/>
              </a:ext>
            </a:extLst>
          </p:cNvPr>
          <p:cNvSpPr txBox="1"/>
          <p:nvPr/>
        </p:nvSpPr>
        <p:spPr>
          <a:xfrm>
            <a:off x="898879" y="3022529"/>
            <a:ext cx="40563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라벨의 크기로 판단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28600" indent="-228600">
              <a:buAutoNum type="arabicParenR"/>
            </a:pPr>
            <a:endParaRPr lang="en-US" altLang="ko-KR" sz="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       - cell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개수가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Threshold(</a:t>
            </a:r>
            <a:r>
              <a:rPr lang="en-US" altLang="ko-KR" sz="12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usPalmLevel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이상이면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palm</a:t>
            </a:r>
          </a:p>
          <a:p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F22E22-FF1B-4BB3-A05C-26EC54194DCF}"/>
              </a:ext>
            </a:extLst>
          </p:cNvPr>
          <p:cNvSpPr/>
          <p:nvPr/>
        </p:nvSpPr>
        <p:spPr>
          <a:xfrm>
            <a:off x="1428848" y="3827055"/>
            <a:ext cx="2966028" cy="19400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712306E-2A4F-4851-A0BC-E6E416ABACCE}"/>
              </a:ext>
            </a:extLst>
          </p:cNvPr>
          <p:cNvSpPr/>
          <p:nvPr/>
        </p:nvSpPr>
        <p:spPr>
          <a:xfrm>
            <a:off x="1881045" y="4632960"/>
            <a:ext cx="113212" cy="139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451BDE6-DE1E-4B66-B03D-9C51A608B94C}"/>
              </a:ext>
            </a:extLst>
          </p:cNvPr>
          <p:cNvSpPr/>
          <p:nvPr/>
        </p:nvSpPr>
        <p:spPr>
          <a:xfrm>
            <a:off x="2865113" y="4484915"/>
            <a:ext cx="946152" cy="470262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831AB-763C-4582-8A13-02D29EEDF93C}"/>
              </a:ext>
            </a:extLst>
          </p:cNvPr>
          <p:cNvSpPr txBox="1"/>
          <p:nvPr/>
        </p:nvSpPr>
        <p:spPr>
          <a:xfrm>
            <a:off x="1727282" y="5062899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finger</a:t>
            </a:r>
            <a:endParaRPr lang="ko-KR" altLang="en-US" sz="80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32F04-40B5-4B8F-8453-81E17D4E8880}"/>
              </a:ext>
            </a:extLst>
          </p:cNvPr>
          <p:cNvSpPr txBox="1"/>
          <p:nvPr/>
        </p:nvSpPr>
        <p:spPr>
          <a:xfrm>
            <a:off x="3145238" y="506289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palm</a:t>
            </a:r>
            <a:endParaRPr lang="ko-KR" altLang="en-US" sz="80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2E781B-BA80-4D4B-B9DC-BE7B3216AC5A}"/>
              </a:ext>
            </a:extLst>
          </p:cNvPr>
          <p:cNvSpPr/>
          <p:nvPr/>
        </p:nvSpPr>
        <p:spPr>
          <a:xfrm>
            <a:off x="6278889" y="3827055"/>
            <a:ext cx="2966028" cy="19400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C788461-F175-47DE-9A67-12378A4DE6FB}"/>
              </a:ext>
            </a:extLst>
          </p:cNvPr>
          <p:cNvSpPr/>
          <p:nvPr/>
        </p:nvSpPr>
        <p:spPr>
          <a:xfrm>
            <a:off x="7808276" y="4232366"/>
            <a:ext cx="946152" cy="470262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348E94D-ED5E-4A38-A5D0-CE82E87ED4F7}"/>
              </a:ext>
            </a:extLst>
          </p:cNvPr>
          <p:cNvSpPr/>
          <p:nvPr/>
        </p:nvSpPr>
        <p:spPr>
          <a:xfrm>
            <a:off x="7518084" y="4162697"/>
            <a:ext cx="113212" cy="139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688FE86-9E07-4F33-AEC0-598C097F9BE2}"/>
              </a:ext>
            </a:extLst>
          </p:cNvPr>
          <p:cNvSpPr/>
          <p:nvPr/>
        </p:nvSpPr>
        <p:spPr>
          <a:xfrm>
            <a:off x="6854415" y="5455920"/>
            <a:ext cx="113212" cy="139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4A312CC-57CA-4D82-9EF7-EAF31EBA1118}"/>
              </a:ext>
            </a:extLst>
          </p:cNvPr>
          <p:cNvCxnSpPr>
            <a:cxnSpLocks/>
          </p:cNvCxnSpPr>
          <p:nvPr/>
        </p:nvCxnSpPr>
        <p:spPr>
          <a:xfrm>
            <a:off x="7633677" y="4272516"/>
            <a:ext cx="191665" cy="99868"/>
          </a:xfrm>
          <a:prstGeom prst="straightConnector1">
            <a:avLst/>
          </a:prstGeom>
          <a:ln w="9525">
            <a:solidFill>
              <a:srgbClr val="FF000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2590A49-FAD0-4E53-A602-7ABA150E9869}"/>
              </a:ext>
            </a:extLst>
          </p:cNvPr>
          <p:cNvCxnSpPr>
            <a:cxnSpLocks/>
            <a:stCxn id="37" idx="7"/>
            <a:endCxn id="35" idx="3"/>
          </p:cNvCxnSpPr>
          <p:nvPr/>
        </p:nvCxnSpPr>
        <p:spPr>
          <a:xfrm flipV="1">
            <a:off x="6951047" y="4633760"/>
            <a:ext cx="995790" cy="842565"/>
          </a:xfrm>
          <a:prstGeom prst="straightConnector1">
            <a:avLst/>
          </a:prstGeom>
          <a:ln w="9525">
            <a:solidFill>
              <a:srgbClr val="FF000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622775E-9DCD-42CF-A3B0-EB26F704033A}"/>
              </a:ext>
            </a:extLst>
          </p:cNvPr>
          <p:cNvSpPr txBox="1"/>
          <p:nvPr/>
        </p:nvSpPr>
        <p:spPr>
          <a:xfrm>
            <a:off x="8074140" y="4706843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palm</a:t>
            </a:r>
            <a:endParaRPr lang="ko-KR" altLang="en-US" sz="80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ADCBE4-4A2F-456C-B9AC-CC42108679AB}"/>
              </a:ext>
            </a:extLst>
          </p:cNvPr>
          <p:cNvSpPr txBox="1"/>
          <p:nvPr/>
        </p:nvSpPr>
        <p:spPr>
          <a:xfrm>
            <a:off x="7362435" y="4337425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palm</a:t>
            </a:r>
            <a:endParaRPr lang="ko-KR" altLang="en-US" sz="80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1D5473-9C64-4405-B4C8-F90CC641C2FB}"/>
              </a:ext>
            </a:extLst>
          </p:cNvPr>
          <p:cNvSpPr txBox="1"/>
          <p:nvPr/>
        </p:nvSpPr>
        <p:spPr>
          <a:xfrm>
            <a:off x="6951047" y="5500181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finger</a:t>
            </a:r>
            <a:endParaRPr lang="ko-KR" altLang="en-US" sz="80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A945FDC-F2DA-426D-AC4E-E6239A72FC6E}"/>
              </a:ext>
            </a:extLst>
          </p:cNvPr>
          <p:cNvSpPr/>
          <p:nvPr/>
        </p:nvSpPr>
        <p:spPr>
          <a:xfrm>
            <a:off x="7048500" y="1171593"/>
            <a:ext cx="4470484" cy="97225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2ACE0B8-6F76-407B-91AB-247168D28ED5}"/>
              </a:ext>
            </a:extLst>
          </p:cNvPr>
          <p:cNvGrpSpPr/>
          <p:nvPr/>
        </p:nvGrpSpPr>
        <p:grpSpPr>
          <a:xfrm>
            <a:off x="7155360" y="1739577"/>
            <a:ext cx="4239249" cy="289851"/>
            <a:chOff x="4914707" y="1046241"/>
            <a:chExt cx="3558376" cy="434889"/>
          </a:xfrm>
          <a:solidFill>
            <a:srgbClr val="E7EFFF"/>
          </a:solidFill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C154EB7-8A07-4CCE-9DF5-FC86A67063AD}"/>
                </a:ext>
              </a:extLst>
            </p:cNvPr>
            <p:cNvSpPr/>
            <p:nvPr/>
          </p:nvSpPr>
          <p:spPr>
            <a:xfrm>
              <a:off x="7639197" y="1046241"/>
              <a:ext cx="833886" cy="432049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Down Sizing / Release Palm</a:t>
              </a:r>
              <a:endParaRPr lang="ko-KR" altLang="en-US" sz="9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9CD1818-736A-4DE5-9549-7112EA8A88EF}"/>
                </a:ext>
              </a:extLst>
            </p:cNvPr>
            <p:cNvSpPr/>
            <p:nvPr/>
          </p:nvSpPr>
          <p:spPr>
            <a:xfrm>
              <a:off x="4914707" y="1049081"/>
              <a:ext cx="880576" cy="432049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Palm Detection</a:t>
              </a:r>
              <a:endParaRPr lang="ko-KR" altLang="en-US" sz="9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4970F20-53B5-424B-8E8B-CA44433B83CE}"/>
                </a:ext>
              </a:extLst>
            </p:cNvPr>
            <p:cNvCxnSpPr>
              <a:cxnSpLocks/>
            </p:cNvCxnSpPr>
            <p:nvPr/>
          </p:nvCxnSpPr>
          <p:spPr>
            <a:xfrm>
              <a:off x="5795284" y="1279473"/>
              <a:ext cx="317690" cy="0"/>
            </a:xfrm>
            <a:prstGeom prst="straightConnector1">
              <a:avLst/>
            </a:prstGeom>
            <a:grpFill/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23A9C1A-F638-415B-819D-F1B2D812EE6F}"/>
                </a:ext>
              </a:extLst>
            </p:cNvPr>
            <p:cNvSpPr/>
            <p:nvPr/>
          </p:nvSpPr>
          <p:spPr>
            <a:xfrm>
              <a:off x="6112974" y="1049081"/>
              <a:ext cx="1208533" cy="432049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algn="ctr"/>
              <a:r>
                <a:rPr lang="en-US" altLang="ko-KR" sz="9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Marge / Save new palm region</a:t>
              </a:r>
            </a:p>
            <a:p>
              <a:pPr algn="ctr"/>
              <a:endParaRPr lang="ko-KR" altLang="en-US" sz="9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5B8575E9-B3BB-4030-A207-92FF714D469E}"/>
                </a:ext>
              </a:extLst>
            </p:cNvPr>
            <p:cNvCxnSpPr>
              <a:cxnSpLocks/>
            </p:cNvCxnSpPr>
            <p:nvPr/>
          </p:nvCxnSpPr>
          <p:spPr>
            <a:xfrm>
              <a:off x="7321507" y="1267598"/>
              <a:ext cx="317690" cy="0"/>
            </a:xfrm>
            <a:prstGeom prst="straightConnector1">
              <a:avLst/>
            </a:prstGeom>
            <a:grpFill/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5A780A9-CCDF-43BB-8BAF-FAB49C509F41}"/>
              </a:ext>
            </a:extLst>
          </p:cNvPr>
          <p:cNvSpPr/>
          <p:nvPr/>
        </p:nvSpPr>
        <p:spPr>
          <a:xfrm>
            <a:off x="8419362" y="1281537"/>
            <a:ext cx="1714037" cy="337282"/>
          </a:xfrm>
          <a:prstGeom prst="rect">
            <a:avLst/>
          </a:prstGeom>
          <a:solidFill>
            <a:srgbClr val="FEDEB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Palm Rejection Flow</a:t>
            </a:r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2DBBD7-7C83-4C75-A6B8-F25762C97449}"/>
              </a:ext>
            </a:extLst>
          </p:cNvPr>
          <p:cNvSpPr txBox="1"/>
          <p:nvPr/>
        </p:nvSpPr>
        <p:spPr>
          <a:xfrm>
            <a:off x="5736607" y="3022529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2) Palm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과의 거리로 판단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- palm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과 라벨 사이의 거리가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Threshold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이하이면 그 라벨도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palm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으로 간주</a:t>
            </a:r>
            <a:endParaRPr lang="ko-KR" altLang="en-US" sz="1200" dirty="0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D10C6140-ACFE-4B76-9B6D-0E2A9BCB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26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99E42-FFE3-4433-9D02-860C02B1A1CC}"/>
              </a:ext>
            </a:extLst>
          </p:cNvPr>
          <p:cNvSpPr txBox="1"/>
          <p:nvPr/>
        </p:nvSpPr>
        <p:spPr>
          <a:xfrm>
            <a:off x="384267" y="485064"/>
            <a:ext cx="854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6. Palm Rejection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53DC58-E520-4D58-9DF8-A99518E2CD10}"/>
              </a:ext>
            </a:extLst>
          </p:cNvPr>
          <p:cNvCxnSpPr>
            <a:cxnSpLocks/>
          </p:cNvCxnSpPr>
          <p:nvPr/>
        </p:nvCxnSpPr>
        <p:spPr>
          <a:xfrm>
            <a:off x="412357" y="869820"/>
            <a:ext cx="43724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97B92F1-08E6-4169-95B2-2BBF6CB40BFF}"/>
              </a:ext>
            </a:extLst>
          </p:cNvPr>
          <p:cNvSpPr txBox="1"/>
          <p:nvPr/>
        </p:nvSpPr>
        <p:spPr>
          <a:xfrm>
            <a:off x="482608" y="6343787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67806F0-62F4-41DB-B71C-2E2ED4B81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9" y="6429011"/>
            <a:ext cx="257319" cy="22966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E82BF1-2EAC-4573-9299-794DA44642FE}"/>
              </a:ext>
            </a:extLst>
          </p:cNvPr>
          <p:cNvSpPr/>
          <p:nvPr/>
        </p:nvSpPr>
        <p:spPr>
          <a:xfrm>
            <a:off x="4403455" y="240267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9C42E7-A83E-4D6B-B628-17A924A89664}"/>
              </a:ext>
            </a:extLst>
          </p:cNvPr>
          <p:cNvSpPr txBox="1"/>
          <p:nvPr/>
        </p:nvSpPr>
        <p:spPr>
          <a:xfrm>
            <a:off x="618450" y="1230112"/>
            <a:ext cx="1058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2.   Merge / </a:t>
            </a:r>
            <a:r>
              <a:rPr lang="en-US" altLang="ko-KR" sz="16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Save new palm region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B8FC52-9695-419D-A8CA-D0DD652F3CEB}"/>
              </a:ext>
            </a:extLst>
          </p:cNvPr>
          <p:cNvSpPr txBox="1"/>
          <p:nvPr/>
        </p:nvSpPr>
        <p:spPr>
          <a:xfrm>
            <a:off x="898876" y="1812025"/>
            <a:ext cx="4683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Merge</a:t>
            </a:r>
          </a:p>
          <a:p>
            <a:pPr marL="228600" indent="-228600">
              <a:buAutoNum type="arabicParenR"/>
            </a:pPr>
            <a:endParaRPr lang="en-US" altLang="ko-KR" sz="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- palm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영역과 새로운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Label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 </a:t>
            </a:r>
            <a:r>
              <a:rPr lang="en-US" altLang="ko-KR" sz="12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ConnectDist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내에 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존재하면 새로운 라벨도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palm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으로 인식 후 기존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palm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과 병합</a:t>
            </a:r>
            <a:endParaRPr lang="en-US" altLang="ko-KR" sz="1200" dirty="0"/>
          </a:p>
          <a:p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427A932-D11F-485D-8BEA-0158BFDA126C}"/>
              </a:ext>
            </a:extLst>
          </p:cNvPr>
          <p:cNvSpPr/>
          <p:nvPr/>
        </p:nvSpPr>
        <p:spPr>
          <a:xfrm>
            <a:off x="1437557" y="2912650"/>
            <a:ext cx="2966028" cy="19400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391C928-8C4E-4B08-A0E6-D3A9D659443C}"/>
              </a:ext>
            </a:extLst>
          </p:cNvPr>
          <p:cNvSpPr/>
          <p:nvPr/>
        </p:nvSpPr>
        <p:spPr>
          <a:xfrm>
            <a:off x="2873822" y="3570510"/>
            <a:ext cx="946152" cy="470262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883B52-4024-4B1C-9B0E-87C6FAA342C0}"/>
              </a:ext>
            </a:extLst>
          </p:cNvPr>
          <p:cNvSpPr txBox="1"/>
          <p:nvPr/>
        </p:nvSpPr>
        <p:spPr>
          <a:xfrm>
            <a:off x="3154378" y="3697919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palm</a:t>
            </a:r>
            <a:endParaRPr lang="ko-KR" altLang="en-US" sz="80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36CC789-7437-468C-92A7-236112F7E9A1}"/>
              </a:ext>
            </a:extLst>
          </p:cNvPr>
          <p:cNvSpPr/>
          <p:nvPr/>
        </p:nvSpPr>
        <p:spPr>
          <a:xfrm>
            <a:off x="2787689" y="3329982"/>
            <a:ext cx="173225" cy="9901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62983B8-F530-4D9A-815F-94D6BEA6B190}"/>
              </a:ext>
            </a:extLst>
          </p:cNvPr>
          <p:cNvSpPr/>
          <p:nvPr/>
        </p:nvSpPr>
        <p:spPr>
          <a:xfrm>
            <a:off x="1895081" y="4341002"/>
            <a:ext cx="113212" cy="139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CE8258-B725-4DF0-B059-3024748D7926}"/>
              </a:ext>
            </a:extLst>
          </p:cNvPr>
          <p:cNvSpPr/>
          <p:nvPr/>
        </p:nvSpPr>
        <p:spPr>
          <a:xfrm>
            <a:off x="2873822" y="3570510"/>
            <a:ext cx="946152" cy="4702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9FCFEA-E40B-4E51-AC5D-980BB6188984}"/>
              </a:ext>
            </a:extLst>
          </p:cNvPr>
          <p:cNvSpPr/>
          <p:nvPr/>
        </p:nvSpPr>
        <p:spPr>
          <a:xfrm>
            <a:off x="2787689" y="3329982"/>
            <a:ext cx="1032285" cy="710790"/>
          </a:xfrm>
          <a:prstGeom prst="rect">
            <a:avLst/>
          </a:prstGeom>
          <a:noFill/>
          <a:ln w="38100"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951864-A510-4C39-8527-9D28BD037407}"/>
              </a:ext>
            </a:extLst>
          </p:cNvPr>
          <p:cNvSpPr/>
          <p:nvPr/>
        </p:nvSpPr>
        <p:spPr>
          <a:xfrm>
            <a:off x="3382961" y="4936580"/>
            <a:ext cx="181933" cy="870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AD75961-5E11-4057-8A79-5E013BE78A7C}"/>
              </a:ext>
            </a:extLst>
          </p:cNvPr>
          <p:cNvSpPr/>
          <p:nvPr/>
        </p:nvSpPr>
        <p:spPr>
          <a:xfrm>
            <a:off x="3382961" y="5113890"/>
            <a:ext cx="181933" cy="87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63B48-7BD1-4962-9068-52EEDAEF4B7F}"/>
              </a:ext>
            </a:extLst>
          </p:cNvPr>
          <p:cNvSpPr txBox="1"/>
          <p:nvPr/>
        </p:nvSpPr>
        <p:spPr>
          <a:xfrm>
            <a:off x="3553846" y="4877798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이전 </a:t>
            </a:r>
            <a:r>
              <a:rPr lang="en-US" altLang="ko-KR" sz="8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palm </a:t>
            </a:r>
            <a:r>
              <a:rPr lang="ko-KR" altLang="en-US" sz="8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영역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2E9F9E-98CF-425A-B8BE-03760C907FC1}"/>
              </a:ext>
            </a:extLst>
          </p:cNvPr>
          <p:cNvSpPr txBox="1"/>
          <p:nvPr/>
        </p:nvSpPr>
        <p:spPr>
          <a:xfrm>
            <a:off x="3564894" y="5043241"/>
            <a:ext cx="9332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병합된 </a:t>
            </a:r>
            <a:r>
              <a:rPr lang="en-US" altLang="ko-KR" sz="8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palm </a:t>
            </a:r>
            <a:r>
              <a:rPr lang="ko-KR" altLang="en-US" sz="8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영역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EF1135-A7F6-4FB1-9CF8-E6D3B5CF106A}"/>
              </a:ext>
            </a:extLst>
          </p:cNvPr>
          <p:cNvSpPr txBox="1"/>
          <p:nvPr/>
        </p:nvSpPr>
        <p:spPr>
          <a:xfrm>
            <a:off x="6148250" y="1812025"/>
            <a:ext cx="5172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 startAt="2"/>
            </a:pP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Save new palm region</a:t>
            </a:r>
          </a:p>
          <a:p>
            <a:pPr marL="228600" indent="-228600">
              <a:buAutoNum type="arabicParenR" startAt="2"/>
            </a:pPr>
            <a:endParaRPr lang="en-US" altLang="ko-KR" sz="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- </a:t>
            </a:r>
            <a:r>
              <a:rPr lang="en-US" altLang="ko-KR" sz="12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ConnectDist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외부에 있는 새로운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Label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palm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이면 기존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palm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과 병합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되지 않은 새로운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palm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영역 추가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CB7B38E-E9EB-4BE1-8123-543C0B5A9F83}"/>
              </a:ext>
            </a:extLst>
          </p:cNvPr>
          <p:cNvSpPr/>
          <p:nvPr/>
        </p:nvSpPr>
        <p:spPr>
          <a:xfrm>
            <a:off x="6676171" y="2922364"/>
            <a:ext cx="2966028" cy="19400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9E79C0F-BF22-4248-93EB-101D20BB82CD}"/>
              </a:ext>
            </a:extLst>
          </p:cNvPr>
          <p:cNvSpPr/>
          <p:nvPr/>
        </p:nvSpPr>
        <p:spPr>
          <a:xfrm>
            <a:off x="8146864" y="3570510"/>
            <a:ext cx="946152" cy="470262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5B06AB9-C2D5-4106-B194-FA37F9D9112D}"/>
              </a:ext>
            </a:extLst>
          </p:cNvPr>
          <p:cNvSpPr txBox="1"/>
          <p:nvPr/>
        </p:nvSpPr>
        <p:spPr>
          <a:xfrm>
            <a:off x="8325902" y="3697919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기존 </a:t>
            </a:r>
            <a:r>
              <a:rPr lang="en-US" altLang="ko-KR" sz="8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palm</a:t>
            </a:r>
            <a:endParaRPr lang="ko-KR" altLang="en-US" sz="80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DF2183C7-4BD6-4FA6-9DF1-048923444C9F}"/>
              </a:ext>
            </a:extLst>
          </p:cNvPr>
          <p:cNvSpPr/>
          <p:nvPr/>
        </p:nvSpPr>
        <p:spPr>
          <a:xfrm>
            <a:off x="7123613" y="4153989"/>
            <a:ext cx="430607" cy="326350"/>
          </a:xfrm>
          <a:prstGeom prst="ellipse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D37F1A3-8B1D-4D35-AF0D-D5156A555B2F}"/>
              </a:ext>
            </a:extLst>
          </p:cNvPr>
          <p:cNvSpPr/>
          <p:nvPr/>
        </p:nvSpPr>
        <p:spPr>
          <a:xfrm>
            <a:off x="8146864" y="3570510"/>
            <a:ext cx="946152" cy="4702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037A285-9878-4C1E-84AF-D80B2283C0DA}"/>
              </a:ext>
            </a:extLst>
          </p:cNvPr>
          <p:cNvSpPr/>
          <p:nvPr/>
        </p:nvSpPr>
        <p:spPr>
          <a:xfrm>
            <a:off x="7109818" y="4153989"/>
            <a:ext cx="457728" cy="32635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24E4BC1-AFD3-474B-8555-DCF726062CCF}"/>
              </a:ext>
            </a:extLst>
          </p:cNvPr>
          <p:cNvSpPr/>
          <p:nvPr/>
        </p:nvSpPr>
        <p:spPr>
          <a:xfrm>
            <a:off x="8656003" y="4936580"/>
            <a:ext cx="181933" cy="870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57F0AE2-6446-40CC-9051-475626F08748}"/>
              </a:ext>
            </a:extLst>
          </p:cNvPr>
          <p:cNvSpPr/>
          <p:nvPr/>
        </p:nvSpPr>
        <p:spPr>
          <a:xfrm>
            <a:off x="8656003" y="5113890"/>
            <a:ext cx="181933" cy="8708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2F69B4-313A-41F9-926E-88ED29779252}"/>
              </a:ext>
            </a:extLst>
          </p:cNvPr>
          <p:cNvSpPr txBox="1"/>
          <p:nvPr/>
        </p:nvSpPr>
        <p:spPr>
          <a:xfrm>
            <a:off x="8826888" y="4877798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이전 </a:t>
            </a:r>
            <a:r>
              <a:rPr lang="en-US" altLang="ko-KR" sz="8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palm </a:t>
            </a:r>
            <a:r>
              <a:rPr lang="ko-KR" altLang="en-US" sz="8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영역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D660F4-7326-4F39-8377-EBC2AD4C0AB6}"/>
              </a:ext>
            </a:extLst>
          </p:cNvPr>
          <p:cNvSpPr txBox="1"/>
          <p:nvPr/>
        </p:nvSpPr>
        <p:spPr>
          <a:xfrm>
            <a:off x="8837936" y="5043241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새롭게 추가된 </a:t>
            </a:r>
            <a:r>
              <a:rPr lang="en-US" altLang="ko-KR" sz="8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palm </a:t>
            </a:r>
            <a:r>
              <a:rPr lang="ko-KR" altLang="en-US" sz="8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영역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93C744A-C551-48CE-90F6-636B07F09DF9}"/>
              </a:ext>
            </a:extLst>
          </p:cNvPr>
          <p:cNvSpPr txBox="1"/>
          <p:nvPr/>
        </p:nvSpPr>
        <p:spPr>
          <a:xfrm>
            <a:off x="7027264" y="4451082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new palm</a:t>
            </a:r>
            <a:endParaRPr lang="ko-KR" altLang="en-US" sz="80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B0D3B4-414A-4EF6-9887-41E3A925858A}"/>
              </a:ext>
            </a:extLst>
          </p:cNvPr>
          <p:cNvSpPr txBox="1"/>
          <p:nvPr/>
        </p:nvSpPr>
        <p:spPr>
          <a:xfrm>
            <a:off x="7140324" y="4212618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Label</a:t>
            </a:r>
            <a:endParaRPr lang="ko-KR" altLang="en-US" sz="80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28B3448-8102-4FC7-BA83-05D45D41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252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99E42-FFE3-4433-9D02-860C02B1A1CC}"/>
              </a:ext>
            </a:extLst>
          </p:cNvPr>
          <p:cNvSpPr txBox="1"/>
          <p:nvPr/>
        </p:nvSpPr>
        <p:spPr>
          <a:xfrm>
            <a:off x="384267" y="485064"/>
            <a:ext cx="854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6. Palm Rejection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53DC58-E520-4D58-9DF8-A99518E2CD10}"/>
              </a:ext>
            </a:extLst>
          </p:cNvPr>
          <p:cNvCxnSpPr>
            <a:cxnSpLocks/>
          </p:cNvCxnSpPr>
          <p:nvPr/>
        </p:nvCxnSpPr>
        <p:spPr>
          <a:xfrm>
            <a:off x="412357" y="869820"/>
            <a:ext cx="43724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97B92F1-08E6-4169-95B2-2BBF6CB40BFF}"/>
              </a:ext>
            </a:extLst>
          </p:cNvPr>
          <p:cNvSpPr txBox="1"/>
          <p:nvPr/>
        </p:nvSpPr>
        <p:spPr>
          <a:xfrm>
            <a:off x="482608" y="6343787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67806F0-62F4-41DB-B71C-2E2ED4B81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9" y="6429011"/>
            <a:ext cx="257319" cy="22966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E82BF1-2EAC-4573-9299-794DA44642FE}"/>
              </a:ext>
            </a:extLst>
          </p:cNvPr>
          <p:cNvSpPr/>
          <p:nvPr/>
        </p:nvSpPr>
        <p:spPr>
          <a:xfrm>
            <a:off x="4403455" y="240267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68F3F-D533-4AB0-B32F-552CA7D1FF6F}"/>
              </a:ext>
            </a:extLst>
          </p:cNvPr>
          <p:cNvSpPr txBox="1"/>
          <p:nvPr/>
        </p:nvSpPr>
        <p:spPr>
          <a:xfrm>
            <a:off x="1062589" y="1615056"/>
            <a:ext cx="10586891" cy="1077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손바닥이 평평하지 않기 때문에 한 번에 큰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Label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이 형성되지 않고 점차 커짐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ConnectDist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가 일정하면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Palm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이지만 처음 몇 프레임은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Label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사이 간격이 넓어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palm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으로 인식 안됨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800" dirty="0"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	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처음 몇 프레임은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Label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palm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으로 인식하기 위한 </a:t>
            </a:r>
            <a:r>
              <a:rPr lang="en-US" altLang="ko-KR" sz="12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ConnectDist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2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높여줌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824EFE-0472-4E9B-8245-497168EFB54B}"/>
              </a:ext>
            </a:extLst>
          </p:cNvPr>
          <p:cNvSpPr/>
          <p:nvPr/>
        </p:nvSpPr>
        <p:spPr>
          <a:xfrm>
            <a:off x="1026622" y="3127376"/>
            <a:ext cx="2071471" cy="18692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E4479D-08FD-4D5B-B2EA-BB3103702E76}"/>
              </a:ext>
            </a:extLst>
          </p:cNvPr>
          <p:cNvSpPr/>
          <p:nvPr/>
        </p:nvSpPr>
        <p:spPr>
          <a:xfrm>
            <a:off x="3503122" y="3127375"/>
            <a:ext cx="2071471" cy="18692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8B4E51-367B-490A-B63B-E61A8227FAEB}"/>
              </a:ext>
            </a:extLst>
          </p:cNvPr>
          <p:cNvSpPr/>
          <p:nvPr/>
        </p:nvSpPr>
        <p:spPr>
          <a:xfrm>
            <a:off x="5978388" y="3127376"/>
            <a:ext cx="2071471" cy="18692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C991A8-5665-4862-BFE2-638D7CBA75E0}"/>
              </a:ext>
            </a:extLst>
          </p:cNvPr>
          <p:cNvSpPr/>
          <p:nvPr/>
        </p:nvSpPr>
        <p:spPr>
          <a:xfrm>
            <a:off x="8453654" y="3127375"/>
            <a:ext cx="2071471" cy="18692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A2C4946-E4F0-43F5-BB42-07B6E2592B76}"/>
              </a:ext>
            </a:extLst>
          </p:cNvPr>
          <p:cNvSpPr/>
          <p:nvPr/>
        </p:nvSpPr>
        <p:spPr>
          <a:xfrm>
            <a:off x="2391506" y="4329946"/>
            <a:ext cx="262484" cy="242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FD00BFF-8981-4AF6-8467-D215DA7D369D}"/>
              </a:ext>
            </a:extLst>
          </p:cNvPr>
          <p:cNvSpPr/>
          <p:nvPr/>
        </p:nvSpPr>
        <p:spPr>
          <a:xfrm rot="1720387">
            <a:off x="4585657" y="4241974"/>
            <a:ext cx="389453" cy="381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5553475-7D36-440F-BDA1-F1769600F230}"/>
              </a:ext>
            </a:extLst>
          </p:cNvPr>
          <p:cNvSpPr/>
          <p:nvPr/>
        </p:nvSpPr>
        <p:spPr>
          <a:xfrm rot="18564674">
            <a:off x="7023648" y="4129871"/>
            <a:ext cx="758277" cy="523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D106F96-4CD5-482F-B3E7-2B1F1EC081C4}"/>
              </a:ext>
            </a:extLst>
          </p:cNvPr>
          <p:cNvSpPr/>
          <p:nvPr/>
        </p:nvSpPr>
        <p:spPr>
          <a:xfrm rot="18920038">
            <a:off x="9417578" y="3879168"/>
            <a:ext cx="922120" cy="748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1387126-8B1F-418F-9261-0865CB8177CE}"/>
              </a:ext>
            </a:extLst>
          </p:cNvPr>
          <p:cNvSpPr/>
          <p:nvPr/>
        </p:nvSpPr>
        <p:spPr>
          <a:xfrm>
            <a:off x="1473151" y="4329946"/>
            <a:ext cx="150216" cy="18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7DDC3B7-1B9B-4B22-9957-F11A85D45CF0}"/>
              </a:ext>
            </a:extLst>
          </p:cNvPr>
          <p:cNvSpPr/>
          <p:nvPr/>
        </p:nvSpPr>
        <p:spPr>
          <a:xfrm>
            <a:off x="1623367" y="3850269"/>
            <a:ext cx="150216" cy="18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2399301-60A7-46CD-AAB6-D3C3BBB07A0C}"/>
              </a:ext>
            </a:extLst>
          </p:cNvPr>
          <p:cNvSpPr/>
          <p:nvPr/>
        </p:nvSpPr>
        <p:spPr>
          <a:xfrm>
            <a:off x="2069895" y="3569101"/>
            <a:ext cx="150216" cy="18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40A1B69-77B4-493B-934D-E1BCCF41EE4C}"/>
              </a:ext>
            </a:extLst>
          </p:cNvPr>
          <p:cNvSpPr/>
          <p:nvPr/>
        </p:nvSpPr>
        <p:spPr>
          <a:xfrm>
            <a:off x="3829824" y="4272797"/>
            <a:ext cx="269073" cy="244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961A471-DDC7-4227-89CB-E0F048E93F60}"/>
              </a:ext>
            </a:extLst>
          </p:cNvPr>
          <p:cNvSpPr/>
          <p:nvPr/>
        </p:nvSpPr>
        <p:spPr>
          <a:xfrm rot="1717135">
            <a:off x="3996082" y="3840744"/>
            <a:ext cx="269073" cy="244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242AB48-5F00-4EE1-A305-91F4B4A99197}"/>
              </a:ext>
            </a:extLst>
          </p:cNvPr>
          <p:cNvSpPr/>
          <p:nvPr/>
        </p:nvSpPr>
        <p:spPr>
          <a:xfrm rot="2649692">
            <a:off x="4396825" y="3468285"/>
            <a:ext cx="269073" cy="244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DE76BF0-D37E-4837-A734-1B31CF4723D0}"/>
              </a:ext>
            </a:extLst>
          </p:cNvPr>
          <p:cNvSpPr/>
          <p:nvPr/>
        </p:nvSpPr>
        <p:spPr>
          <a:xfrm rot="3104873">
            <a:off x="6960153" y="3485641"/>
            <a:ext cx="399469" cy="285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D32D4D5-7301-44A8-90E9-41CFE21CBDA8}"/>
              </a:ext>
            </a:extLst>
          </p:cNvPr>
          <p:cNvSpPr/>
          <p:nvPr/>
        </p:nvSpPr>
        <p:spPr>
          <a:xfrm rot="1261344">
            <a:off x="6469011" y="3850974"/>
            <a:ext cx="432763" cy="251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4BDBAD8-B4E4-470F-A016-709B7C0BD13A}"/>
              </a:ext>
            </a:extLst>
          </p:cNvPr>
          <p:cNvSpPr/>
          <p:nvPr/>
        </p:nvSpPr>
        <p:spPr>
          <a:xfrm>
            <a:off x="6416731" y="4393606"/>
            <a:ext cx="394792" cy="284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256A0FF-C4F4-4A19-BDCA-B2B514C78138}"/>
              </a:ext>
            </a:extLst>
          </p:cNvPr>
          <p:cNvSpPr/>
          <p:nvPr/>
        </p:nvSpPr>
        <p:spPr>
          <a:xfrm rot="3104873">
            <a:off x="9436725" y="3276579"/>
            <a:ext cx="490138" cy="39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34814EC-23FE-4F82-ADEC-7B1DB25B68EF}"/>
              </a:ext>
            </a:extLst>
          </p:cNvPr>
          <p:cNvSpPr/>
          <p:nvPr/>
        </p:nvSpPr>
        <p:spPr>
          <a:xfrm rot="1837729">
            <a:off x="8945842" y="3674481"/>
            <a:ext cx="506636" cy="339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66C4C7A-9F92-4914-A250-397FEAF54133}"/>
              </a:ext>
            </a:extLst>
          </p:cNvPr>
          <p:cNvSpPr/>
          <p:nvPr/>
        </p:nvSpPr>
        <p:spPr>
          <a:xfrm rot="1039727">
            <a:off x="8804565" y="4249014"/>
            <a:ext cx="492440" cy="360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1904B17-D8F6-4E77-895F-1621AE7451F0}"/>
              </a:ext>
            </a:extLst>
          </p:cNvPr>
          <p:cNvCxnSpPr>
            <a:cxnSpLocks/>
          </p:cNvCxnSpPr>
          <p:nvPr/>
        </p:nvCxnSpPr>
        <p:spPr>
          <a:xfrm>
            <a:off x="2191941" y="3742938"/>
            <a:ext cx="281550" cy="58875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0736AB5-57C5-4465-8614-778F34FC9339}"/>
              </a:ext>
            </a:extLst>
          </p:cNvPr>
          <p:cNvCxnSpPr>
            <a:cxnSpLocks/>
          </p:cNvCxnSpPr>
          <p:nvPr/>
        </p:nvCxnSpPr>
        <p:spPr>
          <a:xfrm>
            <a:off x="7270803" y="3803147"/>
            <a:ext cx="146923" cy="25887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B547368D-F415-4551-8029-E9A3DF33A6DA}"/>
              </a:ext>
            </a:extLst>
          </p:cNvPr>
          <p:cNvSpPr/>
          <p:nvPr/>
        </p:nvSpPr>
        <p:spPr>
          <a:xfrm>
            <a:off x="3149599" y="4033448"/>
            <a:ext cx="311527" cy="109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AB215F2D-9C25-451D-8BB0-2BEF1ED6A498}"/>
              </a:ext>
            </a:extLst>
          </p:cNvPr>
          <p:cNvSpPr/>
          <p:nvPr/>
        </p:nvSpPr>
        <p:spPr>
          <a:xfrm>
            <a:off x="5625463" y="4033448"/>
            <a:ext cx="311527" cy="109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CD28F7AF-E469-42D3-8F33-75AA883600E4}"/>
              </a:ext>
            </a:extLst>
          </p:cNvPr>
          <p:cNvSpPr/>
          <p:nvPr/>
        </p:nvSpPr>
        <p:spPr>
          <a:xfrm>
            <a:off x="8102498" y="4033448"/>
            <a:ext cx="311527" cy="109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EF20576-573E-444F-B815-3909F8B539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1820" y="3910221"/>
            <a:ext cx="1" cy="2476500"/>
          </a:xfrm>
          <a:prstGeom prst="bentConnector3">
            <a:avLst>
              <a:gd name="adj1" fmla="val -2286000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469EF16-0771-4E49-83BB-7E5F088D7D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51139" y="3907374"/>
            <a:ext cx="1" cy="2476500"/>
          </a:xfrm>
          <a:prstGeom prst="bentConnector3">
            <a:avLst>
              <a:gd name="adj1" fmla="val -2286000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C86C69C-4558-4E69-96CF-650B1AE2EF6F}"/>
              </a:ext>
            </a:extLst>
          </p:cNvPr>
          <p:cNvSpPr txBox="1"/>
          <p:nvPr/>
        </p:nvSpPr>
        <p:spPr>
          <a:xfrm>
            <a:off x="2714960" y="5462362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초기 몇 프레임</a:t>
            </a:r>
            <a:endParaRPr lang="en-US" altLang="ko-KR" sz="100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r>
              <a:rPr lang="en-US" altLang="ko-KR" sz="1000" dirty="0" err="1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ConnectDist</a:t>
            </a:r>
            <a:r>
              <a:rPr lang="en-US" altLang="ko-KR" sz="10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= 30</a:t>
            </a:r>
            <a:endParaRPr lang="ko-KR" altLang="en-US" sz="100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FA9079-80C6-462A-A6B4-348FD1C47E07}"/>
              </a:ext>
            </a:extLst>
          </p:cNvPr>
          <p:cNvSpPr txBox="1"/>
          <p:nvPr/>
        </p:nvSpPr>
        <p:spPr>
          <a:xfrm>
            <a:off x="7671401" y="5456718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이후 프레임</a:t>
            </a:r>
            <a:endParaRPr lang="en-US" altLang="ko-KR" sz="100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  <a:p>
            <a:r>
              <a:rPr lang="en-US" altLang="ko-KR" sz="1000" dirty="0" err="1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ConnectDist</a:t>
            </a:r>
            <a:r>
              <a:rPr lang="en-US" altLang="ko-KR" sz="10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= 5</a:t>
            </a:r>
            <a:endParaRPr lang="ko-KR" altLang="en-US" sz="100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B23703-1E1B-49E6-B697-95AE8BCD8DF5}"/>
              </a:ext>
            </a:extLst>
          </p:cNvPr>
          <p:cNvSpPr txBox="1"/>
          <p:nvPr/>
        </p:nvSpPr>
        <p:spPr>
          <a:xfrm>
            <a:off x="627160" y="1230112"/>
            <a:ext cx="1058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Adaptive</a:t>
            </a:r>
            <a:r>
              <a:rPr lang="ko-KR" altLang="en-US" sz="16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600" b="1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ConnectDist</a:t>
            </a:r>
            <a:endParaRPr lang="en-US" altLang="ko-KR" sz="16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5E306E-CD7A-4260-B1BE-4E27DC4BD229}"/>
              </a:ext>
            </a:extLst>
          </p:cNvPr>
          <p:cNvSpPr txBox="1"/>
          <p:nvPr/>
        </p:nvSpPr>
        <p:spPr>
          <a:xfrm>
            <a:off x="2273760" y="3817169"/>
            <a:ext cx="7922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latin typeface="LG스마트체2.0 Light" panose="020B0600000101010101" pitchFamily="50" charset="-127"/>
                <a:ea typeface="LG스마트체2.0 Light" panose="020B0600000101010101" pitchFamily="50" charset="-127"/>
                <a:sym typeface="Wingdings" panose="05000000000000000000" pitchFamily="2" charset="2"/>
              </a:rPr>
              <a:t>ConnectDist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10B00-AEBC-47B8-A644-F11268AD9565}"/>
              </a:ext>
            </a:extLst>
          </p:cNvPr>
          <p:cNvSpPr txBox="1"/>
          <p:nvPr/>
        </p:nvSpPr>
        <p:spPr>
          <a:xfrm>
            <a:off x="7332753" y="3771705"/>
            <a:ext cx="7922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latin typeface="LG스마트체2.0 Light" panose="020B0600000101010101" pitchFamily="50" charset="-127"/>
                <a:ea typeface="LG스마트체2.0 Light" panose="020B0600000101010101" pitchFamily="50" charset="-127"/>
                <a:sym typeface="Wingdings" panose="05000000000000000000" pitchFamily="2" charset="2"/>
              </a:rPr>
              <a:t>ConnectDist</a:t>
            </a:r>
            <a:endParaRPr lang="ko-KR" altLang="en-US" sz="9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246781-8B09-4BAD-B791-FD6A5AA3540F}"/>
              </a:ext>
            </a:extLst>
          </p:cNvPr>
          <p:cNvSpPr txBox="1"/>
          <p:nvPr/>
        </p:nvSpPr>
        <p:spPr>
          <a:xfrm>
            <a:off x="2309501" y="4328866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palm</a:t>
            </a:r>
            <a:endParaRPr lang="ko-KR" altLang="en-US" sz="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5C2286-D45D-43B1-A7FA-ED24AA2BC060}"/>
              </a:ext>
            </a:extLst>
          </p:cNvPr>
          <p:cNvSpPr txBox="1"/>
          <p:nvPr/>
        </p:nvSpPr>
        <p:spPr>
          <a:xfrm>
            <a:off x="1899713" y="3345310"/>
            <a:ext cx="7809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Small Label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3E3A-88CF-4636-B7F1-259479672B7D}"/>
              </a:ext>
            </a:extLst>
          </p:cNvPr>
          <p:cNvSpPr/>
          <p:nvPr/>
        </p:nvSpPr>
        <p:spPr>
          <a:xfrm>
            <a:off x="1473151" y="3569100"/>
            <a:ext cx="1207545" cy="10121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0AE0B50-BE5D-40AC-AC70-00C3EB423B0C}"/>
              </a:ext>
            </a:extLst>
          </p:cNvPr>
          <p:cNvSpPr/>
          <p:nvPr/>
        </p:nvSpPr>
        <p:spPr>
          <a:xfrm>
            <a:off x="3829825" y="3449504"/>
            <a:ext cx="1163505" cy="11963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F3989-59CB-4519-890C-1CC86BEFD749}"/>
              </a:ext>
            </a:extLst>
          </p:cNvPr>
          <p:cNvSpPr/>
          <p:nvPr/>
        </p:nvSpPr>
        <p:spPr>
          <a:xfrm>
            <a:off x="6408481" y="3429001"/>
            <a:ext cx="1332866" cy="13169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BB8FE27-DEA5-4694-B514-A8C8CC369235}"/>
              </a:ext>
            </a:extLst>
          </p:cNvPr>
          <p:cNvSpPr/>
          <p:nvPr/>
        </p:nvSpPr>
        <p:spPr>
          <a:xfrm>
            <a:off x="8806852" y="3244850"/>
            <a:ext cx="1507497" cy="14428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C21396-AC94-4A99-A050-9742F905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70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99E42-FFE3-4433-9D02-860C02B1A1CC}"/>
              </a:ext>
            </a:extLst>
          </p:cNvPr>
          <p:cNvSpPr txBox="1"/>
          <p:nvPr/>
        </p:nvSpPr>
        <p:spPr>
          <a:xfrm>
            <a:off x="384267" y="485064"/>
            <a:ext cx="854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6. Palm Rejection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53DC58-E520-4D58-9DF8-A99518E2CD10}"/>
              </a:ext>
            </a:extLst>
          </p:cNvPr>
          <p:cNvCxnSpPr>
            <a:cxnSpLocks/>
          </p:cNvCxnSpPr>
          <p:nvPr/>
        </p:nvCxnSpPr>
        <p:spPr>
          <a:xfrm>
            <a:off x="412357" y="869820"/>
            <a:ext cx="43724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97B92F1-08E6-4169-95B2-2BBF6CB40BFF}"/>
              </a:ext>
            </a:extLst>
          </p:cNvPr>
          <p:cNvSpPr txBox="1"/>
          <p:nvPr/>
        </p:nvSpPr>
        <p:spPr>
          <a:xfrm>
            <a:off x="482608" y="6343787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67806F0-62F4-41DB-B71C-2E2ED4B81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9" y="6429011"/>
            <a:ext cx="257319" cy="22966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E82BF1-2EAC-4573-9299-794DA44642FE}"/>
              </a:ext>
            </a:extLst>
          </p:cNvPr>
          <p:cNvSpPr/>
          <p:nvPr/>
        </p:nvSpPr>
        <p:spPr>
          <a:xfrm>
            <a:off x="4403455" y="240267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075A6-ADDC-4481-9CC2-B2B47DD3EB66}"/>
              </a:ext>
            </a:extLst>
          </p:cNvPr>
          <p:cNvSpPr txBox="1"/>
          <p:nvPr/>
        </p:nvSpPr>
        <p:spPr>
          <a:xfrm>
            <a:off x="618450" y="1230112"/>
            <a:ext cx="1058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3.   Down Sizing / Release Palm</a:t>
            </a:r>
            <a:endParaRPr lang="en-US" altLang="ko-KR" sz="16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FB69AC-EAFB-4F72-B917-24A2C61DCF47}"/>
              </a:ext>
            </a:extLst>
          </p:cNvPr>
          <p:cNvSpPr/>
          <p:nvPr/>
        </p:nvSpPr>
        <p:spPr>
          <a:xfrm>
            <a:off x="1344825" y="3356298"/>
            <a:ext cx="5594741" cy="19552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A35BA95-C868-4A48-A684-AEB5FEDEDC96}"/>
              </a:ext>
            </a:extLst>
          </p:cNvPr>
          <p:cNvGrpSpPr/>
          <p:nvPr/>
        </p:nvGrpSpPr>
        <p:grpSpPr>
          <a:xfrm>
            <a:off x="1435080" y="3402542"/>
            <a:ext cx="5374558" cy="1411313"/>
            <a:chOff x="514546" y="3289683"/>
            <a:chExt cx="6454678" cy="176665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3889A13-3092-4A75-A5E9-458F2874FEDC}"/>
                </a:ext>
              </a:extLst>
            </p:cNvPr>
            <p:cNvGrpSpPr/>
            <p:nvPr/>
          </p:nvGrpSpPr>
          <p:grpSpPr>
            <a:xfrm>
              <a:off x="514546" y="3289683"/>
              <a:ext cx="1416906" cy="1766654"/>
              <a:chOff x="1021494" y="3610286"/>
              <a:chExt cx="1416906" cy="1766654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D48DC14-02DE-478D-8BB6-B98C8D3A3E4B}"/>
                  </a:ext>
                </a:extLst>
              </p:cNvPr>
              <p:cNvSpPr/>
              <p:nvPr/>
            </p:nvSpPr>
            <p:spPr>
              <a:xfrm rot="19027625">
                <a:off x="1246694" y="3610286"/>
                <a:ext cx="976515" cy="176665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AB08D15-90C0-472C-8B03-61CA83FC522F}"/>
                  </a:ext>
                </a:extLst>
              </p:cNvPr>
              <p:cNvSpPr/>
              <p:nvPr/>
            </p:nvSpPr>
            <p:spPr>
              <a:xfrm>
                <a:off x="1021494" y="3749984"/>
                <a:ext cx="1416906" cy="14728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noFill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C570001-E23D-4CED-9157-A4747B25F921}"/>
                </a:ext>
              </a:extLst>
            </p:cNvPr>
            <p:cNvGrpSpPr/>
            <p:nvPr/>
          </p:nvGrpSpPr>
          <p:grpSpPr>
            <a:xfrm>
              <a:off x="4032419" y="3548799"/>
              <a:ext cx="1278253" cy="1325392"/>
              <a:chOff x="4983083" y="3869402"/>
              <a:chExt cx="1278253" cy="1325392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44F8AE41-BFC8-4987-BFBE-910232769D69}"/>
                  </a:ext>
                </a:extLst>
              </p:cNvPr>
              <p:cNvSpPr/>
              <p:nvPr/>
            </p:nvSpPr>
            <p:spPr>
              <a:xfrm rot="19027625">
                <a:off x="5476005" y="4196467"/>
                <a:ext cx="713162" cy="99832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C9B2894-AF76-4357-ADD9-57539F7DE9DF}"/>
                  </a:ext>
                </a:extLst>
              </p:cNvPr>
              <p:cNvSpPr/>
              <p:nvPr/>
            </p:nvSpPr>
            <p:spPr>
              <a:xfrm>
                <a:off x="4983083" y="3869402"/>
                <a:ext cx="1278253" cy="12788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noFill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6AB9E98-63FA-4192-BAAE-75C394DC603E}"/>
                  </a:ext>
                </a:extLst>
              </p:cNvPr>
              <p:cNvSpPr/>
              <p:nvPr/>
            </p:nvSpPr>
            <p:spPr>
              <a:xfrm>
                <a:off x="5399099" y="4250724"/>
                <a:ext cx="862237" cy="8975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noFill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C7DA34D-F309-4D39-81B1-A44A3D665B87}"/>
                </a:ext>
              </a:extLst>
            </p:cNvPr>
            <p:cNvGrpSpPr/>
            <p:nvPr/>
          </p:nvGrpSpPr>
          <p:grpSpPr>
            <a:xfrm>
              <a:off x="5688603" y="3548799"/>
              <a:ext cx="1280621" cy="1325392"/>
              <a:chOff x="6787199" y="3869402"/>
              <a:chExt cx="1280621" cy="1325392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87133FE1-6ABC-417A-8977-FED8CD83DAA2}"/>
                  </a:ext>
                </a:extLst>
              </p:cNvPr>
              <p:cNvSpPr/>
              <p:nvPr/>
            </p:nvSpPr>
            <p:spPr>
              <a:xfrm rot="19027625">
                <a:off x="7280121" y="4196467"/>
                <a:ext cx="713162" cy="99832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0743EF6-FE6A-422B-81B6-6514F0E6E4FA}"/>
                  </a:ext>
                </a:extLst>
              </p:cNvPr>
              <p:cNvSpPr/>
              <p:nvPr/>
            </p:nvSpPr>
            <p:spPr>
              <a:xfrm>
                <a:off x="6787199" y="3869402"/>
                <a:ext cx="1278253" cy="12788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noFill/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7EF549FE-1247-4902-B445-B5BE75633561}"/>
                  </a:ext>
                </a:extLst>
              </p:cNvPr>
              <p:cNvSpPr/>
              <p:nvPr/>
            </p:nvSpPr>
            <p:spPr>
              <a:xfrm rot="16858543">
                <a:off x="6946668" y="3746406"/>
                <a:ext cx="287326" cy="57154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771CA09-5CF2-430F-B138-4F20EBE4C1F5}"/>
                  </a:ext>
                </a:extLst>
              </p:cNvPr>
              <p:cNvSpPr/>
              <p:nvPr/>
            </p:nvSpPr>
            <p:spPr>
              <a:xfrm>
                <a:off x="7205583" y="4250724"/>
                <a:ext cx="862237" cy="89754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noFill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B8829F8-7A5A-4E82-A3ED-413095C57BD8}"/>
                </a:ext>
              </a:extLst>
            </p:cNvPr>
            <p:cNvGrpSpPr/>
            <p:nvPr/>
          </p:nvGrpSpPr>
          <p:grpSpPr>
            <a:xfrm>
              <a:off x="2288704" y="3429000"/>
              <a:ext cx="1416906" cy="1472805"/>
              <a:chOff x="3032136" y="3749603"/>
              <a:chExt cx="1416906" cy="1472805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617A56AB-1769-4714-BB5C-FAE2F540789F}"/>
                  </a:ext>
                </a:extLst>
              </p:cNvPr>
              <p:cNvSpPr/>
              <p:nvPr/>
            </p:nvSpPr>
            <p:spPr>
              <a:xfrm rot="19027625">
                <a:off x="3606045" y="4196467"/>
                <a:ext cx="713162" cy="99832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563488A-B9D6-4932-B699-B890E9076519}"/>
                  </a:ext>
                </a:extLst>
              </p:cNvPr>
              <p:cNvSpPr/>
              <p:nvPr/>
            </p:nvSpPr>
            <p:spPr>
              <a:xfrm>
                <a:off x="3113123" y="3869402"/>
                <a:ext cx="1278253" cy="12788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noFill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8E192F8-C9C8-4CCF-85B8-4436925B1393}"/>
                  </a:ext>
                </a:extLst>
              </p:cNvPr>
              <p:cNvSpPr/>
              <p:nvPr/>
            </p:nvSpPr>
            <p:spPr>
              <a:xfrm>
                <a:off x="3032136" y="3749603"/>
                <a:ext cx="1416906" cy="147280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noFill/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2E9D2521-DB60-482C-9130-E2CED9A517FD}"/>
                  </a:ext>
                </a:extLst>
              </p:cNvPr>
              <p:cNvSpPr/>
              <p:nvPr/>
            </p:nvSpPr>
            <p:spPr>
              <a:xfrm rot="16858543">
                <a:off x="3261503" y="3746406"/>
                <a:ext cx="287326" cy="57154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18799FD-AEB9-417C-A6BE-9EC47322B0B3}"/>
              </a:ext>
            </a:extLst>
          </p:cNvPr>
          <p:cNvSpPr/>
          <p:nvPr/>
        </p:nvSpPr>
        <p:spPr>
          <a:xfrm>
            <a:off x="1697070" y="4975848"/>
            <a:ext cx="240515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>
              <a:noFill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B66F336-4B58-4D59-AF23-E37B9BE004B2}"/>
              </a:ext>
            </a:extLst>
          </p:cNvPr>
          <p:cNvSpPr/>
          <p:nvPr/>
        </p:nvSpPr>
        <p:spPr>
          <a:xfrm>
            <a:off x="2950206" y="4972426"/>
            <a:ext cx="240515" cy="246222"/>
          </a:xfrm>
          <a:prstGeom prst="rect">
            <a:avLst/>
          </a:prstGeom>
          <a:noFill/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>
              <a:noFill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0" name="TextBox 24">
            <a:extLst>
              <a:ext uri="{FF2B5EF4-FFF2-40B4-BE49-F238E27FC236}">
                <a16:creationId xmlns:a16="http://schemas.microsoft.com/office/drawing/2014/main" id="{DEFA2FE4-37D0-4A92-92E9-C9AFEA6768A7}"/>
              </a:ext>
            </a:extLst>
          </p:cNvPr>
          <p:cNvSpPr txBox="1"/>
          <p:nvPr/>
        </p:nvSpPr>
        <p:spPr>
          <a:xfrm>
            <a:off x="1966619" y="4956522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이전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palm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영역</a:t>
            </a:r>
          </a:p>
        </p:txBody>
      </p:sp>
      <p:sp>
        <p:nvSpPr>
          <p:cNvPr id="41" name="TextBox 25">
            <a:extLst>
              <a:ext uri="{FF2B5EF4-FFF2-40B4-BE49-F238E27FC236}">
                <a16:creationId xmlns:a16="http://schemas.microsoft.com/office/drawing/2014/main" id="{79241A91-D69C-45A8-9750-959D05A1DA13}"/>
              </a:ext>
            </a:extLst>
          </p:cNvPr>
          <p:cNvSpPr txBox="1"/>
          <p:nvPr/>
        </p:nvSpPr>
        <p:spPr>
          <a:xfrm>
            <a:off x="3221947" y="4972426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palm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영역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F6E199-3B5F-4F31-8D1D-EBB3D5B89A14}"/>
              </a:ext>
            </a:extLst>
          </p:cNvPr>
          <p:cNvSpPr txBox="1"/>
          <p:nvPr/>
        </p:nvSpPr>
        <p:spPr>
          <a:xfrm>
            <a:off x="898876" y="1724935"/>
            <a:ext cx="9586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Palm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영역들을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cascade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하여 새롭게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Palm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영역 설정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 Palm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영역에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Label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 없더라도 일정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frame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동안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Palm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영역 유지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en-US" altLang="ko-KR" sz="12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PalmRectEnable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0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 되면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Release)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3DCE0FEC-735E-4906-BF6F-1F1FBBA5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16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246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99E42-FFE3-4433-9D02-860C02B1A1CC}"/>
              </a:ext>
            </a:extLst>
          </p:cNvPr>
          <p:cNvSpPr txBox="1"/>
          <p:nvPr/>
        </p:nvSpPr>
        <p:spPr>
          <a:xfrm>
            <a:off x="384267" y="485064"/>
            <a:ext cx="854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7. Split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53DC58-E520-4D58-9DF8-A99518E2CD10}"/>
              </a:ext>
            </a:extLst>
          </p:cNvPr>
          <p:cNvCxnSpPr>
            <a:cxnSpLocks/>
          </p:cNvCxnSpPr>
          <p:nvPr/>
        </p:nvCxnSpPr>
        <p:spPr>
          <a:xfrm>
            <a:off x="412357" y="869820"/>
            <a:ext cx="43724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97B92F1-08E6-4169-95B2-2BBF6CB40BFF}"/>
              </a:ext>
            </a:extLst>
          </p:cNvPr>
          <p:cNvSpPr txBox="1"/>
          <p:nvPr/>
        </p:nvSpPr>
        <p:spPr>
          <a:xfrm>
            <a:off x="482608" y="6343787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67806F0-62F4-41DB-B71C-2E2ED4B81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9" y="6429011"/>
            <a:ext cx="257319" cy="22966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E82BF1-2EAC-4573-9299-794DA44642FE}"/>
              </a:ext>
            </a:extLst>
          </p:cNvPr>
          <p:cNvSpPr/>
          <p:nvPr/>
        </p:nvSpPr>
        <p:spPr>
          <a:xfrm>
            <a:off x="4403455" y="240267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5380E3DC-9EEC-4139-9045-CED78A6C2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51526"/>
              </p:ext>
            </p:extLst>
          </p:nvPr>
        </p:nvGraphicFramePr>
        <p:xfrm>
          <a:off x="3028384" y="3418114"/>
          <a:ext cx="2016222" cy="286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7B0D2F5-DE8D-4436-8FA4-727B4EA151B4}"/>
              </a:ext>
            </a:extLst>
          </p:cNvPr>
          <p:cNvSpPr/>
          <p:nvPr/>
        </p:nvSpPr>
        <p:spPr>
          <a:xfrm>
            <a:off x="613243" y="1194954"/>
            <a:ext cx="5027338" cy="893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하나의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Label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여러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Label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분리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Watershed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방식으로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Threshold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낮춰가며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Label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탐색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현재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Threshold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보다 작은 값 중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max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값을 다음 탐색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Threshold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설정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6C0ED87-AC5D-4680-89E5-88D58B5F2983}"/>
              </a:ext>
            </a:extLst>
          </p:cNvPr>
          <p:cNvGrpSpPr/>
          <p:nvPr/>
        </p:nvGrpSpPr>
        <p:grpSpPr>
          <a:xfrm>
            <a:off x="9272131" y="1375089"/>
            <a:ext cx="1971541" cy="649815"/>
            <a:chOff x="5797462" y="2106526"/>
            <a:chExt cx="2391135" cy="918413"/>
          </a:xfrm>
        </p:grpSpPr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C2810FF1-475B-4E2A-AFDB-9A87E67D7501}"/>
                </a:ext>
              </a:extLst>
            </p:cNvPr>
            <p:cNvSpPr/>
            <p:nvPr/>
          </p:nvSpPr>
          <p:spPr>
            <a:xfrm>
              <a:off x="7174573" y="2286435"/>
              <a:ext cx="855001" cy="713942"/>
            </a:xfrm>
            <a:prstGeom prst="rtTriangle">
              <a:avLst/>
            </a:prstGeom>
            <a:solidFill>
              <a:srgbClr val="33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443">
              <a:extLst>
                <a:ext uri="{FF2B5EF4-FFF2-40B4-BE49-F238E27FC236}">
                  <a16:creationId xmlns:a16="http://schemas.microsoft.com/office/drawing/2014/main" id="{DC4D8895-C0FB-48CA-83B9-8170046632EE}"/>
                </a:ext>
              </a:extLst>
            </p:cNvPr>
            <p:cNvSpPr/>
            <p:nvPr/>
          </p:nvSpPr>
          <p:spPr>
            <a:xfrm>
              <a:off x="7174574" y="2106526"/>
              <a:ext cx="855001" cy="903374"/>
            </a:xfrm>
            <a:custGeom>
              <a:avLst/>
              <a:gdLst>
                <a:gd name="connsiteX0" fmla="*/ 857250 w 857250"/>
                <a:gd name="connsiteY0" fmla="*/ 895619 h 895619"/>
                <a:gd name="connsiteX1" fmla="*/ 209550 w 857250"/>
                <a:gd name="connsiteY1" fmla="*/ 38369 h 895619"/>
                <a:gd name="connsiteX2" fmla="*/ 0 w 857250"/>
                <a:gd name="connsiteY2" fmla="*/ 228869 h 89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0" h="895619">
                  <a:moveTo>
                    <a:pt x="857250" y="895619"/>
                  </a:moveTo>
                  <a:cubicBezTo>
                    <a:pt x="604837" y="522556"/>
                    <a:pt x="352425" y="149494"/>
                    <a:pt x="209550" y="38369"/>
                  </a:cubicBezTo>
                  <a:cubicBezTo>
                    <a:pt x="66675" y="-72756"/>
                    <a:pt x="33337" y="78056"/>
                    <a:pt x="0" y="228869"/>
                  </a:cubicBezTo>
                </a:path>
              </a:pathLst>
            </a:custGeom>
            <a:solidFill>
              <a:srgbClr val="33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id="{2139ED05-06EE-4FEE-BC36-A65A75A4FAFB}"/>
                </a:ext>
              </a:extLst>
            </p:cNvPr>
            <p:cNvSpPr/>
            <p:nvPr/>
          </p:nvSpPr>
          <p:spPr>
            <a:xfrm rot="16200000">
              <a:off x="6140662" y="2263989"/>
              <a:ext cx="653620" cy="83819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 445">
              <a:extLst>
                <a:ext uri="{FF2B5EF4-FFF2-40B4-BE49-F238E27FC236}">
                  <a16:creationId xmlns:a16="http://schemas.microsoft.com/office/drawing/2014/main" id="{AB56EF17-6B72-456D-BD32-F1E238523830}"/>
                </a:ext>
              </a:extLst>
            </p:cNvPr>
            <p:cNvSpPr/>
            <p:nvPr/>
          </p:nvSpPr>
          <p:spPr>
            <a:xfrm>
              <a:off x="6057899" y="2146777"/>
              <a:ext cx="838200" cy="878162"/>
            </a:xfrm>
            <a:custGeom>
              <a:avLst/>
              <a:gdLst>
                <a:gd name="connsiteX0" fmla="*/ 0 w 838200"/>
                <a:gd name="connsiteY0" fmla="*/ 878162 h 878162"/>
                <a:gd name="connsiteX1" fmla="*/ 476250 w 838200"/>
                <a:gd name="connsiteY1" fmla="*/ 39962 h 878162"/>
                <a:gd name="connsiteX2" fmla="*/ 838200 w 838200"/>
                <a:gd name="connsiteY2" fmla="*/ 211412 h 87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878162">
                  <a:moveTo>
                    <a:pt x="0" y="878162"/>
                  </a:moveTo>
                  <a:cubicBezTo>
                    <a:pt x="168275" y="514624"/>
                    <a:pt x="336550" y="151087"/>
                    <a:pt x="476250" y="39962"/>
                  </a:cubicBezTo>
                  <a:cubicBezTo>
                    <a:pt x="615950" y="-71163"/>
                    <a:pt x="727075" y="70124"/>
                    <a:pt x="838200" y="211412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64AA476F-6CDD-409B-B2B7-FA73A838B476}"/>
                </a:ext>
              </a:extLst>
            </p:cNvPr>
            <p:cNvGrpSpPr/>
            <p:nvPr/>
          </p:nvGrpSpPr>
          <p:grpSpPr>
            <a:xfrm>
              <a:off x="5797462" y="2106526"/>
              <a:ext cx="2391135" cy="903405"/>
              <a:chOff x="5797462" y="2106526"/>
              <a:chExt cx="2391135" cy="903405"/>
            </a:xfrm>
          </p:grpSpPr>
          <p:sp>
            <p:nvSpPr>
              <p:cNvPr id="35" name="자유형 448">
                <a:extLst>
                  <a:ext uri="{FF2B5EF4-FFF2-40B4-BE49-F238E27FC236}">
                    <a16:creationId xmlns:a16="http://schemas.microsoft.com/office/drawing/2014/main" id="{AA56737D-ED73-49A5-BEF7-950D6F450306}"/>
                  </a:ext>
                </a:extLst>
              </p:cNvPr>
              <p:cNvSpPr/>
              <p:nvPr/>
            </p:nvSpPr>
            <p:spPr>
              <a:xfrm>
                <a:off x="6877047" y="2337228"/>
                <a:ext cx="297527" cy="663147"/>
              </a:xfrm>
              <a:custGeom>
                <a:avLst/>
                <a:gdLst>
                  <a:gd name="connsiteX0" fmla="*/ 0 w 361950"/>
                  <a:gd name="connsiteY0" fmla="*/ 0 h 638175"/>
                  <a:gd name="connsiteX1" fmla="*/ 361950 w 361950"/>
                  <a:gd name="connsiteY1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1950" h="638175">
                    <a:moveTo>
                      <a:pt x="0" y="0"/>
                    </a:moveTo>
                    <a:lnTo>
                      <a:pt x="361950" y="6381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자유형 449">
                <a:extLst>
                  <a:ext uri="{FF2B5EF4-FFF2-40B4-BE49-F238E27FC236}">
                    <a16:creationId xmlns:a16="http://schemas.microsoft.com/office/drawing/2014/main" id="{E8FAC24D-8F77-4E7E-BA52-52AC79336E99}"/>
                  </a:ext>
                </a:extLst>
              </p:cNvPr>
              <p:cNvSpPr/>
              <p:nvPr/>
            </p:nvSpPr>
            <p:spPr>
              <a:xfrm>
                <a:off x="6960765" y="2390775"/>
                <a:ext cx="162000" cy="612000"/>
              </a:xfrm>
              <a:custGeom>
                <a:avLst/>
                <a:gdLst>
                  <a:gd name="connsiteX0" fmla="*/ 200025 w 200025"/>
                  <a:gd name="connsiteY0" fmla="*/ 0 h 590550"/>
                  <a:gd name="connsiteX1" fmla="*/ 0 w 200025"/>
                  <a:gd name="connsiteY1" fmla="*/ 590550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0025" h="590550">
                    <a:moveTo>
                      <a:pt x="200025" y="0"/>
                    </a:moveTo>
                    <a:lnTo>
                      <a:pt x="0" y="5905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C7DE2E65-6BBD-41F3-8705-1D60BF184C06}"/>
                  </a:ext>
                </a:extLst>
              </p:cNvPr>
              <p:cNvGrpSpPr/>
              <p:nvPr/>
            </p:nvGrpSpPr>
            <p:grpSpPr>
              <a:xfrm>
                <a:off x="6048375" y="2106526"/>
                <a:ext cx="1986825" cy="903405"/>
                <a:chOff x="6048375" y="2106526"/>
                <a:chExt cx="1986825" cy="903405"/>
              </a:xfrm>
            </p:grpSpPr>
            <p:sp>
              <p:nvSpPr>
                <p:cNvPr id="39" name="자유형 452">
                  <a:extLst>
                    <a:ext uri="{FF2B5EF4-FFF2-40B4-BE49-F238E27FC236}">
                      <a16:creationId xmlns:a16="http://schemas.microsoft.com/office/drawing/2014/main" id="{49898995-A8F6-4982-8AB8-4E84BB6B9142}"/>
                    </a:ext>
                  </a:extLst>
                </p:cNvPr>
                <p:cNvSpPr/>
                <p:nvPr/>
              </p:nvSpPr>
              <p:spPr>
                <a:xfrm>
                  <a:off x="6048375" y="2106526"/>
                  <a:ext cx="1933575" cy="903374"/>
                </a:xfrm>
                <a:custGeom>
                  <a:avLst/>
                  <a:gdLst>
                    <a:gd name="connsiteX0" fmla="*/ 0 w 1933575"/>
                    <a:gd name="connsiteY0" fmla="*/ 903374 h 903374"/>
                    <a:gd name="connsiteX1" fmla="*/ 552450 w 1933575"/>
                    <a:gd name="connsiteY1" fmla="*/ 36599 h 903374"/>
                    <a:gd name="connsiteX2" fmla="*/ 990600 w 1933575"/>
                    <a:gd name="connsiteY2" fmla="*/ 389024 h 903374"/>
                    <a:gd name="connsiteX3" fmla="*/ 1285875 w 1933575"/>
                    <a:gd name="connsiteY3" fmla="*/ 8024 h 903374"/>
                    <a:gd name="connsiteX4" fmla="*/ 1933575 w 1933575"/>
                    <a:gd name="connsiteY4" fmla="*/ 827174 h 903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33575" h="903374">
                      <a:moveTo>
                        <a:pt x="0" y="903374"/>
                      </a:moveTo>
                      <a:cubicBezTo>
                        <a:pt x="193675" y="512849"/>
                        <a:pt x="387350" y="122324"/>
                        <a:pt x="552450" y="36599"/>
                      </a:cubicBezTo>
                      <a:cubicBezTo>
                        <a:pt x="717550" y="-49126"/>
                        <a:pt x="868363" y="393786"/>
                        <a:pt x="990600" y="389024"/>
                      </a:cubicBezTo>
                      <a:cubicBezTo>
                        <a:pt x="1112837" y="384262"/>
                        <a:pt x="1128713" y="-65001"/>
                        <a:pt x="1285875" y="8024"/>
                      </a:cubicBezTo>
                      <a:cubicBezTo>
                        <a:pt x="1443038" y="81049"/>
                        <a:pt x="1688306" y="454111"/>
                        <a:pt x="1933575" y="827174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자유형 453">
                  <a:extLst>
                    <a:ext uri="{FF2B5EF4-FFF2-40B4-BE49-F238E27FC236}">
                      <a16:creationId xmlns:a16="http://schemas.microsoft.com/office/drawing/2014/main" id="{9ECE4568-5466-4AD6-BDA4-16E4693F2670}"/>
                    </a:ext>
                  </a:extLst>
                </p:cNvPr>
                <p:cNvSpPr/>
                <p:nvPr/>
              </p:nvSpPr>
              <p:spPr>
                <a:xfrm rot="21540000">
                  <a:off x="7941600" y="2867056"/>
                  <a:ext cx="93600" cy="142875"/>
                </a:xfrm>
                <a:custGeom>
                  <a:avLst/>
                  <a:gdLst>
                    <a:gd name="connsiteX0" fmla="*/ 0 w 85725"/>
                    <a:gd name="connsiteY0" fmla="*/ 0 h 142875"/>
                    <a:gd name="connsiteX1" fmla="*/ 85725 w 85725"/>
                    <a:gd name="connsiteY1" fmla="*/ 142875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725" h="142875">
                      <a:moveTo>
                        <a:pt x="0" y="0"/>
                      </a:moveTo>
                      <a:lnTo>
                        <a:pt x="85725" y="142875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5C0762CB-EB71-4763-BD20-60973B3BC548}"/>
                  </a:ext>
                </a:extLst>
              </p:cNvPr>
              <p:cNvCxnSpPr/>
              <p:nvPr/>
            </p:nvCxnSpPr>
            <p:spPr>
              <a:xfrm>
                <a:off x="5797462" y="3009900"/>
                <a:ext cx="23911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4D2604D-28BC-428A-ACA7-590F1E81E4FF}"/>
                </a:ext>
              </a:extLst>
            </p:cNvPr>
            <p:cNvSpPr/>
            <p:nvPr/>
          </p:nvSpPr>
          <p:spPr>
            <a:xfrm>
              <a:off x="6889290" y="2337229"/>
              <a:ext cx="275759" cy="66426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3DF0746-1629-4DE3-98C4-B2D5D5F7AC3F}"/>
              </a:ext>
            </a:extLst>
          </p:cNvPr>
          <p:cNvSpPr txBox="1"/>
          <p:nvPr/>
        </p:nvSpPr>
        <p:spPr>
          <a:xfrm>
            <a:off x="1196307" y="2133751"/>
            <a:ext cx="3978974" cy="825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8-</a:t>
            </a:r>
            <a:r>
              <a:rPr lang="ko-KR" altLang="en-US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이웃 내에 </a:t>
            </a:r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Label</a:t>
            </a:r>
            <a:r>
              <a:rPr lang="ko-KR" altLang="en-US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0</a:t>
            </a:r>
            <a:r>
              <a:rPr lang="ko-KR" altLang="en-US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 </a:t>
            </a:r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새로운 </a:t>
            </a:r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Label</a:t>
            </a:r>
            <a:r>
              <a:rPr lang="ko-KR" altLang="en-US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 생성</a:t>
            </a:r>
            <a:endParaRPr lang="en-US" altLang="ko-KR" sz="1100" dirty="0"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8-</a:t>
            </a:r>
            <a:r>
              <a:rPr lang="ko-KR" altLang="en-US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이웃 내에 </a:t>
            </a:r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Label</a:t>
            </a:r>
            <a:r>
              <a:rPr lang="ko-KR" altLang="en-US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r>
              <a:rPr lang="ko-KR" altLang="en-US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 </a:t>
            </a:r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현재 </a:t>
            </a:r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Node</a:t>
            </a:r>
            <a:r>
              <a:rPr lang="ko-KR" altLang="en-US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를 이웃 </a:t>
            </a:r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Label</a:t>
            </a:r>
            <a:r>
              <a:rPr lang="ko-KR" altLang="en-US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에 추가</a:t>
            </a:r>
            <a:endParaRPr lang="en-US" altLang="ko-KR" sz="1100" dirty="0"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8-</a:t>
            </a:r>
            <a:r>
              <a:rPr lang="ko-KR" altLang="en-US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이웃 내에 </a:t>
            </a:r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Label</a:t>
            </a:r>
            <a:r>
              <a:rPr lang="ko-KR" altLang="en-US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r>
              <a:rPr lang="ko-KR" altLang="en-US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 이상 </a:t>
            </a:r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 Conflict </a:t>
            </a:r>
            <a:r>
              <a:rPr lang="ko-KR" altLang="en-US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영역</a:t>
            </a:r>
            <a:endParaRPr lang="ko-KR" altLang="en-US" sz="11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A07A8F3E-F200-47CD-9C0D-32D90582C18A}"/>
              </a:ext>
            </a:extLst>
          </p:cNvPr>
          <p:cNvSpPr/>
          <p:nvPr/>
        </p:nvSpPr>
        <p:spPr>
          <a:xfrm rot="16200000">
            <a:off x="5702704" y="4548924"/>
            <a:ext cx="419636" cy="603763"/>
          </a:xfrm>
          <a:prstGeom prst="downArrow">
            <a:avLst>
              <a:gd name="adj1" fmla="val 50000"/>
              <a:gd name="adj2" fmla="val 52751"/>
            </a:avLst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7EBB11-A4E1-45AB-B03D-258AD305755F}"/>
              </a:ext>
            </a:extLst>
          </p:cNvPr>
          <p:cNvSpPr/>
          <p:nvPr/>
        </p:nvSpPr>
        <p:spPr>
          <a:xfrm>
            <a:off x="9119483" y="5465844"/>
            <a:ext cx="180000" cy="180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4A035A-8F46-401E-A7CB-62B791B12AC6}"/>
              </a:ext>
            </a:extLst>
          </p:cNvPr>
          <p:cNvSpPr/>
          <p:nvPr/>
        </p:nvSpPr>
        <p:spPr>
          <a:xfrm>
            <a:off x="9122110" y="5757817"/>
            <a:ext cx="180000" cy="18000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DBBE1B-6349-45C0-B71E-897A7F7486EB}"/>
              </a:ext>
            </a:extLst>
          </p:cNvPr>
          <p:cNvSpPr txBox="1"/>
          <p:nvPr/>
        </p:nvSpPr>
        <p:spPr>
          <a:xfrm>
            <a:off x="9414914" y="5693928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Label 2</a:t>
            </a:r>
            <a:endParaRPr lang="ko-KR" altLang="en-US" sz="1400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7E2906-CC0E-4E52-A526-D512B618798D}"/>
              </a:ext>
            </a:extLst>
          </p:cNvPr>
          <p:cNvSpPr txBox="1"/>
          <p:nvPr/>
        </p:nvSpPr>
        <p:spPr>
          <a:xfrm>
            <a:off x="9414913" y="538615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Label 1</a:t>
            </a:r>
            <a:endParaRPr lang="ko-KR" altLang="en-US" sz="1400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150086BC-832C-454A-AF10-C4A57027E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43746"/>
              </p:ext>
            </p:extLst>
          </p:nvPr>
        </p:nvGraphicFramePr>
        <p:xfrm>
          <a:off x="6681256" y="3418113"/>
          <a:ext cx="2016222" cy="286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0D81FD6D-5208-46DE-8658-9C8CB145E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22591"/>
              </p:ext>
            </p:extLst>
          </p:nvPr>
        </p:nvGraphicFramePr>
        <p:xfrm>
          <a:off x="6681917" y="3420096"/>
          <a:ext cx="2016222" cy="286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67AEFF49-1192-44F3-8E4F-CCE2DCCE0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23291"/>
              </p:ext>
            </p:extLst>
          </p:nvPr>
        </p:nvGraphicFramePr>
        <p:xfrm>
          <a:off x="6683377" y="3422224"/>
          <a:ext cx="2016222" cy="286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DD6F9634-B30E-4ACC-8D0B-6737D3798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404388"/>
              </p:ext>
            </p:extLst>
          </p:nvPr>
        </p:nvGraphicFramePr>
        <p:xfrm>
          <a:off x="6682967" y="3424694"/>
          <a:ext cx="2016222" cy="286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A9937D1-B3F4-4555-AC8D-CF2DC6B27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69491"/>
              </p:ext>
            </p:extLst>
          </p:nvPr>
        </p:nvGraphicFramePr>
        <p:xfrm>
          <a:off x="6682967" y="3425042"/>
          <a:ext cx="2016222" cy="286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EA2257EB-6324-449C-92AA-5728B83D0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382794"/>
              </p:ext>
            </p:extLst>
          </p:nvPr>
        </p:nvGraphicFramePr>
        <p:xfrm>
          <a:off x="6679135" y="3424694"/>
          <a:ext cx="2016222" cy="286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BB9BA1D-EA69-471B-BCD0-63F62DD12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74141"/>
              </p:ext>
            </p:extLst>
          </p:nvPr>
        </p:nvGraphicFramePr>
        <p:xfrm>
          <a:off x="6680846" y="3425252"/>
          <a:ext cx="2016222" cy="286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67D3595D-138C-4825-8B2B-692F736F5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73448"/>
              </p:ext>
            </p:extLst>
          </p:nvPr>
        </p:nvGraphicFramePr>
        <p:xfrm>
          <a:off x="6682631" y="3425007"/>
          <a:ext cx="2016222" cy="286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D807E769-EEDB-47B8-A8D8-DB1281A8F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978858"/>
              </p:ext>
            </p:extLst>
          </p:nvPr>
        </p:nvGraphicFramePr>
        <p:xfrm>
          <a:off x="6679135" y="3424694"/>
          <a:ext cx="2016222" cy="286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5E19B4E-E08E-4FAD-8E67-864F0D83B8CD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0286051" y="2008318"/>
            <a:ext cx="18505" cy="395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68622A-0C07-4E08-A560-22E0DF6C8AF8}"/>
              </a:ext>
            </a:extLst>
          </p:cNvPr>
          <p:cNvSpPr txBox="1"/>
          <p:nvPr/>
        </p:nvSpPr>
        <p:spPr>
          <a:xfrm>
            <a:off x="10004197" y="2424642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conflict</a:t>
            </a:r>
            <a:endParaRPr lang="ko-KR" altLang="en-US" sz="100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7CC1D0-496F-4781-8487-2EB05AD0677A}"/>
              </a:ext>
            </a:extLst>
          </p:cNvPr>
          <p:cNvSpPr/>
          <p:nvPr/>
        </p:nvSpPr>
        <p:spPr>
          <a:xfrm>
            <a:off x="9121706" y="6061994"/>
            <a:ext cx="180000" cy="18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C3C174-CE23-4512-B5B9-510C1326660D}"/>
              </a:ext>
            </a:extLst>
          </p:cNvPr>
          <p:cNvSpPr txBox="1"/>
          <p:nvPr/>
        </p:nvSpPr>
        <p:spPr>
          <a:xfrm>
            <a:off x="9417136" y="5982301"/>
            <a:ext cx="788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Conflict</a:t>
            </a:r>
            <a:endParaRPr lang="ko-KR" altLang="en-US" sz="1400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8B29B8D-F09E-4070-A521-0B9A53FCF039}"/>
              </a:ext>
            </a:extLst>
          </p:cNvPr>
          <p:cNvCxnSpPr>
            <a:cxnSpLocks/>
          </p:cNvCxnSpPr>
          <p:nvPr/>
        </p:nvCxnSpPr>
        <p:spPr>
          <a:xfrm flipH="1">
            <a:off x="9715925" y="2003623"/>
            <a:ext cx="1" cy="399943"/>
          </a:xfrm>
          <a:prstGeom prst="straightConnector1">
            <a:avLst/>
          </a:prstGeom>
          <a:ln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C4BFEBB-EE1D-4C3F-A06B-C7039878B1EB}"/>
              </a:ext>
            </a:extLst>
          </p:cNvPr>
          <p:cNvSpPr txBox="1"/>
          <p:nvPr/>
        </p:nvSpPr>
        <p:spPr>
          <a:xfrm>
            <a:off x="9384744" y="2424642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Group 1</a:t>
            </a:r>
            <a:endParaRPr lang="ko-KR" altLang="en-US" sz="100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104462-3D44-478E-9E68-4F8464776567}"/>
              </a:ext>
            </a:extLst>
          </p:cNvPr>
          <p:cNvSpPr txBox="1"/>
          <p:nvPr/>
        </p:nvSpPr>
        <p:spPr>
          <a:xfrm>
            <a:off x="10607222" y="2424642"/>
            <a:ext cx="641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Group 2</a:t>
            </a:r>
            <a:endParaRPr lang="ko-KR" altLang="en-US" sz="100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E69EED8-72EB-4479-A96F-A50375D470C2}"/>
              </a:ext>
            </a:extLst>
          </p:cNvPr>
          <p:cNvCxnSpPr>
            <a:cxnSpLocks/>
          </p:cNvCxnSpPr>
          <p:nvPr/>
        </p:nvCxnSpPr>
        <p:spPr>
          <a:xfrm>
            <a:off x="10887722" y="1988890"/>
            <a:ext cx="8459" cy="414676"/>
          </a:xfrm>
          <a:prstGeom prst="straightConnector1">
            <a:avLst/>
          </a:prstGeom>
          <a:ln>
            <a:solidFill>
              <a:srgbClr val="33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929F3A29-7C74-469C-B8CA-5A08B0DF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53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99E42-FFE3-4433-9D02-860C02B1A1CC}"/>
              </a:ext>
            </a:extLst>
          </p:cNvPr>
          <p:cNvSpPr txBox="1"/>
          <p:nvPr/>
        </p:nvSpPr>
        <p:spPr>
          <a:xfrm>
            <a:off x="384267" y="485064"/>
            <a:ext cx="854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7. Split (Post Process)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53DC58-E520-4D58-9DF8-A99518E2CD10}"/>
              </a:ext>
            </a:extLst>
          </p:cNvPr>
          <p:cNvCxnSpPr>
            <a:cxnSpLocks/>
          </p:cNvCxnSpPr>
          <p:nvPr/>
        </p:nvCxnSpPr>
        <p:spPr>
          <a:xfrm>
            <a:off x="412357" y="869820"/>
            <a:ext cx="43724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97B92F1-08E6-4169-95B2-2BBF6CB40BFF}"/>
              </a:ext>
            </a:extLst>
          </p:cNvPr>
          <p:cNvSpPr txBox="1"/>
          <p:nvPr/>
        </p:nvSpPr>
        <p:spPr>
          <a:xfrm>
            <a:off x="482608" y="6343787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67806F0-62F4-41DB-B71C-2E2ED4B81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9" y="6429011"/>
            <a:ext cx="257319" cy="22966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E82BF1-2EAC-4573-9299-794DA44642FE}"/>
              </a:ext>
            </a:extLst>
          </p:cNvPr>
          <p:cNvSpPr/>
          <p:nvPr/>
        </p:nvSpPr>
        <p:spPr>
          <a:xfrm>
            <a:off x="4403455" y="240267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0FCF4B0-B5B5-4919-817B-B6DD9B981F0D}"/>
              </a:ext>
            </a:extLst>
          </p:cNvPr>
          <p:cNvSpPr/>
          <p:nvPr/>
        </p:nvSpPr>
        <p:spPr>
          <a:xfrm>
            <a:off x="613243" y="1186245"/>
            <a:ext cx="3615092" cy="10779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Conflict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영역의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delta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값을 좌표 계산에 포함시킴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-  Delta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값은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8-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이웃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Label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수에 따라 분배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- 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좌표 정확도 향상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7842137-5EBC-48F2-B577-083F5D62B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85943"/>
              </p:ext>
            </p:extLst>
          </p:nvPr>
        </p:nvGraphicFramePr>
        <p:xfrm>
          <a:off x="3059133" y="2867334"/>
          <a:ext cx="2016222" cy="286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A795D67-CFE5-4A31-8535-B0C9592AF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112095"/>
              </p:ext>
            </p:extLst>
          </p:nvPr>
        </p:nvGraphicFramePr>
        <p:xfrm>
          <a:off x="6579201" y="2867334"/>
          <a:ext cx="2016222" cy="286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90D4D974-4BAE-41C7-864F-040ECA8838B5}"/>
              </a:ext>
            </a:extLst>
          </p:cNvPr>
          <p:cNvSpPr/>
          <p:nvPr/>
        </p:nvSpPr>
        <p:spPr>
          <a:xfrm rot="16200000">
            <a:off x="5617460" y="3998144"/>
            <a:ext cx="419636" cy="603763"/>
          </a:xfrm>
          <a:prstGeom prst="downArrow">
            <a:avLst>
              <a:gd name="adj1" fmla="val 50000"/>
              <a:gd name="adj2" fmla="val 52751"/>
            </a:avLst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9F3D7A-5B3D-4975-8FD4-B4544253E7EA}"/>
              </a:ext>
            </a:extLst>
          </p:cNvPr>
          <p:cNvSpPr/>
          <p:nvPr/>
        </p:nvSpPr>
        <p:spPr>
          <a:xfrm>
            <a:off x="6905625" y="4129088"/>
            <a:ext cx="1362075" cy="1285875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E3514F-4C8D-4B16-A44B-2FC7CE03D7EB}"/>
              </a:ext>
            </a:extLst>
          </p:cNvPr>
          <p:cNvSpPr/>
          <p:nvPr/>
        </p:nvSpPr>
        <p:spPr>
          <a:xfrm>
            <a:off x="6905625" y="3176588"/>
            <a:ext cx="1362075" cy="1285875"/>
          </a:xfrm>
          <a:prstGeom prst="rect">
            <a:avLst/>
          </a:prstGeom>
          <a:noFill/>
          <a:ln w="63500">
            <a:solidFill>
              <a:srgbClr val="92D05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AA988765-4B9D-4C99-A791-817240CA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18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80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99E42-FFE3-4433-9D02-860C02B1A1CC}"/>
              </a:ext>
            </a:extLst>
          </p:cNvPr>
          <p:cNvSpPr txBox="1"/>
          <p:nvPr/>
        </p:nvSpPr>
        <p:spPr>
          <a:xfrm>
            <a:off x="384267" y="485064"/>
            <a:ext cx="854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53DC58-E520-4D58-9DF8-A99518E2CD10}"/>
              </a:ext>
            </a:extLst>
          </p:cNvPr>
          <p:cNvCxnSpPr>
            <a:cxnSpLocks/>
          </p:cNvCxnSpPr>
          <p:nvPr/>
        </p:nvCxnSpPr>
        <p:spPr>
          <a:xfrm>
            <a:off x="412357" y="869820"/>
            <a:ext cx="43724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97B92F1-08E6-4169-95B2-2BBF6CB40BFF}"/>
              </a:ext>
            </a:extLst>
          </p:cNvPr>
          <p:cNvSpPr txBox="1"/>
          <p:nvPr/>
        </p:nvSpPr>
        <p:spPr>
          <a:xfrm>
            <a:off x="482608" y="6343787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67806F0-62F4-41DB-B71C-2E2ED4B81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9" y="6429011"/>
            <a:ext cx="257319" cy="22966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E82BF1-2EAC-4573-9299-794DA44642FE}"/>
              </a:ext>
            </a:extLst>
          </p:cNvPr>
          <p:cNvSpPr/>
          <p:nvPr/>
        </p:nvSpPr>
        <p:spPr>
          <a:xfrm>
            <a:off x="4403455" y="240267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3A45157-E267-41E7-80E4-E567AB5C8B2E}"/>
              </a:ext>
            </a:extLst>
          </p:cNvPr>
          <p:cNvGrpSpPr/>
          <p:nvPr/>
        </p:nvGrpSpPr>
        <p:grpSpPr>
          <a:xfrm>
            <a:off x="6754216" y="1304925"/>
            <a:ext cx="4163278" cy="4997588"/>
            <a:chOff x="5173148" y="778199"/>
            <a:chExt cx="4027921" cy="5692294"/>
          </a:xfrm>
        </p:grpSpPr>
        <p:sp>
          <p:nvSpPr>
            <p:cNvPr id="19" name="순서도: 대체 처리 18">
              <a:extLst>
                <a:ext uri="{FF2B5EF4-FFF2-40B4-BE49-F238E27FC236}">
                  <a16:creationId xmlns:a16="http://schemas.microsoft.com/office/drawing/2014/main" id="{5EBC2598-286F-4F5D-AA63-3014F62C7EC4}"/>
                </a:ext>
              </a:extLst>
            </p:cNvPr>
            <p:cNvSpPr/>
            <p:nvPr/>
          </p:nvSpPr>
          <p:spPr>
            <a:xfrm>
              <a:off x="5173148" y="1102873"/>
              <a:ext cx="4027921" cy="2886438"/>
            </a:xfrm>
            <a:prstGeom prst="flowChartAlternateProcess">
              <a:avLst/>
            </a:prstGeom>
            <a:noFill/>
            <a:ln w="47625" cap="flat" cmpd="sng" algn="ctr">
              <a:solidFill>
                <a:srgbClr val="FF0066"/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20" name="순서도: 처리 19">
              <a:extLst>
                <a:ext uri="{FF2B5EF4-FFF2-40B4-BE49-F238E27FC236}">
                  <a16:creationId xmlns:a16="http://schemas.microsoft.com/office/drawing/2014/main" id="{80555545-A782-4865-A291-95BDCFA85C11}"/>
                </a:ext>
              </a:extLst>
            </p:cNvPr>
            <p:cNvSpPr/>
            <p:nvPr/>
          </p:nvSpPr>
          <p:spPr>
            <a:xfrm>
              <a:off x="5562469" y="1748938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0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Baseline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Calculation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21" name="순서도: 처리 20">
              <a:extLst>
                <a:ext uri="{FF2B5EF4-FFF2-40B4-BE49-F238E27FC236}">
                  <a16:creationId xmlns:a16="http://schemas.microsoft.com/office/drawing/2014/main" id="{7AB6CAD8-F1F3-4B8C-A1CC-502C8790DC6A}"/>
                </a:ext>
              </a:extLst>
            </p:cNvPr>
            <p:cNvSpPr/>
            <p:nvPr/>
          </p:nvSpPr>
          <p:spPr>
            <a:xfrm>
              <a:off x="5562469" y="2963546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Labeling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25" name="순서도: 처리 24">
              <a:extLst>
                <a:ext uri="{FF2B5EF4-FFF2-40B4-BE49-F238E27FC236}">
                  <a16:creationId xmlns:a16="http://schemas.microsoft.com/office/drawing/2014/main" id="{288BEFED-2D48-48E4-B777-862EA943B0BF}"/>
                </a:ext>
              </a:extLst>
            </p:cNvPr>
            <p:cNvSpPr/>
            <p:nvPr/>
          </p:nvSpPr>
          <p:spPr>
            <a:xfrm>
              <a:off x="5562469" y="3574543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Split &amp; Merge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26" name="순서도: 처리 25">
              <a:extLst>
                <a:ext uri="{FF2B5EF4-FFF2-40B4-BE49-F238E27FC236}">
                  <a16:creationId xmlns:a16="http://schemas.microsoft.com/office/drawing/2014/main" id="{9099FD51-CC51-4A23-A94C-EE229A6D0919}"/>
                </a:ext>
              </a:extLst>
            </p:cNvPr>
            <p:cNvSpPr/>
            <p:nvPr/>
          </p:nvSpPr>
          <p:spPr>
            <a:xfrm>
              <a:off x="5562469" y="4072390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Coord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. Calculation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27" name="순서도: 처리 26">
              <a:extLst>
                <a:ext uri="{FF2B5EF4-FFF2-40B4-BE49-F238E27FC236}">
                  <a16:creationId xmlns:a16="http://schemas.microsoft.com/office/drawing/2014/main" id="{6681624F-99E4-484B-BCFC-B2DCEDC0694D}"/>
                </a:ext>
              </a:extLst>
            </p:cNvPr>
            <p:cNvSpPr/>
            <p:nvPr/>
          </p:nvSpPr>
          <p:spPr>
            <a:xfrm>
              <a:off x="5562469" y="4570237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Tracking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28" name="순서도: 처리 27">
              <a:extLst>
                <a:ext uri="{FF2B5EF4-FFF2-40B4-BE49-F238E27FC236}">
                  <a16:creationId xmlns:a16="http://schemas.microsoft.com/office/drawing/2014/main" id="{3C686C30-F371-4B7D-8000-432C15604FB5}"/>
                </a:ext>
              </a:extLst>
            </p:cNvPr>
            <p:cNvSpPr/>
            <p:nvPr/>
          </p:nvSpPr>
          <p:spPr>
            <a:xfrm>
              <a:off x="5562469" y="5068084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Smoothing 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29" name="순서도: 처리 28">
              <a:extLst>
                <a:ext uri="{FF2B5EF4-FFF2-40B4-BE49-F238E27FC236}">
                  <a16:creationId xmlns:a16="http://schemas.microsoft.com/office/drawing/2014/main" id="{9F31B714-23C6-4FF1-83F7-06B5D940BF5A}"/>
                </a:ext>
              </a:extLst>
            </p:cNvPr>
            <p:cNvSpPr/>
            <p:nvPr/>
          </p:nvSpPr>
          <p:spPr>
            <a:xfrm>
              <a:off x="5562469" y="6164169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Report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19F2FEE-EE0B-476F-8ED2-4D93C530A205}"/>
                </a:ext>
              </a:extLst>
            </p:cNvPr>
            <p:cNvCxnSpPr>
              <a:stCxn id="21" idx="2"/>
              <a:endCxn id="25" idx="0"/>
            </p:cNvCxnSpPr>
            <p:nvPr/>
          </p:nvCxnSpPr>
          <p:spPr>
            <a:xfrm>
              <a:off x="6354557" y="3269870"/>
              <a:ext cx="0" cy="30467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5BE816E-C511-439A-B850-6786482AC348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>
              <a:off x="6354557" y="3880867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8BC2EAC-5973-4FEB-A60F-9288ADA9FAF2}"/>
                </a:ext>
              </a:extLst>
            </p:cNvPr>
            <p:cNvCxnSpPr>
              <a:stCxn id="26" idx="2"/>
              <a:endCxn id="27" idx="0"/>
            </p:cNvCxnSpPr>
            <p:nvPr/>
          </p:nvCxnSpPr>
          <p:spPr>
            <a:xfrm>
              <a:off x="6354557" y="4378714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4907C7D-40AF-45F2-88A6-6DC7B6DA9FEC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>
            <a:xfrm>
              <a:off x="6354557" y="4876561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8AD6C80-37B9-4228-9262-FE31A18A94A6}"/>
                </a:ext>
              </a:extLst>
            </p:cNvPr>
            <p:cNvCxnSpPr>
              <a:stCxn id="28" idx="2"/>
              <a:endCxn id="43" idx="0"/>
            </p:cNvCxnSpPr>
            <p:nvPr/>
          </p:nvCxnSpPr>
          <p:spPr>
            <a:xfrm flipH="1">
              <a:off x="6351134" y="5374408"/>
              <a:ext cx="3423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35" name="순서도: 판단 34">
              <a:extLst>
                <a:ext uri="{FF2B5EF4-FFF2-40B4-BE49-F238E27FC236}">
                  <a16:creationId xmlns:a16="http://schemas.microsoft.com/office/drawing/2014/main" id="{F0F74217-D3AD-4082-9A9D-F421D575AFC3}"/>
                </a:ext>
              </a:extLst>
            </p:cNvPr>
            <p:cNvSpPr/>
            <p:nvPr/>
          </p:nvSpPr>
          <p:spPr>
            <a:xfrm>
              <a:off x="5609325" y="2252158"/>
              <a:ext cx="1490464" cy="406715"/>
            </a:xfrm>
            <a:prstGeom prst="flowChartDecision">
              <a:avLst/>
            </a:prstGeom>
            <a:solidFill>
              <a:srgbClr val="FFE2C5"/>
            </a:solidFill>
            <a:ln w="19050" cap="flat" cmpd="sng" algn="ctr">
              <a:solidFill>
                <a:srgbClr val="FF99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Touch Expect ?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053559F-3768-49B6-AC9E-51D52E69FD3D}"/>
                </a:ext>
              </a:extLst>
            </p:cNvPr>
            <p:cNvCxnSpPr>
              <a:stCxn id="20" idx="2"/>
              <a:endCxn id="35" idx="0"/>
            </p:cNvCxnSpPr>
            <p:nvPr/>
          </p:nvCxnSpPr>
          <p:spPr>
            <a:xfrm>
              <a:off x="6354557" y="2055262"/>
              <a:ext cx="0" cy="19689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CEE4178-E19F-43F0-BF72-34A4584BDEE1}"/>
                </a:ext>
              </a:extLst>
            </p:cNvPr>
            <p:cNvCxnSpPr>
              <a:stCxn id="35" idx="2"/>
              <a:endCxn id="21" idx="0"/>
            </p:cNvCxnSpPr>
            <p:nvPr/>
          </p:nvCxnSpPr>
          <p:spPr>
            <a:xfrm>
              <a:off x="6354557" y="2658873"/>
              <a:ext cx="0" cy="30467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EE0388-E824-4B35-81A3-84591B95EEA3}"/>
                </a:ext>
              </a:extLst>
            </p:cNvPr>
            <p:cNvSpPr txBox="1"/>
            <p:nvPr/>
          </p:nvSpPr>
          <p:spPr>
            <a:xfrm>
              <a:off x="6313346" y="2608958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YES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262034D-0225-454E-94BE-FF5340BD41EA}"/>
                </a:ext>
              </a:extLst>
            </p:cNvPr>
            <p:cNvSpPr txBox="1"/>
            <p:nvPr/>
          </p:nvSpPr>
          <p:spPr>
            <a:xfrm>
              <a:off x="7013001" y="2279006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</a:t>
              </a:r>
            </a:p>
          </p:txBody>
        </p:sp>
        <p:sp>
          <p:nvSpPr>
            <p:cNvPr id="40" name="순서도: 처리 39">
              <a:extLst>
                <a:ext uri="{FF2B5EF4-FFF2-40B4-BE49-F238E27FC236}">
                  <a16:creationId xmlns:a16="http://schemas.microsoft.com/office/drawing/2014/main" id="{A22C59BE-E5BE-4009-BB7A-B8609F35DC8A}"/>
                </a:ext>
              </a:extLst>
            </p:cNvPr>
            <p:cNvSpPr/>
            <p:nvPr/>
          </p:nvSpPr>
          <p:spPr>
            <a:xfrm>
              <a:off x="7506685" y="2302353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BaseLine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 Tracking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0B158F1-B66A-4A5B-9AC7-ECFB7B9DFFF8}"/>
                </a:ext>
              </a:extLst>
            </p:cNvPr>
            <p:cNvCxnSpPr>
              <a:stCxn id="35" idx="3"/>
              <a:endCxn id="40" idx="1"/>
            </p:cNvCxnSpPr>
            <p:nvPr/>
          </p:nvCxnSpPr>
          <p:spPr>
            <a:xfrm flipV="1">
              <a:off x="7099789" y="2455515"/>
              <a:ext cx="406896" cy="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42" name="꺾인 연결선 23">
              <a:extLst>
                <a:ext uri="{FF2B5EF4-FFF2-40B4-BE49-F238E27FC236}">
                  <a16:creationId xmlns:a16="http://schemas.microsoft.com/office/drawing/2014/main" id="{15B15911-A910-4500-82E0-1F50AA960872}"/>
                </a:ext>
              </a:extLst>
            </p:cNvPr>
            <p:cNvCxnSpPr>
              <a:stCxn id="40" idx="0"/>
              <a:endCxn id="48" idx="3"/>
            </p:cNvCxnSpPr>
            <p:nvPr/>
          </p:nvCxnSpPr>
          <p:spPr>
            <a:xfrm rot="16200000" flipV="1">
              <a:off x="7269262" y="1272841"/>
              <a:ext cx="903472" cy="1155551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43" name="순서도: 판단 42">
              <a:extLst>
                <a:ext uri="{FF2B5EF4-FFF2-40B4-BE49-F238E27FC236}">
                  <a16:creationId xmlns:a16="http://schemas.microsoft.com/office/drawing/2014/main" id="{F16CE63B-49C7-4D16-B2A1-AAD89A3FDE25}"/>
                </a:ext>
              </a:extLst>
            </p:cNvPr>
            <p:cNvSpPr/>
            <p:nvPr/>
          </p:nvSpPr>
          <p:spPr>
            <a:xfrm>
              <a:off x="5605902" y="5565931"/>
              <a:ext cx="1490464" cy="406715"/>
            </a:xfrm>
            <a:prstGeom prst="flowChartDecision">
              <a:avLst/>
            </a:prstGeom>
            <a:solidFill>
              <a:srgbClr val="FFE2C5"/>
            </a:solidFill>
            <a:ln w="19050" cap="flat" cmpd="sng" algn="ctr">
              <a:solidFill>
                <a:srgbClr val="FF99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Normal Touch ?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B39BBC9-2CB7-4B74-862E-4D20ECF9A8BE}"/>
                </a:ext>
              </a:extLst>
            </p:cNvPr>
            <p:cNvCxnSpPr>
              <a:stCxn id="43" idx="2"/>
              <a:endCxn id="29" idx="0"/>
            </p:cNvCxnSpPr>
            <p:nvPr/>
          </p:nvCxnSpPr>
          <p:spPr>
            <a:xfrm>
              <a:off x="6351134" y="5972646"/>
              <a:ext cx="3423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45" name="꺾인 연결선 26">
              <a:extLst>
                <a:ext uri="{FF2B5EF4-FFF2-40B4-BE49-F238E27FC236}">
                  <a16:creationId xmlns:a16="http://schemas.microsoft.com/office/drawing/2014/main" id="{EF7B9C7B-FD5E-427F-ABB5-0F7109665AE6}"/>
                </a:ext>
              </a:extLst>
            </p:cNvPr>
            <p:cNvCxnSpPr>
              <a:stCxn id="43" idx="3"/>
            </p:cNvCxnSpPr>
            <p:nvPr/>
          </p:nvCxnSpPr>
          <p:spPr>
            <a:xfrm flipV="1">
              <a:off x="7096366" y="2658877"/>
              <a:ext cx="1202406" cy="3110412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AC109D-8D2D-4F95-9025-4BE704029C6F}"/>
                </a:ext>
              </a:extLst>
            </p:cNvPr>
            <p:cNvSpPr txBox="1"/>
            <p:nvPr/>
          </p:nvSpPr>
          <p:spPr>
            <a:xfrm>
              <a:off x="6329822" y="5926955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YES</a:t>
              </a:r>
              <a:endParaRPr kumimoji="0" lang="ko-KR" altLang="en-US" sz="800" b="1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23D151-1CC3-4F2A-AAFE-047D24F135D1}"/>
                </a:ext>
              </a:extLst>
            </p:cNvPr>
            <p:cNvSpPr txBox="1"/>
            <p:nvPr/>
          </p:nvSpPr>
          <p:spPr>
            <a:xfrm>
              <a:off x="7013001" y="5591008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</a:t>
              </a:r>
              <a:endParaRPr kumimoji="0" lang="ko-KR" altLang="en-US" sz="800" b="1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48" name="순서도: 처리 47">
              <a:extLst>
                <a:ext uri="{FF2B5EF4-FFF2-40B4-BE49-F238E27FC236}">
                  <a16:creationId xmlns:a16="http://schemas.microsoft.com/office/drawing/2014/main" id="{3BA13F10-C802-4953-916B-50596408070A}"/>
                </a:ext>
              </a:extLst>
            </p:cNvPr>
            <p:cNvSpPr/>
            <p:nvPr/>
          </p:nvSpPr>
          <p:spPr>
            <a:xfrm>
              <a:off x="5559046" y="1245719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Line Filter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49" name="꺾인 연결선 33">
              <a:extLst>
                <a:ext uri="{FF2B5EF4-FFF2-40B4-BE49-F238E27FC236}">
                  <a16:creationId xmlns:a16="http://schemas.microsoft.com/office/drawing/2014/main" id="{52F0B7C6-BEC6-48A8-9E2F-FA92988D544D}"/>
                </a:ext>
              </a:extLst>
            </p:cNvPr>
            <p:cNvCxnSpPr>
              <a:stCxn id="40" idx="0"/>
              <a:endCxn id="20" idx="3"/>
            </p:cNvCxnSpPr>
            <p:nvPr/>
          </p:nvCxnSpPr>
          <p:spPr>
            <a:xfrm rot="16200000" flipV="1">
              <a:off x="7522583" y="1526163"/>
              <a:ext cx="400253" cy="1152128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5ABF132C-43A2-47EF-826D-8EBBD01F27A4}"/>
                </a:ext>
              </a:extLst>
            </p:cNvPr>
            <p:cNvCxnSpPr>
              <a:stCxn id="48" idx="2"/>
              <a:endCxn id="20" idx="0"/>
            </p:cNvCxnSpPr>
            <p:nvPr/>
          </p:nvCxnSpPr>
          <p:spPr>
            <a:xfrm>
              <a:off x="6351134" y="1552043"/>
              <a:ext cx="3423" cy="19689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CD82D84-5DC4-493A-88E7-8A1CFA26372F}"/>
                </a:ext>
              </a:extLst>
            </p:cNvPr>
            <p:cNvCxnSpPr>
              <a:endCxn id="48" idx="0"/>
            </p:cNvCxnSpPr>
            <p:nvPr/>
          </p:nvCxnSpPr>
          <p:spPr>
            <a:xfrm flipH="1">
              <a:off x="6351134" y="999706"/>
              <a:ext cx="2" cy="24601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B00DF58-A6E4-40BB-A056-C7BF439141C5}"/>
                </a:ext>
              </a:extLst>
            </p:cNvPr>
            <p:cNvSpPr txBox="1"/>
            <p:nvPr/>
          </p:nvSpPr>
          <p:spPr>
            <a:xfrm>
              <a:off x="5382590" y="2019811"/>
              <a:ext cx="1013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Intensity Data</a:t>
              </a:r>
              <a:endParaRPr lang="ko-KR" altLang="en-US" sz="1000" b="1" dirty="0"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D8AE7F1-8C7F-41C2-AACF-D31542D88562}"/>
                </a:ext>
              </a:extLst>
            </p:cNvPr>
            <p:cNvSpPr txBox="1"/>
            <p:nvPr/>
          </p:nvSpPr>
          <p:spPr>
            <a:xfrm>
              <a:off x="5760269" y="778199"/>
              <a:ext cx="11817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Original </a:t>
              </a:r>
              <a:r>
                <a:rPr lang="en-US" altLang="ko-KR" sz="1000" b="1" dirty="0" err="1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Rawdata</a:t>
              </a:r>
              <a:endParaRPr lang="ko-KR" altLang="en-US" sz="1000" b="1" dirty="0"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AFF19BF-9E43-4146-9831-87C06FC8A8F7}"/>
              </a:ext>
            </a:extLst>
          </p:cNvPr>
          <p:cNvSpPr txBox="1"/>
          <p:nvPr/>
        </p:nvSpPr>
        <p:spPr>
          <a:xfrm>
            <a:off x="1067131" y="1532342"/>
            <a:ext cx="2957861" cy="4187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Baseline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Baseline Tracking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Line Filter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Baseline Calculation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Labeling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Palm Rejection</a:t>
            </a:r>
            <a:endParaRPr lang="en-US" altLang="ko-KR" sz="20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Split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Merge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Mark Boundary</a:t>
            </a:r>
          </a:p>
        </p:txBody>
      </p:sp>
      <p:sp>
        <p:nvSpPr>
          <p:cNvPr id="57" name="슬라이드 번호 개체 틀 56">
            <a:extLst>
              <a:ext uri="{FF2B5EF4-FFF2-40B4-BE49-F238E27FC236}">
                <a16:creationId xmlns:a16="http://schemas.microsoft.com/office/drawing/2014/main" id="{DAFACC6F-09F4-42B5-9C80-C391BC57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668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99E42-FFE3-4433-9D02-860C02B1A1CC}"/>
              </a:ext>
            </a:extLst>
          </p:cNvPr>
          <p:cNvSpPr txBox="1"/>
          <p:nvPr/>
        </p:nvSpPr>
        <p:spPr>
          <a:xfrm>
            <a:off x="384267" y="485064"/>
            <a:ext cx="854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8. Merge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53DC58-E520-4D58-9DF8-A99518E2CD10}"/>
              </a:ext>
            </a:extLst>
          </p:cNvPr>
          <p:cNvCxnSpPr>
            <a:cxnSpLocks/>
          </p:cNvCxnSpPr>
          <p:nvPr/>
        </p:nvCxnSpPr>
        <p:spPr>
          <a:xfrm>
            <a:off x="412357" y="869820"/>
            <a:ext cx="43724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97B92F1-08E6-4169-95B2-2BBF6CB40BFF}"/>
              </a:ext>
            </a:extLst>
          </p:cNvPr>
          <p:cNvSpPr txBox="1"/>
          <p:nvPr/>
        </p:nvSpPr>
        <p:spPr>
          <a:xfrm>
            <a:off x="482608" y="6343787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67806F0-62F4-41DB-B71C-2E2ED4B81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9" y="6429011"/>
            <a:ext cx="257319" cy="22966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E82BF1-2EAC-4573-9299-794DA44642FE}"/>
              </a:ext>
            </a:extLst>
          </p:cNvPr>
          <p:cNvSpPr/>
          <p:nvPr/>
        </p:nvSpPr>
        <p:spPr>
          <a:xfrm>
            <a:off x="4403455" y="240267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0FCF4B0-B5B5-4919-817B-B6DD9B981F0D}"/>
              </a:ext>
            </a:extLst>
          </p:cNvPr>
          <p:cNvSpPr/>
          <p:nvPr/>
        </p:nvSpPr>
        <p:spPr>
          <a:xfrm>
            <a:off x="613243" y="1186245"/>
            <a:ext cx="4501553" cy="10779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Target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대비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Valley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값의 비율을 보고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Merge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여부 결정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-  Small Fingers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보다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Big Finger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Valley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높은 특성 이용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-  Valley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Target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대비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7~80%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이상 올라왔을 때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Merge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A795D67-CFE5-4A31-8535-B0C9592AF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883351"/>
              </p:ext>
            </p:extLst>
          </p:nvPr>
        </p:nvGraphicFramePr>
        <p:xfrm>
          <a:off x="2252528" y="2748471"/>
          <a:ext cx="2016222" cy="286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9F3D7A-5B3D-4975-8FD4-B4544253E7EA}"/>
              </a:ext>
            </a:extLst>
          </p:cNvPr>
          <p:cNvSpPr/>
          <p:nvPr/>
        </p:nvSpPr>
        <p:spPr>
          <a:xfrm>
            <a:off x="2578952" y="4010225"/>
            <a:ext cx="1362075" cy="1285875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E3514F-4C8D-4B16-A44B-2FC7CE03D7EB}"/>
              </a:ext>
            </a:extLst>
          </p:cNvPr>
          <p:cNvSpPr/>
          <p:nvPr/>
        </p:nvSpPr>
        <p:spPr>
          <a:xfrm>
            <a:off x="2578952" y="3057725"/>
            <a:ext cx="1362075" cy="1285875"/>
          </a:xfrm>
          <a:prstGeom prst="rect">
            <a:avLst/>
          </a:prstGeom>
          <a:noFill/>
          <a:ln w="63500">
            <a:solidFill>
              <a:srgbClr val="92D05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40194C-CD67-40A2-A827-A651DBE995E9}"/>
                  </a:ext>
                </a:extLst>
              </p:cNvPr>
              <p:cNvSpPr txBox="1"/>
              <p:nvPr/>
            </p:nvSpPr>
            <p:spPr>
              <a:xfrm>
                <a:off x="6789206" y="5016063"/>
                <a:ext cx="4906555" cy="597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*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rPr>
                      <m:t>Target</m:t>
                    </m:r>
                    <m:r>
                      <m:rPr>
                        <m:nor/>
                      </m:rPr>
                      <a:rPr lang="en-US" altLang="ko-KR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rPr>
                      <m:t> =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>
                            <a:solidFill>
                              <a:srgbClr val="C00000"/>
                            </a:solidFill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Delta</m:t>
                        </m:r>
                        <m:r>
                          <m:rPr>
                            <m:nor/>
                          </m:rPr>
                          <a:rPr lang="en-US" altLang="ko-KR">
                            <a:solidFill>
                              <a:srgbClr val="C00000"/>
                            </a:solidFill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1×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Strength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2+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Delta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2×</m:t>
                        </m:r>
                        <m:r>
                          <m:rPr>
                            <m:nor/>
                          </m:rPr>
                          <a:rPr lang="en-US" altLang="ko-KR">
                            <a:solidFill>
                              <a:srgbClr val="C00000"/>
                            </a:solidFill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Strength</m:t>
                        </m:r>
                        <m:r>
                          <m:rPr>
                            <m:nor/>
                          </m:rPr>
                          <a:rPr lang="en-US" altLang="ko-KR">
                            <a:solidFill>
                              <a:srgbClr val="C00000"/>
                            </a:solidFill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>
                            <a:solidFill>
                              <a:srgbClr val="C00000"/>
                            </a:solidFill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Strength</m:t>
                        </m:r>
                        <m:r>
                          <m:rPr>
                            <m:nor/>
                          </m:rPr>
                          <a:rPr lang="en-US" altLang="ko-KR">
                            <a:solidFill>
                              <a:srgbClr val="C00000"/>
                            </a:solidFill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1+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Strength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2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40194C-CD67-40A2-A827-A651DBE99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206" y="5016063"/>
                <a:ext cx="4906555" cy="597792"/>
              </a:xfrm>
              <a:prstGeom prst="rect">
                <a:avLst/>
              </a:prstGeom>
              <a:blipFill>
                <a:blip r:embed="rId4"/>
                <a:stretch>
                  <a:fillRect l="-11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EE081363-B7A3-4B1C-9B29-F355DAA7419C}"/>
              </a:ext>
            </a:extLst>
          </p:cNvPr>
          <p:cNvGrpSpPr/>
          <p:nvPr/>
        </p:nvGrpSpPr>
        <p:grpSpPr>
          <a:xfrm>
            <a:off x="7803436" y="2598373"/>
            <a:ext cx="2740278" cy="1967406"/>
            <a:chOff x="6519735" y="834238"/>
            <a:chExt cx="1971541" cy="141771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F2B463B-958F-44D6-AD35-F7B64A0F1695}"/>
                </a:ext>
              </a:extLst>
            </p:cNvPr>
            <p:cNvGrpSpPr/>
            <p:nvPr/>
          </p:nvGrpSpPr>
          <p:grpSpPr>
            <a:xfrm>
              <a:off x="6519735" y="1348602"/>
              <a:ext cx="1971541" cy="702721"/>
              <a:chOff x="5776309" y="2003282"/>
              <a:chExt cx="2391135" cy="993187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037CCBA5-353B-4864-9C06-76CA67BB0E2A}"/>
                  </a:ext>
                </a:extLst>
              </p:cNvPr>
              <p:cNvGrpSpPr/>
              <p:nvPr/>
            </p:nvGrpSpPr>
            <p:grpSpPr>
              <a:xfrm>
                <a:off x="6048375" y="2074863"/>
                <a:ext cx="1998377" cy="921606"/>
                <a:chOff x="6048375" y="2074863"/>
                <a:chExt cx="1998377" cy="921606"/>
              </a:xfrm>
            </p:grpSpPr>
            <p:sp>
              <p:nvSpPr>
                <p:cNvPr id="25" name="자유형 226">
                  <a:extLst>
                    <a:ext uri="{FF2B5EF4-FFF2-40B4-BE49-F238E27FC236}">
                      <a16:creationId xmlns:a16="http://schemas.microsoft.com/office/drawing/2014/main" id="{16FAAC39-500F-472B-8D7D-68FDFEDC97A1}"/>
                    </a:ext>
                  </a:extLst>
                </p:cNvPr>
                <p:cNvSpPr/>
                <p:nvPr/>
              </p:nvSpPr>
              <p:spPr>
                <a:xfrm>
                  <a:off x="6048375" y="2074863"/>
                  <a:ext cx="1933575" cy="903374"/>
                </a:xfrm>
                <a:custGeom>
                  <a:avLst/>
                  <a:gdLst>
                    <a:gd name="connsiteX0" fmla="*/ 0 w 1933575"/>
                    <a:gd name="connsiteY0" fmla="*/ 903374 h 903374"/>
                    <a:gd name="connsiteX1" fmla="*/ 552450 w 1933575"/>
                    <a:gd name="connsiteY1" fmla="*/ 36599 h 903374"/>
                    <a:gd name="connsiteX2" fmla="*/ 990600 w 1933575"/>
                    <a:gd name="connsiteY2" fmla="*/ 389024 h 903374"/>
                    <a:gd name="connsiteX3" fmla="*/ 1285875 w 1933575"/>
                    <a:gd name="connsiteY3" fmla="*/ 8024 h 903374"/>
                    <a:gd name="connsiteX4" fmla="*/ 1933575 w 1933575"/>
                    <a:gd name="connsiteY4" fmla="*/ 827174 h 903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33575" h="903374">
                      <a:moveTo>
                        <a:pt x="0" y="903374"/>
                      </a:moveTo>
                      <a:cubicBezTo>
                        <a:pt x="193675" y="512849"/>
                        <a:pt x="387350" y="122324"/>
                        <a:pt x="552450" y="36599"/>
                      </a:cubicBezTo>
                      <a:cubicBezTo>
                        <a:pt x="717550" y="-49126"/>
                        <a:pt x="868363" y="393786"/>
                        <a:pt x="990600" y="389024"/>
                      </a:cubicBezTo>
                      <a:cubicBezTo>
                        <a:pt x="1112837" y="384262"/>
                        <a:pt x="1128713" y="-65001"/>
                        <a:pt x="1285875" y="8024"/>
                      </a:cubicBezTo>
                      <a:cubicBezTo>
                        <a:pt x="1443038" y="81049"/>
                        <a:pt x="1688306" y="454111"/>
                        <a:pt x="1933575" y="827174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자유형 227">
                  <a:extLst>
                    <a:ext uri="{FF2B5EF4-FFF2-40B4-BE49-F238E27FC236}">
                      <a16:creationId xmlns:a16="http://schemas.microsoft.com/office/drawing/2014/main" id="{22369220-1C6E-44E7-B7F1-5BE19FB14068}"/>
                    </a:ext>
                  </a:extLst>
                </p:cNvPr>
                <p:cNvSpPr/>
                <p:nvPr/>
              </p:nvSpPr>
              <p:spPr>
                <a:xfrm rot="21540000">
                  <a:off x="7953152" y="2853594"/>
                  <a:ext cx="93600" cy="142875"/>
                </a:xfrm>
                <a:custGeom>
                  <a:avLst/>
                  <a:gdLst>
                    <a:gd name="connsiteX0" fmla="*/ 0 w 85725"/>
                    <a:gd name="connsiteY0" fmla="*/ 0 h 142875"/>
                    <a:gd name="connsiteX1" fmla="*/ 85725 w 85725"/>
                    <a:gd name="connsiteY1" fmla="*/ 142875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725" h="142875">
                      <a:moveTo>
                        <a:pt x="0" y="0"/>
                      </a:moveTo>
                      <a:lnTo>
                        <a:pt x="85725" y="142875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103DA16-B0F4-4A42-A3DD-A5D613AACE43}"/>
                  </a:ext>
                </a:extLst>
              </p:cNvPr>
              <p:cNvCxnSpPr/>
              <p:nvPr/>
            </p:nvCxnSpPr>
            <p:spPr>
              <a:xfrm flipV="1">
                <a:off x="5776309" y="2003282"/>
                <a:ext cx="2391135" cy="1526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0471B7C-2BDF-4214-AD27-C287977BF94D}"/>
                </a:ext>
              </a:extLst>
            </p:cNvPr>
            <p:cNvCxnSpPr>
              <a:stCxn id="17" idx="2"/>
            </p:cNvCxnSpPr>
            <p:nvPr/>
          </p:nvCxnSpPr>
          <p:spPr>
            <a:xfrm>
              <a:off x="7483941" y="1111237"/>
              <a:ext cx="39214" cy="2765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A8CCD0-0807-41D5-B84D-23C98C34CE36}"/>
                </a:ext>
              </a:extLst>
            </p:cNvPr>
            <p:cNvSpPr txBox="1"/>
            <p:nvPr/>
          </p:nvSpPr>
          <p:spPr>
            <a:xfrm>
              <a:off x="7096462" y="834238"/>
              <a:ext cx="7749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Target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DF02879-CE0D-47E0-9D45-710A41896960}"/>
                </a:ext>
              </a:extLst>
            </p:cNvPr>
            <p:cNvCxnSpPr>
              <a:stCxn id="19" idx="0"/>
              <a:endCxn id="25" idx="2"/>
            </p:cNvCxnSpPr>
            <p:nvPr/>
          </p:nvCxnSpPr>
          <p:spPr>
            <a:xfrm flipH="1" flipV="1">
              <a:off x="7560829" y="1674499"/>
              <a:ext cx="45806" cy="3004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B3EA28-A169-49E9-AB2E-0059D3D99585}"/>
                </a:ext>
              </a:extLst>
            </p:cNvPr>
            <p:cNvSpPr txBox="1"/>
            <p:nvPr/>
          </p:nvSpPr>
          <p:spPr>
            <a:xfrm>
              <a:off x="7219156" y="1974954"/>
              <a:ext cx="7749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Valley</a:t>
              </a: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7D6FCBA-F350-4B14-B061-66A09111DD86}"/>
              </a:ext>
            </a:extLst>
          </p:cNvPr>
          <p:cNvCxnSpPr>
            <a:cxnSpLocks/>
          </p:cNvCxnSpPr>
          <p:nvPr/>
        </p:nvCxnSpPr>
        <p:spPr>
          <a:xfrm>
            <a:off x="3247563" y="3544151"/>
            <a:ext cx="154840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220D207-5F6C-4571-BB7B-FE6CA8442CC9}"/>
              </a:ext>
            </a:extLst>
          </p:cNvPr>
          <p:cNvCxnSpPr>
            <a:cxnSpLocks/>
          </p:cNvCxnSpPr>
          <p:nvPr/>
        </p:nvCxnSpPr>
        <p:spPr>
          <a:xfrm>
            <a:off x="3584230" y="4804515"/>
            <a:ext cx="125752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4E0446-5A60-465E-80E5-02C6A20E332E}"/>
              </a:ext>
            </a:extLst>
          </p:cNvPr>
          <p:cNvSpPr txBox="1"/>
          <p:nvPr/>
        </p:nvSpPr>
        <p:spPr>
          <a:xfrm>
            <a:off x="5000906" y="3331215"/>
            <a:ext cx="1280402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1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Delta1 :</a:t>
            </a:r>
          </a:p>
          <a:p>
            <a:r>
              <a:rPr lang="en-US" altLang="ko-KR" sz="11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Group 1</a:t>
            </a:r>
            <a:r>
              <a:rPr lang="ko-KR" altLang="en-US" sz="11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무게중심</a:t>
            </a:r>
            <a:endParaRPr lang="en-US" altLang="ko-KR" sz="11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AE619E-DF5B-4CBB-A168-6744670DC222}"/>
              </a:ext>
            </a:extLst>
          </p:cNvPr>
          <p:cNvSpPr txBox="1"/>
          <p:nvPr/>
        </p:nvSpPr>
        <p:spPr>
          <a:xfrm>
            <a:off x="5000906" y="4600224"/>
            <a:ext cx="1280402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1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Delta2 :</a:t>
            </a:r>
          </a:p>
          <a:p>
            <a:r>
              <a:rPr lang="en-US" altLang="ko-KR" sz="11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Group 2 </a:t>
            </a:r>
            <a:r>
              <a:rPr lang="ko-KR" altLang="en-US" sz="11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무게중심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A8A4E47-0C7D-4AA0-9016-FCCB65F7D53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1669555" y="3211551"/>
            <a:ext cx="909398" cy="114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141E02E-60BA-4A1F-9E94-4D13001C7891}"/>
              </a:ext>
            </a:extLst>
          </p:cNvPr>
          <p:cNvCxnSpPr>
            <a:cxnSpLocks/>
          </p:cNvCxnSpPr>
          <p:nvPr/>
        </p:nvCxnSpPr>
        <p:spPr>
          <a:xfrm flipH="1">
            <a:off x="1703007" y="5148146"/>
            <a:ext cx="8759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59C143B-B083-44BB-970A-3311C82C8A0E}"/>
              </a:ext>
            </a:extLst>
          </p:cNvPr>
          <p:cNvSpPr txBox="1"/>
          <p:nvPr/>
        </p:nvSpPr>
        <p:spPr>
          <a:xfrm>
            <a:off x="51454" y="3007545"/>
            <a:ext cx="1618101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1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Strength1 :</a:t>
            </a:r>
          </a:p>
          <a:p>
            <a:pPr algn="ctr"/>
            <a:r>
              <a:rPr lang="en-US" altLang="ko-KR" sz="11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Group 1</a:t>
            </a:r>
            <a:r>
              <a:rPr lang="ko-KR" altLang="en-US" sz="11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1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Delta </a:t>
            </a:r>
            <a:r>
              <a:rPr lang="ko-KR" altLang="en-US" sz="11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값의 합</a:t>
            </a:r>
            <a:endParaRPr lang="en-US" altLang="ko-KR" sz="11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FBDEB6-83E6-4340-830E-C4FD8B320ACF}"/>
              </a:ext>
            </a:extLst>
          </p:cNvPr>
          <p:cNvSpPr txBox="1"/>
          <p:nvPr/>
        </p:nvSpPr>
        <p:spPr>
          <a:xfrm>
            <a:off x="84907" y="4943270"/>
            <a:ext cx="1618100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1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Strength2 :L</a:t>
            </a:r>
          </a:p>
          <a:p>
            <a:pPr algn="ctr"/>
            <a:r>
              <a:rPr lang="en-US" altLang="ko-KR" sz="11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Group 2 Delta </a:t>
            </a:r>
            <a:r>
              <a:rPr lang="ko-KR" altLang="en-US" sz="11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값의 합</a:t>
            </a:r>
          </a:p>
        </p:txBody>
      </p: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D918CA42-90D6-4D55-BA83-44D2BD4F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19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189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99E42-FFE3-4433-9D02-860C02B1A1CC}"/>
              </a:ext>
            </a:extLst>
          </p:cNvPr>
          <p:cNvSpPr txBox="1"/>
          <p:nvPr/>
        </p:nvSpPr>
        <p:spPr>
          <a:xfrm>
            <a:off x="384267" y="485064"/>
            <a:ext cx="854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8. Merge (post Process)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53DC58-E520-4D58-9DF8-A99518E2CD10}"/>
              </a:ext>
            </a:extLst>
          </p:cNvPr>
          <p:cNvCxnSpPr>
            <a:cxnSpLocks/>
          </p:cNvCxnSpPr>
          <p:nvPr/>
        </p:nvCxnSpPr>
        <p:spPr>
          <a:xfrm>
            <a:off x="412357" y="869820"/>
            <a:ext cx="43724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97B92F1-08E6-4169-95B2-2BBF6CB40BFF}"/>
              </a:ext>
            </a:extLst>
          </p:cNvPr>
          <p:cNvSpPr txBox="1"/>
          <p:nvPr/>
        </p:nvSpPr>
        <p:spPr>
          <a:xfrm>
            <a:off x="482608" y="6343787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67806F0-62F4-41DB-B71C-2E2ED4B81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9" y="6429011"/>
            <a:ext cx="257319" cy="22966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E82BF1-2EAC-4573-9299-794DA44642FE}"/>
              </a:ext>
            </a:extLst>
          </p:cNvPr>
          <p:cNvSpPr/>
          <p:nvPr/>
        </p:nvSpPr>
        <p:spPr>
          <a:xfrm>
            <a:off x="4403455" y="240267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1C904C-0762-48CC-9D37-D3E57E5914D0}"/>
              </a:ext>
            </a:extLst>
          </p:cNvPr>
          <p:cNvSpPr txBox="1"/>
          <p:nvPr/>
        </p:nvSpPr>
        <p:spPr>
          <a:xfrm>
            <a:off x="619400" y="1179410"/>
            <a:ext cx="96335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Marge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후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label index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재정렬 및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table update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Label index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순차 정렬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정렬된 라벨 값으로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LABEL_IMAGE update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Label table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초기화 및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update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비어 있는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label index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제외하고 총 라벨 개수 변경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+mj-lt"/>
              <a:buAutoNum type="arabicPeriod"/>
            </a:pP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565871-6CC6-4170-8BB7-F2B5C263CA20}"/>
              </a:ext>
            </a:extLst>
          </p:cNvPr>
          <p:cNvSpPr txBox="1"/>
          <p:nvPr/>
        </p:nvSpPr>
        <p:spPr>
          <a:xfrm>
            <a:off x="412357" y="2935584"/>
            <a:ext cx="854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9. Mark Boundary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7870E68-6A15-4A27-B21E-EC403ECC936B}"/>
              </a:ext>
            </a:extLst>
          </p:cNvPr>
          <p:cNvCxnSpPr>
            <a:cxnSpLocks/>
          </p:cNvCxnSpPr>
          <p:nvPr/>
        </p:nvCxnSpPr>
        <p:spPr>
          <a:xfrm>
            <a:off x="440447" y="3320340"/>
            <a:ext cx="43724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21BCD6-3439-4806-878D-67100F71D995}"/>
              </a:ext>
            </a:extLst>
          </p:cNvPr>
          <p:cNvSpPr txBox="1"/>
          <p:nvPr/>
        </p:nvSpPr>
        <p:spPr>
          <a:xfrm>
            <a:off x="619400" y="3617692"/>
            <a:ext cx="9633520" cy="89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좌표 계산 영역 확장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최종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Label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영역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4-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이웃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(Th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이하 값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좌표 계산에 포함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좌표 정확도 향상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41C1FE2F-012C-4D94-9936-689DC14A4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032394"/>
              </p:ext>
            </p:extLst>
          </p:nvPr>
        </p:nvGraphicFramePr>
        <p:xfrm>
          <a:off x="6827156" y="3563627"/>
          <a:ext cx="2016222" cy="286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B0881954-1C2A-4015-BAA0-74789F69B734}"/>
              </a:ext>
            </a:extLst>
          </p:cNvPr>
          <p:cNvSpPr/>
          <p:nvPr/>
        </p:nvSpPr>
        <p:spPr>
          <a:xfrm>
            <a:off x="9105707" y="6201301"/>
            <a:ext cx="180000" cy="18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466DBA-C035-49D3-A089-C727554B42C8}"/>
              </a:ext>
            </a:extLst>
          </p:cNvPr>
          <p:cNvSpPr txBox="1"/>
          <p:nvPr/>
        </p:nvSpPr>
        <p:spPr>
          <a:xfrm>
            <a:off x="9383951" y="6137413"/>
            <a:ext cx="945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Valid 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Rect</a:t>
            </a:r>
            <a:endParaRPr lang="ko-KR" altLang="en-US" sz="1400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591038-0BF1-48D0-A548-A2F26C8568D6}"/>
              </a:ext>
            </a:extLst>
          </p:cNvPr>
          <p:cNvSpPr/>
          <p:nvPr/>
        </p:nvSpPr>
        <p:spPr>
          <a:xfrm>
            <a:off x="9105707" y="5829414"/>
            <a:ext cx="180000" cy="180000"/>
          </a:xfrm>
          <a:prstGeom prst="rect">
            <a:avLst/>
          </a:prstGeom>
          <a:solidFill>
            <a:srgbClr val="CDDE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2A7410-FBA3-49D8-A48F-7BCF73226073}"/>
              </a:ext>
            </a:extLst>
          </p:cNvPr>
          <p:cNvSpPr txBox="1"/>
          <p:nvPr/>
        </p:nvSpPr>
        <p:spPr>
          <a:xfrm>
            <a:off x="9428148" y="5765525"/>
            <a:ext cx="143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Mark Boundary</a:t>
            </a:r>
            <a:endParaRPr lang="ko-KR" altLang="en-US" sz="1400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22D5CB0-46D3-42E2-826A-AEC0AE856406}"/>
              </a:ext>
            </a:extLst>
          </p:cNvPr>
          <p:cNvSpPr/>
          <p:nvPr/>
        </p:nvSpPr>
        <p:spPr>
          <a:xfrm>
            <a:off x="9105707" y="5470127"/>
            <a:ext cx="180000" cy="180000"/>
          </a:xfrm>
          <a:prstGeom prst="rect">
            <a:avLst/>
          </a:prstGeom>
          <a:solidFill>
            <a:srgbClr val="FFFFD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AD9C34-3F7E-4947-A5C7-7E3D0CB7B9F7}"/>
              </a:ext>
            </a:extLst>
          </p:cNvPr>
          <p:cNvSpPr txBox="1"/>
          <p:nvPr/>
        </p:nvSpPr>
        <p:spPr>
          <a:xfrm>
            <a:off x="9428148" y="5406239"/>
            <a:ext cx="78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Label</a:t>
            </a:r>
            <a:endParaRPr lang="ko-KR" altLang="en-US" sz="1400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9" name="슬라이드 번호 개체 틀 48">
            <a:extLst>
              <a:ext uri="{FF2B5EF4-FFF2-40B4-BE49-F238E27FC236}">
                <a16:creationId xmlns:a16="http://schemas.microsoft.com/office/drawing/2014/main" id="{877D4203-1CD1-4619-BB41-3A079F8D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20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59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99E42-FFE3-4433-9D02-860C02B1A1CC}"/>
              </a:ext>
            </a:extLst>
          </p:cNvPr>
          <p:cNvSpPr txBox="1"/>
          <p:nvPr/>
        </p:nvSpPr>
        <p:spPr>
          <a:xfrm>
            <a:off x="384267" y="485064"/>
            <a:ext cx="854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1. Baseline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53DC58-E520-4D58-9DF8-A99518E2CD10}"/>
              </a:ext>
            </a:extLst>
          </p:cNvPr>
          <p:cNvCxnSpPr>
            <a:cxnSpLocks/>
          </p:cNvCxnSpPr>
          <p:nvPr/>
        </p:nvCxnSpPr>
        <p:spPr>
          <a:xfrm>
            <a:off x="412357" y="869820"/>
            <a:ext cx="43724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97B92F1-08E6-4169-95B2-2BBF6CB40BFF}"/>
              </a:ext>
            </a:extLst>
          </p:cNvPr>
          <p:cNvSpPr txBox="1"/>
          <p:nvPr/>
        </p:nvSpPr>
        <p:spPr>
          <a:xfrm>
            <a:off x="482608" y="6343787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67806F0-62F4-41DB-B71C-2E2ED4B81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9" y="6429011"/>
            <a:ext cx="257319" cy="22966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E82BF1-2EAC-4573-9299-794DA44642FE}"/>
              </a:ext>
            </a:extLst>
          </p:cNvPr>
          <p:cNvSpPr/>
          <p:nvPr/>
        </p:nvSpPr>
        <p:spPr>
          <a:xfrm>
            <a:off x="4403455" y="240267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73AF9F-189C-481C-B746-6DE1B4D648DD}"/>
              </a:ext>
            </a:extLst>
          </p:cNvPr>
          <p:cNvSpPr/>
          <p:nvPr/>
        </p:nvSpPr>
        <p:spPr>
          <a:xfrm>
            <a:off x="1516321" y="3616889"/>
            <a:ext cx="2247023" cy="8919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Raw Data Frame 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8AE15C-0B42-4043-9D75-CAF24350AD3E}"/>
              </a:ext>
            </a:extLst>
          </p:cNvPr>
          <p:cNvSpPr/>
          <p:nvPr/>
        </p:nvSpPr>
        <p:spPr>
          <a:xfrm>
            <a:off x="1635509" y="3695809"/>
            <a:ext cx="2247023" cy="891919"/>
          </a:xfrm>
          <a:prstGeom prst="rect">
            <a:avLst/>
          </a:prstGeom>
          <a:solidFill>
            <a:srgbClr val="BFD8E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Raw Data Frame 2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F29561-5A1B-4FCD-A31F-8C2D2F1ACF87}"/>
              </a:ext>
            </a:extLst>
          </p:cNvPr>
          <p:cNvSpPr/>
          <p:nvPr/>
        </p:nvSpPr>
        <p:spPr>
          <a:xfrm>
            <a:off x="1757717" y="3779477"/>
            <a:ext cx="2247023" cy="891919"/>
          </a:xfrm>
          <a:prstGeom prst="rect">
            <a:avLst/>
          </a:prstGeom>
          <a:solidFill>
            <a:srgbClr val="81B2D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Raw Data Frame 3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3B7F01-2B29-4685-B2B3-57436746C23F}"/>
              </a:ext>
            </a:extLst>
          </p:cNvPr>
          <p:cNvSpPr txBox="1"/>
          <p:nvPr/>
        </p:nvSpPr>
        <p:spPr>
          <a:xfrm rot="2529832">
            <a:off x="1539762" y="4573821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…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CF63E3-8E6A-4CAF-8D40-5D68591742CE}"/>
              </a:ext>
            </a:extLst>
          </p:cNvPr>
          <p:cNvSpPr/>
          <p:nvPr/>
        </p:nvSpPr>
        <p:spPr>
          <a:xfrm>
            <a:off x="1917584" y="3903960"/>
            <a:ext cx="2247023" cy="891919"/>
          </a:xfrm>
          <a:prstGeom prst="rect">
            <a:avLst/>
          </a:prstGeom>
          <a:solidFill>
            <a:srgbClr val="4B91D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Raw Data Frame n-1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87CAD-A467-4991-9E7B-6E2E13C32714}"/>
              </a:ext>
            </a:extLst>
          </p:cNvPr>
          <p:cNvSpPr txBox="1"/>
          <p:nvPr/>
        </p:nvSpPr>
        <p:spPr>
          <a:xfrm rot="2724835">
            <a:off x="2892122" y="4119602"/>
            <a:ext cx="192380" cy="22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…</a:t>
            </a:r>
            <a:endParaRPr lang="ko-KR" altLang="en-US" sz="7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AA64C9-366B-4211-930F-69EE2DF08F47}"/>
              </a:ext>
            </a:extLst>
          </p:cNvPr>
          <p:cNvSpPr/>
          <p:nvPr/>
        </p:nvSpPr>
        <p:spPr>
          <a:xfrm>
            <a:off x="2046197" y="3992379"/>
            <a:ext cx="2247023" cy="891919"/>
          </a:xfrm>
          <a:prstGeom prst="rect">
            <a:avLst/>
          </a:prstGeom>
          <a:solidFill>
            <a:srgbClr val="2C6EAA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EE189468-00C9-4AF4-94B6-B0AFF9C410EC}"/>
              </a:ext>
            </a:extLst>
          </p:cNvPr>
          <p:cNvSpPr/>
          <p:nvPr/>
        </p:nvSpPr>
        <p:spPr>
          <a:xfrm rot="7635695">
            <a:off x="1508447" y="4433070"/>
            <a:ext cx="203015" cy="835271"/>
          </a:xfrm>
          <a:prstGeom prst="rightBrace">
            <a:avLst>
              <a:gd name="adj1" fmla="val 54698"/>
              <a:gd name="adj2" fmla="val 516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344050-3929-48F2-B42A-8760FDFF446A}"/>
              </a:ext>
            </a:extLst>
          </p:cNvPr>
          <p:cNvSpPr txBox="1"/>
          <p:nvPr/>
        </p:nvSpPr>
        <p:spPr>
          <a:xfrm>
            <a:off x="1008977" y="4920362"/>
            <a:ext cx="1032989" cy="318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n frames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3FBA2B-9C9B-45C2-B188-6E1ED83E68BE}"/>
              </a:ext>
            </a:extLst>
          </p:cNvPr>
          <p:cNvSpPr txBox="1"/>
          <p:nvPr/>
        </p:nvSpPr>
        <p:spPr>
          <a:xfrm rot="2529832">
            <a:off x="4037519" y="3583754"/>
            <a:ext cx="391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…</a:t>
            </a:r>
            <a:endParaRPr lang="ko-KR" alt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3F6F8-04B5-4107-BB23-01A29388C184}"/>
              </a:ext>
            </a:extLst>
          </p:cNvPr>
          <p:cNvSpPr txBox="1"/>
          <p:nvPr/>
        </p:nvSpPr>
        <p:spPr>
          <a:xfrm>
            <a:off x="614457" y="916439"/>
            <a:ext cx="10750232" cy="200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Initial Baseline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초기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N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개의 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rawdata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평균</a:t>
            </a:r>
            <a:endParaRPr lang="en-US" altLang="ko-KR" sz="1200" u="sng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Device on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직후 초기 몇 프레임은 버림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부정확한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data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가 많이 포함되어 있어서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부정확한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data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를 버리고 나서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, n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frames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만큼 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rawdata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수집하여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baseline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계산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손을 대고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device on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할 경우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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초기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baseline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이 이상하게 잡혀서 정상적으로 잡힐 때까지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Initial Baseline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수행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200" dirty="0"/>
              <a:t>Baseline Recalibration)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20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99E42-FFE3-4433-9D02-860C02B1A1CC}"/>
              </a:ext>
            </a:extLst>
          </p:cNvPr>
          <p:cNvSpPr txBox="1"/>
          <p:nvPr/>
        </p:nvSpPr>
        <p:spPr>
          <a:xfrm>
            <a:off x="384267" y="485064"/>
            <a:ext cx="854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2. Baseline Tracking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53DC58-E520-4D58-9DF8-A99518E2CD10}"/>
              </a:ext>
            </a:extLst>
          </p:cNvPr>
          <p:cNvCxnSpPr>
            <a:cxnSpLocks/>
          </p:cNvCxnSpPr>
          <p:nvPr/>
        </p:nvCxnSpPr>
        <p:spPr>
          <a:xfrm>
            <a:off x="412357" y="869820"/>
            <a:ext cx="43724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97B92F1-08E6-4169-95B2-2BBF6CB40BFF}"/>
              </a:ext>
            </a:extLst>
          </p:cNvPr>
          <p:cNvSpPr txBox="1"/>
          <p:nvPr/>
        </p:nvSpPr>
        <p:spPr>
          <a:xfrm>
            <a:off x="482608" y="6343787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67806F0-62F4-41DB-B71C-2E2ED4B81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9" y="6429011"/>
            <a:ext cx="257319" cy="22966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E82BF1-2EAC-4573-9299-794DA44642FE}"/>
              </a:ext>
            </a:extLst>
          </p:cNvPr>
          <p:cNvSpPr/>
          <p:nvPr/>
        </p:nvSpPr>
        <p:spPr>
          <a:xfrm>
            <a:off x="4403455" y="240267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A039D1-17F0-4D9A-BA18-75CBE457C488}"/>
              </a:ext>
            </a:extLst>
          </p:cNvPr>
          <p:cNvSpPr txBox="1"/>
          <p:nvPr/>
        </p:nvSpPr>
        <p:spPr>
          <a:xfrm>
            <a:off x="613775" y="1254577"/>
            <a:ext cx="7524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주변 환경에 따라 터치가 없을 때의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Raw data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계속 변화하기 때문에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baseline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도 계속해서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update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해주어야 함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Touch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인식되지 않을 때만 수행</a:t>
            </a:r>
          </a:p>
        </p:txBody>
      </p:sp>
      <p:cxnSp>
        <p:nvCxnSpPr>
          <p:cNvPr id="8" name="직선 연결선 109">
            <a:extLst>
              <a:ext uri="{FF2B5EF4-FFF2-40B4-BE49-F238E27FC236}">
                <a16:creationId xmlns:a16="http://schemas.microsoft.com/office/drawing/2014/main" id="{BCEBA6B5-885D-435E-9766-E3D5F50D223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14388" y="2556199"/>
            <a:ext cx="0" cy="792163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직선 연결선 110">
            <a:extLst>
              <a:ext uri="{FF2B5EF4-FFF2-40B4-BE49-F238E27FC236}">
                <a16:creationId xmlns:a16="http://schemas.microsoft.com/office/drawing/2014/main" id="{459459DC-9DCF-494D-9123-F64D80A4EA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249426" y="3311849"/>
            <a:ext cx="0" cy="792163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직선 연결선 111">
            <a:extLst>
              <a:ext uri="{FF2B5EF4-FFF2-40B4-BE49-F238E27FC236}">
                <a16:creationId xmlns:a16="http://schemas.microsoft.com/office/drawing/2014/main" id="{B8D9A2F3-820F-431E-B95A-16D5A6CA97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14388" y="2556199"/>
            <a:ext cx="935038" cy="75565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560CD9-F234-490E-80C6-1B72EFBA6C95}"/>
              </a:ext>
            </a:extLst>
          </p:cNvPr>
          <p:cNvSpPr/>
          <p:nvPr/>
        </p:nvSpPr>
        <p:spPr>
          <a:xfrm>
            <a:off x="5736611" y="2087887"/>
            <a:ext cx="7809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 sans-serif"/>
              </a:rPr>
              <a:t>k-1 frame</a:t>
            </a:r>
            <a:endParaRPr lang="ko-KR" altLang="en-US" sz="1050" dirty="0">
              <a:latin typeface="Arial" charset="0"/>
            </a:endParaRPr>
          </a:p>
        </p:txBody>
      </p:sp>
      <p:cxnSp>
        <p:nvCxnSpPr>
          <p:cNvPr id="12" name="직선 연결선 132">
            <a:extLst>
              <a:ext uri="{FF2B5EF4-FFF2-40B4-BE49-F238E27FC236}">
                <a16:creationId xmlns:a16="http://schemas.microsoft.com/office/drawing/2014/main" id="{DE47301A-B784-49ED-8471-471B91B3D44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14388" y="3348362"/>
            <a:ext cx="935038" cy="75565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직선 연결선 133">
            <a:extLst>
              <a:ext uri="{FF2B5EF4-FFF2-40B4-BE49-F238E27FC236}">
                <a16:creationId xmlns:a16="http://schemas.microsoft.com/office/drawing/2014/main" id="{E2CC6A1A-81AA-4F55-B62B-74C50E5EB5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25548" y="2483174"/>
            <a:ext cx="0" cy="82867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직선 연결선 136">
            <a:extLst>
              <a:ext uri="{FF2B5EF4-FFF2-40B4-BE49-F238E27FC236}">
                <a16:creationId xmlns:a16="http://schemas.microsoft.com/office/drawing/2014/main" id="{A51F9B09-F44F-444A-B85D-D7D7EB7FD3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60586" y="3240412"/>
            <a:ext cx="0" cy="82708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직선 연결선 137">
            <a:extLst>
              <a:ext uri="{FF2B5EF4-FFF2-40B4-BE49-F238E27FC236}">
                <a16:creationId xmlns:a16="http://schemas.microsoft.com/office/drawing/2014/main" id="{E966AECC-49C5-42CC-A819-361DF49543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25548" y="2483174"/>
            <a:ext cx="935038" cy="75723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직선 연결선 138">
            <a:extLst>
              <a:ext uri="{FF2B5EF4-FFF2-40B4-BE49-F238E27FC236}">
                <a16:creationId xmlns:a16="http://schemas.microsoft.com/office/drawing/2014/main" id="{E9563EF4-4F1C-41D7-A96A-889DAFD847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25548" y="3311849"/>
            <a:ext cx="935038" cy="75565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직사각형 152">
            <a:extLst>
              <a:ext uri="{FF2B5EF4-FFF2-40B4-BE49-F238E27FC236}">
                <a16:creationId xmlns:a16="http://schemas.microsoft.com/office/drawing/2014/main" id="{D52ED5E7-9349-4B0D-815F-C01F83451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526" y="2987999"/>
            <a:ext cx="13684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000" i="1" dirty="0">
                <a:solidFill>
                  <a:srgbClr val="0000FF"/>
                </a:solidFill>
                <a:ea typeface="굴림체" pitchFamily="49" charset="-127"/>
              </a:rPr>
              <a:t> Current Raw data</a:t>
            </a:r>
            <a:endParaRPr lang="ko-KR" altLang="en-US" sz="1000" dirty="0"/>
          </a:p>
        </p:txBody>
      </p:sp>
      <p:cxnSp>
        <p:nvCxnSpPr>
          <p:cNvPr id="19" name="직선 연결선 176">
            <a:extLst>
              <a:ext uri="{FF2B5EF4-FFF2-40B4-BE49-F238E27FC236}">
                <a16:creationId xmlns:a16="http://schemas.microsoft.com/office/drawing/2014/main" id="{E984E829-1D1D-453C-AC16-FFC875116B4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14388" y="3888112"/>
            <a:ext cx="0" cy="8270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직선 연결선 177">
            <a:extLst>
              <a:ext uri="{FF2B5EF4-FFF2-40B4-BE49-F238E27FC236}">
                <a16:creationId xmlns:a16="http://schemas.microsoft.com/office/drawing/2014/main" id="{B8094803-2193-4DD6-A8FB-4A809FEAEE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249426" y="4643762"/>
            <a:ext cx="0" cy="792162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직선 연결선 178">
            <a:extLst>
              <a:ext uri="{FF2B5EF4-FFF2-40B4-BE49-F238E27FC236}">
                <a16:creationId xmlns:a16="http://schemas.microsoft.com/office/drawing/2014/main" id="{12E5CFA1-88BA-4607-B49E-4102FB918F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14388" y="3888112"/>
            <a:ext cx="935038" cy="75565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직선 연결선 179">
            <a:extLst>
              <a:ext uri="{FF2B5EF4-FFF2-40B4-BE49-F238E27FC236}">
                <a16:creationId xmlns:a16="http://schemas.microsoft.com/office/drawing/2014/main" id="{1A70831B-B8E3-4080-9C92-D12C21CA937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15413" y="4706408"/>
            <a:ext cx="934013" cy="729516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180">
            <a:extLst>
              <a:ext uri="{FF2B5EF4-FFF2-40B4-BE49-F238E27FC236}">
                <a16:creationId xmlns:a16="http://schemas.microsoft.com/office/drawing/2014/main" id="{AA0DE6DF-0396-4CFA-A86F-D7770C29DC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25548" y="3815087"/>
            <a:ext cx="0" cy="82867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직선 연결선 181">
            <a:extLst>
              <a:ext uri="{FF2B5EF4-FFF2-40B4-BE49-F238E27FC236}">
                <a16:creationId xmlns:a16="http://schemas.microsoft.com/office/drawing/2014/main" id="{07C9EF6A-C99A-4982-B663-1793DCE451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60586" y="4572324"/>
            <a:ext cx="0" cy="82708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직선 연결선 185">
            <a:extLst>
              <a:ext uri="{FF2B5EF4-FFF2-40B4-BE49-F238E27FC236}">
                <a16:creationId xmlns:a16="http://schemas.microsoft.com/office/drawing/2014/main" id="{68A41202-C721-46B4-B87B-9D2E4C53F6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25548" y="4643762"/>
            <a:ext cx="935038" cy="75565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직사각형 78">
            <a:extLst>
              <a:ext uri="{FF2B5EF4-FFF2-40B4-BE49-F238E27FC236}">
                <a16:creationId xmlns:a16="http://schemas.microsoft.com/office/drawing/2014/main" id="{C816C05C-B979-4DDA-A626-8F7B28464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1747" y="3707137"/>
            <a:ext cx="720725" cy="360362"/>
          </a:xfrm>
          <a:prstGeom prst="rect">
            <a:avLst/>
          </a:prstGeom>
          <a:solidFill>
            <a:srgbClr val="3366FF"/>
          </a:solidFill>
          <a:ln w="15875" algn="ctr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 sans-serif"/>
              </a:rPr>
              <a:t>IIR filter</a:t>
            </a:r>
            <a:endParaRPr lang="ko-KR" altLang="en-US" sz="105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 sans-serif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7A54A20-71A0-4141-A8BF-16BF51C6845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747128" y="4319912"/>
            <a:ext cx="430860" cy="494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2BDD32-80D0-40AC-AD60-5B67C665F5E4}"/>
              </a:ext>
            </a:extLst>
          </p:cNvPr>
          <p:cNvSpPr/>
          <p:nvPr/>
        </p:nvSpPr>
        <p:spPr>
          <a:xfrm>
            <a:off x="8025463" y="2122812"/>
            <a:ext cx="65274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 sans-serif"/>
              </a:rPr>
              <a:t>k frame</a:t>
            </a:r>
            <a:endParaRPr lang="ko-KR" altLang="en-US" sz="1050" dirty="0">
              <a:latin typeface="Arial" charset="0"/>
            </a:endParaRPr>
          </a:p>
        </p:txBody>
      </p:sp>
      <p:cxnSp>
        <p:nvCxnSpPr>
          <p:cNvPr id="35" name="직선 연결선 182">
            <a:extLst>
              <a:ext uri="{FF2B5EF4-FFF2-40B4-BE49-F238E27FC236}">
                <a16:creationId xmlns:a16="http://schemas.microsoft.com/office/drawing/2014/main" id="{432B5A1D-E4C8-4E5D-86CA-C560B098EA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25548" y="3815087"/>
            <a:ext cx="935038" cy="7572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꺾인 연결선 9">
            <a:extLst>
              <a:ext uri="{FF2B5EF4-FFF2-40B4-BE49-F238E27FC236}">
                <a16:creationId xmlns:a16="http://schemas.microsoft.com/office/drawing/2014/main" id="{AA2B7370-2E79-4C7F-ABDC-215024D88D9C}"/>
              </a:ext>
            </a:extLst>
          </p:cNvPr>
          <p:cNvCxnSpPr>
            <a:endCxn id="31" idx="1"/>
          </p:cNvCxnSpPr>
          <p:nvPr/>
        </p:nvCxnSpPr>
        <p:spPr>
          <a:xfrm flipV="1">
            <a:off x="6693675" y="3887318"/>
            <a:ext cx="648072" cy="361156"/>
          </a:xfrm>
          <a:prstGeom prst="bentConnector3">
            <a:avLst>
              <a:gd name="adj1" fmla="val 7054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12">
            <a:extLst>
              <a:ext uri="{FF2B5EF4-FFF2-40B4-BE49-F238E27FC236}">
                <a16:creationId xmlns:a16="http://schemas.microsoft.com/office/drawing/2014/main" id="{8EAA8372-0840-4ED6-9571-047F1950DAEB}"/>
              </a:ext>
            </a:extLst>
          </p:cNvPr>
          <p:cNvCxnSpPr>
            <a:endCxn id="31" idx="1"/>
          </p:cNvCxnSpPr>
          <p:nvPr/>
        </p:nvCxnSpPr>
        <p:spPr>
          <a:xfrm rot="10800000" flipV="1">
            <a:off x="7341748" y="2952280"/>
            <a:ext cx="954385" cy="935038"/>
          </a:xfrm>
          <a:prstGeom prst="bentConnector3">
            <a:avLst>
              <a:gd name="adj1" fmla="val 12023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18">
            <a:extLst>
              <a:ext uri="{FF2B5EF4-FFF2-40B4-BE49-F238E27FC236}">
                <a16:creationId xmlns:a16="http://schemas.microsoft.com/office/drawing/2014/main" id="{0396D35F-328A-4DAF-ABA3-19A6517BD54A}"/>
              </a:ext>
            </a:extLst>
          </p:cNvPr>
          <p:cNvCxnSpPr>
            <a:stCxn id="31" idx="2"/>
          </p:cNvCxnSpPr>
          <p:nvPr/>
        </p:nvCxnSpPr>
        <p:spPr>
          <a:xfrm rot="16200000" flipH="1">
            <a:off x="7885609" y="3883999"/>
            <a:ext cx="252413" cy="6194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17F7108-E858-494B-A9F7-45C45F117821}"/>
              </a:ext>
            </a:extLst>
          </p:cNvPr>
          <p:cNvSpPr/>
          <p:nvPr/>
        </p:nvSpPr>
        <p:spPr>
          <a:xfrm>
            <a:off x="2909574" y="5460485"/>
            <a:ext cx="1217562" cy="4559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B2978C8-F4D2-4037-80DB-B451E301112B}"/>
              </a:ext>
            </a:extLst>
          </p:cNvPr>
          <p:cNvSpPr/>
          <p:nvPr/>
        </p:nvSpPr>
        <p:spPr>
          <a:xfrm>
            <a:off x="1102798" y="3227386"/>
            <a:ext cx="1590752" cy="432048"/>
          </a:xfrm>
          <a:prstGeom prst="rect">
            <a:avLst/>
          </a:prstGeom>
          <a:solidFill>
            <a:srgbClr val="E7EFFF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Run Algorithm</a:t>
            </a:r>
            <a:endParaRPr lang="ko-KR" altLang="en-US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1096BAC-F30C-4565-88B2-7EC6E8E65CC5}"/>
              </a:ext>
            </a:extLst>
          </p:cNvPr>
          <p:cNvSpPr/>
          <p:nvPr/>
        </p:nvSpPr>
        <p:spPr>
          <a:xfrm>
            <a:off x="2909809" y="5318347"/>
            <a:ext cx="1590752" cy="432048"/>
          </a:xfrm>
          <a:prstGeom prst="rect">
            <a:avLst/>
          </a:prstGeom>
          <a:solidFill>
            <a:srgbClr val="E7EFFF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Skip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Baseline Tracking</a:t>
            </a:r>
            <a:endParaRPr lang="ko-KR" altLang="en-US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E15ED2E-C05D-472E-9807-DDF1BB451E47}"/>
              </a:ext>
            </a:extLst>
          </p:cNvPr>
          <p:cNvSpPr/>
          <p:nvPr/>
        </p:nvSpPr>
        <p:spPr>
          <a:xfrm>
            <a:off x="1102798" y="5318347"/>
            <a:ext cx="1590752" cy="432048"/>
          </a:xfrm>
          <a:prstGeom prst="rect">
            <a:avLst/>
          </a:prstGeom>
          <a:solidFill>
            <a:srgbClr val="E7EFFF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Run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Baseline Tracking</a:t>
            </a:r>
            <a:endParaRPr lang="ko-KR" altLang="en-US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5" name="순서도: 판단 54">
            <a:extLst>
              <a:ext uri="{FF2B5EF4-FFF2-40B4-BE49-F238E27FC236}">
                <a16:creationId xmlns:a16="http://schemas.microsoft.com/office/drawing/2014/main" id="{6B118E33-88EF-4CE7-91CB-DE22AEF4E5CD}"/>
              </a:ext>
            </a:extLst>
          </p:cNvPr>
          <p:cNvSpPr/>
          <p:nvPr/>
        </p:nvSpPr>
        <p:spPr>
          <a:xfrm>
            <a:off x="962070" y="3824395"/>
            <a:ext cx="1872207" cy="582015"/>
          </a:xfrm>
          <a:prstGeom prst="flowChartDecision">
            <a:avLst/>
          </a:prstGeom>
          <a:solidFill>
            <a:srgbClr val="E7EFFF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Max</a:t>
            </a:r>
            <a:r>
              <a:rPr lang="en-US" altLang="ko-KR" sz="105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Strength</a:t>
            </a:r>
            <a:endParaRPr lang="en-US" altLang="ko-KR" sz="105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 th1</a:t>
            </a:r>
            <a:endParaRPr lang="ko-KR" altLang="en-US" sz="105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56" name="꺾인 연결선 30">
            <a:extLst>
              <a:ext uri="{FF2B5EF4-FFF2-40B4-BE49-F238E27FC236}">
                <a16:creationId xmlns:a16="http://schemas.microsoft.com/office/drawing/2014/main" id="{D111B7D7-88C0-4BBD-81A4-CEDCE57D11FA}"/>
              </a:ext>
            </a:extLst>
          </p:cNvPr>
          <p:cNvCxnSpPr>
            <a:stCxn id="55" idx="3"/>
            <a:endCxn id="53" idx="0"/>
          </p:cNvCxnSpPr>
          <p:nvPr/>
        </p:nvCxnSpPr>
        <p:spPr>
          <a:xfrm>
            <a:off x="2834277" y="4115403"/>
            <a:ext cx="870908" cy="1202944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판단 56">
            <a:extLst>
              <a:ext uri="{FF2B5EF4-FFF2-40B4-BE49-F238E27FC236}">
                <a16:creationId xmlns:a16="http://schemas.microsoft.com/office/drawing/2014/main" id="{5697CA42-29EE-4A67-A7B7-CB46A82CBE16}"/>
              </a:ext>
            </a:extLst>
          </p:cNvPr>
          <p:cNvSpPr/>
          <p:nvPr/>
        </p:nvSpPr>
        <p:spPr>
          <a:xfrm>
            <a:off x="962070" y="4571371"/>
            <a:ext cx="1872207" cy="582015"/>
          </a:xfrm>
          <a:prstGeom prst="flowChartDecision">
            <a:avLst/>
          </a:prstGeom>
          <a:solidFill>
            <a:srgbClr val="E7EFFF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Min</a:t>
            </a:r>
            <a:r>
              <a:rPr lang="en-US" altLang="ko-KR" sz="105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Strength</a:t>
            </a:r>
            <a:r>
              <a:rPr lang="en-US" altLang="ko-KR" sz="105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&lt; th2</a:t>
            </a:r>
            <a:endParaRPr lang="ko-KR" altLang="en-US" sz="105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58" name="꺾인 연결선 37">
            <a:extLst>
              <a:ext uri="{FF2B5EF4-FFF2-40B4-BE49-F238E27FC236}">
                <a16:creationId xmlns:a16="http://schemas.microsoft.com/office/drawing/2014/main" id="{18255CDB-157D-45E0-8E88-584C5983CFEF}"/>
              </a:ext>
            </a:extLst>
          </p:cNvPr>
          <p:cNvCxnSpPr>
            <a:stCxn id="57" idx="3"/>
            <a:endCxn id="53" idx="0"/>
          </p:cNvCxnSpPr>
          <p:nvPr/>
        </p:nvCxnSpPr>
        <p:spPr>
          <a:xfrm>
            <a:off x="2834277" y="4862379"/>
            <a:ext cx="870908" cy="455968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99315D-E094-4047-AFE9-94B4F37E0B23}"/>
              </a:ext>
            </a:extLst>
          </p:cNvPr>
          <p:cNvCxnSpPr>
            <a:stCxn id="52" idx="2"/>
            <a:endCxn id="55" idx="0"/>
          </p:cNvCxnSpPr>
          <p:nvPr/>
        </p:nvCxnSpPr>
        <p:spPr>
          <a:xfrm>
            <a:off x="1898174" y="3659434"/>
            <a:ext cx="0" cy="16496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961AC8D-7091-45D8-BD32-7786EA45F71D}"/>
              </a:ext>
            </a:extLst>
          </p:cNvPr>
          <p:cNvCxnSpPr>
            <a:stCxn id="55" idx="2"/>
            <a:endCxn id="57" idx="0"/>
          </p:cNvCxnSpPr>
          <p:nvPr/>
        </p:nvCxnSpPr>
        <p:spPr>
          <a:xfrm>
            <a:off x="1898174" y="4406410"/>
            <a:ext cx="0" cy="16496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20F9EF9-1CAE-45CD-B521-4F83FD13770A}"/>
              </a:ext>
            </a:extLst>
          </p:cNvPr>
          <p:cNvCxnSpPr>
            <a:stCxn id="57" idx="2"/>
            <a:endCxn id="54" idx="0"/>
          </p:cNvCxnSpPr>
          <p:nvPr/>
        </p:nvCxnSpPr>
        <p:spPr>
          <a:xfrm>
            <a:off x="1898174" y="5153386"/>
            <a:ext cx="0" cy="16496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F1F270E-E6C5-4463-956C-9E008724F52C}"/>
              </a:ext>
            </a:extLst>
          </p:cNvPr>
          <p:cNvSpPr txBox="1"/>
          <p:nvPr/>
        </p:nvSpPr>
        <p:spPr>
          <a:xfrm>
            <a:off x="2978294" y="3895801"/>
            <a:ext cx="43204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YES</a:t>
            </a:r>
            <a:endParaRPr lang="ko-KR" altLang="en-US" sz="9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9D0D5A-93CA-4D80-8A1C-02DF5E42C0AD}"/>
              </a:ext>
            </a:extLst>
          </p:cNvPr>
          <p:cNvSpPr txBox="1"/>
          <p:nvPr/>
        </p:nvSpPr>
        <p:spPr>
          <a:xfrm>
            <a:off x="2978294" y="4642220"/>
            <a:ext cx="43204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YES</a:t>
            </a:r>
            <a:endParaRPr lang="ko-KR" altLang="en-US" sz="9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687BE0-9BC0-43D7-9DA4-2126F4E1A26E}"/>
              </a:ext>
            </a:extLst>
          </p:cNvPr>
          <p:cNvSpPr txBox="1"/>
          <p:nvPr/>
        </p:nvSpPr>
        <p:spPr>
          <a:xfrm>
            <a:off x="1901581" y="4373475"/>
            <a:ext cx="43204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</a:t>
            </a:r>
            <a:endParaRPr lang="ko-KR" altLang="en-US" sz="9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5E5B25-9258-4E42-B7D2-CB6FC06B113C}"/>
              </a:ext>
            </a:extLst>
          </p:cNvPr>
          <p:cNvSpPr txBox="1"/>
          <p:nvPr/>
        </p:nvSpPr>
        <p:spPr>
          <a:xfrm>
            <a:off x="1901581" y="5107556"/>
            <a:ext cx="43204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</a:t>
            </a:r>
            <a:endParaRPr lang="ko-KR" altLang="en-US" sz="9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09AD96-864B-46B0-A6CA-1AEF4395B802}"/>
              </a:ext>
            </a:extLst>
          </p:cNvPr>
          <p:cNvSpPr txBox="1"/>
          <p:nvPr/>
        </p:nvSpPr>
        <p:spPr>
          <a:xfrm>
            <a:off x="2763914" y="3189297"/>
            <a:ext cx="17314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th1 : </a:t>
            </a:r>
            <a:r>
              <a:rPr lang="en-US" altLang="ko-KR" sz="11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sBlockPosThd</a:t>
            </a:r>
            <a:endParaRPr lang="en-US" altLang="ko-KR" sz="11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th2 : </a:t>
            </a:r>
            <a:r>
              <a:rPr lang="en-US" altLang="ko-KR" sz="11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sBlockNegThd</a:t>
            </a:r>
            <a:endParaRPr lang="ko-KR" altLang="en-US" sz="11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7773955-82FB-464C-B7CD-2AAC57128D77}"/>
              </a:ext>
            </a:extLst>
          </p:cNvPr>
          <p:cNvSpPr/>
          <p:nvPr/>
        </p:nvSpPr>
        <p:spPr>
          <a:xfrm>
            <a:off x="1102798" y="2562847"/>
            <a:ext cx="1590752" cy="432048"/>
          </a:xfrm>
          <a:prstGeom prst="rect">
            <a:avLst/>
          </a:prstGeom>
          <a:solidFill>
            <a:srgbClr val="E7EFFF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Get Intensity Data</a:t>
            </a:r>
            <a:endParaRPr lang="ko-KR" altLang="en-US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DFFB363-8856-4CE4-A564-22BC3864DCF8}"/>
              </a:ext>
            </a:extLst>
          </p:cNvPr>
          <p:cNvCxnSpPr>
            <a:stCxn id="67" idx="2"/>
            <a:endCxn id="52" idx="0"/>
          </p:cNvCxnSpPr>
          <p:nvPr/>
        </p:nvCxnSpPr>
        <p:spPr>
          <a:xfrm>
            <a:off x="1898174" y="2994895"/>
            <a:ext cx="0" cy="23249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152">
            <a:extLst>
              <a:ext uri="{FF2B5EF4-FFF2-40B4-BE49-F238E27FC236}">
                <a16:creationId xmlns:a16="http://schemas.microsoft.com/office/drawing/2014/main" id="{991F0B34-7887-4177-91C0-EEF8896D8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7517" y="4667648"/>
            <a:ext cx="13684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000" i="1" dirty="0" err="1">
                <a:solidFill>
                  <a:srgbClr val="0000FF"/>
                </a:solidFill>
                <a:ea typeface="굴림체" pitchFamily="49" charset="-127"/>
              </a:rPr>
              <a:t>Prev</a:t>
            </a:r>
            <a:r>
              <a:rPr lang="en-US" altLang="ko-KR" sz="1000" i="1" dirty="0">
                <a:solidFill>
                  <a:srgbClr val="0000FF"/>
                </a:solidFill>
                <a:ea typeface="굴림체" pitchFamily="49" charset="-127"/>
              </a:rPr>
              <a:t> Baseline</a:t>
            </a:r>
            <a:endParaRPr lang="ko-KR" altLang="en-US" sz="1000" dirty="0"/>
          </a:p>
        </p:txBody>
      </p:sp>
      <p:sp>
        <p:nvSpPr>
          <p:cNvPr id="70" name="직사각형 152">
            <a:extLst>
              <a:ext uri="{FF2B5EF4-FFF2-40B4-BE49-F238E27FC236}">
                <a16:creationId xmlns:a16="http://schemas.microsoft.com/office/drawing/2014/main" id="{3E940819-BB43-4785-A584-7471245B2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7988" y="4157595"/>
            <a:ext cx="13684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000" i="1" dirty="0">
                <a:solidFill>
                  <a:srgbClr val="0000FF"/>
                </a:solidFill>
                <a:ea typeface="굴림체" pitchFamily="49" charset="-127"/>
              </a:rPr>
              <a:t>Current Baseline</a:t>
            </a:r>
            <a:endParaRPr lang="ko-KR" altLang="en-US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28B14ED-A764-4ACC-9F1E-B16B99947D07}"/>
              </a:ext>
            </a:extLst>
          </p:cNvPr>
          <p:cNvSpPr/>
          <p:nvPr/>
        </p:nvSpPr>
        <p:spPr>
          <a:xfrm>
            <a:off x="4784818" y="5637694"/>
            <a:ext cx="64405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ighlight>
                  <a:srgbClr val="FFFFDD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Current Baseline = { </a:t>
            </a:r>
            <a:r>
              <a:rPr lang="el-GR" altLang="ko-KR" sz="1400" dirty="0">
                <a:highlight>
                  <a:srgbClr val="FFFFDD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α</a:t>
            </a:r>
            <a:r>
              <a:rPr lang="en-US" altLang="ko-KR" sz="1400" dirty="0">
                <a:highlight>
                  <a:srgbClr val="FFFFDD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x (</a:t>
            </a:r>
            <a:r>
              <a:rPr lang="en-US" altLang="ko-KR" sz="1400" dirty="0" err="1">
                <a:highlight>
                  <a:srgbClr val="FFFFDD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prev</a:t>
            </a:r>
            <a:r>
              <a:rPr lang="en-US" altLang="ko-KR" sz="1400" dirty="0">
                <a:highlight>
                  <a:srgbClr val="FFFFDD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Baseline) + (100 - </a:t>
            </a:r>
            <a:r>
              <a:rPr lang="el-GR" altLang="ko-KR" sz="1400" dirty="0">
                <a:highlight>
                  <a:srgbClr val="FFFFDD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α</a:t>
            </a:r>
            <a:r>
              <a:rPr lang="en-US" altLang="ko-KR" sz="1400" dirty="0">
                <a:highlight>
                  <a:srgbClr val="FFFFDD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x (current raw data) } / 100</a:t>
            </a:r>
            <a:endParaRPr lang="ko-KR" altLang="en-US" sz="1400" dirty="0"/>
          </a:p>
        </p:txBody>
      </p:sp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737C22FB-1F4C-4033-AE0E-3AECCDC9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02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99E42-FFE3-4433-9D02-860C02B1A1CC}"/>
              </a:ext>
            </a:extLst>
          </p:cNvPr>
          <p:cNvSpPr txBox="1"/>
          <p:nvPr/>
        </p:nvSpPr>
        <p:spPr>
          <a:xfrm>
            <a:off x="384267" y="485064"/>
            <a:ext cx="854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ea typeface="LG스마트체2.0 Light" panose="020B0600000101010101" pitchFamily="50" charset="-127"/>
                <a:cs typeface="Arial" panose="020B0604020202020204" pitchFamily="34" charset="0"/>
              </a:rPr>
              <a:t>3. Line Filter</a:t>
            </a:r>
            <a:endParaRPr lang="ko-KR" altLang="en-US" sz="2000" b="1" dirty="0">
              <a:latin typeface="Arial" panose="020B0604020202020204" pitchFamily="34" charset="0"/>
              <a:ea typeface="LG스마트체2.0 Light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53DC58-E520-4D58-9DF8-A99518E2CD10}"/>
              </a:ext>
            </a:extLst>
          </p:cNvPr>
          <p:cNvCxnSpPr>
            <a:cxnSpLocks/>
          </p:cNvCxnSpPr>
          <p:nvPr/>
        </p:nvCxnSpPr>
        <p:spPr>
          <a:xfrm>
            <a:off x="412357" y="869820"/>
            <a:ext cx="43724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B54ABD-077A-46A3-8AD2-007BB3B7118C}"/>
              </a:ext>
            </a:extLst>
          </p:cNvPr>
          <p:cNvSpPr txBox="1"/>
          <p:nvPr/>
        </p:nvSpPr>
        <p:spPr>
          <a:xfrm>
            <a:off x="616755" y="1249344"/>
            <a:ext cx="69717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노드마다 존재하는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DC Noise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제거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 Touch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정확성을 </a:t>
            </a:r>
            <a:r>
              <a:rPr lang="ko-KR" altLang="en-US" sz="12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높여줌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Line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마다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Delta(intensity)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값을 이용하여 노드의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DC Noise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제거하기 위한 보상 값 계산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보상 값을 계산하기 위한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Delta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값을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sampling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할 때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Finger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와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palm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영역의 값들은 무시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(Finger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와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palm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영역도 포함해서 보상 값을 계산하면 전체 감도가 낮아져 터치 인식이 </a:t>
            </a:r>
            <a:r>
              <a:rPr lang="ko-KR" altLang="en-US" sz="12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어려워지기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때문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</a:p>
          <a:p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Line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별 보상 값 계산 후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raw data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보상 값 적용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66E954-31CF-4EE9-B21A-A121333304C5}"/>
              </a:ext>
            </a:extLst>
          </p:cNvPr>
          <p:cNvSpPr/>
          <p:nvPr/>
        </p:nvSpPr>
        <p:spPr>
          <a:xfrm>
            <a:off x="4403455" y="240267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A3C903-F76D-4C28-B45C-C0BED0C82D6B}"/>
              </a:ext>
            </a:extLst>
          </p:cNvPr>
          <p:cNvSpPr txBox="1"/>
          <p:nvPr/>
        </p:nvSpPr>
        <p:spPr>
          <a:xfrm>
            <a:off x="482608" y="6343787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ACB0416-E633-49B4-A838-F51814902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9" y="6429011"/>
            <a:ext cx="257319" cy="229663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CD4A893-CFCE-4DC3-B86E-A4F7C3F15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119527"/>
              </p:ext>
            </p:extLst>
          </p:nvPr>
        </p:nvGraphicFramePr>
        <p:xfrm>
          <a:off x="2729857" y="3866713"/>
          <a:ext cx="3713183" cy="1614030"/>
        </p:xfrm>
        <a:graphic>
          <a:graphicData uri="http://schemas.openxmlformats.org/drawingml/2006/table">
            <a:tbl>
              <a:tblPr/>
              <a:tblGrid>
                <a:gridCol w="32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8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8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8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8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8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8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69005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 Intensity Data (Delta) 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005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0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0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0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0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D6021EC-5467-440D-972E-5DC3C5323062}"/>
              </a:ext>
            </a:extLst>
          </p:cNvPr>
          <p:cNvSpPr/>
          <p:nvPr/>
        </p:nvSpPr>
        <p:spPr>
          <a:xfrm>
            <a:off x="6804164" y="4746621"/>
            <a:ext cx="298174" cy="298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8CF304-0210-427C-859A-F98E1BCDA46D}"/>
              </a:ext>
            </a:extLst>
          </p:cNvPr>
          <p:cNvSpPr txBox="1"/>
          <p:nvPr/>
        </p:nvSpPr>
        <p:spPr>
          <a:xfrm>
            <a:off x="7423706" y="4310231"/>
            <a:ext cx="1616148" cy="11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보상 값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(Y0)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2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보상 값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(Y1)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4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보상 값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(Y2)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5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보상 값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(Y3)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7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055631BB-CAD1-4E3A-9B87-02225B4E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12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99E42-FFE3-4433-9D02-860C02B1A1CC}"/>
              </a:ext>
            </a:extLst>
          </p:cNvPr>
          <p:cNvSpPr txBox="1"/>
          <p:nvPr/>
        </p:nvSpPr>
        <p:spPr>
          <a:xfrm>
            <a:off x="384267" y="485064"/>
            <a:ext cx="854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ea typeface="LG스마트체2.0 Light" panose="020B0600000101010101" pitchFamily="50" charset="-127"/>
                <a:cs typeface="Arial" panose="020B0604020202020204" pitchFamily="34" charset="0"/>
              </a:rPr>
              <a:t>3. Line Filter</a:t>
            </a:r>
            <a:endParaRPr lang="ko-KR" altLang="en-US" sz="2000" b="1" dirty="0">
              <a:latin typeface="Arial" panose="020B0604020202020204" pitchFamily="34" charset="0"/>
              <a:ea typeface="LG스마트체2.0 Light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53DC58-E520-4D58-9DF8-A99518E2CD10}"/>
              </a:ext>
            </a:extLst>
          </p:cNvPr>
          <p:cNvCxnSpPr>
            <a:cxnSpLocks/>
          </p:cNvCxnSpPr>
          <p:nvPr/>
        </p:nvCxnSpPr>
        <p:spPr>
          <a:xfrm>
            <a:off x="412357" y="869820"/>
            <a:ext cx="43724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97B92F1-08E6-4169-95B2-2BBF6CB40BFF}"/>
              </a:ext>
            </a:extLst>
          </p:cNvPr>
          <p:cNvSpPr txBox="1"/>
          <p:nvPr/>
        </p:nvSpPr>
        <p:spPr>
          <a:xfrm>
            <a:off x="482608" y="6343787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67806F0-62F4-41DB-B71C-2E2ED4B81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9" y="6429011"/>
            <a:ext cx="257319" cy="22966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E82BF1-2EAC-4573-9299-794DA44642FE}"/>
              </a:ext>
            </a:extLst>
          </p:cNvPr>
          <p:cNvSpPr/>
          <p:nvPr/>
        </p:nvSpPr>
        <p:spPr>
          <a:xfrm>
            <a:off x="4403455" y="240267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F69A96-77BD-4ECD-A440-8BF0165368F5}"/>
              </a:ext>
            </a:extLst>
          </p:cNvPr>
          <p:cNvSpPr/>
          <p:nvPr/>
        </p:nvSpPr>
        <p:spPr>
          <a:xfrm>
            <a:off x="1285104" y="1569307"/>
            <a:ext cx="10197188" cy="38306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2EF9CF6-1F12-422C-8695-FFE861DDC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951801"/>
              </p:ext>
            </p:extLst>
          </p:nvPr>
        </p:nvGraphicFramePr>
        <p:xfrm>
          <a:off x="1367375" y="3757400"/>
          <a:ext cx="9932520" cy="467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626">
                  <a:extLst>
                    <a:ext uri="{9D8B030D-6E8A-4147-A177-3AD203B41FA5}">
                      <a16:colId xmlns:a16="http://schemas.microsoft.com/office/drawing/2014/main" val="1761949076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814091863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3226680231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371817694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3790515617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82496691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538570639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590559251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3605811355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4143146873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355451037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1664317441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4069763196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1325268126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2029447128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3338116652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3577254868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3702801540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1300300668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2528571182"/>
                    </a:ext>
                  </a:extLst>
                </a:gridCol>
              </a:tblGrid>
              <a:tr h="467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126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148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115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4860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1621B98-EC26-49D6-8F8E-98CE97259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650067"/>
              </p:ext>
            </p:extLst>
          </p:nvPr>
        </p:nvGraphicFramePr>
        <p:xfrm>
          <a:off x="1367375" y="4729554"/>
          <a:ext cx="9932520" cy="467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626">
                  <a:extLst>
                    <a:ext uri="{9D8B030D-6E8A-4147-A177-3AD203B41FA5}">
                      <a16:colId xmlns:a16="http://schemas.microsoft.com/office/drawing/2014/main" val="1761949076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814091863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3226680231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371817694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3790515617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82496691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538570639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590559251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3605811355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4143146873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355451037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1664317441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4069763196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1325268126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2029447128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3338116652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3577254868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3702801540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1300300668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2528571182"/>
                    </a:ext>
                  </a:extLst>
                </a:gridCol>
              </a:tblGrid>
              <a:tr h="467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1855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1841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1839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1882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1848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1850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1841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1838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1891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1991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2038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1983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1921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1931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1872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1842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1827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1823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1848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1872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486078"/>
                  </a:ext>
                </a:extLst>
              </a:tr>
            </a:tbl>
          </a:graphicData>
        </a:graphic>
      </p:graphicFrame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AD7A6F8-F106-4557-8CE5-75D4FE43E191}"/>
              </a:ext>
            </a:extLst>
          </p:cNvPr>
          <p:cNvSpPr/>
          <p:nvPr/>
        </p:nvSpPr>
        <p:spPr>
          <a:xfrm>
            <a:off x="6148005" y="4343793"/>
            <a:ext cx="364202" cy="226338"/>
          </a:xfrm>
          <a:prstGeom prst="downArrow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50204-022F-4EC4-B429-CA96DCF16AC2}"/>
              </a:ext>
            </a:extLst>
          </p:cNvPr>
          <p:cNvSpPr txBox="1"/>
          <p:nvPr/>
        </p:nvSpPr>
        <p:spPr>
          <a:xfrm>
            <a:off x="6504552" y="4230871"/>
            <a:ext cx="1390124" cy="339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보상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값 적용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(-5)</a:t>
            </a:r>
            <a:endParaRPr lang="ko-KR" altLang="en-US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6D50DF-49BC-4E36-AAAD-78B983B31F3B}"/>
              </a:ext>
            </a:extLst>
          </p:cNvPr>
          <p:cNvSpPr/>
          <p:nvPr/>
        </p:nvSpPr>
        <p:spPr>
          <a:xfrm>
            <a:off x="8505540" y="3375704"/>
            <a:ext cx="2888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Average(5,3,7,6,5,6,3) = 5</a:t>
            </a:r>
            <a:endParaRPr lang="ko-KR" altLang="en-US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762A423-BC54-4114-B910-C75205108792}"/>
              </a:ext>
            </a:extLst>
          </p:cNvPr>
          <p:cNvCxnSpPr>
            <a:cxnSpLocks/>
          </p:cNvCxnSpPr>
          <p:nvPr/>
        </p:nvCxnSpPr>
        <p:spPr>
          <a:xfrm flipV="1">
            <a:off x="1647574" y="3545702"/>
            <a:ext cx="0" cy="2000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7A2F048-610A-4C64-A74A-1C84F64A9B77}"/>
              </a:ext>
            </a:extLst>
          </p:cNvPr>
          <p:cNvCxnSpPr>
            <a:cxnSpLocks/>
          </p:cNvCxnSpPr>
          <p:nvPr/>
        </p:nvCxnSpPr>
        <p:spPr>
          <a:xfrm flipV="1">
            <a:off x="2677309" y="3545702"/>
            <a:ext cx="0" cy="204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2370E21-D259-4308-AB3F-278417D315A5}"/>
              </a:ext>
            </a:extLst>
          </p:cNvPr>
          <p:cNvCxnSpPr>
            <a:cxnSpLocks/>
          </p:cNvCxnSpPr>
          <p:nvPr/>
        </p:nvCxnSpPr>
        <p:spPr>
          <a:xfrm>
            <a:off x="1647574" y="3545702"/>
            <a:ext cx="102973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64BE1B-395C-4683-A554-0B31839A2FA8}"/>
              </a:ext>
            </a:extLst>
          </p:cNvPr>
          <p:cNvSpPr txBox="1"/>
          <p:nvPr/>
        </p:nvSpPr>
        <p:spPr>
          <a:xfrm>
            <a:off x="830988" y="3272363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LINE_FILTER_COL_OFFSET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(sampling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간격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</a:p>
          <a:p>
            <a:endParaRPr lang="ko-KR" altLang="en-US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CB8118-32E1-4794-96F5-238C6CDAF98C}"/>
              </a:ext>
            </a:extLst>
          </p:cNvPr>
          <p:cNvSpPr txBox="1"/>
          <p:nvPr/>
        </p:nvSpPr>
        <p:spPr>
          <a:xfrm>
            <a:off x="-10054" y="3831959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Delta</a:t>
            </a:r>
          </a:p>
          <a:p>
            <a:pPr algn="ctr"/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(Raw data – baseline)</a:t>
            </a:r>
            <a:endParaRPr lang="ko-KR" altLang="en-US" sz="1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C852CD4-3C12-4D9C-B9F2-9BAE90DAEF48}"/>
              </a:ext>
            </a:extLst>
          </p:cNvPr>
          <p:cNvCxnSpPr>
            <a:cxnSpLocks/>
          </p:cNvCxnSpPr>
          <p:nvPr/>
        </p:nvCxnSpPr>
        <p:spPr>
          <a:xfrm flipH="1" flipV="1">
            <a:off x="5139171" y="3590100"/>
            <a:ext cx="421370" cy="154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1DF37BE-2A32-4B6B-A646-7AB2B177E811}"/>
              </a:ext>
            </a:extLst>
          </p:cNvPr>
          <p:cNvSpPr txBox="1"/>
          <p:nvPr/>
        </p:nvSpPr>
        <p:spPr>
          <a:xfrm>
            <a:off x="3723519" y="3378015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Finger or palm</a:t>
            </a:r>
            <a:endParaRPr lang="ko-KR" altLang="en-US" sz="16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D47BC6-2ACB-412F-BCD3-D95A4D387164}"/>
              </a:ext>
            </a:extLst>
          </p:cNvPr>
          <p:cNvSpPr txBox="1"/>
          <p:nvPr/>
        </p:nvSpPr>
        <p:spPr>
          <a:xfrm>
            <a:off x="361041" y="4810507"/>
            <a:ext cx="6815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Rawdata</a:t>
            </a:r>
            <a:endParaRPr lang="ko-KR" altLang="en-US" sz="1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9931019-719F-42B3-8670-43A5AB9FC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10092"/>
              </p:ext>
            </p:extLst>
          </p:nvPr>
        </p:nvGraphicFramePr>
        <p:xfrm>
          <a:off x="1380071" y="2792830"/>
          <a:ext cx="9932520" cy="467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626">
                  <a:extLst>
                    <a:ext uri="{9D8B030D-6E8A-4147-A177-3AD203B41FA5}">
                      <a16:colId xmlns:a16="http://schemas.microsoft.com/office/drawing/2014/main" val="1761949076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814091863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3226680231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371817694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3790515617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82496691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538570639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590559251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3605811355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4143146873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355451037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1664317441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4069763196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1325268126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2029447128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3338116652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3577254868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3702801540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1300300668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2528571182"/>
                    </a:ext>
                  </a:extLst>
                </a:gridCol>
              </a:tblGrid>
              <a:tr h="467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1855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1841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1881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1846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1851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1840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1870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1895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1833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1842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1890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1872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1842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1826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1823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1850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1872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48607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700A4C7C-A953-48E1-BD3F-C5889C33A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1316"/>
              </p:ext>
            </p:extLst>
          </p:nvPr>
        </p:nvGraphicFramePr>
        <p:xfrm>
          <a:off x="1380071" y="1820884"/>
          <a:ext cx="9932520" cy="467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626">
                  <a:extLst>
                    <a:ext uri="{9D8B030D-6E8A-4147-A177-3AD203B41FA5}">
                      <a16:colId xmlns:a16="http://schemas.microsoft.com/office/drawing/2014/main" val="1761949076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814091863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3226680231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371817694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3790515617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82496691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538570639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590559251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3605811355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4143146873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355451037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1664317441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4069763196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1325268126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2029447128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3338116652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3577254868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3702801540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1300300668"/>
                    </a:ext>
                  </a:extLst>
                </a:gridCol>
                <a:gridCol w="496626">
                  <a:extLst>
                    <a:ext uri="{9D8B030D-6E8A-4147-A177-3AD203B41FA5}">
                      <a16:colId xmlns:a16="http://schemas.microsoft.com/office/drawing/2014/main" val="2528571182"/>
                    </a:ext>
                  </a:extLst>
                </a:gridCol>
              </a:tblGrid>
              <a:tr h="467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1860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1846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1844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1887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1853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1855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1846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1843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1896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1996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2043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1988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1926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1936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1877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1847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1832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1828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1853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1877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48607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3BA2A5C-BD24-4020-829C-103E306A6665}"/>
              </a:ext>
            </a:extLst>
          </p:cNvPr>
          <p:cNvSpPr txBox="1"/>
          <p:nvPr/>
        </p:nvSpPr>
        <p:spPr>
          <a:xfrm>
            <a:off x="341806" y="1934208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Raw data</a:t>
            </a:r>
            <a:endParaRPr lang="ko-KR" altLang="en-US" sz="1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FBC3C3-E566-429F-8AE7-B2BC27702D7F}"/>
              </a:ext>
            </a:extLst>
          </p:cNvPr>
          <p:cNvSpPr txBox="1"/>
          <p:nvPr/>
        </p:nvSpPr>
        <p:spPr>
          <a:xfrm>
            <a:off x="372264" y="2924273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Baseline</a:t>
            </a:r>
            <a:endParaRPr lang="ko-KR" altLang="en-US" sz="1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BA17F0-D6C3-4DDF-A448-C9FB08C0F9C2}"/>
              </a:ext>
            </a:extLst>
          </p:cNvPr>
          <p:cNvSpPr/>
          <p:nvPr/>
        </p:nvSpPr>
        <p:spPr>
          <a:xfrm>
            <a:off x="6181436" y="2506227"/>
            <a:ext cx="297340" cy="61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560BF799-CA68-46AB-8CBF-5EF5335ED5B3}"/>
              </a:ext>
            </a:extLst>
          </p:cNvPr>
          <p:cNvSpPr/>
          <p:nvPr/>
        </p:nvSpPr>
        <p:spPr>
          <a:xfrm>
            <a:off x="6148005" y="3378963"/>
            <a:ext cx="364202" cy="226338"/>
          </a:xfrm>
          <a:prstGeom prst="downArrow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33" name="슬라이드 번호 개체 틀 32">
            <a:extLst>
              <a:ext uri="{FF2B5EF4-FFF2-40B4-BE49-F238E27FC236}">
                <a16:creationId xmlns:a16="http://schemas.microsoft.com/office/drawing/2014/main" id="{33C7CEC0-F296-46F4-AA8C-99893B76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5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99E42-FFE3-4433-9D02-860C02B1A1CC}"/>
              </a:ext>
            </a:extLst>
          </p:cNvPr>
          <p:cNvSpPr txBox="1"/>
          <p:nvPr/>
        </p:nvSpPr>
        <p:spPr>
          <a:xfrm>
            <a:off x="384267" y="485064"/>
            <a:ext cx="854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4. Baseline Calculate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(Delta)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53DC58-E520-4D58-9DF8-A99518E2CD10}"/>
              </a:ext>
            </a:extLst>
          </p:cNvPr>
          <p:cNvCxnSpPr>
            <a:cxnSpLocks/>
          </p:cNvCxnSpPr>
          <p:nvPr/>
        </p:nvCxnSpPr>
        <p:spPr>
          <a:xfrm>
            <a:off x="412357" y="869820"/>
            <a:ext cx="43724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97B92F1-08E6-4169-95B2-2BBF6CB40BFF}"/>
              </a:ext>
            </a:extLst>
          </p:cNvPr>
          <p:cNvSpPr txBox="1"/>
          <p:nvPr/>
        </p:nvSpPr>
        <p:spPr>
          <a:xfrm>
            <a:off x="482608" y="6343787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67806F0-62F4-41DB-B71C-2E2ED4B81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9" y="6429011"/>
            <a:ext cx="257319" cy="22966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E82BF1-2EAC-4573-9299-794DA44642FE}"/>
              </a:ext>
            </a:extLst>
          </p:cNvPr>
          <p:cNvSpPr/>
          <p:nvPr/>
        </p:nvSpPr>
        <p:spPr>
          <a:xfrm>
            <a:off x="4403455" y="240267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51AAB3-A41A-4D15-89DC-A6491E6C632D}"/>
              </a:ext>
            </a:extLst>
          </p:cNvPr>
          <p:cNvSpPr txBox="1"/>
          <p:nvPr/>
        </p:nvSpPr>
        <p:spPr>
          <a:xfrm>
            <a:off x="618454" y="1254577"/>
            <a:ext cx="97960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Touch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판단하기 위한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Intensity data(Delta)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계산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1) Delta = (Raw data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–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Baseline) &gt;&gt; n     (n : scaling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하고 싶은 값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</a:p>
          <a:p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2) Normalize Delta :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모든 노드에서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Touch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감도가 일정하게 해 줌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</a:t>
            </a:r>
          </a:p>
          <a:p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</a:t>
            </a:r>
            <a:endParaRPr lang="ko-KR" altLang="en-US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63B9CF6-C685-4CD9-BE99-6B9EEBD1D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081077"/>
              </p:ext>
            </p:extLst>
          </p:nvPr>
        </p:nvGraphicFramePr>
        <p:xfrm>
          <a:off x="795294" y="3346068"/>
          <a:ext cx="2915506" cy="1672908"/>
        </p:xfrm>
        <a:graphic>
          <a:graphicData uri="http://schemas.openxmlformats.org/drawingml/2006/table">
            <a:tbl>
              <a:tblPr/>
              <a:tblGrid>
                <a:gridCol w="265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5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5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50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50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50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50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39409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 Raw Data 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409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3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7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E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C0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2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4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1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9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2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2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9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9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1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1A3C944-1D1F-4C1F-B6A6-9B41F3BE0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494865"/>
              </p:ext>
            </p:extLst>
          </p:nvPr>
        </p:nvGraphicFramePr>
        <p:xfrm>
          <a:off x="4377699" y="3320866"/>
          <a:ext cx="2978338" cy="1672908"/>
        </p:xfrm>
        <a:graphic>
          <a:graphicData uri="http://schemas.openxmlformats.org/drawingml/2006/table">
            <a:tbl>
              <a:tblPr/>
              <a:tblGrid>
                <a:gridCol w="270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7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07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07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07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07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075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39409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 Raw Data - Baseline 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409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C0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9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1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9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9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9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A97FDCA-4DD1-4EFA-A7F4-44B064BDB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089027"/>
              </p:ext>
            </p:extLst>
          </p:nvPr>
        </p:nvGraphicFramePr>
        <p:xfrm>
          <a:off x="8022936" y="3320866"/>
          <a:ext cx="2978333" cy="1672908"/>
        </p:xfrm>
        <a:graphic>
          <a:graphicData uri="http://schemas.openxmlformats.org/drawingml/2006/table">
            <a:tbl>
              <a:tblPr/>
              <a:tblGrid>
                <a:gridCol w="260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18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18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18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18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18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18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39409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 Intensity Data (Scaling) 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409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C0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9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1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9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9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9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F28DA5E-23C1-4307-9A08-B86394F7D419}"/>
              </a:ext>
            </a:extLst>
          </p:cNvPr>
          <p:cNvSpPr/>
          <p:nvPr/>
        </p:nvSpPr>
        <p:spPr>
          <a:xfrm>
            <a:off x="3946622" y="4157320"/>
            <a:ext cx="315205" cy="2990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D810184-B6C3-4495-A335-B90EDA4E1C08}"/>
              </a:ext>
            </a:extLst>
          </p:cNvPr>
          <p:cNvSpPr/>
          <p:nvPr/>
        </p:nvSpPr>
        <p:spPr>
          <a:xfrm>
            <a:off x="7587781" y="4157320"/>
            <a:ext cx="315205" cy="2990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3149BF-84D7-4E9B-90E5-48949E102755}"/>
              </a:ext>
            </a:extLst>
          </p:cNvPr>
          <p:cNvSpPr txBox="1"/>
          <p:nvPr/>
        </p:nvSpPr>
        <p:spPr>
          <a:xfrm>
            <a:off x="7413401" y="3880321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scaling</a:t>
            </a:r>
            <a:endParaRPr lang="ko-KR" altLang="en-US" sz="120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0F500C0C-4F1B-41E7-BEAD-A6A7B752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25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99E42-FFE3-4433-9D02-860C02B1A1CC}"/>
              </a:ext>
            </a:extLst>
          </p:cNvPr>
          <p:cNvSpPr txBox="1"/>
          <p:nvPr/>
        </p:nvSpPr>
        <p:spPr>
          <a:xfrm>
            <a:off x="384267" y="485064"/>
            <a:ext cx="854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4. Baseline Calculate (Delta)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53DC58-E520-4D58-9DF8-A99518E2CD10}"/>
              </a:ext>
            </a:extLst>
          </p:cNvPr>
          <p:cNvCxnSpPr>
            <a:cxnSpLocks/>
          </p:cNvCxnSpPr>
          <p:nvPr/>
        </p:nvCxnSpPr>
        <p:spPr>
          <a:xfrm>
            <a:off x="412357" y="869820"/>
            <a:ext cx="43724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97B92F1-08E6-4169-95B2-2BBF6CB40BFF}"/>
              </a:ext>
            </a:extLst>
          </p:cNvPr>
          <p:cNvSpPr txBox="1"/>
          <p:nvPr/>
        </p:nvSpPr>
        <p:spPr>
          <a:xfrm>
            <a:off x="482608" y="6343787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67806F0-62F4-41DB-B71C-2E2ED4B81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9" y="6429011"/>
            <a:ext cx="257319" cy="22966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E82BF1-2EAC-4573-9299-794DA44642FE}"/>
              </a:ext>
            </a:extLst>
          </p:cNvPr>
          <p:cNvSpPr/>
          <p:nvPr/>
        </p:nvSpPr>
        <p:spPr>
          <a:xfrm>
            <a:off x="4403455" y="240267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F11853F-2E7E-4EC9-AAF7-801BC127A450}"/>
              </a:ext>
            </a:extLst>
          </p:cNvPr>
          <p:cNvCxnSpPr>
            <a:cxnSpLocks/>
          </p:cNvCxnSpPr>
          <p:nvPr/>
        </p:nvCxnSpPr>
        <p:spPr>
          <a:xfrm>
            <a:off x="3779577" y="4958941"/>
            <a:ext cx="372209" cy="40062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tailEnd type="triangle" w="sm" len="sm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76ECAD6-253E-4A56-B483-91E61D42164D}"/>
              </a:ext>
            </a:extLst>
          </p:cNvPr>
          <p:cNvSpPr txBox="1"/>
          <p:nvPr/>
        </p:nvSpPr>
        <p:spPr>
          <a:xfrm>
            <a:off x="3777687" y="5387693"/>
            <a:ext cx="1860269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SRIC (Source + ROIC)</a:t>
            </a:r>
            <a:endParaRPr kumimoji="0" lang="ko-KR" altLang="en-US" sz="1200" dirty="0">
              <a:solidFill>
                <a:prstClr val="black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EBA7E19-38ED-4F09-9497-C3FC8EA897F0}"/>
              </a:ext>
            </a:extLst>
          </p:cNvPr>
          <p:cNvGrpSpPr/>
          <p:nvPr/>
        </p:nvGrpSpPr>
        <p:grpSpPr>
          <a:xfrm rot="10800000">
            <a:off x="848025" y="4737943"/>
            <a:ext cx="4262631" cy="292035"/>
            <a:chOff x="1025543" y="1117212"/>
            <a:chExt cx="3773040" cy="246533"/>
          </a:xfrm>
        </p:grpSpPr>
        <p:sp>
          <p:nvSpPr>
            <p:cNvPr id="37" name="자유형 152">
              <a:extLst>
                <a:ext uri="{FF2B5EF4-FFF2-40B4-BE49-F238E27FC236}">
                  <a16:creationId xmlns:a16="http://schemas.microsoft.com/office/drawing/2014/main" id="{AA2BC50A-CBF8-45D4-8E30-68B4D5D19386}"/>
                </a:ext>
              </a:extLst>
            </p:cNvPr>
            <p:cNvSpPr/>
            <p:nvPr/>
          </p:nvSpPr>
          <p:spPr bwMode="auto">
            <a:xfrm rot="10800000">
              <a:off x="1025543" y="1117212"/>
              <a:ext cx="3773040" cy="144000"/>
            </a:xfrm>
            <a:custGeom>
              <a:avLst/>
              <a:gdLst>
                <a:gd name="connsiteX0" fmla="*/ 0 w 1295400"/>
                <a:gd name="connsiteY0" fmla="*/ 0 h 158750"/>
                <a:gd name="connsiteX1" fmla="*/ 1295400 w 1295400"/>
                <a:gd name="connsiteY1" fmla="*/ 0 h 158750"/>
                <a:gd name="connsiteX2" fmla="*/ 1295400 w 1295400"/>
                <a:gd name="connsiteY2" fmla="*/ 158750 h 158750"/>
                <a:gd name="connsiteX3" fmla="*/ 9525 w 1295400"/>
                <a:gd name="connsiteY3" fmla="*/ 158750 h 158750"/>
                <a:gd name="connsiteX4" fmla="*/ 0 w 1295400"/>
                <a:gd name="connsiteY4" fmla="*/ 0 h 158750"/>
                <a:gd name="connsiteX0" fmla="*/ 0 w 1295400"/>
                <a:gd name="connsiteY0" fmla="*/ 0 h 158750"/>
                <a:gd name="connsiteX1" fmla="*/ 1295400 w 1295400"/>
                <a:gd name="connsiteY1" fmla="*/ 0 h 158750"/>
                <a:gd name="connsiteX2" fmla="*/ 1295400 w 1295400"/>
                <a:gd name="connsiteY2" fmla="*/ 158750 h 158750"/>
                <a:gd name="connsiteX3" fmla="*/ 0 w 1295400"/>
                <a:gd name="connsiteY3" fmla="*/ 158750 h 158750"/>
                <a:gd name="connsiteX4" fmla="*/ 0 w 1295400"/>
                <a:gd name="connsiteY4" fmla="*/ 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0" h="158750">
                  <a:moveTo>
                    <a:pt x="0" y="0"/>
                  </a:moveTo>
                  <a:lnTo>
                    <a:pt x="1295400" y="0"/>
                  </a:lnTo>
                  <a:lnTo>
                    <a:pt x="1295400" y="158750"/>
                  </a:lnTo>
                  <a:lnTo>
                    <a:pt x="0" y="158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00">
                <a:alpha val="30196"/>
              </a:srgbClr>
            </a:solidFill>
            <a:ln w="6350" cap="flat" cmpd="sng" algn="ctr">
              <a:solidFill>
                <a:srgbClr val="333399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C7CE74A-1377-4FA5-93C5-BD4ED5A0FC3B}"/>
                </a:ext>
              </a:extLst>
            </p:cNvPr>
            <p:cNvGrpSpPr/>
            <p:nvPr/>
          </p:nvGrpSpPr>
          <p:grpSpPr>
            <a:xfrm>
              <a:off x="1135651" y="1215450"/>
              <a:ext cx="3601325" cy="148295"/>
              <a:chOff x="959592" y="1215450"/>
              <a:chExt cx="3601325" cy="148295"/>
            </a:xfrm>
          </p:grpSpPr>
          <p:grpSp>
            <p:nvGrpSpPr>
              <p:cNvPr id="39" name="그룹 850">
                <a:extLst>
                  <a:ext uri="{FF2B5EF4-FFF2-40B4-BE49-F238E27FC236}">
                    <a16:creationId xmlns:a16="http://schemas.microsoft.com/office/drawing/2014/main" id="{57EEB4BF-71F9-4E55-8BBD-2EB621D78C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959592" y="1215450"/>
                <a:ext cx="195553" cy="144000"/>
                <a:chOff x="3193324" y="5013220"/>
                <a:chExt cx="193677" cy="133495"/>
              </a:xfrm>
            </p:grpSpPr>
            <p:sp>
              <p:nvSpPr>
                <p:cNvPr id="55" name="자유형 170">
                  <a:extLst>
                    <a:ext uri="{FF2B5EF4-FFF2-40B4-BE49-F238E27FC236}">
                      <a16:creationId xmlns:a16="http://schemas.microsoft.com/office/drawing/2014/main" id="{5D388C0F-1F12-4EB2-BA44-745431ED95A7}"/>
                    </a:ext>
                  </a:extLst>
                </p:cNvPr>
                <p:cNvSpPr/>
                <p:nvPr/>
              </p:nvSpPr>
              <p:spPr bwMode="auto">
                <a:xfrm>
                  <a:off x="3193324" y="5013220"/>
                  <a:ext cx="193677" cy="133495"/>
                </a:xfrm>
                <a:custGeom>
                  <a:avLst/>
                  <a:gdLst>
                    <a:gd name="connsiteX0" fmla="*/ 0 w 180975"/>
                    <a:gd name="connsiteY0" fmla="*/ 0 h 133350"/>
                    <a:gd name="connsiteX1" fmla="*/ 180975 w 180975"/>
                    <a:gd name="connsiteY1" fmla="*/ 0 h 133350"/>
                    <a:gd name="connsiteX2" fmla="*/ 177800 w 180975"/>
                    <a:gd name="connsiteY2" fmla="*/ 63500 h 133350"/>
                    <a:gd name="connsiteX3" fmla="*/ 142875 w 180975"/>
                    <a:gd name="connsiteY3" fmla="*/ 88900 h 133350"/>
                    <a:gd name="connsiteX4" fmla="*/ 142875 w 180975"/>
                    <a:gd name="connsiteY4" fmla="*/ 133350 h 133350"/>
                    <a:gd name="connsiteX5" fmla="*/ 38100 w 180975"/>
                    <a:gd name="connsiteY5" fmla="*/ 133350 h 133350"/>
                    <a:gd name="connsiteX6" fmla="*/ 38100 w 180975"/>
                    <a:gd name="connsiteY6" fmla="*/ 95250 h 133350"/>
                    <a:gd name="connsiteX7" fmla="*/ 3175 w 180975"/>
                    <a:gd name="connsiteY7" fmla="*/ 60325 h 133350"/>
                    <a:gd name="connsiteX8" fmla="*/ 0 w 180975"/>
                    <a:gd name="connsiteY8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975" h="133350">
                      <a:moveTo>
                        <a:pt x="0" y="0"/>
                      </a:moveTo>
                      <a:lnTo>
                        <a:pt x="180975" y="0"/>
                      </a:lnTo>
                      <a:lnTo>
                        <a:pt x="177800" y="63500"/>
                      </a:lnTo>
                      <a:lnTo>
                        <a:pt x="142875" y="88900"/>
                      </a:lnTo>
                      <a:lnTo>
                        <a:pt x="142875" y="133350"/>
                      </a:lnTo>
                      <a:lnTo>
                        <a:pt x="38100" y="133350"/>
                      </a:lnTo>
                      <a:lnTo>
                        <a:pt x="38100" y="95250"/>
                      </a:lnTo>
                      <a:lnTo>
                        <a:pt x="3175" y="603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66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DD872258-AE49-4AC5-8D8E-F1403A1101CA}"/>
                    </a:ext>
                  </a:extLst>
                </p:cNvPr>
                <p:cNvSpPr/>
                <p:nvPr/>
              </p:nvSpPr>
              <p:spPr bwMode="auto">
                <a:xfrm>
                  <a:off x="3221289" y="5032291"/>
                  <a:ext cx="142876" cy="36039"/>
                </a:xfrm>
                <a:prstGeom prst="rect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0" name="그룹 850">
                <a:extLst>
                  <a:ext uri="{FF2B5EF4-FFF2-40B4-BE49-F238E27FC236}">
                    <a16:creationId xmlns:a16="http://schemas.microsoft.com/office/drawing/2014/main" id="{AD6227A0-DE46-48DE-B4DE-56CE8DA86C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1640747" y="1215450"/>
                <a:ext cx="195553" cy="144000"/>
                <a:chOff x="3053034" y="5013220"/>
                <a:chExt cx="193677" cy="133495"/>
              </a:xfrm>
            </p:grpSpPr>
            <p:sp>
              <p:nvSpPr>
                <p:cNvPr id="53" name="자유형 168">
                  <a:extLst>
                    <a:ext uri="{FF2B5EF4-FFF2-40B4-BE49-F238E27FC236}">
                      <a16:creationId xmlns:a16="http://schemas.microsoft.com/office/drawing/2014/main" id="{D7D9BDA8-5338-4923-8788-EFCB9211FD9B}"/>
                    </a:ext>
                  </a:extLst>
                </p:cNvPr>
                <p:cNvSpPr/>
                <p:nvPr/>
              </p:nvSpPr>
              <p:spPr bwMode="auto">
                <a:xfrm>
                  <a:off x="3053034" y="5013220"/>
                  <a:ext cx="193677" cy="133495"/>
                </a:xfrm>
                <a:custGeom>
                  <a:avLst/>
                  <a:gdLst>
                    <a:gd name="connsiteX0" fmla="*/ 0 w 180975"/>
                    <a:gd name="connsiteY0" fmla="*/ 0 h 133350"/>
                    <a:gd name="connsiteX1" fmla="*/ 180975 w 180975"/>
                    <a:gd name="connsiteY1" fmla="*/ 0 h 133350"/>
                    <a:gd name="connsiteX2" fmla="*/ 177800 w 180975"/>
                    <a:gd name="connsiteY2" fmla="*/ 63500 h 133350"/>
                    <a:gd name="connsiteX3" fmla="*/ 142875 w 180975"/>
                    <a:gd name="connsiteY3" fmla="*/ 88900 h 133350"/>
                    <a:gd name="connsiteX4" fmla="*/ 142875 w 180975"/>
                    <a:gd name="connsiteY4" fmla="*/ 133350 h 133350"/>
                    <a:gd name="connsiteX5" fmla="*/ 38100 w 180975"/>
                    <a:gd name="connsiteY5" fmla="*/ 133350 h 133350"/>
                    <a:gd name="connsiteX6" fmla="*/ 38100 w 180975"/>
                    <a:gd name="connsiteY6" fmla="*/ 95250 h 133350"/>
                    <a:gd name="connsiteX7" fmla="*/ 3175 w 180975"/>
                    <a:gd name="connsiteY7" fmla="*/ 60325 h 133350"/>
                    <a:gd name="connsiteX8" fmla="*/ 0 w 180975"/>
                    <a:gd name="connsiteY8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975" h="133350">
                      <a:moveTo>
                        <a:pt x="0" y="0"/>
                      </a:moveTo>
                      <a:lnTo>
                        <a:pt x="180975" y="0"/>
                      </a:lnTo>
                      <a:lnTo>
                        <a:pt x="177800" y="63500"/>
                      </a:lnTo>
                      <a:lnTo>
                        <a:pt x="142875" y="88900"/>
                      </a:lnTo>
                      <a:lnTo>
                        <a:pt x="142875" y="133350"/>
                      </a:lnTo>
                      <a:lnTo>
                        <a:pt x="38100" y="133350"/>
                      </a:lnTo>
                      <a:lnTo>
                        <a:pt x="38100" y="95250"/>
                      </a:lnTo>
                      <a:lnTo>
                        <a:pt x="3175" y="603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66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CE5715A4-113B-448F-AD38-FCF32144D49E}"/>
                    </a:ext>
                  </a:extLst>
                </p:cNvPr>
                <p:cNvSpPr/>
                <p:nvPr/>
              </p:nvSpPr>
              <p:spPr bwMode="auto">
                <a:xfrm>
                  <a:off x="3085396" y="5032291"/>
                  <a:ext cx="142876" cy="36039"/>
                </a:xfrm>
                <a:prstGeom prst="rect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1" name="그룹 850">
                <a:extLst>
                  <a:ext uri="{FF2B5EF4-FFF2-40B4-BE49-F238E27FC236}">
                    <a16:creationId xmlns:a16="http://schemas.microsoft.com/office/drawing/2014/main" id="{F60910B1-72DA-4727-81DA-FB5650F27D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2321902" y="1215450"/>
                <a:ext cx="195552" cy="144000"/>
                <a:chOff x="3121963" y="5013220"/>
                <a:chExt cx="193677" cy="133495"/>
              </a:xfrm>
            </p:grpSpPr>
            <p:sp>
              <p:nvSpPr>
                <p:cNvPr id="51" name="자유형 166">
                  <a:extLst>
                    <a:ext uri="{FF2B5EF4-FFF2-40B4-BE49-F238E27FC236}">
                      <a16:creationId xmlns:a16="http://schemas.microsoft.com/office/drawing/2014/main" id="{CE2F8A1D-8C23-4D73-BA7E-F0D356936F95}"/>
                    </a:ext>
                  </a:extLst>
                </p:cNvPr>
                <p:cNvSpPr/>
                <p:nvPr/>
              </p:nvSpPr>
              <p:spPr bwMode="auto">
                <a:xfrm>
                  <a:off x="3121963" y="5013220"/>
                  <a:ext cx="193677" cy="133495"/>
                </a:xfrm>
                <a:custGeom>
                  <a:avLst/>
                  <a:gdLst>
                    <a:gd name="connsiteX0" fmla="*/ 0 w 180975"/>
                    <a:gd name="connsiteY0" fmla="*/ 0 h 133350"/>
                    <a:gd name="connsiteX1" fmla="*/ 180975 w 180975"/>
                    <a:gd name="connsiteY1" fmla="*/ 0 h 133350"/>
                    <a:gd name="connsiteX2" fmla="*/ 177800 w 180975"/>
                    <a:gd name="connsiteY2" fmla="*/ 63500 h 133350"/>
                    <a:gd name="connsiteX3" fmla="*/ 142875 w 180975"/>
                    <a:gd name="connsiteY3" fmla="*/ 88900 h 133350"/>
                    <a:gd name="connsiteX4" fmla="*/ 142875 w 180975"/>
                    <a:gd name="connsiteY4" fmla="*/ 133350 h 133350"/>
                    <a:gd name="connsiteX5" fmla="*/ 38100 w 180975"/>
                    <a:gd name="connsiteY5" fmla="*/ 133350 h 133350"/>
                    <a:gd name="connsiteX6" fmla="*/ 38100 w 180975"/>
                    <a:gd name="connsiteY6" fmla="*/ 95250 h 133350"/>
                    <a:gd name="connsiteX7" fmla="*/ 3175 w 180975"/>
                    <a:gd name="connsiteY7" fmla="*/ 60325 h 133350"/>
                    <a:gd name="connsiteX8" fmla="*/ 0 w 180975"/>
                    <a:gd name="connsiteY8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975" h="133350">
                      <a:moveTo>
                        <a:pt x="0" y="0"/>
                      </a:moveTo>
                      <a:lnTo>
                        <a:pt x="180975" y="0"/>
                      </a:lnTo>
                      <a:lnTo>
                        <a:pt x="177800" y="63500"/>
                      </a:lnTo>
                      <a:lnTo>
                        <a:pt x="142875" y="88900"/>
                      </a:lnTo>
                      <a:lnTo>
                        <a:pt x="142875" y="133350"/>
                      </a:lnTo>
                      <a:lnTo>
                        <a:pt x="38100" y="133350"/>
                      </a:lnTo>
                      <a:lnTo>
                        <a:pt x="38100" y="95250"/>
                      </a:lnTo>
                      <a:lnTo>
                        <a:pt x="3175" y="603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66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482B7ED4-A717-4EC6-94BC-B87C82049F50}"/>
                    </a:ext>
                  </a:extLst>
                </p:cNvPr>
                <p:cNvSpPr/>
                <p:nvPr/>
              </p:nvSpPr>
              <p:spPr bwMode="auto">
                <a:xfrm>
                  <a:off x="3149928" y="5032291"/>
                  <a:ext cx="142876" cy="36039"/>
                </a:xfrm>
                <a:prstGeom prst="rect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2" name="그룹 850">
                <a:extLst>
                  <a:ext uri="{FF2B5EF4-FFF2-40B4-BE49-F238E27FC236}">
                    <a16:creationId xmlns:a16="http://schemas.microsoft.com/office/drawing/2014/main" id="{3F27ABC5-0241-4535-B9AD-46C6235557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003056" y="1219745"/>
                <a:ext cx="195553" cy="144000"/>
                <a:chOff x="3193324" y="5013220"/>
                <a:chExt cx="193677" cy="133495"/>
              </a:xfrm>
            </p:grpSpPr>
            <p:sp>
              <p:nvSpPr>
                <p:cNvPr id="49" name="자유형 164">
                  <a:extLst>
                    <a:ext uri="{FF2B5EF4-FFF2-40B4-BE49-F238E27FC236}">
                      <a16:creationId xmlns:a16="http://schemas.microsoft.com/office/drawing/2014/main" id="{A871D0DF-BE9A-443A-9308-1358A7090B8F}"/>
                    </a:ext>
                  </a:extLst>
                </p:cNvPr>
                <p:cNvSpPr/>
                <p:nvPr/>
              </p:nvSpPr>
              <p:spPr bwMode="auto">
                <a:xfrm>
                  <a:off x="3193324" y="5013220"/>
                  <a:ext cx="193677" cy="133495"/>
                </a:xfrm>
                <a:custGeom>
                  <a:avLst/>
                  <a:gdLst>
                    <a:gd name="connsiteX0" fmla="*/ 0 w 180975"/>
                    <a:gd name="connsiteY0" fmla="*/ 0 h 133350"/>
                    <a:gd name="connsiteX1" fmla="*/ 180975 w 180975"/>
                    <a:gd name="connsiteY1" fmla="*/ 0 h 133350"/>
                    <a:gd name="connsiteX2" fmla="*/ 177800 w 180975"/>
                    <a:gd name="connsiteY2" fmla="*/ 63500 h 133350"/>
                    <a:gd name="connsiteX3" fmla="*/ 142875 w 180975"/>
                    <a:gd name="connsiteY3" fmla="*/ 88900 h 133350"/>
                    <a:gd name="connsiteX4" fmla="*/ 142875 w 180975"/>
                    <a:gd name="connsiteY4" fmla="*/ 133350 h 133350"/>
                    <a:gd name="connsiteX5" fmla="*/ 38100 w 180975"/>
                    <a:gd name="connsiteY5" fmla="*/ 133350 h 133350"/>
                    <a:gd name="connsiteX6" fmla="*/ 38100 w 180975"/>
                    <a:gd name="connsiteY6" fmla="*/ 95250 h 133350"/>
                    <a:gd name="connsiteX7" fmla="*/ 3175 w 180975"/>
                    <a:gd name="connsiteY7" fmla="*/ 60325 h 133350"/>
                    <a:gd name="connsiteX8" fmla="*/ 0 w 180975"/>
                    <a:gd name="connsiteY8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975" h="133350">
                      <a:moveTo>
                        <a:pt x="0" y="0"/>
                      </a:moveTo>
                      <a:lnTo>
                        <a:pt x="180975" y="0"/>
                      </a:lnTo>
                      <a:lnTo>
                        <a:pt x="177800" y="63500"/>
                      </a:lnTo>
                      <a:lnTo>
                        <a:pt x="142875" y="88900"/>
                      </a:lnTo>
                      <a:lnTo>
                        <a:pt x="142875" y="133350"/>
                      </a:lnTo>
                      <a:lnTo>
                        <a:pt x="38100" y="133350"/>
                      </a:lnTo>
                      <a:lnTo>
                        <a:pt x="38100" y="95250"/>
                      </a:lnTo>
                      <a:lnTo>
                        <a:pt x="3175" y="603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66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3415A91-4D35-41E9-86B7-C16C131D36B1}"/>
                    </a:ext>
                  </a:extLst>
                </p:cNvPr>
                <p:cNvSpPr/>
                <p:nvPr/>
              </p:nvSpPr>
              <p:spPr bwMode="auto">
                <a:xfrm>
                  <a:off x="3221289" y="5032291"/>
                  <a:ext cx="142876" cy="36039"/>
                </a:xfrm>
                <a:prstGeom prst="rect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3" name="그룹 850">
                <a:extLst>
                  <a:ext uri="{FF2B5EF4-FFF2-40B4-BE49-F238E27FC236}">
                    <a16:creationId xmlns:a16="http://schemas.microsoft.com/office/drawing/2014/main" id="{468A2C5D-C444-41E2-9531-C2D417DB04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684211" y="1219745"/>
                <a:ext cx="195553" cy="144000"/>
                <a:chOff x="3193324" y="5013220"/>
                <a:chExt cx="193677" cy="133495"/>
              </a:xfrm>
            </p:grpSpPr>
            <p:sp>
              <p:nvSpPr>
                <p:cNvPr id="47" name="자유형 162">
                  <a:extLst>
                    <a:ext uri="{FF2B5EF4-FFF2-40B4-BE49-F238E27FC236}">
                      <a16:creationId xmlns:a16="http://schemas.microsoft.com/office/drawing/2014/main" id="{5C04A769-2ADA-4FFE-B965-B9B2B5A365AA}"/>
                    </a:ext>
                  </a:extLst>
                </p:cNvPr>
                <p:cNvSpPr/>
                <p:nvPr/>
              </p:nvSpPr>
              <p:spPr bwMode="auto">
                <a:xfrm>
                  <a:off x="3193324" y="5013220"/>
                  <a:ext cx="193677" cy="133495"/>
                </a:xfrm>
                <a:custGeom>
                  <a:avLst/>
                  <a:gdLst>
                    <a:gd name="connsiteX0" fmla="*/ 0 w 180975"/>
                    <a:gd name="connsiteY0" fmla="*/ 0 h 133350"/>
                    <a:gd name="connsiteX1" fmla="*/ 180975 w 180975"/>
                    <a:gd name="connsiteY1" fmla="*/ 0 h 133350"/>
                    <a:gd name="connsiteX2" fmla="*/ 177800 w 180975"/>
                    <a:gd name="connsiteY2" fmla="*/ 63500 h 133350"/>
                    <a:gd name="connsiteX3" fmla="*/ 142875 w 180975"/>
                    <a:gd name="connsiteY3" fmla="*/ 88900 h 133350"/>
                    <a:gd name="connsiteX4" fmla="*/ 142875 w 180975"/>
                    <a:gd name="connsiteY4" fmla="*/ 133350 h 133350"/>
                    <a:gd name="connsiteX5" fmla="*/ 38100 w 180975"/>
                    <a:gd name="connsiteY5" fmla="*/ 133350 h 133350"/>
                    <a:gd name="connsiteX6" fmla="*/ 38100 w 180975"/>
                    <a:gd name="connsiteY6" fmla="*/ 95250 h 133350"/>
                    <a:gd name="connsiteX7" fmla="*/ 3175 w 180975"/>
                    <a:gd name="connsiteY7" fmla="*/ 60325 h 133350"/>
                    <a:gd name="connsiteX8" fmla="*/ 0 w 180975"/>
                    <a:gd name="connsiteY8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975" h="133350">
                      <a:moveTo>
                        <a:pt x="0" y="0"/>
                      </a:moveTo>
                      <a:lnTo>
                        <a:pt x="180975" y="0"/>
                      </a:lnTo>
                      <a:lnTo>
                        <a:pt x="177800" y="63500"/>
                      </a:lnTo>
                      <a:lnTo>
                        <a:pt x="142875" y="88900"/>
                      </a:lnTo>
                      <a:lnTo>
                        <a:pt x="142875" y="133350"/>
                      </a:lnTo>
                      <a:lnTo>
                        <a:pt x="38100" y="133350"/>
                      </a:lnTo>
                      <a:lnTo>
                        <a:pt x="38100" y="95250"/>
                      </a:lnTo>
                      <a:lnTo>
                        <a:pt x="3175" y="603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66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A6323EA6-CB4D-4757-B7C2-A05AC6066DFE}"/>
                    </a:ext>
                  </a:extLst>
                </p:cNvPr>
                <p:cNvSpPr/>
                <p:nvPr/>
              </p:nvSpPr>
              <p:spPr bwMode="auto">
                <a:xfrm>
                  <a:off x="3221289" y="5032291"/>
                  <a:ext cx="142876" cy="36039"/>
                </a:xfrm>
                <a:prstGeom prst="rect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4" name="그룹 850">
                <a:extLst>
                  <a:ext uri="{FF2B5EF4-FFF2-40B4-BE49-F238E27FC236}">
                    <a16:creationId xmlns:a16="http://schemas.microsoft.com/office/drawing/2014/main" id="{747B756C-12CA-4504-AD27-5958E46B9B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4365364" y="1219745"/>
                <a:ext cx="195553" cy="144000"/>
                <a:chOff x="3193324" y="5013220"/>
                <a:chExt cx="193677" cy="133495"/>
              </a:xfrm>
            </p:grpSpPr>
            <p:sp>
              <p:nvSpPr>
                <p:cNvPr id="45" name="자유형 160">
                  <a:extLst>
                    <a:ext uri="{FF2B5EF4-FFF2-40B4-BE49-F238E27FC236}">
                      <a16:creationId xmlns:a16="http://schemas.microsoft.com/office/drawing/2014/main" id="{4AA1BDE1-078A-41D1-8FE2-F6FC9FF1B79F}"/>
                    </a:ext>
                  </a:extLst>
                </p:cNvPr>
                <p:cNvSpPr/>
                <p:nvPr/>
              </p:nvSpPr>
              <p:spPr bwMode="auto">
                <a:xfrm>
                  <a:off x="3193324" y="5013220"/>
                  <a:ext cx="193677" cy="133495"/>
                </a:xfrm>
                <a:custGeom>
                  <a:avLst/>
                  <a:gdLst>
                    <a:gd name="connsiteX0" fmla="*/ 0 w 180975"/>
                    <a:gd name="connsiteY0" fmla="*/ 0 h 133350"/>
                    <a:gd name="connsiteX1" fmla="*/ 180975 w 180975"/>
                    <a:gd name="connsiteY1" fmla="*/ 0 h 133350"/>
                    <a:gd name="connsiteX2" fmla="*/ 177800 w 180975"/>
                    <a:gd name="connsiteY2" fmla="*/ 63500 h 133350"/>
                    <a:gd name="connsiteX3" fmla="*/ 142875 w 180975"/>
                    <a:gd name="connsiteY3" fmla="*/ 88900 h 133350"/>
                    <a:gd name="connsiteX4" fmla="*/ 142875 w 180975"/>
                    <a:gd name="connsiteY4" fmla="*/ 133350 h 133350"/>
                    <a:gd name="connsiteX5" fmla="*/ 38100 w 180975"/>
                    <a:gd name="connsiteY5" fmla="*/ 133350 h 133350"/>
                    <a:gd name="connsiteX6" fmla="*/ 38100 w 180975"/>
                    <a:gd name="connsiteY6" fmla="*/ 95250 h 133350"/>
                    <a:gd name="connsiteX7" fmla="*/ 3175 w 180975"/>
                    <a:gd name="connsiteY7" fmla="*/ 60325 h 133350"/>
                    <a:gd name="connsiteX8" fmla="*/ 0 w 180975"/>
                    <a:gd name="connsiteY8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975" h="133350">
                      <a:moveTo>
                        <a:pt x="0" y="0"/>
                      </a:moveTo>
                      <a:lnTo>
                        <a:pt x="180975" y="0"/>
                      </a:lnTo>
                      <a:lnTo>
                        <a:pt x="177800" y="63500"/>
                      </a:lnTo>
                      <a:lnTo>
                        <a:pt x="142875" y="88900"/>
                      </a:lnTo>
                      <a:lnTo>
                        <a:pt x="142875" y="133350"/>
                      </a:lnTo>
                      <a:lnTo>
                        <a:pt x="38100" y="133350"/>
                      </a:lnTo>
                      <a:lnTo>
                        <a:pt x="38100" y="95250"/>
                      </a:lnTo>
                      <a:lnTo>
                        <a:pt x="3175" y="603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66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3F20E0DD-7FF9-4E3F-97AC-F296651D1DB9}"/>
                    </a:ext>
                  </a:extLst>
                </p:cNvPr>
                <p:cNvSpPr/>
                <p:nvPr/>
              </p:nvSpPr>
              <p:spPr bwMode="auto">
                <a:xfrm>
                  <a:off x="3221289" y="5032291"/>
                  <a:ext cx="142876" cy="36039"/>
                </a:xfrm>
                <a:prstGeom prst="rect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33339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p:grpSp>
        </p:grpSp>
      </p:grp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0948F451-8A00-4E76-BEF1-FA5F7C065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654268"/>
              </p:ext>
            </p:extLst>
          </p:nvPr>
        </p:nvGraphicFramePr>
        <p:xfrm>
          <a:off x="509498" y="1628279"/>
          <a:ext cx="4601164" cy="3078144"/>
        </p:xfrm>
        <a:graphic>
          <a:graphicData uri="http://schemas.openxmlformats.org/drawingml/2006/table">
            <a:tbl>
              <a:tblPr/>
              <a:tblGrid>
                <a:gridCol w="402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9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9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99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56512">
                <a:tc gridSpan="1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512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1.25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D26341C-92F7-404B-9E60-FF9A052D31A1}"/>
              </a:ext>
            </a:extLst>
          </p:cNvPr>
          <p:cNvCxnSpPr>
            <a:cxnSpLocks/>
          </p:cNvCxnSpPr>
          <p:nvPr/>
        </p:nvCxnSpPr>
        <p:spPr>
          <a:xfrm flipH="1">
            <a:off x="2035193" y="4537417"/>
            <a:ext cx="294870" cy="74220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tailEnd type="triangle" w="sm" len="sm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ED1676A-DC9B-4246-93C6-E1948F9F8B00}"/>
              </a:ext>
            </a:extLst>
          </p:cNvPr>
          <p:cNvSpPr txBox="1"/>
          <p:nvPr/>
        </p:nvSpPr>
        <p:spPr>
          <a:xfrm>
            <a:off x="1294834" y="5359070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Touch Node</a:t>
            </a:r>
            <a:endParaRPr lang="ko-KR" altLang="en-US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63" name="화살표: 아래쪽 62">
            <a:extLst>
              <a:ext uri="{FF2B5EF4-FFF2-40B4-BE49-F238E27FC236}">
                <a16:creationId xmlns:a16="http://schemas.microsoft.com/office/drawing/2014/main" id="{4A452477-732A-45D9-8EC1-D4B0267B0B6F}"/>
              </a:ext>
            </a:extLst>
          </p:cNvPr>
          <p:cNvSpPr/>
          <p:nvPr/>
        </p:nvSpPr>
        <p:spPr>
          <a:xfrm rot="10800000">
            <a:off x="5301049" y="2327478"/>
            <a:ext cx="150781" cy="2203044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192743-934D-4B94-B7F1-A0E80CC0FC44}"/>
              </a:ext>
            </a:extLst>
          </p:cNvPr>
          <p:cNvSpPr txBox="1"/>
          <p:nvPr/>
        </p:nvSpPr>
        <p:spPr>
          <a:xfrm>
            <a:off x="5451830" y="3104518"/>
            <a:ext cx="137249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Touch </a:t>
            </a:r>
            <a:r>
              <a:rPr lang="ko-KR" altLang="en-US" sz="9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감도 낮아짐</a:t>
            </a:r>
            <a:endParaRPr lang="en-US" altLang="ko-KR" sz="9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9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9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Delta</a:t>
            </a:r>
            <a:r>
              <a:rPr lang="ko-KR" altLang="en-US" sz="9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가중치를 </a:t>
            </a:r>
            <a:r>
              <a:rPr lang="ko-KR" altLang="en-US" sz="9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늘려줌</a:t>
            </a:r>
            <a:endParaRPr lang="ko-KR" altLang="en-US" sz="9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96B01B-76CD-4493-9BF0-56D59BD9AF81}"/>
              </a:ext>
            </a:extLst>
          </p:cNvPr>
          <p:cNvSpPr txBox="1"/>
          <p:nvPr/>
        </p:nvSpPr>
        <p:spPr>
          <a:xfrm>
            <a:off x="7316790" y="1884863"/>
            <a:ext cx="408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Normalize Delta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22E59F-A5AD-45CC-AC56-FF1F7EB922B3}"/>
              </a:ext>
            </a:extLst>
          </p:cNvPr>
          <p:cNvSpPr txBox="1"/>
          <p:nvPr/>
        </p:nvSpPr>
        <p:spPr>
          <a:xfrm>
            <a:off x="7624116" y="2342790"/>
            <a:ext cx="32868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Touch Node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감도가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SRIC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멀수록 낮아짐</a:t>
            </a:r>
            <a:endParaRPr lang="en-US" altLang="ko-KR" sz="14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14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   SRIC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에서 멀수록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Delta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의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값을 키워서 전체적으로 균등한 감도를 가지도록 </a:t>
            </a:r>
            <a:endParaRPr lang="en-US" altLang="ko-KR" sz="1400" dirty="0"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sz="14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만들어줌</a:t>
            </a:r>
            <a:endParaRPr lang="en-US" altLang="ko-KR" sz="14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ko-KR" altLang="en-US" sz="14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68" name="화살표: 왼쪽/오른쪽 67">
            <a:extLst>
              <a:ext uri="{FF2B5EF4-FFF2-40B4-BE49-F238E27FC236}">
                <a16:creationId xmlns:a16="http://schemas.microsoft.com/office/drawing/2014/main" id="{27D0BE2A-41B3-4148-873B-77CD6F8C6472}"/>
              </a:ext>
            </a:extLst>
          </p:cNvPr>
          <p:cNvSpPr/>
          <p:nvPr/>
        </p:nvSpPr>
        <p:spPr>
          <a:xfrm>
            <a:off x="2023630" y="1742345"/>
            <a:ext cx="1843195" cy="54128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DA10DB-C6C1-45C5-94C5-ADC948119675}"/>
              </a:ext>
            </a:extLst>
          </p:cNvPr>
          <p:cNvSpPr txBox="1"/>
          <p:nvPr/>
        </p:nvSpPr>
        <p:spPr>
          <a:xfrm>
            <a:off x="2263439" y="1467328"/>
            <a:ext cx="1343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좌우 </a:t>
            </a:r>
            <a:r>
              <a:rPr lang="en-US" altLang="ko-KR" sz="9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Touch </a:t>
            </a:r>
            <a:r>
              <a:rPr lang="ko-KR" altLang="en-US" sz="9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감도는 균등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C73FA13-F8D1-4AAD-8FF6-2685DB4B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69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99E42-FFE3-4433-9D02-860C02B1A1CC}"/>
              </a:ext>
            </a:extLst>
          </p:cNvPr>
          <p:cNvSpPr txBox="1"/>
          <p:nvPr/>
        </p:nvSpPr>
        <p:spPr>
          <a:xfrm>
            <a:off x="384267" y="485064"/>
            <a:ext cx="854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5. Labeling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53DC58-E520-4D58-9DF8-A99518E2CD10}"/>
              </a:ext>
            </a:extLst>
          </p:cNvPr>
          <p:cNvCxnSpPr>
            <a:cxnSpLocks/>
          </p:cNvCxnSpPr>
          <p:nvPr/>
        </p:nvCxnSpPr>
        <p:spPr>
          <a:xfrm>
            <a:off x="412357" y="869820"/>
            <a:ext cx="43724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97B92F1-08E6-4169-95B2-2BBF6CB40BFF}"/>
              </a:ext>
            </a:extLst>
          </p:cNvPr>
          <p:cNvSpPr txBox="1"/>
          <p:nvPr/>
        </p:nvSpPr>
        <p:spPr>
          <a:xfrm>
            <a:off x="482608" y="6343787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67806F0-62F4-41DB-B71C-2E2ED4B81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9" y="6429011"/>
            <a:ext cx="257319" cy="2296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55939E-91E8-4DF5-9F1A-63172A120513}"/>
              </a:ext>
            </a:extLst>
          </p:cNvPr>
          <p:cNvSpPr txBox="1"/>
          <p:nvPr/>
        </p:nvSpPr>
        <p:spPr>
          <a:xfrm>
            <a:off x="613393" y="1643641"/>
            <a:ext cx="4030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Label Threshold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: label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인식하기 위한 최소한의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E82BF1-2EAC-4573-9299-794DA44642FE}"/>
              </a:ext>
            </a:extLst>
          </p:cNvPr>
          <p:cNvSpPr/>
          <p:nvPr/>
        </p:nvSpPr>
        <p:spPr>
          <a:xfrm>
            <a:off x="4403455" y="240267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13FCE-213C-409D-BC88-E92E199B9895}"/>
              </a:ext>
            </a:extLst>
          </p:cNvPr>
          <p:cNvSpPr txBox="1"/>
          <p:nvPr/>
        </p:nvSpPr>
        <p:spPr>
          <a:xfrm>
            <a:off x="4403455" y="26017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B2AD28-9BC2-4D9D-A8D9-0340598F696F}"/>
              </a:ext>
            </a:extLst>
          </p:cNvPr>
          <p:cNvSpPr/>
          <p:nvPr/>
        </p:nvSpPr>
        <p:spPr>
          <a:xfrm>
            <a:off x="726607" y="2275867"/>
            <a:ext cx="2962771" cy="33213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82E355-6B67-400D-B7DE-901C261C18C5}"/>
              </a:ext>
            </a:extLst>
          </p:cNvPr>
          <p:cNvGrpSpPr/>
          <p:nvPr/>
        </p:nvGrpSpPr>
        <p:grpSpPr>
          <a:xfrm>
            <a:off x="726608" y="2275867"/>
            <a:ext cx="2808393" cy="3384376"/>
            <a:chOff x="592380" y="2589384"/>
            <a:chExt cx="2970589" cy="157735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C2E8A02-8B75-4B99-B0BE-958DD90C3E34}"/>
                </a:ext>
              </a:extLst>
            </p:cNvPr>
            <p:cNvGrpSpPr/>
            <p:nvPr/>
          </p:nvGrpSpPr>
          <p:grpSpPr>
            <a:xfrm>
              <a:off x="592380" y="2589384"/>
              <a:ext cx="2970589" cy="1577356"/>
              <a:chOff x="592380" y="2589384"/>
              <a:chExt cx="2970589" cy="1577356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3A9483D-AE7F-4EC0-8F64-A30125EF676F}"/>
                  </a:ext>
                </a:extLst>
              </p:cNvPr>
              <p:cNvGrpSpPr/>
              <p:nvPr/>
            </p:nvGrpSpPr>
            <p:grpSpPr>
              <a:xfrm>
                <a:off x="592380" y="2589384"/>
                <a:ext cx="2970589" cy="1380222"/>
                <a:chOff x="592380" y="2589384"/>
                <a:chExt cx="2970589" cy="1380222"/>
              </a:xfrm>
            </p:grpSpPr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7F797DED-0A19-4C18-97C9-DEDBE65715E9}"/>
                    </a:ext>
                  </a:extLst>
                </p:cNvPr>
                <p:cNvGrpSpPr/>
                <p:nvPr/>
              </p:nvGrpSpPr>
              <p:grpSpPr>
                <a:xfrm>
                  <a:off x="592380" y="2589384"/>
                  <a:ext cx="2970589" cy="1380222"/>
                  <a:chOff x="326227" y="4160166"/>
                  <a:chExt cx="2970589" cy="1380222"/>
                </a:xfrm>
              </p:grpSpPr>
              <p:grpSp>
                <p:nvGrpSpPr>
                  <p:cNvPr id="39" name="그룹 38">
                    <a:extLst>
                      <a:ext uri="{FF2B5EF4-FFF2-40B4-BE49-F238E27FC236}">
                        <a16:creationId xmlns:a16="http://schemas.microsoft.com/office/drawing/2014/main" id="{3E3D6FEC-3830-4553-B623-6FAF29F5BBFE}"/>
                      </a:ext>
                    </a:extLst>
                  </p:cNvPr>
                  <p:cNvGrpSpPr/>
                  <p:nvPr/>
                </p:nvGrpSpPr>
                <p:grpSpPr>
                  <a:xfrm>
                    <a:off x="1009365" y="4160166"/>
                    <a:ext cx="2287451" cy="1380222"/>
                    <a:chOff x="1296636" y="3173080"/>
                    <a:chExt cx="2615937" cy="1544512"/>
                  </a:xfrm>
                </p:grpSpPr>
                <p:cxnSp>
                  <p:nvCxnSpPr>
                    <p:cNvPr id="44" name="직선 화살표 연결선 43">
                      <a:extLst>
                        <a:ext uri="{FF2B5EF4-FFF2-40B4-BE49-F238E27FC236}">
                          <a16:creationId xmlns:a16="http://schemas.microsoft.com/office/drawing/2014/main" id="{DB0F4A64-A00D-4E16-B5A6-D0A4F548B5C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635126" y="4717590"/>
                      <a:ext cx="2277447" cy="2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직선 화살표 연결선 44">
                      <a:extLst>
                        <a:ext uri="{FF2B5EF4-FFF2-40B4-BE49-F238E27FC236}">
                          <a16:creationId xmlns:a16="http://schemas.microsoft.com/office/drawing/2014/main" id="{3CE7149B-4717-4714-8CC6-C62410E352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593806" y="3285751"/>
                      <a:ext cx="41319" cy="143184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2673F0B3-0B46-45A4-B7FF-FE382BA14F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6636" y="3173080"/>
                      <a:ext cx="708961" cy="1284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0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Delta</a:t>
                      </a:r>
                      <a:endParaRPr lang="ko-KR" altLang="en-US" sz="10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p:txBody>
                </p:sp>
              </p:grpSp>
              <p:cxnSp>
                <p:nvCxnSpPr>
                  <p:cNvPr id="40" name="직선 화살표 연결선 39">
                    <a:extLst>
                      <a:ext uri="{FF2B5EF4-FFF2-40B4-BE49-F238E27FC236}">
                        <a16:creationId xmlns:a16="http://schemas.microsoft.com/office/drawing/2014/main" id="{6FC1619F-A37F-4588-A384-C2D7285C4B53}"/>
                      </a:ext>
                    </a:extLst>
                  </p:cNvPr>
                  <p:cNvCxnSpPr/>
                  <p:nvPr/>
                </p:nvCxnSpPr>
                <p:spPr>
                  <a:xfrm>
                    <a:off x="1159669" y="4770304"/>
                    <a:ext cx="206706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274D6923-0FF2-4674-B60C-888A69DC8724}"/>
                      </a:ext>
                    </a:extLst>
                  </p:cNvPr>
                  <p:cNvSpPr txBox="1"/>
                  <p:nvPr/>
                </p:nvSpPr>
                <p:spPr>
                  <a:xfrm>
                    <a:off x="326227" y="4717324"/>
                    <a:ext cx="877581" cy="1147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rPr>
                      <a:t>Touch On</a:t>
                    </a:r>
                    <a:endParaRPr lang="ko-KR" altLang="en-US" sz="1000" dirty="0">
                      <a:latin typeface="LG Smart UI Regular" panose="020B0500000101010101" pitchFamily="50" charset="-127"/>
                      <a:ea typeface="LG Smart UI Regular" panose="020B0500000101010101" pitchFamily="50" charset="-127"/>
                    </a:endParaRPr>
                  </a:p>
                </p:txBody>
              </p:sp>
              <p:cxnSp>
                <p:nvCxnSpPr>
                  <p:cNvPr id="42" name="직선 화살표 연결선 41">
                    <a:extLst>
                      <a:ext uri="{FF2B5EF4-FFF2-40B4-BE49-F238E27FC236}">
                        <a16:creationId xmlns:a16="http://schemas.microsoft.com/office/drawing/2014/main" id="{ABAF4B96-AA7D-4481-B020-CD3A5660725C}"/>
                      </a:ext>
                    </a:extLst>
                  </p:cNvPr>
                  <p:cNvCxnSpPr/>
                  <p:nvPr/>
                </p:nvCxnSpPr>
                <p:spPr>
                  <a:xfrm>
                    <a:off x="1159672" y="5283883"/>
                    <a:ext cx="2067064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60AF2ADB-9B75-4A22-8348-7FA5EDC72962}"/>
                      </a:ext>
                    </a:extLst>
                  </p:cNvPr>
                  <p:cNvSpPr txBox="1"/>
                  <p:nvPr/>
                </p:nvSpPr>
                <p:spPr>
                  <a:xfrm>
                    <a:off x="328155" y="5222161"/>
                    <a:ext cx="877583" cy="1147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00" dirty="0">
                        <a:solidFill>
                          <a:srgbClr val="FF0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rPr>
                      <a:t>Label Thd</a:t>
                    </a:r>
                    <a:endParaRPr lang="ko-KR" altLang="en-US" sz="1000" dirty="0">
                      <a:solidFill>
                        <a:srgbClr val="FF0000"/>
                      </a:solidFill>
                      <a:latin typeface="LG Smart UI Regular" panose="020B0500000101010101" pitchFamily="50" charset="-127"/>
                      <a:ea typeface="LG Smart UI Regular" panose="020B0500000101010101" pitchFamily="50" charset="-127"/>
                    </a:endParaRPr>
                  </a:p>
                </p:txBody>
              </p:sp>
            </p:grpSp>
            <p:sp>
              <p:nvSpPr>
                <p:cNvPr id="38" name="자유형 61">
                  <a:extLst>
                    <a:ext uri="{FF2B5EF4-FFF2-40B4-BE49-F238E27FC236}">
                      <a16:creationId xmlns:a16="http://schemas.microsoft.com/office/drawing/2014/main" id="{79B54D8B-039A-4387-A1E9-63549716FB14}"/>
                    </a:ext>
                  </a:extLst>
                </p:cNvPr>
                <p:cNvSpPr/>
                <p:nvPr/>
              </p:nvSpPr>
              <p:spPr>
                <a:xfrm>
                  <a:off x="1840310" y="2736452"/>
                  <a:ext cx="1284790" cy="1161070"/>
                </a:xfrm>
                <a:custGeom>
                  <a:avLst/>
                  <a:gdLst>
                    <a:gd name="connsiteX0" fmla="*/ 0 w 1284790"/>
                    <a:gd name="connsiteY0" fmla="*/ 1412114 h 1451891"/>
                    <a:gd name="connsiteX1" fmla="*/ 173620 w 1284790"/>
                    <a:gd name="connsiteY1" fmla="*/ 1273217 h 1451891"/>
                    <a:gd name="connsiteX2" fmla="*/ 729205 w 1284790"/>
                    <a:gd name="connsiteY2" fmla="*/ 2 h 1451891"/>
                    <a:gd name="connsiteX3" fmla="*/ 1134319 w 1284790"/>
                    <a:gd name="connsiteY3" fmla="*/ 1284792 h 1451891"/>
                    <a:gd name="connsiteX4" fmla="*/ 1284790 w 1284790"/>
                    <a:gd name="connsiteY4" fmla="*/ 1400539 h 1451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4790" h="1451891">
                      <a:moveTo>
                        <a:pt x="0" y="1412114"/>
                      </a:moveTo>
                      <a:cubicBezTo>
                        <a:pt x="26043" y="1460341"/>
                        <a:pt x="52086" y="1508569"/>
                        <a:pt x="173620" y="1273217"/>
                      </a:cubicBezTo>
                      <a:cubicBezTo>
                        <a:pt x="295154" y="1037865"/>
                        <a:pt x="569089" y="-1927"/>
                        <a:pt x="729205" y="2"/>
                      </a:cubicBezTo>
                      <a:cubicBezTo>
                        <a:pt x="889321" y="1931"/>
                        <a:pt x="1041722" y="1051369"/>
                        <a:pt x="1134319" y="1284792"/>
                      </a:cubicBezTo>
                      <a:cubicBezTo>
                        <a:pt x="1226916" y="1518215"/>
                        <a:pt x="1209555" y="1387035"/>
                        <a:pt x="1284790" y="1400539"/>
                      </a:cubicBezTo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endParaRPr>
                </a:p>
              </p:txBody>
            </p:sp>
          </p:grp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83FEEDB2-DC14-4D7E-AC47-2675D15C219B}"/>
                  </a:ext>
                </a:extLst>
              </p:cNvPr>
              <p:cNvCxnSpPr/>
              <p:nvPr/>
            </p:nvCxnSpPr>
            <p:spPr>
              <a:xfrm flipH="1" flipV="1">
                <a:off x="2034809" y="3701909"/>
                <a:ext cx="9525" cy="38108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EA38279-F687-413D-9B9C-5C3D3031B89A}"/>
                  </a:ext>
                </a:extLst>
              </p:cNvPr>
              <p:cNvSpPr txBox="1"/>
              <p:nvPr/>
            </p:nvSpPr>
            <p:spPr>
              <a:xfrm>
                <a:off x="1947300" y="4051984"/>
                <a:ext cx="619936" cy="114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t1</a:t>
                </a:r>
                <a:endParaRPr lang="ko-KR" altLang="en-US" sz="10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9CE0F5-EEB5-4BE9-B02E-DC56B1C59695}"/>
                </a:ext>
              </a:extLst>
            </p:cNvPr>
            <p:cNvSpPr txBox="1"/>
            <p:nvPr/>
          </p:nvSpPr>
          <p:spPr>
            <a:xfrm>
              <a:off x="2180058" y="4041674"/>
              <a:ext cx="1184292" cy="114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Label On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4E54149-F0DC-44A8-828C-134B13601454}"/>
              </a:ext>
            </a:extLst>
          </p:cNvPr>
          <p:cNvSpPr txBox="1"/>
          <p:nvPr/>
        </p:nvSpPr>
        <p:spPr>
          <a:xfrm>
            <a:off x="4563989" y="3040698"/>
            <a:ext cx="4892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상황에 따라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Label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Thd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값을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adaptive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하게 적용하여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palm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인식 성능 개선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( palm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Label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Thd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값을 낮추어줌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59F53E-D45C-4058-A2DD-01BFE49FA183}"/>
              </a:ext>
            </a:extLst>
          </p:cNvPr>
          <p:cNvSpPr txBox="1"/>
          <p:nvPr/>
        </p:nvSpPr>
        <p:spPr>
          <a:xfrm>
            <a:off x="3931597" y="2471005"/>
            <a:ext cx="5476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Finger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와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palm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동일한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Label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Thd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설정해 주면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palm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인식 성능이 떨어짐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 palm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에서의 입력 감도가 더 낮기 때문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E1A235F-88A0-4106-A073-F218AA3E7B59}"/>
              </a:ext>
            </a:extLst>
          </p:cNvPr>
          <p:cNvCxnSpPr>
            <a:cxnSpLocks/>
          </p:cNvCxnSpPr>
          <p:nvPr/>
        </p:nvCxnSpPr>
        <p:spPr>
          <a:xfrm>
            <a:off x="5312194" y="5758588"/>
            <a:ext cx="17773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1AD6896-3F3C-457B-8198-3E12322AF732}"/>
              </a:ext>
            </a:extLst>
          </p:cNvPr>
          <p:cNvCxnSpPr>
            <a:cxnSpLocks/>
          </p:cNvCxnSpPr>
          <p:nvPr/>
        </p:nvCxnSpPr>
        <p:spPr>
          <a:xfrm flipV="1">
            <a:off x="5312193" y="3973203"/>
            <a:ext cx="0" cy="17853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0F3445D-C65E-4884-AF41-89F631EE95A1}"/>
              </a:ext>
            </a:extLst>
          </p:cNvPr>
          <p:cNvCxnSpPr>
            <a:cxnSpLocks/>
          </p:cNvCxnSpPr>
          <p:nvPr/>
        </p:nvCxnSpPr>
        <p:spPr>
          <a:xfrm>
            <a:off x="8529070" y="5758588"/>
            <a:ext cx="17773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FDE01D2-BCD8-42E6-8809-D69F6FEC51C9}"/>
              </a:ext>
            </a:extLst>
          </p:cNvPr>
          <p:cNvCxnSpPr>
            <a:cxnSpLocks/>
          </p:cNvCxnSpPr>
          <p:nvPr/>
        </p:nvCxnSpPr>
        <p:spPr>
          <a:xfrm flipV="1">
            <a:off x="8529069" y="3973203"/>
            <a:ext cx="0" cy="17853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50370CA5-8678-4202-9F7C-27357D46D5BA}"/>
              </a:ext>
            </a:extLst>
          </p:cNvPr>
          <p:cNvSpPr/>
          <p:nvPr/>
        </p:nvSpPr>
        <p:spPr>
          <a:xfrm>
            <a:off x="5499967" y="4339754"/>
            <a:ext cx="1479002" cy="1166831"/>
          </a:xfrm>
          <a:custGeom>
            <a:avLst/>
            <a:gdLst>
              <a:gd name="connsiteX0" fmla="*/ 0 w 2508422"/>
              <a:gd name="connsiteY0" fmla="*/ 1643576 h 1762427"/>
              <a:gd name="connsiteX1" fmla="*/ 691978 w 2508422"/>
              <a:gd name="connsiteY1" fmla="*/ 1470581 h 1762427"/>
              <a:gd name="connsiteX2" fmla="*/ 1124465 w 2508422"/>
              <a:gd name="connsiteY2" fmla="*/ 127 h 1762427"/>
              <a:gd name="connsiteX3" fmla="*/ 1606378 w 2508422"/>
              <a:gd name="connsiteY3" fmla="*/ 1557079 h 1762427"/>
              <a:gd name="connsiteX4" fmla="*/ 2384854 w 2508422"/>
              <a:gd name="connsiteY4" fmla="*/ 1643576 h 1762427"/>
              <a:gd name="connsiteX5" fmla="*/ 2508422 w 2508422"/>
              <a:gd name="connsiteY5" fmla="*/ 1730073 h 176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08422" h="1762427">
                <a:moveTo>
                  <a:pt x="0" y="1643576"/>
                </a:moveTo>
                <a:cubicBezTo>
                  <a:pt x="252283" y="1694032"/>
                  <a:pt x="504567" y="1744489"/>
                  <a:pt x="691978" y="1470581"/>
                </a:cubicBezTo>
                <a:cubicBezTo>
                  <a:pt x="879389" y="1196673"/>
                  <a:pt x="972065" y="-14289"/>
                  <a:pt x="1124465" y="127"/>
                </a:cubicBezTo>
                <a:cubicBezTo>
                  <a:pt x="1276865" y="14543"/>
                  <a:pt x="1396313" y="1283171"/>
                  <a:pt x="1606378" y="1557079"/>
                </a:cubicBezTo>
                <a:cubicBezTo>
                  <a:pt x="1816443" y="1830987"/>
                  <a:pt x="2234513" y="1614744"/>
                  <a:pt x="2384854" y="1643576"/>
                </a:cubicBezTo>
                <a:cubicBezTo>
                  <a:pt x="2535195" y="1672408"/>
                  <a:pt x="2417806" y="1828927"/>
                  <a:pt x="2508422" y="17300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B42A2D56-1C40-470E-9C24-373640FAF827}"/>
              </a:ext>
            </a:extLst>
          </p:cNvPr>
          <p:cNvSpPr/>
          <p:nvPr/>
        </p:nvSpPr>
        <p:spPr>
          <a:xfrm>
            <a:off x="8619385" y="4925067"/>
            <a:ext cx="1643449" cy="560919"/>
          </a:xfrm>
          <a:custGeom>
            <a:avLst/>
            <a:gdLst>
              <a:gd name="connsiteX0" fmla="*/ 0 w 8087058"/>
              <a:gd name="connsiteY0" fmla="*/ 1558204 h 1619987"/>
              <a:gd name="connsiteX1" fmla="*/ 1729946 w 8087058"/>
              <a:gd name="connsiteY1" fmla="*/ 137177 h 1619987"/>
              <a:gd name="connsiteX2" fmla="*/ 6116595 w 8087058"/>
              <a:gd name="connsiteY2" fmla="*/ 223674 h 1619987"/>
              <a:gd name="connsiteX3" fmla="*/ 8081319 w 8087058"/>
              <a:gd name="connsiteY3" fmla="*/ 1619987 h 161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7058" h="1619987">
                <a:moveTo>
                  <a:pt x="0" y="1558204"/>
                </a:moveTo>
                <a:cubicBezTo>
                  <a:pt x="355257" y="958901"/>
                  <a:pt x="710514" y="359599"/>
                  <a:pt x="1729946" y="137177"/>
                </a:cubicBezTo>
                <a:cubicBezTo>
                  <a:pt x="2749378" y="-85245"/>
                  <a:pt x="5058033" y="-23461"/>
                  <a:pt x="6116595" y="223674"/>
                </a:cubicBezTo>
                <a:cubicBezTo>
                  <a:pt x="7175157" y="470809"/>
                  <a:pt x="8171935" y="1461409"/>
                  <a:pt x="8081319" y="16199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1C4C620-AD61-4348-AFCA-2830AE15EFB9}"/>
              </a:ext>
            </a:extLst>
          </p:cNvPr>
          <p:cNvCxnSpPr>
            <a:cxnSpLocks/>
          </p:cNvCxnSpPr>
          <p:nvPr/>
        </p:nvCxnSpPr>
        <p:spPr>
          <a:xfrm>
            <a:off x="5450277" y="5018006"/>
            <a:ext cx="1528692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86245EA-A764-4C01-8F92-5C706F0BE592}"/>
              </a:ext>
            </a:extLst>
          </p:cNvPr>
          <p:cNvCxnSpPr>
            <a:cxnSpLocks/>
          </p:cNvCxnSpPr>
          <p:nvPr/>
        </p:nvCxnSpPr>
        <p:spPr>
          <a:xfrm>
            <a:off x="8601727" y="5018006"/>
            <a:ext cx="1613421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ACEA5A4-86D4-420B-828A-5C0D9D21B3D6}"/>
              </a:ext>
            </a:extLst>
          </p:cNvPr>
          <p:cNvSpPr txBox="1"/>
          <p:nvPr/>
        </p:nvSpPr>
        <p:spPr>
          <a:xfrm>
            <a:off x="5905735" y="5829423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finger</a:t>
            </a:r>
            <a:endParaRPr lang="ko-KR" altLang="en-US" sz="120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67A630-EFE6-4734-87C1-666317F8A167}"/>
              </a:ext>
            </a:extLst>
          </p:cNvPr>
          <p:cNvSpPr txBox="1"/>
          <p:nvPr/>
        </p:nvSpPr>
        <p:spPr>
          <a:xfrm>
            <a:off x="9220287" y="5829423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palm</a:t>
            </a:r>
            <a:endParaRPr lang="ko-KR" altLang="en-US" sz="1200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5CEF542-1810-4428-8EA4-336990CADB54}"/>
              </a:ext>
            </a:extLst>
          </p:cNvPr>
          <p:cNvCxnSpPr/>
          <p:nvPr/>
        </p:nvCxnSpPr>
        <p:spPr>
          <a:xfrm>
            <a:off x="8601967" y="5193170"/>
            <a:ext cx="1643449" cy="123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화살표: 아래쪽 83">
            <a:extLst>
              <a:ext uri="{FF2B5EF4-FFF2-40B4-BE49-F238E27FC236}">
                <a16:creationId xmlns:a16="http://schemas.microsoft.com/office/drawing/2014/main" id="{E69419BD-E691-4E43-A612-994695990D16}"/>
              </a:ext>
            </a:extLst>
          </p:cNvPr>
          <p:cNvSpPr/>
          <p:nvPr/>
        </p:nvSpPr>
        <p:spPr>
          <a:xfrm>
            <a:off x="9172390" y="5053600"/>
            <a:ext cx="95794" cy="10433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화살표: 아래쪽 84">
            <a:extLst>
              <a:ext uri="{FF2B5EF4-FFF2-40B4-BE49-F238E27FC236}">
                <a16:creationId xmlns:a16="http://schemas.microsoft.com/office/drawing/2014/main" id="{889712C7-2673-4FDD-A63C-22F3EF45CCA6}"/>
              </a:ext>
            </a:extLst>
          </p:cNvPr>
          <p:cNvSpPr/>
          <p:nvPr/>
        </p:nvSpPr>
        <p:spPr>
          <a:xfrm>
            <a:off x="9546693" y="5058781"/>
            <a:ext cx="95794" cy="10433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F306FC-4920-4EC0-BB78-15F4DFDBB943}"/>
              </a:ext>
            </a:extLst>
          </p:cNvPr>
          <p:cNvSpPr txBox="1"/>
          <p:nvPr/>
        </p:nvSpPr>
        <p:spPr>
          <a:xfrm>
            <a:off x="6996387" y="4864725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Thd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A2C9D4-FCF2-438A-BD81-76BA0B3C43C3}"/>
              </a:ext>
            </a:extLst>
          </p:cNvPr>
          <p:cNvSpPr txBox="1"/>
          <p:nvPr/>
        </p:nvSpPr>
        <p:spPr>
          <a:xfrm>
            <a:off x="10284753" y="5070059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Thd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C1D63E-0975-4AA8-927B-950A7D9643AA}"/>
              </a:ext>
            </a:extLst>
          </p:cNvPr>
          <p:cNvSpPr txBox="1"/>
          <p:nvPr/>
        </p:nvSpPr>
        <p:spPr>
          <a:xfrm>
            <a:off x="613392" y="1261858"/>
            <a:ext cx="884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Labeling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: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intensity data(Delta)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사이에서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Label Threshold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넘는 유의미한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data(finger or palm)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찾아 같은 영역으로 묶는 작업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CB3DE3D-D70B-4762-9FD2-181553D5828F}"/>
              </a:ext>
            </a:extLst>
          </p:cNvPr>
          <p:cNvSpPr txBox="1"/>
          <p:nvPr/>
        </p:nvSpPr>
        <p:spPr>
          <a:xfrm>
            <a:off x="4350117" y="3002269"/>
            <a:ext cx="30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∴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FF668510-E07F-42BA-AD99-64F3C647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1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23289</TotalTime>
  <Words>4487</Words>
  <Application>Microsoft Office PowerPoint</Application>
  <PresentationFormat>와이드스크린</PresentationFormat>
  <Paragraphs>1954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7" baseType="lpstr">
      <vt:lpstr> sans-serif</vt:lpstr>
      <vt:lpstr>Arial Unicode MS</vt:lpstr>
      <vt:lpstr>LG Smart UI Regular</vt:lpstr>
      <vt:lpstr>LG Smart UI SemiBold</vt:lpstr>
      <vt:lpstr>LG스마트체 Light</vt:lpstr>
      <vt:lpstr>LG스마트체 Regular</vt:lpstr>
      <vt:lpstr>LG스마트체 SemiBold</vt:lpstr>
      <vt:lpstr>LG스마트체2.0 Light</vt:lpstr>
      <vt:lpstr>LG스마트체2.0 Regular</vt:lpstr>
      <vt:lpstr>굴림체</vt:lpstr>
      <vt:lpstr>돋움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Filter</dc:title>
  <dc:creator>이헌</dc:creator>
  <cp:lastModifiedBy>이헌</cp:lastModifiedBy>
  <cp:revision>195</cp:revision>
  <dcterms:created xsi:type="dcterms:W3CDTF">2022-11-01T02:40:20Z</dcterms:created>
  <dcterms:modified xsi:type="dcterms:W3CDTF">2022-11-17T07:34:01Z</dcterms:modified>
</cp:coreProperties>
</file>