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4" r:id="rId1"/>
  </p:sldMasterIdLst>
  <p:notesMasterIdLst>
    <p:notesMasterId r:id="rId21"/>
  </p:notesMasterIdLst>
  <p:sldIdLst>
    <p:sldId id="259" r:id="rId2"/>
    <p:sldId id="287" r:id="rId3"/>
    <p:sldId id="273" r:id="rId4"/>
    <p:sldId id="292" r:id="rId5"/>
    <p:sldId id="288" r:id="rId6"/>
    <p:sldId id="294" r:id="rId7"/>
    <p:sldId id="295" r:id="rId8"/>
    <p:sldId id="293" r:id="rId9"/>
    <p:sldId id="296" r:id="rId10"/>
    <p:sldId id="297" r:id="rId11"/>
    <p:sldId id="289" r:id="rId12"/>
    <p:sldId id="298" r:id="rId13"/>
    <p:sldId id="299" r:id="rId14"/>
    <p:sldId id="290" r:id="rId15"/>
    <p:sldId id="291" r:id="rId16"/>
    <p:sldId id="300" r:id="rId17"/>
    <p:sldId id="301" r:id="rId18"/>
    <p:sldId id="305" r:id="rId19"/>
    <p:sldId id="306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헌" initials="이" lastIdx="1" clrIdx="0">
    <p:extLst>
      <p:ext uri="{19B8F6BF-5375-455C-9EA6-DF929625EA0E}">
        <p15:presenceInfo xmlns:p15="http://schemas.microsoft.com/office/powerpoint/2012/main" userId="S-1-5-21-3209963065-608272421-2735405304-22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BDD7EE"/>
    <a:srgbClr val="FFBDBD"/>
    <a:srgbClr val="CDDEFF"/>
    <a:srgbClr val="FF6600"/>
    <a:srgbClr val="2F5597"/>
    <a:srgbClr val="FFCCCC"/>
    <a:srgbClr val="66FF66"/>
    <a:srgbClr val="FF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78806" autoAdjust="0"/>
  </p:normalViewPr>
  <p:slideViewPr>
    <p:cSldViewPr snapToGrid="0" showGuides="1">
      <p:cViewPr varScale="1">
        <p:scale>
          <a:sx n="90" d="100"/>
          <a:sy n="90" d="100"/>
        </p:scale>
        <p:origin x="396" y="78"/>
      </p:cViewPr>
      <p:guideLst>
        <p:guide pos="240"/>
        <p:guide orient="horz" pos="37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F248-1C3E-4F09-B795-72E3B8B03314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BF92E-9405-461B-B2A5-E8C7B04BA1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1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0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97A957BF-0310-4972-A6F9-8FD64E75A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속도예측과 가속도 예측 방법인데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속도 예측같은 경우에는 과거 </a:t>
            </a:r>
            <a:r>
              <a:rPr lang="en-US" altLang="ko-KR" dirty="0"/>
              <a:t>2 frame</a:t>
            </a:r>
            <a:r>
              <a:rPr lang="ko-KR" altLang="en-US" dirty="0"/>
              <a:t>의 거리를 이용해서 구할 수 있고</a:t>
            </a:r>
            <a:endParaRPr lang="en-US" altLang="ko-KR" dirty="0"/>
          </a:p>
          <a:p>
            <a:r>
              <a:rPr lang="ko-KR" altLang="en-US" dirty="0"/>
              <a:t>가속도 예측은 과거 </a:t>
            </a:r>
            <a:r>
              <a:rPr lang="en-US" altLang="ko-KR" dirty="0"/>
              <a:t>3 frame</a:t>
            </a:r>
            <a:r>
              <a:rPr lang="ko-KR" altLang="en-US" dirty="0"/>
              <a:t>을 이용해서 구할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072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Smoothing</a:t>
            </a:r>
            <a:r>
              <a:rPr lang="ko-KR" altLang="en-US" dirty="0"/>
              <a:t>인데 </a:t>
            </a:r>
            <a:r>
              <a:rPr lang="en-US" altLang="ko-KR" dirty="0"/>
              <a:t>Tracking </a:t>
            </a:r>
            <a:r>
              <a:rPr lang="ko-KR" altLang="en-US" dirty="0"/>
              <a:t>처리된 데이터들을 그대로 사용하면 </a:t>
            </a:r>
            <a:r>
              <a:rPr lang="en-US" altLang="ko-KR" dirty="0"/>
              <a:t>Noise</a:t>
            </a:r>
            <a:r>
              <a:rPr lang="ko-KR" altLang="en-US" dirty="0"/>
              <a:t>들로 인해 </a:t>
            </a:r>
            <a:r>
              <a:rPr lang="en-US" altLang="ko-KR" dirty="0"/>
              <a:t>drawing</a:t>
            </a:r>
            <a:r>
              <a:rPr lang="ko-KR" altLang="en-US" dirty="0"/>
              <a:t>에 </a:t>
            </a:r>
            <a:r>
              <a:rPr lang="en-US" altLang="ko-KR" dirty="0"/>
              <a:t>jitter</a:t>
            </a:r>
            <a:r>
              <a:rPr lang="ko-KR" altLang="en-US" dirty="0"/>
              <a:t>가 발생하기 때문에 이를 부드럽게 보완해주기 위해 사용하는 것이 </a:t>
            </a:r>
            <a:r>
              <a:rPr lang="en-US" altLang="ko-KR" dirty="0"/>
              <a:t>Smoothing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Smoothing</a:t>
            </a:r>
            <a:r>
              <a:rPr lang="ko-KR" altLang="en-US" dirty="0"/>
              <a:t>의 강도를 높인다면 </a:t>
            </a:r>
            <a:r>
              <a:rPr lang="en-US" altLang="ko-KR" dirty="0"/>
              <a:t>Noise</a:t>
            </a:r>
            <a:r>
              <a:rPr lang="ko-KR" altLang="en-US" dirty="0"/>
              <a:t>로 인한 </a:t>
            </a:r>
            <a:r>
              <a:rPr lang="en-US" altLang="ko-KR" dirty="0"/>
              <a:t>Jitter</a:t>
            </a:r>
            <a:r>
              <a:rPr lang="ko-KR" altLang="en-US" dirty="0"/>
              <a:t>는 크게 개선되겠지만 좌표가 뒤로 밀려서 </a:t>
            </a:r>
            <a:r>
              <a:rPr lang="en-US" altLang="ko-KR" dirty="0"/>
              <a:t>panning Latency</a:t>
            </a:r>
            <a:r>
              <a:rPr lang="ko-KR" altLang="en-US" dirty="0"/>
              <a:t>가 증가하고 오른쪽 아래 그림처럼 곡선의 왜곡이 심해지는 문제가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00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smoothing </a:t>
            </a:r>
            <a:r>
              <a:rPr lang="ko-KR" altLang="en-US" dirty="0"/>
              <a:t>방법은 총 </a:t>
            </a:r>
            <a:r>
              <a:rPr lang="en-US" altLang="ko-KR" dirty="0"/>
              <a:t>2</a:t>
            </a:r>
            <a:r>
              <a:rPr lang="ko-KR" altLang="en-US" dirty="0"/>
              <a:t>가지가 있는데 과거 좌표들의 </a:t>
            </a:r>
            <a:r>
              <a:rPr lang="en-US" altLang="ko-KR" sz="1200" b="1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Weighted Sum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을 통한 방법과</a:t>
            </a:r>
            <a:r>
              <a:rPr lang="en-US" altLang="ko-KR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, vector prediction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을 이용한 방법이 있습니다</a:t>
            </a:r>
            <a:r>
              <a:rPr lang="en-US" altLang="ko-KR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sz="1200" b="1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Weighted Sum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을 통한 </a:t>
            </a:r>
            <a:r>
              <a:rPr lang="en-US" altLang="ko-KR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Smoothing 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방법은 과거 좌표들과 현재좌표들을 조합하여 여러 중점들을 만들어내고</a:t>
            </a:r>
            <a:r>
              <a:rPr lang="en-US" altLang="ko-KR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, 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이 중점들을 다시한번 평균내서 좌표 </a:t>
            </a:r>
            <a:r>
              <a:rPr lang="en-US" altLang="ko-KR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T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를 계산합니다</a:t>
            </a:r>
            <a:r>
              <a:rPr lang="en-US" altLang="ko-KR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.</a:t>
            </a:r>
          </a:p>
          <a:p>
            <a:r>
              <a:rPr lang="ko-KR" altLang="en-US" sz="1200" b="0" dirty="0">
                <a:solidFill>
                  <a:schemeClr val="accent1"/>
                </a:solidFill>
                <a:ea typeface="LG Smart UI Regular" panose="020B0500000101010101"/>
                <a:cs typeface="Arial" panose="020B0604020202020204" pitchFamily="34" charset="0"/>
              </a:rPr>
              <a:t>그리고나서 이 좌표 </a:t>
            </a:r>
            <a:r>
              <a:rPr lang="en-US" altLang="ko-KR" sz="1200" b="0" dirty="0">
                <a:solidFill>
                  <a:schemeClr val="accent1"/>
                </a:solidFill>
                <a:ea typeface="LG Smart UI Regular" panose="020B0500000101010101"/>
                <a:cs typeface="Arial" panose="020B0604020202020204" pitchFamily="34" charset="0"/>
              </a:rPr>
              <a:t>T</a:t>
            </a:r>
            <a:r>
              <a:rPr lang="ko-KR" altLang="en-US" sz="1200" b="0" dirty="0">
                <a:solidFill>
                  <a:schemeClr val="accent1"/>
                </a:solidFill>
                <a:ea typeface="LG Smart UI Regular" panose="020B0500000101010101"/>
                <a:cs typeface="Arial" panose="020B0604020202020204" pitchFamily="34" charset="0"/>
              </a:rPr>
              <a:t>와 과거 </a:t>
            </a:r>
            <a:r>
              <a:rPr lang="en-US" altLang="ko-KR" sz="1200" b="0" dirty="0">
                <a:solidFill>
                  <a:schemeClr val="accent1"/>
                </a:solidFill>
                <a:ea typeface="LG Smart UI Regular" panose="020B0500000101010101"/>
                <a:cs typeface="Arial" panose="020B0604020202020204" pitchFamily="34" charset="0"/>
              </a:rPr>
              <a:t>frame</a:t>
            </a:r>
            <a:r>
              <a:rPr lang="ko-KR" altLang="en-US" sz="1200" b="0" dirty="0">
                <a:solidFill>
                  <a:schemeClr val="accent1"/>
                </a:solidFill>
                <a:ea typeface="LG Smart UI Regular" panose="020B0500000101010101"/>
                <a:cs typeface="Arial" panose="020B0604020202020204" pitchFamily="34" charset="0"/>
              </a:rPr>
              <a:t>의 스무딩 좌표 </a:t>
            </a:r>
            <a:r>
              <a:rPr lang="en-US" altLang="ko-KR" sz="1200" b="0" dirty="0">
                <a:solidFill>
                  <a:schemeClr val="accent1"/>
                </a:solidFill>
                <a:ea typeface="LG Smart UI Regular" panose="020B0500000101010101"/>
                <a:cs typeface="Arial" panose="020B0604020202020204" pitchFamily="34" charset="0"/>
              </a:rPr>
              <a:t>S0</a:t>
            </a:r>
            <a:r>
              <a:rPr lang="ko-KR" altLang="en-US" sz="1200" b="0" dirty="0">
                <a:solidFill>
                  <a:schemeClr val="accent1"/>
                </a:solidFill>
                <a:ea typeface="LG Smart UI Regular" panose="020B0500000101010101"/>
                <a:cs typeface="Arial" panose="020B0604020202020204" pitchFamily="34" charset="0"/>
              </a:rPr>
              <a:t>를 </a:t>
            </a:r>
            <a:r>
              <a:rPr lang="en-US" altLang="ko-KR" sz="1200" b="1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Weighted Sum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 해서 최종적으로 좌표 </a:t>
            </a:r>
            <a:r>
              <a:rPr lang="en-US" altLang="ko-KR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S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를 도출하는 것이 </a:t>
            </a:r>
            <a:r>
              <a:rPr lang="en-US" altLang="ko-KR" sz="1200" b="1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Weighted Sum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을 통한 </a:t>
            </a:r>
            <a:r>
              <a:rPr lang="en-US" altLang="ko-KR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Smoothing </a:t>
            </a:r>
            <a:r>
              <a:rPr lang="ko-KR" altLang="en-US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방법입니다</a:t>
            </a:r>
            <a:r>
              <a:rPr lang="en-US" altLang="ko-KR" sz="1200" b="0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 방법은 </a:t>
            </a:r>
            <a:r>
              <a:rPr lang="en-US" altLang="ko-KR" dirty="0"/>
              <a:t>Panning latency</a:t>
            </a:r>
            <a:r>
              <a:rPr lang="ko-KR" altLang="en-US" dirty="0"/>
              <a:t>가 커져서 현재는 잘 사용하고 있지는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06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앞에 문제를 개선하기 위해서 적용한 방식이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Vector Prediction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을 이용한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Smoothing</a:t>
            </a:r>
            <a:r>
              <a:rPr lang="en-US" altLang="ko-KR" sz="1200" b="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 </a:t>
            </a:r>
            <a:r>
              <a:rPr lang="ko-KR" altLang="en-US" sz="1200" b="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방법인데</a:t>
            </a:r>
            <a:r>
              <a:rPr lang="en-US" altLang="ko-KR" sz="1200" b="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방법으로 </a:t>
            </a:r>
            <a:r>
              <a:rPr lang="en-US" altLang="ko-KR" dirty="0"/>
              <a:t>Smoothing </a:t>
            </a:r>
            <a:r>
              <a:rPr lang="ko-KR" altLang="en-US" dirty="0"/>
              <a:t>처리해 주는 과정은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과거 좌표들과 현재 좌표로 각각 </a:t>
            </a:r>
            <a:r>
              <a:rPr lang="en-US" altLang="ko-KR" dirty="0"/>
              <a:t>CurrVector</a:t>
            </a:r>
            <a:r>
              <a:rPr lang="ko-KR" altLang="en-US" dirty="0"/>
              <a:t>와 </a:t>
            </a:r>
            <a:r>
              <a:rPr lang="en-US" altLang="ko-KR" dirty="0"/>
              <a:t>PrevVector</a:t>
            </a:r>
            <a:r>
              <a:rPr lang="ko-KR" altLang="en-US" dirty="0"/>
              <a:t>을 만들고</a:t>
            </a:r>
            <a:r>
              <a:rPr lang="en-US" altLang="ko-KR" dirty="0"/>
              <a:t>, PrevVector</a:t>
            </a:r>
            <a:r>
              <a:rPr lang="ko-KR" altLang="en-US" dirty="0"/>
              <a:t>를 </a:t>
            </a:r>
            <a:r>
              <a:rPr lang="en-US" altLang="ko-KR" dirty="0"/>
              <a:t>CurrVector</a:t>
            </a:r>
            <a:r>
              <a:rPr lang="ko-KR" altLang="en-US" dirty="0"/>
              <a:t>에 정사형 시켜서 </a:t>
            </a:r>
            <a:r>
              <a:rPr lang="en-US" altLang="ko-KR" dirty="0"/>
              <a:t>ProjectionVector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P1</a:t>
            </a:r>
            <a:r>
              <a:rPr lang="ko-KR" altLang="en-US" dirty="0"/>
              <a:t>을 </a:t>
            </a:r>
            <a:r>
              <a:rPr lang="en-US" altLang="ko-KR" dirty="0"/>
              <a:t>ProjectionVector</a:t>
            </a:r>
            <a:r>
              <a:rPr lang="ko-KR" altLang="en-US" dirty="0"/>
              <a:t>만큼 이동시켜 예측좌표 </a:t>
            </a:r>
            <a:r>
              <a:rPr lang="en-US" altLang="ko-KR" dirty="0"/>
              <a:t>X</a:t>
            </a:r>
            <a:r>
              <a:rPr lang="ko-KR" altLang="en-US" dirty="0"/>
              <a:t>를 구하게 되고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Weighted Sum</a:t>
            </a:r>
            <a:r>
              <a:rPr lang="ko-KR" altLang="en-US" dirty="0"/>
              <a:t>해서 </a:t>
            </a:r>
            <a:r>
              <a:rPr lang="en-US" altLang="ko-KR" dirty="0"/>
              <a:t>Y</a:t>
            </a:r>
            <a:r>
              <a:rPr lang="ko-KR" altLang="en-US" dirty="0"/>
              <a:t>를 구합니다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사이의 </a:t>
            </a:r>
            <a:r>
              <a:rPr lang="en-US" altLang="ko-KR" dirty="0"/>
              <a:t>distance</a:t>
            </a:r>
            <a:r>
              <a:rPr lang="ko-KR" altLang="en-US" dirty="0"/>
              <a:t>가 멀면 곡선일 확률이 높기 때문에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와 가까워지게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P0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</a:t>
            </a:r>
            <a:r>
              <a:rPr lang="en-US" altLang="ko-KR" dirty="0"/>
              <a:t>Weighted Sum </a:t>
            </a:r>
            <a:r>
              <a:rPr lang="ko-KR" altLang="en-US" dirty="0"/>
              <a:t>해주면 최종 </a:t>
            </a:r>
            <a:r>
              <a:rPr lang="en-US" altLang="ko-KR" dirty="0"/>
              <a:t>Smoothing </a:t>
            </a:r>
            <a:r>
              <a:rPr lang="ko-KR" altLang="en-US" dirty="0"/>
              <a:t>좌표 </a:t>
            </a:r>
            <a:r>
              <a:rPr lang="en-US" altLang="ko-KR" dirty="0"/>
              <a:t>S</a:t>
            </a:r>
            <a:r>
              <a:rPr lang="ko-KR" altLang="en-US" dirty="0"/>
              <a:t>를 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vector prediction</a:t>
            </a:r>
            <a:r>
              <a:rPr lang="ko-KR" altLang="en-US" dirty="0"/>
              <a:t>을 이용한 방법은 앞에 </a:t>
            </a:r>
            <a:r>
              <a:rPr lang="en-US" altLang="ko-KR" dirty="0"/>
              <a:t>Weighted Sum</a:t>
            </a:r>
            <a:r>
              <a:rPr lang="ko-KR" altLang="en-US" dirty="0"/>
              <a:t>만을 이용한 방법보다 좌표가 뒤로 덜 밀리기 때문에 </a:t>
            </a:r>
            <a:r>
              <a:rPr lang="en-US" altLang="ko-KR" dirty="0"/>
              <a:t>Smoothing</a:t>
            </a:r>
            <a:r>
              <a:rPr lang="ko-KR" altLang="en-US" dirty="0"/>
              <a:t>으로 인한 </a:t>
            </a:r>
            <a:r>
              <a:rPr lang="en-US" altLang="ko-KR" dirty="0"/>
              <a:t>panning</a:t>
            </a:r>
            <a:r>
              <a:rPr lang="ko-KR" altLang="en-US" dirty="0"/>
              <a:t> </a:t>
            </a:r>
            <a:r>
              <a:rPr lang="en-US" altLang="ko-KR" dirty="0"/>
              <a:t>latency</a:t>
            </a:r>
            <a:r>
              <a:rPr lang="ko-KR" altLang="en-US" dirty="0"/>
              <a:t>가 커지는 문제를 줄여줄 수가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80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 </a:t>
            </a:r>
            <a:r>
              <a:rPr lang="en-US" altLang="ko-KR" dirty="0"/>
              <a:t>Out in drawing</a:t>
            </a:r>
            <a:r>
              <a:rPr lang="ko-KR" altLang="en-US" dirty="0"/>
              <a:t>이라는 알고리즘이고</a:t>
            </a:r>
            <a:r>
              <a:rPr lang="en-US" altLang="ko-KR" dirty="0"/>
              <a:t>, </a:t>
            </a:r>
            <a:r>
              <a:rPr lang="ko-KR" altLang="en-US" dirty="0"/>
              <a:t>말 그대로 바깥에서 안으로 드로잉 할 때 적용되는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바깥에서 안으로 빠르게 드로잉을 할 때에는 </a:t>
            </a:r>
            <a:r>
              <a:rPr lang="en-US" altLang="ko-KR" dirty="0"/>
              <a:t>edge</a:t>
            </a:r>
            <a:r>
              <a:rPr lang="ko-KR" altLang="en-US" dirty="0"/>
              <a:t>쪽 좌표가 출력되지 않는 문제가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이 문제를 해결해주기 위해 다른 좌표들을 이용해서 가상의 좌표를 하나 생성해주고 이를 이용해서 </a:t>
            </a:r>
            <a:r>
              <a:rPr lang="en-US" altLang="ko-KR" dirty="0"/>
              <a:t>edge </a:t>
            </a:r>
            <a:r>
              <a:rPr lang="ko-KR" altLang="en-US" dirty="0"/>
              <a:t>끝에도 출력이 가능하도록 만들어줍니다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동작 조건으로는 처음으로 계산된 </a:t>
            </a:r>
            <a:r>
              <a:rPr lang="en-US" altLang="ko-KR" dirty="0"/>
              <a:t>FirstPos</a:t>
            </a:r>
            <a:r>
              <a:rPr lang="ko-KR" altLang="en-US" dirty="0"/>
              <a:t>가 출력되지 않은 상태여야하고 현재 프레임의 좌표는 계산만 완료된 상태여야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FirstPos</a:t>
            </a:r>
            <a:r>
              <a:rPr lang="ko-KR" altLang="en-US" dirty="0"/>
              <a:t>가 아래 점선처럼 </a:t>
            </a:r>
            <a:r>
              <a:rPr lang="en-US" altLang="ko-KR" dirty="0"/>
              <a:t>edge </a:t>
            </a:r>
            <a:r>
              <a:rPr lang="ko-KR" altLang="en-US" dirty="0"/>
              <a:t>부근 </a:t>
            </a:r>
            <a:r>
              <a:rPr lang="en-US" altLang="ko-KR" dirty="0" err="1"/>
              <a:t>thd</a:t>
            </a:r>
            <a:r>
              <a:rPr lang="en-US" altLang="ko-KR" dirty="0"/>
              <a:t> </a:t>
            </a:r>
            <a:r>
              <a:rPr lang="ko-KR" altLang="en-US" dirty="0"/>
              <a:t>내에 존재하여야 하고</a:t>
            </a:r>
            <a:r>
              <a:rPr lang="en-US" altLang="ko-KR" dirty="0"/>
              <a:t>, </a:t>
            </a:r>
            <a:r>
              <a:rPr lang="ko-KR" altLang="en-US" dirty="0"/>
              <a:t>빠르게 드로잉을 하였을 경우입니다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3</a:t>
            </a:r>
            <a:r>
              <a:rPr lang="ko-KR" altLang="en-US" dirty="0"/>
              <a:t>가지 조건을 모두 만족해야 지만 알고리즘이 동작하게 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잇는 직선과 패널 경계선이 만나는 부분에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좌표를 생성</a:t>
            </a:r>
            <a:r>
              <a:rPr lang="ko-KR" altLang="en-US" sz="1200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해주어 </a:t>
            </a:r>
            <a:r>
              <a:rPr lang="en-US" altLang="ko-KR" sz="1200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edge</a:t>
            </a:r>
            <a:r>
              <a:rPr lang="ko-KR" altLang="en-US" sz="1200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쪽의 라인이 끊기지 않게 해줄 수 있습니다</a:t>
            </a:r>
            <a:r>
              <a:rPr lang="en-US" altLang="ko-KR" sz="1200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24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방금 상황과 반대인 안쪽에서 </a:t>
            </a:r>
            <a:r>
              <a:rPr lang="en-US" altLang="ko-KR" dirty="0"/>
              <a:t>panel </a:t>
            </a:r>
            <a:r>
              <a:rPr lang="ko-KR" altLang="en-US" dirty="0"/>
              <a:t>바깥으로 빠르게 드로잉 할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경우에도 마찬가지로 </a:t>
            </a:r>
            <a:r>
              <a:rPr lang="en-US" altLang="ko-KR" dirty="0"/>
              <a:t>edge </a:t>
            </a:r>
            <a:r>
              <a:rPr lang="ko-KR" altLang="en-US" dirty="0"/>
              <a:t>쪽에 끝부분이 출력되지 않는 문제가 있는데</a:t>
            </a:r>
            <a:r>
              <a:rPr lang="en-US" altLang="ko-KR" dirty="0"/>
              <a:t>, </a:t>
            </a:r>
            <a:r>
              <a:rPr lang="ko-KR" altLang="en-US" dirty="0"/>
              <a:t>가상의 좌표를 생성해 주어서 문제를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동작 조건으로는 먼저 과거 </a:t>
            </a:r>
            <a:r>
              <a:rPr lang="en-US" altLang="ko-KR" dirty="0"/>
              <a:t>3 frame </a:t>
            </a:r>
            <a:r>
              <a:rPr lang="ko-KR" altLang="en-US" dirty="0"/>
              <a:t>좌표가 출력되어 있어야 하고 현재 좌표는 출력되지 않아야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PastPos[0]</a:t>
            </a:r>
            <a:r>
              <a:rPr lang="ko-KR" altLang="en-US" dirty="0"/>
              <a:t>이 </a:t>
            </a:r>
            <a:r>
              <a:rPr lang="en-US" altLang="ko-KR" dirty="0"/>
              <a:t>Th </a:t>
            </a:r>
            <a:r>
              <a:rPr lang="ko-KR" altLang="en-US" dirty="0"/>
              <a:t>영역 내에 존재하여야 하고</a:t>
            </a:r>
            <a:r>
              <a:rPr lang="en-US" altLang="ko-KR" dirty="0"/>
              <a:t>, </a:t>
            </a:r>
            <a:r>
              <a:rPr lang="ko-KR" altLang="en-US" dirty="0"/>
              <a:t>빠르게 드로잉을 하는 경우를 모두 만족하여야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모든 조건을 만족한다면 </a:t>
            </a:r>
            <a:r>
              <a:rPr lang="en-US" altLang="ko-KR" dirty="0"/>
              <a:t>PastPos[0] + Dist[0]</a:t>
            </a:r>
            <a:r>
              <a:rPr lang="ko-KR" altLang="en-US" dirty="0"/>
              <a:t>을 통해서 가상의 좌표를 만들어주어 </a:t>
            </a:r>
            <a:r>
              <a:rPr lang="en-US" altLang="ko-KR" dirty="0"/>
              <a:t>edge </a:t>
            </a:r>
            <a:r>
              <a:rPr lang="ko-KR" altLang="en-US" dirty="0"/>
              <a:t>쪽 끊기는 현상을 해결해 줄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마지막으로는 </a:t>
            </a:r>
            <a:r>
              <a:rPr lang="en-US" altLang="ko-KR" dirty="0"/>
              <a:t>Interpolation</a:t>
            </a:r>
            <a:r>
              <a:rPr lang="ko-KR" altLang="en-US" dirty="0"/>
              <a:t>에 대한 설명입니다</a:t>
            </a:r>
            <a:r>
              <a:rPr lang="en-US" altLang="ko-KR" dirty="0"/>
              <a:t>. interpolation</a:t>
            </a:r>
            <a:r>
              <a:rPr lang="ko-KR" altLang="en-US" dirty="0"/>
              <a:t>은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 좌표들을 이용해서 새로운 좌표를 추가해 주는 것을 말하는데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이렇게 하면 실제 좌표들 사이에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좌표가 추가되고 실제로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60hz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동작하는 것을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120hz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동작하는 것 처럼 만들어 줄 수가 있기 때문에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결과적으로는 곡선을 더욱 부드럽게 출력해줄 수 있게 됩니다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572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기존에 </a:t>
            </a:r>
            <a:r>
              <a:rPr lang="en-US" altLang="ko-KR" dirty="0"/>
              <a:t>interpolation</a:t>
            </a:r>
            <a:r>
              <a:rPr lang="ko-KR" altLang="en-US" dirty="0"/>
              <a:t>을 적용시켰던 방법에 대해 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기존에는 단순히 현재 좌표와 과거 좌표를 평균 내어서 </a:t>
            </a:r>
            <a:r>
              <a:rPr lang="en-US" altLang="ko-KR" dirty="0"/>
              <a:t>interpolation </a:t>
            </a:r>
            <a:r>
              <a:rPr lang="ko-KR" altLang="en-US" dirty="0"/>
              <a:t>좌표를 계산 했는데</a:t>
            </a:r>
            <a:r>
              <a:rPr lang="en-US" altLang="ko-KR" dirty="0"/>
              <a:t>, </a:t>
            </a:r>
            <a:r>
              <a:rPr lang="ko-KR" altLang="en-US" dirty="0"/>
              <a:t>이렇게 하면 </a:t>
            </a:r>
            <a:r>
              <a:rPr lang="en-US" altLang="ko-KR" dirty="0"/>
              <a:t>report rate</a:t>
            </a:r>
            <a:r>
              <a:rPr lang="ko-KR" altLang="en-US" dirty="0"/>
              <a:t>는 증가시킬 수 있어도 곡선이 각지는 현상을 개선 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현재는 곡선의 각지는 현상도 개선하기 위해서 </a:t>
            </a:r>
            <a:r>
              <a:rPr lang="en-US" altLang="ko-KR" dirty="0"/>
              <a:t>Bezier </a:t>
            </a:r>
            <a:r>
              <a:rPr lang="ko-KR" altLang="en-US" dirty="0"/>
              <a:t>곡선을 이용하여 </a:t>
            </a:r>
            <a:r>
              <a:rPr lang="en-US" altLang="ko-KR" dirty="0"/>
              <a:t>interpolation</a:t>
            </a:r>
            <a:r>
              <a:rPr lang="ko-KR" altLang="en-US" dirty="0"/>
              <a:t> 좌표를 계산하고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328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Bezier </a:t>
            </a:r>
            <a:r>
              <a:rPr lang="ko-KR" altLang="en-US" dirty="0"/>
              <a:t>곡선을 계산하기 위해서는 최소 </a:t>
            </a:r>
            <a:r>
              <a:rPr lang="en-US" altLang="ko-KR" dirty="0"/>
              <a:t>3</a:t>
            </a:r>
            <a:r>
              <a:rPr lang="ko-KR" altLang="en-US" dirty="0"/>
              <a:t>개의 점이 필요하고 아래의 수식들을 거쳐 </a:t>
            </a:r>
            <a:r>
              <a:rPr lang="en-US" altLang="ko-KR" dirty="0"/>
              <a:t>interpolation </a:t>
            </a:r>
            <a:r>
              <a:rPr lang="ko-KR" altLang="en-US" dirty="0"/>
              <a:t>좌표를 계산할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7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실제 좌표와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좌표가 출력되는 순서에 대해 설명드리겠습니다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 점선으로 표시된 좌표가 계산은 끝났지만 아직 출력되지는 않은 좌표입니다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첫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좌표는 계산할 수 있는 좌표들이 없기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 좌표 계산이 끝나고 난 뒤에 실제 좌표 위치에 동일하게 찍히게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그러고 나서 실제 좌표가 그 위에 찍히게 되고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좌표는 두 번째 실제 좌표가 계산되고 난 직후에 첫 번째 실제 좌표와 두 번째 실제 좌표를 평균 내는 방식을 통해서 계산해 준 뒤 출력해 주고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그다음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두 번째 실제 좌표를 출력시켜 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 이후부터는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Bezier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곡선을 계산할 수 있기 때문에 이 방법을 통해서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좌표를 구하고 순서대로 출력시켜 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식으로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좌표가 먼저 출력되고 난 다음에 실제 좌표가 출력 되어야지만 올바르게 드로잉이 될 수 있습니다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>
              <a:ea typeface="LG Smart UI Regular" panose="020B0500000101010101"/>
              <a:cs typeface="Arial" panose="020B0604020202020204" pitchFamily="34" charset="0"/>
            </a:endParaRPr>
          </a:p>
          <a:p>
            <a:r>
              <a:rPr lang="ko-KR" altLang="en-US" sz="1200" dirty="0">
                <a:ea typeface="LG Smart UI Regular" panose="020B0500000101010101"/>
                <a:cs typeface="Arial" panose="020B0604020202020204" pitchFamily="34" charset="0"/>
              </a:rPr>
              <a:t>여기까지가 준비한 세미나 자료입니다</a:t>
            </a:r>
            <a:r>
              <a:rPr lang="en-US" altLang="ko-KR" sz="1200" dirty="0">
                <a:ea typeface="LG Smart UI Regular" panose="020B0500000101010101"/>
                <a:cs typeface="Arial" panose="020B0604020202020204" pitchFamily="34" charset="0"/>
              </a:rPr>
              <a:t>. </a:t>
            </a:r>
            <a:r>
              <a:rPr lang="ko-KR" altLang="en-US" sz="1200" dirty="0">
                <a:ea typeface="LG Smart UI Regular" panose="020B0500000101010101"/>
                <a:cs typeface="Arial" panose="020B0604020202020204" pitchFamily="34" charset="0"/>
              </a:rPr>
              <a:t>감사합니다</a:t>
            </a:r>
            <a:r>
              <a:rPr lang="en-US" altLang="ko-KR" sz="1200" dirty="0">
                <a:ea typeface="LG Smart UI Regular" panose="020B0500000101010101"/>
                <a:cs typeface="Arial" panose="020B0604020202020204" pitchFamily="34" charset="0"/>
              </a:rPr>
              <a:t>.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07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데이터가 라벨링 처리된 이후 좌표를 계산하는 과정부터 계산된 좌표가 어떻게 </a:t>
            </a:r>
            <a:r>
              <a:rPr lang="en-US" altLang="ko-KR" dirty="0"/>
              <a:t>Tracking </a:t>
            </a:r>
            <a:r>
              <a:rPr lang="ko-KR" altLang="en-US" dirty="0"/>
              <a:t>되고 </a:t>
            </a:r>
            <a:r>
              <a:rPr lang="en-US" altLang="ko-KR" dirty="0"/>
              <a:t>Smoothing </a:t>
            </a:r>
            <a:r>
              <a:rPr lang="ko-KR" altLang="en-US" dirty="0"/>
              <a:t>되는지 까지 말씀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11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Edge Expand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 </a:t>
            </a:r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패널의 </a:t>
            </a:r>
            <a:r>
              <a:rPr lang="en-US" altLang="ko-KR" dirty="0"/>
              <a:t>Edge </a:t>
            </a:r>
            <a:r>
              <a:rPr lang="ko-KR" altLang="en-US" dirty="0"/>
              <a:t>부분에서 터치가 발생하면 </a:t>
            </a:r>
            <a:r>
              <a:rPr lang="en-US" altLang="ko-KR" dirty="0"/>
              <a:t>panel</a:t>
            </a:r>
            <a:r>
              <a:rPr lang="ko-KR" altLang="en-US" dirty="0"/>
              <a:t>의 바깥부분은 데이터를 받을 수 없기때문에</a:t>
            </a:r>
            <a:r>
              <a:rPr lang="en-US" altLang="ko-KR" dirty="0"/>
              <a:t>, </a:t>
            </a:r>
            <a:r>
              <a:rPr lang="ko-KR" altLang="en-US" dirty="0"/>
              <a:t>입력 받은 데이터만을 가지고 좌표를 계산하게 되면 실제 </a:t>
            </a:r>
            <a:r>
              <a:rPr lang="en-US" altLang="ko-KR" dirty="0"/>
              <a:t>input</a:t>
            </a:r>
            <a:r>
              <a:rPr lang="ko-KR" altLang="en-US" dirty="0"/>
              <a:t>과 달리 좀 더 </a:t>
            </a:r>
            <a:r>
              <a:rPr lang="en-US" altLang="ko-KR" dirty="0"/>
              <a:t>panel</a:t>
            </a:r>
            <a:r>
              <a:rPr lang="ko-KR" altLang="en-US" dirty="0"/>
              <a:t>의 안쪽으로 좌표가 찍히게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이런 문제 때문에 </a:t>
            </a:r>
            <a:r>
              <a:rPr lang="en-US" altLang="ko-KR" dirty="0"/>
              <a:t>Edge Expand</a:t>
            </a:r>
            <a:r>
              <a:rPr lang="ko-KR" altLang="en-US" dirty="0"/>
              <a:t>를 사용해서 </a:t>
            </a:r>
            <a:r>
              <a:rPr lang="en-US" altLang="ko-KR" dirty="0"/>
              <a:t>Edge </a:t>
            </a:r>
            <a:r>
              <a:rPr lang="ko-KR" altLang="en-US" dirty="0"/>
              <a:t>터치의 좌표 정확도를 향상시켜줄 수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 해결 방법으로는 </a:t>
            </a:r>
            <a:r>
              <a:rPr lang="en-US" altLang="ko-KR" dirty="0"/>
              <a:t>Edge </a:t>
            </a:r>
            <a:r>
              <a:rPr lang="ko-KR" altLang="en-US" dirty="0"/>
              <a:t>터치가 발생하면 </a:t>
            </a:r>
            <a:r>
              <a:rPr lang="en-US" altLang="ko-KR" dirty="0"/>
              <a:t>panel </a:t>
            </a:r>
            <a:r>
              <a:rPr lang="ko-KR" altLang="en-US" dirty="0"/>
              <a:t>바깥 영역에 가상의 </a:t>
            </a:r>
            <a:r>
              <a:rPr lang="en-US" altLang="ko-KR" dirty="0"/>
              <a:t>edge intensity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만들어 주어서 실제 </a:t>
            </a:r>
            <a:r>
              <a:rPr lang="en-US" altLang="ko-KR" dirty="0"/>
              <a:t>input</a:t>
            </a:r>
            <a:r>
              <a:rPr lang="ko-KR" altLang="en-US" dirty="0"/>
              <a:t>과 비슷한 데이터를 가지고 좌표 계산을 할 수가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en-US" altLang="ko-KR" dirty="0"/>
              <a:t>flow</a:t>
            </a:r>
            <a:r>
              <a:rPr lang="ko-KR" altLang="en-US" dirty="0"/>
              <a:t>는 먼저 </a:t>
            </a:r>
            <a:r>
              <a:rPr lang="en-US" altLang="ko-KR" dirty="0"/>
              <a:t>edge </a:t>
            </a:r>
            <a:r>
              <a:rPr lang="ko-KR" altLang="en-US" dirty="0"/>
              <a:t>터치가 발생하면 라벨의 </a:t>
            </a:r>
            <a:r>
              <a:rPr lang="en-US" altLang="ko-KR" dirty="0"/>
              <a:t>Max delta</a:t>
            </a:r>
            <a:r>
              <a:rPr lang="ko-KR" altLang="en-US" dirty="0"/>
              <a:t>를 가지고 </a:t>
            </a:r>
            <a:r>
              <a:rPr lang="en-US" altLang="ko-KR" dirty="0"/>
              <a:t>edge</a:t>
            </a:r>
            <a:r>
              <a:rPr lang="ko-KR" altLang="en-US" dirty="0"/>
              <a:t>가 </a:t>
            </a:r>
            <a:r>
              <a:rPr lang="en-US" altLang="ko-KR" dirty="0"/>
              <a:t>top</a:t>
            </a:r>
            <a:r>
              <a:rPr lang="ko-KR" altLang="en-US" dirty="0"/>
              <a:t>에 발생했는지 </a:t>
            </a:r>
            <a:r>
              <a:rPr lang="en-US" altLang="ko-KR" dirty="0"/>
              <a:t>bottom</a:t>
            </a:r>
            <a:r>
              <a:rPr lang="ko-KR" altLang="en-US" dirty="0"/>
              <a:t>에 발생했는지 위치를 파악합니다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7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16F0F8FB-3CF5-4580-B202-8A9B85A24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라인별로 </a:t>
            </a:r>
            <a:r>
              <a:rPr lang="en-US" altLang="ko-KR" dirty="0"/>
              <a:t>delta</a:t>
            </a:r>
            <a:r>
              <a:rPr lang="ko-KR" altLang="en-US" dirty="0"/>
              <a:t>값의 가중치를 이용해서 가상의 </a:t>
            </a:r>
            <a:r>
              <a:rPr lang="en-US" altLang="ko-KR" dirty="0"/>
              <a:t>intensity data d2</a:t>
            </a:r>
            <a:r>
              <a:rPr lang="ko-KR" altLang="en-US" dirty="0"/>
              <a:t>를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이렇게 계산된 </a:t>
            </a:r>
            <a:r>
              <a:rPr lang="en-US" altLang="ko-KR" dirty="0"/>
              <a:t>d2</a:t>
            </a:r>
            <a:r>
              <a:rPr lang="ko-KR" altLang="en-US" dirty="0"/>
              <a:t>에 대한 정보를 해당 라벨에 추가해주면 </a:t>
            </a:r>
            <a:r>
              <a:rPr lang="en-US" altLang="ko-KR" dirty="0"/>
              <a:t>Edge </a:t>
            </a:r>
            <a:r>
              <a:rPr lang="ko-KR" altLang="en-US" dirty="0"/>
              <a:t>좌표의 정확도를 향상시킬 수가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라벨의 정보를 가지고 좌표를 계산하는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좌표를 계산할 때에는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boundary, Edge Expand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data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를 모두 포함하여 좌표를 계산하게 되고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좌표와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y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좌표의 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Weighted sum</a:t>
            </a:r>
            <a:r>
              <a:rPr lang="ko-KR" altLang="en-US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통하여 좌표를 계산해주고 있습니다</a:t>
            </a:r>
            <a:r>
              <a:rPr lang="en-US" altLang="ko-KR" sz="12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42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라벨의 좌표를 계산해준 다음에 </a:t>
            </a:r>
            <a:r>
              <a:rPr lang="en-US" altLang="ko-KR" dirty="0"/>
              <a:t>Max intensity</a:t>
            </a:r>
            <a:r>
              <a:rPr lang="ko-KR" altLang="en-US" dirty="0"/>
              <a:t>값을 보정해 주는데</a:t>
            </a:r>
            <a:r>
              <a:rPr lang="en-US" altLang="ko-KR" dirty="0"/>
              <a:t>, </a:t>
            </a:r>
            <a:r>
              <a:rPr lang="ko-KR" altLang="en-US" dirty="0"/>
              <a:t>이 값을 보정해주는 이유가 오른쪽 그림처럼 드로잉 시에 터치 위치에 따라서 </a:t>
            </a:r>
            <a:r>
              <a:rPr lang="en-US" altLang="ko-KR" dirty="0"/>
              <a:t>max intensity </a:t>
            </a:r>
            <a:r>
              <a:rPr lang="ko-KR" altLang="en-US" dirty="0"/>
              <a:t>값이 달라지기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Hopping </a:t>
            </a:r>
            <a:r>
              <a:rPr lang="ko-KR" altLang="en-US" dirty="0"/>
              <a:t>동작을 할 때 </a:t>
            </a:r>
            <a:r>
              <a:rPr lang="en-US" altLang="ko-KR" dirty="0"/>
              <a:t>Frame </a:t>
            </a:r>
            <a:r>
              <a:rPr lang="ko-KR" altLang="en-US" dirty="0"/>
              <a:t>간 </a:t>
            </a:r>
            <a:r>
              <a:rPr lang="en-US" altLang="ko-KR" dirty="0"/>
              <a:t>Max intensity </a:t>
            </a:r>
            <a:r>
              <a:rPr lang="ko-KR" altLang="en-US" dirty="0"/>
              <a:t>값의 편차를 가지고 </a:t>
            </a:r>
            <a:r>
              <a:rPr lang="en-US" altLang="ko-KR" dirty="0"/>
              <a:t>noise</a:t>
            </a:r>
            <a:r>
              <a:rPr lang="ko-KR" altLang="en-US" dirty="0"/>
              <a:t>를 찾게 되는데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Max intensity </a:t>
            </a:r>
            <a:r>
              <a:rPr lang="ko-KR" altLang="en-US" dirty="0"/>
              <a:t>값이 어쩔 수 없이 발생하는 작은 </a:t>
            </a:r>
            <a:r>
              <a:rPr lang="en-US" altLang="ko-KR" dirty="0"/>
              <a:t>noise</a:t>
            </a:r>
            <a:r>
              <a:rPr lang="ko-KR" altLang="en-US" dirty="0"/>
              <a:t>에만 영향을 받는 것이 아니라 </a:t>
            </a:r>
            <a:r>
              <a:rPr lang="en-US" altLang="ko-KR" dirty="0"/>
              <a:t>touch cell</a:t>
            </a:r>
            <a:r>
              <a:rPr lang="ko-KR" altLang="en-US" dirty="0"/>
              <a:t>의 물리적인 형태 때문에 터치 위치에서도 영향을 받게 되면 </a:t>
            </a:r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hopping </a:t>
            </a:r>
            <a:r>
              <a:rPr lang="ko-KR" altLang="en-US" dirty="0"/>
              <a:t>주파수를 엉뚱한 값을 찾는 문제가 발생하기 때문에</a:t>
            </a:r>
            <a:r>
              <a:rPr lang="en-US" altLang="ko-KR" dirty="0"/>
              <a:t>, </a:t>
            </a:r>
            <a:r>
              <a:rPr lang="ko-KR" altLang="en-US" dirty="0"/>
              <a:t>드로잉 시에 </a:t>
            </a:r>
            <a:r>
              <a:rPr lang="en-US" altLang="ko-KR" dirty="0"/>
              <a:t>max intensity </a:t>
            </a:r>
            <a:r>
              <a:rPr lang="ko-KR" altLang="en-US" dirty="0"/>
              <a:t>값을 일정하게 해주기 위해 위치에 따라 이 값을 보정해 줄 필요가 있습니다</a:t>
            </a:r>
            <a:r>
              <a:rPr lang="en-US" altLang="ko-KR" dirty="0"/>
              <a:t>.</a:t>
            </a:r>
          </a:p>
          <a:p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이제 여기서 얻은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RealMaxDelta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값은 실제 좌표를 찾는데 이용하는 것이 아니라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Noise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제거에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10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chemeClr val="accent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RealMaxDelta</a:t>
            </a:r>
            <a:r>
              <a:rPr lang="ko-KR" altLang="en-US" sz="1200" b="0" dirty="0">
                <a:solidFill>
                  <a:schemeClr val="accent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는 보정된 </a:t>
            </a:r>
            <a:r>
              <a:rPr lang="en-US" altLang="ko-KR" sz="1200" b="0" dirty="0">
                <a:solidFill>
                  <a:schemeClr val="accent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intensity </a:t>
            </a:r>
            <a:r>
              <a:rPr lang="ko-KR" altLang="en-US" sz="1200" b="0" dirty="0">
                <a:solidFill>
                  <a:schemeClr val="accent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값을 말하는데</a:t>
            </a:r>
            <a:r>
              <a:rPr lang="en-US" altLang="ko-KR" sz="1200" b="0" dirty="0">
                <a:solidFill>
                  <a:schemeClr val="accent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b="0" dirty="0">
                <a:solidFill>
                  <a:schemeClr val="accent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이제 </a:t>
            </a:r>
            <a:r>
              <a:rPr lang="en-US" altLang="ko-KR" sz="1200" b="0" dirty="0">
                <a:solidFill>
                  <a:schemeClr val="accent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RealMaxDelta</a:t>
            </a:r>
            <a:r>
              <a:rPr lang="ko-KR" altLang="en-US" sz="1200" b="0" dirty="0">
                <a:solidFill>
                  <a:schemeClr val="accent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값을 구하는 방법에 대해 말씀 드리겠습니다</a:t>
            </a:r>
            <a:r>
              <a:rPr lang="en-US" altLang="ko-KR" sz="1200" b="0" dirty="0">
                <a:solidFill>
                  <a:schemeClr val="accent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pPr algn="l"/>
            <a:r>
              <a:rPr lang="ko-KR" altLang="en-US" dirty="0"/>
              <a:t>값을 보정해 줄 때에는 실제 계산된 터치 좌표와 </a:t>
            </a:r>
            <a:r>
              <a:rPr lang="en-US" altLang="ko-KR" dirty="0"/>
              <a:t>Max intensity </a:t>
            </a:r>
            <a:r>
              <a:rPr lang="ko-KR" altLang="en-US" dirty="0"/>
              <a:t>값을 가지는 </a:t>
            </a:r>
            <a:r>
              <a:rPr lang="en-US" altLang="ko-KR" dirty="0"/>
              <a:t>cell</a:t>
            </a:r>
            <a:r>
              <a:rPr lang="ko-KR" altLang="en-US" dirty="0"/>
              <a:t>의 중점을 이용하여 계산하는데</a:t>
            </a:r>
            <a:r>
              <a:rPr lang="en-US" altLang="ko-KR" dirty="0"/>
              <a:t>,</a:t>
            </a:r>
          </a:p>
          <a:p>
            <a:pPr algn="l"/>
            <a:r>
              <a:rPr lang="ko-KR" altLang="en-US" dirty="0"/>
              <a:t>실제 좌표와 </a:t>
            </a:r>
            <a:r>
              <a:rPr lang="en-US" altLang="ko-KR" dirty="0"/>
              <a:t>cell</a:t>
            </a:r>
            <a:r>
              <a:rPr lang="ko-KR" altLang="en-US" dirty="0"/>
              <a:t>의 중점사이의 </a:t>
            </a:r>
            <a:r>
              <a:rPr lang="en-US" altLang="ko-KR" dirty="0"/>
              <a:t>distance</a:t>
            </a:r>
            <a:r>
              <a:rPr lang="ko-KR" altLang="en-US" dirty="0"/>
              <a:t>가 멀면 멀수록 </a:t>
            </a:r>
            <a:r>
              <a:rPr lang="en-US" altLang="ko-KR" dirty="0"/>
              <a:t>dead zone</a:t>
            </a:r>
            <a:r>
              <a:rPr lang="ko-KR" altLang="en-US" dirty="0"/>
              <a:t>에 가까워지는 것이기 때문에 </a:t>
            </a:r>
            <a:r>
              <a:rPr lang="en-US" altLang="ko-KR" dirty="0"/>
              <a:t>Max intensity </a:t>
            </a:r>
            <a:r>
              <a:rPr lang="ko-KR" altLang="en-US" dirty="0"/>
              <a:t>값을 더욱 크게 보정해 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74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325E3514-5964-4D9E-9D0E-B137946A7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Tracking</a:t>
            </a:r>
            <a:r>
              <a:rPr lang="ko-KR" altLang="en-US" dirty="0"/>
              <a:t>에 대한 설명입니다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Tracking</a:t>
            </a:r>
            <a:r>
              <a:rPr lang="ko-KR" altLang="en-US" dirty="0"/>
              <a:t>은 </a:t>
            </a:r>
            <a:r>
              <a:rPr lang="en-US" altLang="ko-KR" dirty="0"/>
              <a:t>~</a:t>
            </a:r>
            <a:r>
              <a:rPr lang="ko-KR" altLang="en-US" dirty="0"/>
              <a:t>는 것인데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좌표의 연속성을 판단하는 과정은</a:t>
            </a:r>
            <a:endParaRPr lang="en-US" altLang="ko-KR" dirty="0"/>
          </a:p>
          <a:p>
            <a:r>
              <a:rPr lang="ko-KR" altLang="en-US" dirty="0"/>
              <a:t>먼저 과거 </a:t>
            </a:r>
            <a:r>
              <a:rPr lang="en-US" altLang="ko-KR" dirty="0"/>
              <a:t>3 frame data</a:t>
            </a:r>
            <a:r>
              <a:rPr lang="ko-KR" altLang="en-US" dirty="0"/>
              <a:t>를 가지고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속도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가속도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, Center Match 3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가지 방식으로 예측좌표를 계산하게 되고 이중 실제 좌표와 가장 가까운 좌표를 예측좌표로 사용하게 됩니다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>
              <a:ea typeface="LG Smart UI Regular" panose="020B0500000101010101"/>
              <a:cs typeface="Arial" panose="020B0604020202020204" pitchFamily="34" charset="0"/>
            </a:endParaRPr>
          </a:p>
          <a:p>
            <a:r>
              <a:rPr lang="ko-KR" altLang="en-US" sz="1200" dirty="0">
                <a:ea typeface="LG Smart UI Regular" panose="020B0500000101010101"/>
                <a:cs typeface="Arial" panose="020B0604020202020204" pitchFamily="34" charset="0"/>
              </a:rPr>
              <a:t>그런 다음에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연속성을 판단하기 위한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Distance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Thd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를 설정합니다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.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최초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1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회는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parameter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값에 따르고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그 이후에는 과거 좌표들 사이의 거리에 따라 달라지게 됩니다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.</a:t>
            </a:r>
          </a:p>
          <a:p>
            <a:r>
              <a:rPr lang="ko-KR" altLang="en-US" sz="1200" dirty="0">
                <a:ea typeface="LG Smart UI Regular" panose="020B0500000101010101"/>
                <a:cs typeface="Arial" panose="020B0604020202020204" pitchFamily="34" charset="0"/>
              </a:rPr>
              <a:t>이렇게 설정한 </a:t>
            </a:r>
            <a:r>
              <a:rPr lang="en-US" altLang="ko-KR" sz="1200" dirty="0" err="1">
                <a:ea typeface="LG Smart UI Regular" panose="020B0500000101010101"/>
                <a:cs typeface="Arial" panose="020B0604020202020204" pitchFamily="34" charset="0"/>
              </a:rPr>
              <a:t>Thd</a:t>
            </a:r>
            <a:r>
              <a:rPr lang="ko-KR" altLang="en-US" sz="1200" dirty="0">
                <a:ea typeface="LG Smart UI Regular" panose="020B0500000101010101"/>
                <a:cs typeface="Arial" panose="020B0604020202020204" pitchFamily="34" charset="0"/>
              </a:rPr>
              <a:t>내에 실제 좌표가 있으면 과거 좌표와 현재 좌표에 동일한 </a:t>
            </a:r>
            <a:r>
              <a:rPr lang="en-US" altLang="ko-KR" sz="1200" dirty="0">
                <a:ea typeface="LG Smart UI Regular" panose="020B0500000101010101"/>
                <a:cs typeface="Arial" panose="020B0604020202020204" pitchFamily="34" charset="0"/>
              </a:rPr>
              <a:t>Label id</a:t>
            </a:r>
            <a:r>
              <a:rPr lang="ko-KR" altLang="en-US" sz="1200" dirty="0">
                <a:ea typeface="LG Smart UI Regular" panose="020B0500000101010101"/>
                <a:cs typeface="Arial" panose="020B0604020202020204" pitchFamily="34" charset="0"/>
              </a:rPr>
              <a:t>를 부여하여 연결시켜주는 것 까지가 </a:t>
            </a:r>
            <a:r>
              <a:rPr lang="en-US" altLang="ko-KR" sz="1200" dirty="0">
                <a:ea typeface="LG Smart UI Regular" panose="020B0500000101010101"/>
                <a:cs typeface="Arial" panose="020B0604020202020204" pitchFamily="34" charset="0"/>
              </a:rPr>
              <a:t>Tracking </a:t>
            </a:r>
            <a:r>
              <a:rPr lang="ko-KR" altLang="en-US" sz="1200" dirty="0">
                <a:ea typeface="LG Smart UI Regular" panose="020B0500000101010101"/>
                <a:cs typeface="Arial" panose="020B0604020202020204" pitchFamily="34" charset="0"/>
              </a:rPr>
              <a:t>처리 과정입니다</a:t>
            </a:r>
            <a:r>
              <a:rPr lang="en-US" altLang="ko-KR" sz="1200" dirty="0">
                <a:ea typeface="LG Smart UI Regular" panose="020B0500000101010101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>
              <a:ea typeface="LG Smart UI Regular" panose="020B0500000101010101"/>
              <a:cs typeface="Arial" panose="020B0604020202020204" pitchFamily="34" charset="0"/>
            </a:endParaRPr>
          </a:p>
          <a:p>
            <a:r>
              <a:rPr lang="en-US" altLang="ko-KR" sz="1200" dirty="0">
                <a:ea typeface="LG Smart UI Regular" panose="020B0500000101010101"/>
                <a:cs typeface="Arial" panose="020B0604020202020204" pitchFamily="34" charset="0"/>
              </a:rPr>
              <a:t>History?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489ACE51-B240-4272-B3BA-AFD35C758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아까 말씀드린 예측좌표를 구하는 </a:t>
            </a:r>
            <a:r>
              <a:rPr lang="en-US" altLang="ko-KR" dirty="0"/>
              <a:t>3</a:t>
            </a:r>
            <a:r>
              <a:rPr lang="ko-KR" altLang="en-US" dirty="0"/>
              <a:t>가지 방법에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en-US" altLang="ko-KR" dirty="0"/>
              <a:t>Center Match </a:t>
            </a:r>
            <a:r>
              <a:rPr lang="ko-KR" altLang="en-US" dirty="0"/>
              <a:t>방법인데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동작 조건으로는 </a:t>
            </a:r>
            <a:r>
              <a:rPr lang="en-US" altLang="ko-KR" dirty="0"/>
              <a:t>2</a:t>
            </a:r>
            <a:r>
              <a:rPr lang="ko-KR" altLang="en-US" dirty="0"/>
              <a:t>개 이상의 터치가 들어와야 하고</a:t>
            </a:r>
            <a:r>
              <a:rPr lang="en-US" altLang="ko-KR" dirty="0"/>
              <a:t>, </a:t>
            </a:r>
            <a:r>
              <a:rPr lang="ko-KR" altLang="en-US" dirty="0"/>
              <a:t>모든 터치가 정해진 </a:t>
            </a:r>
            <a:r>
              <a:rPr lang="en-US" altLang="ko-KR" dirty="0" err="1"/>
              <a:t>Thd</a:t>
            </a:r>
            <a:r>
              <a:rPr lang="en-US" altLang="ko-KR" dirty="0"/>
              <a:t> </a:t>
            </a:r>
            <a:r>
              <a:rPr lang="ko-KR" altLang="en-US" dirty="0"/>
              <a:t>내에 들어와야 하고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frame</a:t>
            </a:r>
            <a:r>
              <a:rPr lang="ko-KR" altLang="en-US" dirty="0"/>
              <a:t>의 터치 개수와 현재 </a:t>
            </a:r>
            <a:r>
              <a:rPr lang="en-US" altLang="ko-KR" dirty="0"/>
              <a:t>frame</a:t>
            </a:r>
            <a:r>
              <a:rPr lang="ko-KR" altLang="en-US" dirty="0"/>
              <a:t>의 터치 개수가 동일 해야만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모든 조건을 만족해야만 </a:t>
            </a:r>
            <a:r>
              <a:rPr lang="en-US" altLang="ko-KR" dirty="0"/>
              <a:t>Center Match</a:t>
            </a:r>
            <a:r>
              <a:rPr lang="ko-KR" altLang="en-US" dirty="0"/>
              <a:t>를 통해 예측좌표를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예측좌표 계산식은 현재 </a:t>
            </a:r>
            <a:r>
              <a:rPr lang="en-US" altLang="ko-KR" dirty="0"/>
              <a:t>frame</a:t>
            </a:r>
            <a:r>
              <a:rPr lang="ko-KR" altLang="en-US" dirty="0"/>
              <a:t> 좌표들의 평균에서 이전 </a:t>
            </a:r>
            <a:r>
              <a:rPr lang="en-US" altLang="ko-KR" dirty="0"/>
              <a:t>frame</a:t>
            </a:r>
            <a:r>
              <a:rPr lang="ko-KR" altLang="en-US" dirty="0"/>
              <a:t> 좌표들의 평균을 빼서 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61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5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7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94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A723017-4F3A-4FE6-97E3-673ED2A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 sz="1517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710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7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416DD1-4D32-42DD-9568-7A0AF9A5E9F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CD01A-DE24-4E4F-A0F6-160B80CD397E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26F964-D12F-4A27-A711-570ABC5A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9D63E7-DE40-46E1-AABA-76A439DFFB58}"/>
              </a:ext>
            </a:extLst>
          </p:cNvPr>
          <p:cNvSpPr txBox="1"/>
          <p:nvPr/>
        </p:nvSpPr>
        <p:spPr>
          <a:xfrm>
            <a:off x="1214507" y="928572"/>
            <a:ext cx="7476983" cy="94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Finger Touch Algorithm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726C4640-AED2-4A42-A4E1-A7C003935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169" y="3972752"/>
            <a:ext cx="5967663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6 / January / 2023</a:t>
            </a:r>
          </a:p>
          <a:p>
            <a:pPr algn="ctr" eaLnBrk="1" hangingPunct="1"/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Touch SW</a:t>
            </a:r>
            <a:r>
              <a:rPr lang="ko-KR" altLang="en-US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팀 이헌</a:t>
            </a:r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DE8193-CB6A-4D2F-BABA-3BCFF5EBD40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0A714-E3D4-41D5-A7A6-F33C728C7BA1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CCA9EC-F18D-40FF-814A-85D5C6D9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513053-C936-4DE1-BB6D-A5B9F39EADB4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327353-840B-41C7-9CF9-10485D118C2F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D6346790-65F6-4681-954D-5BC6BE8E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3. Tracking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708566-7E38-4593-8F09-777D7B17062A}"/>
              </a:ext>
            </a:extLst>
          </p:cNvPr>
          <p:cNvSpPr/>
          <p:nvPr/>
        </p:nvSpPr>
        <p:spPr>
          <a:xfrm>
            <a:off x="498102" y="1597235"/>
            <a:ext cx="8850084" cy="1141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2.    </a:t>
            </a:r>
            <a:r>
              <a:rPr lang="ko-KR" altLang="en-US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속도</a:t>
            </a: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, </a:t>
            </a:r>
            <a:r>
              <a:rPr lang="ko-KR" altLang="en-US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가속도 예측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속도 예측 좌표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과거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2frame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이용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= P0 + A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가속도 예측 좌표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과거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3frame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이용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= P0 + (A + (A – B))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900" dirty="0">
                <a:highlight>
                  <a:srgbClr val="BDD7EE"/>
                </a:highlight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* A = P0 – P1, B = P1 – P2</a:t>
            </a:r>
            <a:endParaRPr lang="en-US" altLang="ko-KR" sz="1100" dirty="0">
              <a:highlight>
                <a:srgbClr val="BDD7EE"/>
              </a:highlight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5" name="자유형 18">
            <a:extLst>
              <a:ext uri="{FF2B5EF4-FFF2-40B4-BE49-F238E27FC236}">
                <a16:creationId xmlns:a16="http://schemas.microsoft.com/office/drawing/2014/main" id="{9E78C3B8-7865-4E35-A46D-42B36CD8CA20}"/>
              </a:ext>
            </a:extLst>
          </p:cNvPr>
          <p:cNvSpPr/>
          <p:nvPr/>
        </p:nvSpPr>
        <p:spPr>
          <a:xfrm>
            <a:off x="1631576" y="3397624"/>
            <a:ext cx="3801036" cy="2115670"/>
          </a:xfrm>
          <a:custGeom>
            <a:avLst/>
            <a:gdLst>
              <a:gd name="connsiteX0" fmla="*/ 0 w 3908612"/>
              <a:gd name="connsiteY0" fmla="*/ 2160494 h 2160494"/>
              <a:gd name="connsiteX1" fmla="*/ 448236 w 3908612"/>
              <a:gd name="connsiteY1" fmla="*/ 1443318 h 2160494"/>
              <a:gd name="connsiteX2" fmla="*/ 1748118 w 3908612"/>
              <a:gd name="connsiteY2" fmla="*/ 708212 h 2160494"/>
              <a:gd name="connsiteX3" fmla="*/ 3908612 w 3908612"/>
              <a:gd name="connsiteY3" fmla="*/ 0 h 216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612" h="2160494">
                <a:moveTo>
                  <a:pt x="0" y="2160494"/>
                </a:moveTo>
                <a:cubicBezTo>
                  <a:pt x="78441" y="1922929"/>
                  <a:pt x="156883" y="1685365"/>
                  <a:pt x="448236" y="1443318"/>
                </a:cubicBezTo>
                <a:cubicBezTo>
                  <a:pt x="739589" y="1201271"/>
                  <a:pt x="1171389" y="948765"/>
                  <a:pt x="1748118" y="708212"/>
                </a:cubicBezTo>
                <a:cubicBezTo>
                  <a:pt x="2324847" y="467659"/>
                  <a:pt x="3116729" y="233829"/>
                  <a:pt x="3908612" y="0"/>
                </a:cubicBezTo>
              </a:path>
            </a:pathLst>
          </a:custGeom>
          <a:noFill/>
          <a:ln w="15875"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3130AAB-8ED8-4DA4-9F93-5F2E9574D575}"/>
              </a:ext>
            </a:extLst>
          </p:cNvPr>
          <p:cNvCxnSpPr/>
          <p:nvPr/>
        </p:nvCxnSpPr>
        <p:spPr>
          <a:xfrm>
            <a:off x="1208584" y="5877272"/>
            <a:ext cx="70567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112C1F3-8AC0-46A5-8D93-79CE8F787B65}"/>
              </a:ext>
            </a:extLst>
          </p:cNvPr>
          <p:cNvCxnSpPr/>
          <p:nvPr/>
        </p:nvCxnSpPr>
        <p:spPr>
          <a:xfrm flipV="1">
            <a:off x="1208584" y="2780928"/>
            <a:ext cx="0" cy="3096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AA9926-3298-444C-98FF-ABD4D831D246}"/>
              </a:ext>
            </a:extLst>
          </p:cNvPr>
          <p:cNvCxnSpPr/>
          <p:nvPr/>
        </p:nvCxnSpPr>
        <p:spPr>
          <a:xfrm>
            <a:off x="1208584" y="5517232"/>
            <a:ext cx="69847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23010F8-4920-4B26-B358-F7754F945EA4}"/>
              </a:ext>
            </a:extLst>
          </p:cNvPr>
          <p:cNvCxnSpPr/>
          <p:nvPr/>
        </p:nvCxnSpPr>
        <p:spPr>
          <a:xfrm>
            <a:off x="1208584" y="5157192"/>
            <a:ext cx="69847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F87425-1953-4405-AFF3-188BB4A8C8B8}"/>
              </a:ext>
            </a:extLst>
          </p:cNvPr>
          <p:cNvCxnSpPr/>
          <p:nvPr/>
        </p:nvCxnSpPr>
        <p:spPr>
          <a:xfrm>
            <a:off x="1208584" y="4797152"/>
            <a:ext cx="69847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1E2FD-68FA-4746-A416-4BC07EB51B14}"/>
              </a:ext>
            </a:extLst>
          </p:cNvPr>
          <p:cNvCxnSpPr/>
          <p:nvPr/>
        </p:nvCxnSpPr>
        <p:spPr>
          <a:xfrm>
            <a:off x="1208584" y="4437112"/>
            <a:ext cx="69847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03FC66D-6E4E-4449-8893-BA8A5A84A275}"/>
              </a:ext>
            </a:extLst>
          </p:cNvPr>
          <p:cNvCxnSpPr/>
          <p:nvPr/>
        </p:nvCxnSpPr>
        <p:spPr>
          <a:xfrm>
            <a:off x="1208584" y="4077072"/>
            <a:ext cx="69847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BDE9340-B792-491F-A7B9-3E684CDAD6F4}"/>
              </a:ext>
            </a:extLst>
          </p:cNvPr>
          <p:cNvCxnSpPr/>
          <p:nvPr/>
        </p:nvCxnSpPr>
        <p:spPr>
          <a:xfrm>
            <a:off x="1208584" y="3717032"/>
            <a:ext cx="69847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4221B80-AE1F-4F6C-9456-D07A91627D46}"/>
              </a:ext>
            </a:extLst>
          </p:cNvPr>
          <p:cNvCxnSpPr/>
          <p:nvPr/>
        </p:nvCxnSpPr>
        <p:spPr>
          <a:xfrm>
            <a:off x="1208584" y="3356992"/>
            <a:ext cx="69847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308C4D7-3F60-417B-B6B2-D9B4AE740123}"/>
              </a:ext>
            </a:extLst>
          </p:cNvPr>
          <p:cNvCxnSpPr/>
          <p:nvPr/>
        </p:nvCxnSpPr>
        <p:spPr>
          <a:xfrm>
            <a:off x="1208584" y="2996952"/>
            <a:ext cx="69847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170F863-4D25-433D-9B0C-DF5FAF301D34}"/>
              </a:ext>
            </a:extLst>
          </p:cNvPr>
          <p:cNvCxnSpPr/>
          <p:nvPr/>
        </p:nvCxnSpPr>
        <p:spPr>
          <a:xfrm flipV="1">
            <a:off x="1640632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3B3A7C4-89D3-4C32-9D1B-57AC1F0DA024}"/>
              </a:ext>
            </a:extLst>
          </p:cNvPr>
          <p:cNvCxnSpPr/>
          <p:nvPr/>
        </p:nvCxnSpPr>
        <p:spPr>
          <a:xfrm flipV="1">
            <a:off x="2072680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366CB61-3706-4E97-82F7-8FF8DEC82DF4}"/>
              </a:ext>
            </a:extLst>
          </p:cNvPr>
          <p:cNvCxnSpPr/>
          <p:nvPr/>
        </p:nvCxnSpPr>
        <p:spPr>
          <a:xfrm flipV="1">
            <a:off x="2504728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E03080D-BA6A-4B02-94F4-45137F78D7F9}"/>
              </a:ext>
            </a:extLst>
          </p:cNvPr>
          <p:cNvCxnSpPr/>
          <p:nvPr/>
        </p:nvCxnSpPr>
        <p:spPr>
          <a:xfrm flipV="1">
            <a:off x="2936776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2CA3E16-B12A-473C-B093-228FC30CDDF6}"/>
              </a:ext>
            </a:extLst>
          </p:cNvPr>
          <p:cNvCxnSpPr/>
          <p:nvPr/>
        </p:nvCxnSpPr>
        <p:spPr>
          <a:xfrm flipV="1">
            <a:off x="3368824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BB2908E-04FA-490A-9A47-959DBDEF4513}"/>
              </a:ext>
            </a:extLst>
          </p:cNvPr>
          <p:cNvCxnSpPr/>
          <p:nvPr/>
        </p:nvCxnSpPr>
        <p:spPr>
          <a:xfrm flipV="1">
            <a:off x="3800872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DFA85F2-4B11-4378-A356-B34D4E264919}"/>
              </a:ext>
            </a:extLst>
          </p:cNvPr>
          <p:cNvCxnSpPr/>
          <p:nvPr/>
        </p:nvCxnSpPr>
        <p:spPr>
          <a:xfrm flipV="1">
            <a:off x="4232920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C9C76D1-FE10-4C0A-AC93-EBAFCCD4BEEA}"/>
              </a:ext>
            </a:extLst>
          </p:cNvPr>
          <p:cNvCxnSpPr/>
          <p:nvPr/>
        </p:nvCxnSpPr>
        <p:spPr>
          <a:xfrm flipV="1">
            <a:off x="4664968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FDF580A-3F29-4A63-A67D-DD55434EF40A}"/>
              </a:ext>
            </a:extLst>
          </p:cNvPr>
          <p:cNvCxnSpPr/>
          <p:nvPr/>
        </p:nvCxnSpPr>
        <p:spPr>
          <a:xfrm flipV="1">
            <a:off x="5097016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E4FAF61-0D8A-4785-9249-C2FEFBF2CB7F}"/>
              </a:ext>
            </a:extLst>
          </p:cNvPr>
          <p:cNvCxnSpPr/>
          <p:nvPr/>
        </p:nvCxnSpPr>
        <p:spPr>
          <a:xfrm flipV="1">
            <a:off x="5529064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EBBE33B-A4D3-4845-BD04-6A08435B9BEE}"/>
              </a:ext>
            </a:extLst>
          </p:cNvPr>
          <p:cNvCxnSpPr/>
          <p:nvPr/>
        </p:nvCxnSpPr>
        <p:spPr>
          <a:xfrm flipV="1">
            <a:off x="5961112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F2A8F89-5FE8-4F2D-8DFD-FC2CBB523C50}"/>
              </a:ext>
            </a:extLst>
          </p:cNvPr>
          <p:cNvCxnSpPr/>
          <p:nvPr/>
        </p:nvCxnSpPr>
        <p:spPr>
          <a:xfrm flipV="1">
            <a:off x="6393160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EB5030C-F6F5-402C-9748-387E327547AD}"/>
              </a:ext>
            </a:extLst>
          </p:cNvPr>
          <p:cNvCxnSpPr/>
          <p:nvPr/>
        </p:nvCxnSpPr>
        <p:spPr>
          <a:xfrm flipV="1">
            <a:off x="6825208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6266BBF-301D-4E44-8344-27B0E8AE1A86}"/>
              </a:ext>
            </a:extLst>
          </p:cNvPr>
          <p:cNvCxnSpPr/>
          <p:nvPr/>
        </p:nvCxnSpPr>
        <p:spPr>
          <a:xfrm flipV="1">
            <a:off x="7257256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9FDC5E5-A26D-4E05-9CCB-0881C0AC85F0}"/>
              </a:ext>
            </a:extLst>
          </p:cNvPr>
          <p:cNvCxnSpPr/>
          <p:nvPr/>
        </p:nvCxnSpPr>
        <p:spPr>
          <a:xfrm flipV="1">
            <a:off x="7689304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4C29E1E-4C03-4CEB-95CA-F34C554BA2BE}"/>
              </a:ext>
            </a:extLst>
          </p:cNvPr>
          <p:cNvCxnSpPr/>
          <p:nvPr/>
        </p:nvCxnSpPr>
        <p:spPr>
          <a:xfrm flipV="1">
            <a:off x="8121352" y="2996952"/>
            <a:ext cx="0" cy="288032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8D77117F-500D-4CF4-839E-BCB4BA2D4A07}"/>
              </a:ext>
            </a:extLst>
          </p:cNvPr>
          <p:cNvSpPr/>
          <p:nvPr/>
        </p:nvSpPr>
        <p:spPr>
          <a:xfrm>
            <a:off x="3268306" y="3972483"/>
            <a:ext cx="221791" cy="2091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P0</a:t>
            </a:r>
            <a:endParaRPr lang="ko-KR" altLang="en-US" sz="10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28BCA1-2CD3-493B-9057-B31DE464A360}"/>
              </a:ext>
            </a:extLst>
          </p:cNvPr>
          <p:cNvSpPr/>
          <p:nvPr/>
        </p:nvSpPr>
        <p:spPr>
          <a:xfrm>
            <a:off x="1961784" y="4692563"/>
            <a:ext cx="221791" cy="2091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P1</a:t>
            </a:r>
            <a:endParaRPr lang="ko-KR" altLang="en-US" sz="10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FB12FCB-818F-4A41-9A15-999FFD3D43D2}"/>
              </a:ext>
            </a:extLst>
          </p:cNvPr>
          <p:cNvSpPr/>
          <p:nvPr/>
        </p:nvSpPr>
        <p:spPr>
          <a:xfrm>
            <a:off x="1529736" y="5412643"/>
            <a:ext cx="221791" cy="2091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P2</a:t>
            </a:r>
            <a:endParaRPr lang="ko-KR" altLang="en-US" sz="10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4FCF983-E7CE-42D6-8E9C-B9E2A6165BF3}"/>
              </a:ext>
            </a:extLst>
          </p:cNvPr>
          <p:cNvSpPr/>
          <p:nvPr/>
        </p:nvSpPr>
        <p:spPr>
          <a:xfrm>
            <a:off x="4564229" y="3256945"/>
            <a:ext cx="212159" cy="200094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E8404F2-CB12-48D0-B730-98033640E7EC}"/>
              </a:ext>
            </a:extLst>
          </p:cNvPr>
          <p:cNvSpPr/>
          <p:nvPr/>
        </p:nvSpPr>
        <p:spPr>
          <a:xfrm>
            <a:off x="5422983" y="3256945"/>
            <a:ext cx="212159" cy="200094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FF5E8D7-AE78-42AA-8BEB-62C0262E106B}"/>
              </a:ext>
            </a:extLst>
          </p:cNvPr>
          <p:cNvCxnSpPr/>
          <p:nvPr/>
        </p:nvCxnSpPr>
        <p:spPr>
          <a:xfrm flipV="1">
            <a:off x="2178424" y="4141694"/>
            <a:ext cx="1084729" cy="59167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7A7C0EE-AF04-4270-8025-3527AE48F2B0}"/>
              </a:ext>
            </a:extLst>
          </p:cNvPr>
          <p:cNvCxnSpPr/>
          <p:nvPr/>
        </p:nvCxnSpPr>
        <p:spPr>
          <a:xfrm flipV="1">
            <a:off x="3496235" y="3424518"/>
            <a:ext cx="1102659" cy="59167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62CF410-C77F-4961-A906-1761FA08EFCD}"/>
              </a:ext>
            </a:extLst>
          </p:cNvPr>
          <p:cNvSpPr txBox="1"/>
          <p:nvPr/>
        </p:nvSpPr>
        <p:spPr>
          <a:xfrm>
            <a:off x="4147258" y="3038763"/>
            <a:ext cx="1093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속도 예측 좌표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F99708-EEB7-49E6-B83A-66CDE4BF1DE3}"/>
              </a:ext>
            </a:extLst>
          </p:cNvPr>
          <p:cNvSpPr txBox="1"/>
          <p:nvPr/>
        </p:nvSpPr>
        <p:spPr>
          <a:xfrm>
            <a:off x="5054185" y="3478341"/>
            <a:ext cx="126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가속도 예측 좌표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8D261-3F9A-49CF-8063-6AC862625F54}"/>
              </a:ext>
            </a:extLst>
          </p:cNvPr>
          <p:cNvSpPr txBox="1"/>
          <p:nvPr/>
        </p:nvSpPr>
        <p:spPr>
          <a:xfrm>
            <a:off x="2469298" y="40677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643689-B615-43EE-BC42-6DE6BA62AE75}"/>
              </a:ext>
            </a:extLst>
          </p:cNvPr>
          <p:cNvSpPr txBox="1"/>
          <p:nvPr/>
        </p:nvSpPr>
        <p:spPr>
          <a:xfrm>
            <a:off x="1797796" y="50288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1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9" grpId="0"/>
      <p:bldP spid="79" grpId="1"/>
      <p:bldP spid="80" grpId="0"/>
      <p:bldP spid="2" grpId="0"/>
      <p:bldP spid="1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26CCC2-7609-4DFC-A490-1F7BD9C5D012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D34AD-CD96-4AA2-8920-C0E94397C5D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847977-8911-4D6C-AF61-82D2D658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3B78D1-C5FE-4131-AD96-9A5E0D5485AE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8949A6-CC14-40C9-9D2D-A13F17714157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84C04D68-68BD-48A4-A126-FF0C8E016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4. Smoothing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71942-1C3B-472B-83EB-C8A204339F7A}"/>
              </a:ext>
            </a:extLst>
          </p:cNvPr>
          <p:cNvSpPr/>
          <p:nvPr/>
        </p:nvSpPr>
        <p:spPr>
          <a:xfrm>
            <a:off x="498102" y="1597235"/>
            <a:ext cx="8850084" cy="272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Smoothing : 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Nosie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로 인한 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Jitter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를 보정하여 부드러운 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drawing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을 구현하기 위한 알고리즘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Smoothing</a:t>
            </a:r>
            <a:r>
              <a:rPr lang="ko-KR" altLang="en-US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 강도 높일 경우</a:t>
            </a:r>
            <a:endParaRPr lang="en-US" altLang="ko-KR" sz="1300" b="1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	1) Jitter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 감소로 인한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 Linearity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 개선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	 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장점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	2) Latency 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증가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				 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단점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	3) 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곡선 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시 왜곡 </a:t>
            </a:r>
            <a:r>
              <a:rPr lang="ko-KR" altLang="en-US" sz="1300" dirty="0" err="1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심해짐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	 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단점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D83F384-9DA4-4371-8CC9-E8DA4E446E2C}"/>
              </a:ext>
            </a:extLst>
          </p:cNvPr>
          <p:cNvGrpSpPr/>
          <p:nvPr/>
        </p:nvGrpSpPr>
        <p:grpSpPr>
          <a:xfrm>
            <a:off x="1254671" y="3886200"/>
            <a:ext cx="3374479" cy="2183854"/>
            <a:chOff x="1280592" y="2420888"/>
            <a:chExt cx="3422913" cy="220618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4E1AD92-B7B2-4B1C-B634-F6890FD4C200}"/>
                </a:ext>
              </a:extLst>
            </p:cNvPr>
            <p:cNvSpPr/>
            <p:nvPr/>
          </p:nvSpPr>
          <p:spPr bwMode="auto">
            <a:xfrm>
              <a:off x="1861443" y="2893699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B79E1C-78A3-4507-A7FE-565095A7CBE8}"/>
                </a:ext>
              </a:extLst>
            </p:cNvPr>
            <p:cNvSpPr/>
            <p:nvPr/>
          </p:nvSpPr>
          <p:spPr bwMode="auto">
            <a:xfrm>
              <a:off x="2127703" y="2713408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0A5AAD5-6A61-45EC-93E4-254983BF2D30}"/>
                </a:ext>
              </a:extLst>
            </p:cNvPr>
            <p:cNvSpPr/>
            <p:nvPr/>
          </p:nvSpPr>
          <p:spPr bwMode="auto">
            <a:xfrm>
              <a:off x="2282370" y="2864535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81EE038-FC27-4AA2-BC94-C8DDCB796CAE}"/>
                </a:ext>
              </a:extLst>
            </p:cNvPr>
            <p:cNvSpPr/>
            <p:nvPr/>
          </p:nvSpPr>
          <p:spPr bwMode="auto">
            <a:xfrm>
              <a:off x="2460528" y="2653752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2B14F7-B931-440E-A8E1-7DEA27221090}"/>
                </a:ext>
              </a:extLst>
            </p:cNvPr>
            <p:cNvSpPr/>
            <p:nvPr/>
          </p:nvSpPr>
          <p:spPr bwMode="auto">
            <a:xfrm>
              <a:off x="2616173" y="2803553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6843DC3-93B2-4869-A4CF-945FB58DDE75}"/>
                </a:ext>
              </a:extLst>
            </p:cNvPr>
            <p:cNvSpPr/>
            <p:nvPr/>
          </p:nvSpPr>
          <p:spPr bwMode="auto">
            <a:xfrm>
              <a:off x="2882433" y="2743898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7DE7F4D-ABCE-478A-9506-6E071EF322E5}"/>
                </a:ext>
              </a:extLst>
            </p:cNvPr>
            <p:cNvSpPr/>
            <p:nvPr/>
          </p:nvSpPr>
          <p:spPr bwMode="auto">
            <a:xfrm>
              <a:off x="2971513" y="2954681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2D8F853-6244-4357-AB7E-37A5BB0DAF6C}"/>
                </a:ext>
              </a:extLst>
            </p:cNvPr>
            <p:cNvSpPr/>
            <p:nvPr/>
          </p:nvSpPr>
          <p:spPr bwMode="auto">
            <a:xfrm>
              <a:off x="3392439" y="2893699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C7C5F6-53B6-4578-B044-46E70C4D2AC0}"/>
                </a:ext>
              </a:extLst>
            </p:cNvPr>
            <p:cNvSpPr/>
            <p:nvPr/>
          </p:nvSpPr>
          <p:spPr bwMode="auto">
            <a:xfrm>
              <a:off x="3836859" y="3165462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74F3C95-D217-4AB7-9C9B-24E57336F832}"/>
                </a:ext>
              </a:extLst>
            </p:cNvPr>
            <p:cNvCxnSpPr>
              <a:cxnSpLocks noChangeShapeType="1"/>
              <a:stCxn id="22" idx="6"/>
            </p:cNvCxnSpPr>
            <p:nvPr/>
          </p:nvCxnSpPr>
          <p:spPr bwMode="auto">
            <a:xfrm flipV="1">
              <a:off x="1950523" y="2803553"/>
              <a:ext cx="198717" cy="14980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620342B-707A-445A-8A3F-29E4C4DA36A1}"/>
                </a:ext>
              </a:extLst>
            </p:cNvPr>
            <p:cNvSpPr/>
            <p:nvPr/>
          </p:nvSpPr>
          <p:spPr bwMode="auto">
            <a:xfrm>
              <a:off x="4325328" y="3435899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1268B6-70C3-41DA-896D-48651DC958B7}"/>
                </a:ext>
              </a:extLst>
            </p:cNvPr>
            <p:cNvCxnSpPr>
              <a:cxnSpLocks noChangeShapeType="1"/>
              <a:endCxn id="24" idx="1"/>
            </p:cNvCxnSpPr>
            <p:nvPr/>
          </p:nvCxnSpPr>
          <p:spPr bwMode="auto">
            <a:xfrm>
              <a:off x="2215804" y="2822113"/>
              <a:ext cx="80269" cy="5965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B0F453-A800-4EB8-9D3E-0E3991A3F783}"/>
                </a:ext>
              </a:extLst>
            </p:cNvPr>
            <p:cNvCxnSpPr>
              <a:cxnSpLocks noChangeShapeType="1"/>
              <a:endCxn id="25" idx="3"/>
            </p:cNvCxnSpPr>
            <p:nvPr/>
          </p:nvCxnSpPr>
          <p:spPr bwMode="auto">
            <a:xfrm flipV="1">
              <a:off x="2371449" y="2755829"/>
              <a:ext cx="101805" cy="12593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F919962-D734-4145-8B7B-8784FC3EE2F1}"/>
                </a:ext>
              </a:extLst>
            </p:cNvPr>
            <p:cNvCxnSpPr>
              <a:cxnSpLocks noChangeShapeType="1"/>
              <a:stCxn id="25" idx="5"/>
              <a:endCxn id="27" idx="2"/>
            </p:cNvCxnSpPr>
            <p:nvPr/>
          </p:nvCxnSpPr>
          <p:spPr bwMode="auto">
            <a:xfrm>
              <a:off x="2536883" y="2755829"/>
              <a:ext cx="79290" cy="10737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26BA017-8B5C-498C-90D6-6019A595EE62}"/>
                </a:ext>
              </a:extLst>
            </p:cNvPr>
            <p:cNvCxnSpPr>
              <a:cxnSpLocks noChangeShapeType="1"/>
              <a:stCxn id="27" idx="6"/>
            </p:cNvCxnSpPr>
            <p:nvPr/>
          </p:nvCxnSpPr>
          <p:spPr bwMode="auto">
            <a:xfrm flipV="1">
              <a:off x="2705253" y="2803553"/>
              <a:ext cx="189906" cy="5965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3F42EA-45AF-40FE-834C-68983B5E6855}"/>
                </a:ext>
              </a:extLst>
            </p:cNvPr>
            <p:cNvCxnSpPr>
              <a:cxnSpLocks noChangeShapeType="1"/>
              <a:endCxn id="29" idx="1"/>
            </p:cNvCxnSpPr>
            <p:nvPr/>
          </p:nvCxnSpPr>
          <p:spPr bwMode="auto">
            <a:xfrm>
              <a:off x="2971513" y="2864535"/>
              <a:ext cx="12726" cy="10737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E9C1B9A-987A-4E49-8E15-8A7E60F142E8}"/>
                </a:ext>
              </a:extLst>
            </p:cNvPr>
            <p:cNvCxnSpPr>
              <a:cxnSpLocks noChangeShapeType="1"/>
              <a:endCxn id="30" idx="2"/>
            </p:cNvCxnSpPr>
            <p:nvPr/>
          </p:nvCxnSpPr>
          <p:spPr bwMode="auto">
            <a:xfrm flipV="1">
              <a:off x="3082128" y="2953354"/>
              <a:ext cx="310310" cy="60981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0233F49-73C4-41D4-9A27-06C64B1C3593}"/>
                </a:ext>
              </a:extLst>
            </p:cNvPr>
            <p:cNvCxnSpPr>
              <a:cxnSpLocks noChangeShapeType="1"/>
              <a:endCxn id="31" idx="1"/>
            </p:cNvCxnSpPr>
            <p:nvPr/>
          </p:nvCxnSpPr>
          <p:spPr bwMode="auto">
            <a:xfrm>
              <a:off x="3481519" y="2983845"/>
              <a:ext cx="368065" cy="198851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4B449E8-CA91-453B-85F7-E80043ECF902}"/>
                </a:ext>
              </a:extLst>
            </p:cNvPr>
            <p:cNvCxnSpPr>
              <a:cxnSpLocks noChangeShapeType="1"/>
              <a:endCxn id="33" idx="1"/>
            </p:cNvCxnSpPr>
            <p:nvPr/>
          </p:nvCxnSpPr>
          <p:spPr bwMode="auto">
            <a:xfrm>
              <a:off x="3925938" y="3255608"/>
              <a:ext cx="412116" cy="19752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DC5FFA1-C35B-446E-AA95-ABA2E1DA08FA}"/>
                </a:ext>
              </a:extLst>
            </p:cNvPr>
            <p:cNvSpPr/>
            <p:nvPr/>
          </p:nvSpPr>
          <p:spPr bwMode="auto">
            <a:xfrm>
              <a:off x="2349913" y="3646681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0D80413-2348-4C66-9B91-8680F008F0BF}"/>
                </a:ext>
              </a:extLst>
            </p:cNvPr>
            <p:cNvSpPr/>
            <p:nvPr/>
          </p:nvSpPr>
          <p:spPr bwMode="auto">
            <a:xfrm>
              <a:off x="2527094" y="3675846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B29071F-BFA1-4001-AD2F-1CAE8EAC9C64}"/>
                </a:ext>
              </a:extLst>
            </p:cNvPr>
            <p:cNvSpPr/>
            <p:nvPr/>
          </p:nvSpPr>
          <p:spPr bwMode="auto">
            <a:xfrm>
              <a:off x="2726789" y="3677171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8B44D25-FF7F-4377-AE4F-FCA50B86F0D4}"/>
                </a:ext>
              </a:extLst>
            </p:cNvPr>
            <p:cNvSpPr/>
            <p:nvPr/>
          </p:nvSpPr>
          <p:spPr bwMode="auto">
            <a:xfrm>
              <a:off x="1861443" y="3947609"/>
              <a:ext cx="89079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84A9A63-EF9E-4591-9FC9-A637D700B6BD}"/>
                </a:ext>
              </a:extLst>
            </p:cNvPr>
            <p:cNvSpPr/>
            <p:nvPr/>
          </p:nvSpPr>
          <p:spPr bwMode="auto">
            <a:xfrm>
              <a:off x="2038624" y="3767317"/>
              <a:ext cx="89080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47252FF-4824-41A7-B5F0-305FA9E73346}"/>
                </a:ext>
              </a:extLst>
            </p:cNvPr>
            <p:cNvSpPr/>
            <p:nvPr/>
          </p:nvSpPr>
          <p:spPr bwMode="auto">
            <a:xfrm>
              <a:off x="2194269" y="3767317"/>
              <a:ext cx="89079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E0D2072-1689-47E2-8714-4F55FE74C1F4}"/>
                </a:ext>
              </a:extLst>
            </p:cNvPr>
            <p:cNvSpPr/>
            <p:nvPr/>
          </p:nvSpPr>
          <p:spPr bwMode="auto">
            <a:xfrm>
              <a:off x="2882433" y="3767317"/>
              <a:ext cx="89080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E4467CC-8B53-4701-9E3B-C52561591206}"/>
                </a:ext>
              </a:extLst>
            </p:cNvPr>
            <p:cNvSpPr/>
            <p:nvPr/>
          </p:nvSpPr>
          <p:spPr bwMode="auto">
            <a:xfrm>
              <a:off x="3215258" y="3887953"/>
              <a:ext cx="89080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5A97925-D669-4DD8-96F3-FB527254A787}"/>
                </a:ext>
              </a:extLst>
            </p:cNvPr>
            <p:cNvSpPr/>
            <p:nvPr/>
          </p:nvSpPr>
          <p:spPr bwMode="auto">
            <a:xfrm>
              <a:off x="3593113" y="4036428"/>
              <a:ext cx="89080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4288EC0-D95E-4AEA-A970-15640B6B75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49545" y="3857463"/>
              <a:ext cx="133130" cy="120637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5DB4504-E2C9-4925-87FE-0D34A49676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7703" y="3826973"/>
              <a:ext cx="88101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D4D81B4-2FCF-4792-8CDE-E13ECED78FE3}"/>
                </a:ext>
              </a:extLst>
            </p:cNvPr>
            <p:cNvCxnSpPr>
              <a:cxnSpLocks noChangeShapeType="1"/>
              <a:stCxn id="47" idx="7"/>
              <a:endCxn id="42" idx="3"/>
            </p:cNvCxnSpPr>
            <p:nvPr/>
          </p:nvCxnSpPr>
          <p:spPr bwMode="auto">
            <a:xfrm flipV="1">
              <a:off x="2269643" y="3748757"/>
              <a:ext cx="92996" cy="35794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F2D2D1E-F0A6-4D46-9B2B-6B3C97B66F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38014" y="3706336"/>
              <a:ext cx="101805" cy="1855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C4590A6-FDA1-4BBB-AEBD-D52E94995CC1}"/>
                </a:ext>
              </a:extLst>
            </p:cNvPr>
            <p:cNvCxnSpPr>
              <a:cxnSpLocks noChangeShapeType="1"/>
              <a:stCxn id="43" idx="6"/>
            </p:cNvCxnSpPr>
            <p:nvPr/>
          </p:nvCxnSpPr>
          <p:spPr bwMode="auto">
            <a:xfrm flipV="1">
              <a:off x="2616173" y="3705011"/>
              <a:ext cx="110616" cy="3049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1383834-04DF-4A71-8B73-ED71CD735437}"/>
                </a:ext>
              </a:extLst>
            </p:cNvPr>
            <p:cNvCxnSpPr>
              <a:cxnSpLocks noChangeShapeType="1"/>
              <a:stCxn id="44" idx="6"/>
              <a:endCxn id="48" idx="1"/>
            </p:cNvCxnSpPr>
            <p:nvPr/>
          </p:nvCxnSpPr>
          <p:spPr bwMode="auto">
            <a:xfrm>
              <a:off x="2815868" y="3736827"/>
              <a:ext cx="79291" cy="47724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64F8FFC-6F8E-4A96-BDB7-41D2516801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513" y="3838903"/>
              <a:ext cx="256471" cy="7821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BA1690E-0232-4E26-BC29-CE0E2A8ED65B}"/>
                </a:ext>
              </a:extLst>
            </p:cNvPr>
            <p:cNvCxnSpPr>
              <a:cxnSpLocks noChangeShapeType="1"/>
              <a:stCxn id="49" idx="6"/>
            </p:cNvCxnSpPr>
            <p:nvPr/>
          </p:nvCxnSpPr>
          <p:spPr bwMode="auto">
            <a:xfrm>
              <a:off x="3304338" y="3947609"/>
              <a:ext cx="310310" cy="11931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8CD6491-D32E-4CC7-AC30-3F88A3D0C7E9}"/>
                </a:ext>
              </a:extLst>
            </p:cNvPr>
            <p:cNvCxnSpPr>
              <a:cxnSpLocks noChangeShapeType="1"/>
              <a:stCxn id="50" idx="6"/>
            </p:cNvCxnSpPr>
            <p:nvPr/>
          </p:nvCxnSpPr>
          <p:spPr bwMode="auto">
            <a:xfrm>
              <a:off x="3682193" y="4096084"/>
              <a:ext cx="634325" cy="288996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오른쪽 화살표 254">
              <a:extLst>
                <a:ext uri="{FF2B5EF4-FFF2-40B4-BE49-F238E27FC236}">
                  <a16:creationId xmlns:a16="http://schemas.microsoft.com/office/drawing/2014/main" id="{DC50048A-E377-4826-8633-41782F93029A}"/>
                </a:ext>
              </a:extLst>
            </p:cNvPr>
            <p:cNvSpPr/>
            <p:nvPr/>
          </p:nvSpPr>
          <p:spPr bwMode="auto">
            <a:xfrm rot="5400000">
              <a:off x="2954643" y="3293214"/>
              <a:ext cx="330093" cy="288774"/>
            </a:xfrm>
            <a:prstGeom prst="rightArrow">
              <a:avLst/>
            </a:prstGeom>
            <a:solidFill>
              <a:schemeClr val="tx1">
                <a:alpha val="5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BDE83E7-A1D6-4735-9FE4-40994A760D71}"/>
                </a:ext>
              </a:extLst>
            </p:cNvPr>
            <p:cNvSpPr/>
            <p:nvPr/>
          </p:nvSpPr>
          <p:spPr bwMode="auto">
            <a:xfrm>
              <a:off x="4295125" y="4346164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>
                <a:latin typeface="Arial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AA1CF46-8E39-4C57-95E9-FA3EA5BCE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30" y="2475654"/>
              <a:ext cx="794153" cy="202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highlight>
                    <a:srgbClr val="FFFFC9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rPr>
                <a:t>Original </a:t>
              </a:r>
              <a:r>
                <a:rPr lang="ko-KR" altLang="en-US" sz="700" dirty="0">
                  <a:highlight>
                    <a:srgbClr val="FFFFC9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rPr>
                <a:t>좌표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0B82FD8-4612-455F-BA90-C4104223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28" y="3550407"/>
              <a:ext cx="888649" cy="202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highlight>
                    <a:srgbClr val="FFFFC9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rPr>
                <a:t>Smoothing </a:t>
              </a:r>
              <a:r>
                <a:rPr lang="ko-KR" altLang="en-US" sz="700" dirty="0">
                  <a:highlight>
                    <a:srgbClr val="FFFFC9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rPr>
                <a:t>좌표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C188632-FAD0-4745-93FF-BF78A81247AD}"/>
                </a:ext>
              </a:extLst>
            </p:cNvPr>
            <p:cNvSpPr/>
            <p:nvPr/>
          </p:nvSpPr>
          <p:spPr>
            <a:xfrm>
              <a:off x="1280592" y="2420888"/>
              <a:ext cx="3422913" cy="2206187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91A6D41-9941-41F4-B150-25C35DC14A13}"/>
              </a:ext>
            </a:extLst>
          </p:cNvPr>
          <p:cNvSpPr/>
          <p:nvPr/>
        </p:nvSpPr>
        <p:spPr>
          <a:xfrm>
            <a:off x="5301906" y="3886200"/>
            <a:ext cx="3374478" cy="218385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4" name="자유형: 도형 153">
            <a:extLst>
              <a:ext uri="{FF2B5EF4-FFF2-40B4-BE49-F238E27FC236}">
                <a16:creationId xmlns:a16="http://schemas.microsoft.com/office/drawing/2014/main" id="{8F392A42-3A88-401B-AA10-D748DEBD1783}"/>
              </a:ext>
            </a:extLst>
          </p:cNvPr>
          <p:cNvSpPr/>
          <p:nvPr/>
        </p:nvSpPr>
        <p:spPr>
          <a:xfrm>
            <a:off x="5600700" y="4198185"/>
            <a:ext cx="2600325" cy="1631115"/>
          </a:xfrm>
          <a:custGeom>
            <a:avLst/>
            <a:gdLst>
              <a:gd name="connsiteX0" fmla="*/ 0 w 2028825"/>
              <a:gd name="connsiteY0" fmla="*/ 1631115 h 1631115"/>
              <a:gd name="connsiteX1" fmla="*/ 590550 w 2028825"/>
              <a:gd name="connsiteY1" fmla="*/ 2340 h 1631115"/>
              <a:gd name="connsiteX2" fmla="*/ 1057275 w 2028825"/>
              <a:gd name="connsiteY2" fmla="*/ 1250115 h 1631115"/>
              <a:gd name="connsiteX3" fmla="*/ 1676400 w 2028825"/>
              <a:gd name="connsiteY3" fmla="*/ 373815 h 1631115"/>
              <a:gd name="connsiteX4" fmla="*/ 2028825 w 2028825"/>
              <a:gd name="connsiteY4" fmla="*/ 983415 h 163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1631115">
                <a:moveTo>
                  <a:pt x="0" y="1631115"/>
                </a:moveTo>
                <a:cubicBezTo>
                  <a:pt x="207169" y="848477"/>
                  <a:pt x="414338" y="65840"/>
                  <a:pt x="590550" y="2340"/>
                </a:cubicBezTo>
                <a:cubicBezTo>
                  <a:pt x="766762" y="-61160"/>
                  <a:pt x="876300" y="1188202"/>
                  <a:pt x="1057275" y="1250115"/>
                </a:cubicBezTo>
                <a:cubicBezTo>
                  <a:pt x="1238250" y="1312027"/>
                  <a:pt x="1514475" y="418265"/>
                  <a:pt x="1676400" y="373815"/>
                </a:cubicBezTo>
                <a:cubicBezTo>
                  <a:pt x="1838325" y="329365"/>
                  <a:pt x="1933575" y="656390"/>
                  <a:pt x="2028825" y="983415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BC8726A0-D5D7-49B5-914D-D915CEB00620}"/>
              </a:ext>
            </a:extLst>
          </p:cNvPr>
          <p:cNvSpPr/>
          <p:nvPr/>
        </p:nvSpPr>
        <p:spPr>
          <a:xfrm>
            <a:off x="5629275" y="4451557"/>
            <a:ext cx="2581275" cy="1358693"/>
          </a:xfrm>
          <a:custGeom>
            <a:avLst/>
            <a:gdLst>
              <a:gd name="connsiteX0" fmla="*/ 0 w 2581275"/>
              <a:gd name="connsiteY0" fmla="*/ 1358693 h 1358693"/>
              <a:gd name="connsiteX1" fmla="*/ 704850 w 2581275"/>
              <a:gd name="connsiteY1" fmla="*/ 6143 h 1358693"/>
              <a:gd name="connsiteX2" fmla="*/ 1343025 w 2581275"/>
              <a:gd name="connsiteY2" fmla="*/ 834818 h 1358693"/>
              <a:gd name="connsiteX3" fmla="*/ 2133600 w 2581275"/>
              <a:gd name="connsiteY3" fmla="*/ 272843 h 1358693"/>
              <a:gd name="connsiteX4" fmla="*/ 2581275 w 2581275"/>
              <a:gd name="connsiteY4" fmla="*/ 691943 h 135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275" h="1358693">
                <a:moveTo>
                  <a:pt x="0" y="1358693"/>
                </a:moveTo>
                <a:cubicBezTo>
                  <a:pt x="240506" y="726074"/>
                  <a:pt x="481013" y="93455"/>
                  <a:pt x="704850" y="6143"/>
                </a:cubicBezTo>
                <a:cubicBezTo>
                  <a:pt x="928687" y="-81169"/>
                  <a:pt x="1104900" y="790368"/>
                  <a:pt x="1343025" y="834818"/>
                </a:cubicBezTo>
                <a:cubicBezTo>
                  <a:pt x="1581150" y="879268"/>
                  <a:pt x="1927225" y="296655"/>
                  <a:pt x="2133600" y="272843"/>
                </a:cubicBezTo>
                <a:cubicBezTo>
                  <a:pt x="2339975" y="249030"/>
                  <a:pt x="2460625" y="470486"/>
                  <a:pt x="2581275" y="691943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992525D-724C-4000-B22E-F13BA8EE3314}"/>
              </a:ext>
            </a:extLst>
          </p:cNvPr>
          <p:cNvCxnSpPr>
            <a:cxnSpLocks/>
          </p:cNvCxnSpPr>
          <p:nvPr/>
        </p:nvCxnSpPr>
        <p:spPr>
          <a:xfrm>
            <a:off x="7786299" y="4584425"/>
            <a:ext cx="0" cy="126439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50B9BB0-4F0C-4CA3-A109-B55E5A58A5EF}"/>
              </a:ext>
            </a:extLst>
          </p:cNvPr>
          <p:cNvCxnSpPr>
            <a:cxnSpLocks/>
          </p:cNvCxnSpPr>
          <p:nvPr/>
        </p:nvCxnSpPr>
        <p:spPr>
          <a:xfrm>
            <a:off x="7869643" y="4597082"/>
            <a:ext cx="0" cy="126439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2F06EA8-6C44-4A8B-9EBB-A4E35BB427DA}"/>
              </a:ext>
            </a:extLst>
          </p:cNvPr>
          <p:cNvCxnSpPr>
            <a:cxnSpLocks/>
          </p:cNvCxnSpPr>
          <p:nvPr/>
        </p:nvCxnSpPr>
        <p:spPr>
          <a:xfrm>
            <a:off x="7702955" y="4606607"/>
            <a:ext cx="0" cy="126439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1AC8B73-70E4-4D1A-A078-A50CB9F09B33}"/>
              </a:ext>
            </a:extLst>
          </p:cNvPr>
          <p:cNvCxnSpPr>
            <a:cxnSpLocks/>
          </p:cNvCxnSpPr>
          <p:nvPr/>
        </p:nvCxnSpPr>
        <p:spPr>
          <a:xfrm>
            <a:off x="6367074" y="4234810"/>
            <a:ext cx="0" cy="191952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BBBCE4D0-2938-44B1-B5EE-B6D0C6247AD5}"/>
              </a:ext>
            </a:extLst>
          </p:cNvPr>
          <p:cNvCxnSpPr>
            <a:cxnSpLocks/>
          </p:cNvCxnSpPr>
          <p:nvPr/>
        </p:nvCxnSpPr>
        <p:spPr>
          <a:xfrm>
            <a:off x="6459943" y="4300868"/>
            <a:ext cx="0" cy="191952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14769E1-1C97-4222-9FAA-89140953932C}"/>
              </a:ext>
            </a:extLst>
          </p:cNvPr>
          <p:cNvCxnSpPr>
            <a:cxnSpLocks/>
          </p:cNvCxnSpPr>
          <p:nvPr/>
        </p:nvCxnSpPr>
        <p:spPr>
          <a:xfrm>
            <a:off x="6255156" y="4300868"/>
            <a:ext cx="0" cy="191952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7E369931-2E6F-47EF-8A05-AF2F9C154F0C}"/>
              </a:ext>
            </a:extLst>
          </p:cNvPr>
          <p:cNvCxnSpPr>
            <a:cxnSpLocks/>
          </p:cNvCxnSpPr>
          <p:nvPr/>
        </p:nvCxnSpPr>
        <p:spPr>
          <a:xfrm flipV="1">
            <a:off x="6991137" y="5303311"/>
            <a:ext cx="0" cy="127945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E9D74F83-A469-4384-8256-A8964960167C}"/>
              </a:ext>
            </a:extLst>
          </p:cNvPr>
          <p:cNvCxnSpPr>
            <a:cxnSpLocks/>
          </p:cNvCxnSpPr>
          <p:nvPr/>
        </p:nvCxnSpPr>
        <p:spPr>
          <a:xfrm flipV="1">
            <a:off x="7069718" y="5284206"/>
            <a:ext cx="0" cy="127945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D450480-512C-44D7-9775-CC73AE52B89A}"/>
              </a:ext>
            </a:extLst>
          </p:cNvPr>
          <p:cNvCxnSpPr>
            <a:cxnSpLocks/>
          </p:cNvCxnSpPr>
          <p:nvPr/>
        </p:nvCxnSpPr>
        <p:spPr>
          <a:xfrm flipV="1">
            <a:off x="6903030" y="5273128"/>
            <a:ext cx="0" cy="127945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306A9BB-1B3A-44CB-A0D5-81A0755C331F}"/>
              </a:ext>
            </a:extLst>
          </p:cNvPr>
          <p:cNvSpPr txBox="1"/>
          <p:nvPr/>
        </p:nvSpPr>
        <p:spPr>
          <a:xfrm>
            <a:off x="6497188" y="4286169"/>
            <a:ext cx="13260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ea typeface="LG Smart UI Regular" panose="020B0500000101010101"/>
              </a:rPr>
              <a:t>Smoothing </a:t>
            </a:r>
            <a:r>
              <a:rPr lang="ko-KR" altLang="en-US" sz="800" b="1" dirty="0">
                <a:solidFill>
                  <a:srgbClr val="FF0000"/>
                </a:solidFill>
                <a:ea typeface="LG Smart UI Regular" panose="020B0500000101010101"/>
              </a:rPr>
              <a:t>으로 인한 왜곡</a:t>
            </a: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470799C-4D2B-4A5D-9036-7E6F5E980A1C}"/>
              </a:ext>
            </a:extLst>
          </p:cNvPr>
          <p:cNvCxnSpPr>
            <a:cxnSpLocks/>
          </p:cNvCxnSpPr>
          <p:nvPr/>
        </p:nvCxnSpPr>
        <p:spPr>
          <a:xfrm>
            <a:off x="7675927" y="6176264"/>
            <a:ext cx="302003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40219BC9-1277-4C29-BE13-7CCF38FE5E18}"/>
              </a:ext>
            </a:extLst>
          </p:cNvPr>
          <p:cNvCxnSpPr>
            <a:cxnSpLocks/>
          </p:cNvCxnSpPr>
          <p:nvPr/>
        </p:nvCxnSpPr>
        <p:spPr>
          <a:xfrm>
            <a:off x="7675927" y="6307420"/>
            <a:ext cx="2684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6D111D5-D393-488A-B0E9-059612A9FE0F}"/>
              </a:ext>
            </a:extLst>
          </p:cNvPr>
          <p:cNvSpPr txBox="1"/>
          <p:nvPr/>
        </p:nvSpPr>
        <p:spPr>
          <a:xfrm>
            <a:off x="7961152" y="6065963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Original</a:t>
            </a:r>
            <a:r>
              <a:rPr lang="ko-KR" altLang="en-US" sz="800" dirty="0"/>
              <a:t> 좌표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6A667E5-9B5A-4A36-8548-5F697A518288}"/>
              </a:ext>
            </a:extLst>
          </p:cNvPr>
          <p:cNvSpPr txBox="1"/>
          <p:nvPr/>
        </p:nvSpPr>
        <p:spPr>
          <a:xfrm>
            <a:off x="7961152" y="618994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Smooting</a:t>
            </a:r>
            <a:r>
              <a:rPr lang="ko-KR" altLang="en-US" sz="800" dirty="0"/>
              <a:t> 좌표</a:t>
            </a:r>
          </a:p>
        </p:txBody>
      </p:sp>
    </p:spTree>
    <p:extLst>
      <p:ext uri="{BB962C8B-B14F-4D97-AF65-F5344CB8AC3E}">
        <p14:creationId xmlns:p14="http://schemas.microsoft.com/office/powerpoint/2010/main" val="233220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26CCC2-7609-4DFC-A490-1F7BD9C5D012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D34AD-CD96-4AA2-8920-C0E94397C5D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847977-8911-4D6C-AF61-82D2D658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3B78D1-C5FE-4131-AD96-9A5E0D5485AE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8949A6-CC14-40C9-9D2D-A13F17714157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84C04D68-68BD-48A4-A126-FF0C8E016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4. Smoothing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C82E12-C32B-495F-9D10-8EC6633AACA7}"/>
              </a:ext>
            </a:extLst>
          </p:cNvPr>
          <p:cNvSpPr/>
          <p:nvPr/>
        </p:nvSpPr>
        <p:spPr>
          <a:xfrm>
            <a:off x="502961" y="951710"/>
            <a:ext cx="8850084" cy="123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Smoothing 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방법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: Weighted Sum, Vector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1. 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여러 좌표들의 </a:t>
            </a:r>
            <a:r>
              <a:rPr lang="en-US" altLang="ko-KR" sz="1200" b="1" dirty="0">
                <a:solidFill>
                  <a:schemeClr val="accent1"/>
                </a:solidFill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Weighted Sum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을 통해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Smoothing 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좌표 출력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BD4C1E8-3DC5-47C9-A6F1-FBA4030FD12C}"/>
              </a:ext>
            </a:extLst>
          </p:cNvPr>
          <p:cNvCxnSpPr>
            <a:cxnSpLocks/>
          </p:cNvCxnSpPr>
          <p:nvPr/>
        </p:nvCxnSpPr>
        <p:spPr>
          <a:xfrm>
            <a:off x="833540" y="6169693"/>
            <a:ext cx="64087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C1B5FE8-B106-4007-8EC3-7E30EAA1F409}"/>
              </a:ext>
            </a:extLst>
          </p:cNvPr>
          <p:cNvCxnSpPr>
            <a:cxnSpLocks/>
          </p:cNvCxnSpPr>
          <p:nvPr/>
        </p:nvCxnSpPr>
        <p:spPr>
          <a:xfrm>
            <a:off x="833540" y="5881499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2AF9B3-7303-4967-A02B-58523E9747A0}"/>
              </a:ext>
            </a:extLst>
          </p:cNvPr>
          <p:cNvCxnSpPr>
            <a:cxnSpLocks/>
          </p:cNvCxnSpPr>
          <p:nvPr/>
        </p:nvCxnSpPr>
        <p:spPr>
          <a:xfrm>
            <a:off x="833540" y="5593305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36335DF-C0D2-48A9-AC48-A5EA54B80D66}"/>
              </a:ext>
            </a:extLst>
          </p:cNvPr>
          <p:cNvCxnSpPr>
            <a:cxnSpLocks/>
          </p:cNvCxnSpPr>
          <p:nvPr/>
        </p:nvCxnSpPr>
        <p:spPr>
          <a:xfrm>
            <a:off x="833540" y="5305110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FBBD4B4-19D4-43D3-AE9D-91824FF75EF2}"/>
              </a:ext>
            </a:extLst>
          </p:cNvPr>
          <p:cNvCxnSpPr>
            <a:cxnSpLocks/>
          </p:cNvCxnSpPr>
          <p:nvPr/>
        </p:nvCxnSpPr>
        <p:spPr>
          <a:xfrm>
            <a:off x="833540" y="5016916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038759E-03D3-4E0C-851D-2BD70F75E652}"/>
              </a:ext>
            </a:extLst>
          </p:cNvPr>
          <p:cNvCxnSpPr>
            <a:cxnSpLocks/>
          </p:cNvCxnSpPr>
          <p:nvPr/>
        </p:nvCxnSpPr>
        <p:spPr>
          <a:xfrm>
            <a:off x="833540" y="4728722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7B928A7-2ECB-45A2-BF89-989751014789}"/>
              </a:ext>
            </a:extLst>
          </p:cNvPr>
          <p:cNvCxnSpPr>
            <a:cxnSpLocks/>
          </p:cNvCxnSpPr>
          <p:nvPr/>
        </p:nvCxnSpPr>
        <p:spPr>
          <a:xfrm>
            <a:off x="833540" y="4440528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509FE9C-3D83-4847-B3D0-14A38D33068D}"/>
              </a:ext>
            </a:extLst>
          </p:cNvPr>
          <p:cNvCxnSpPr>
            <a:cxnSpLocks/>
          </p:cNvCxnSpPr>
          <p:nvPr/>
        </p:nvCxnSpPr>
        <p:spPr>
          <a:xfrm flipV="1">
            <a:off x="1225910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746BCC5-250A-4633-835A-250C63AC7D32}"/>
              </a:ext>
            </a:extLst>
          </p:cNvPr>
          <p:cNvCxnSpPr>
            <a:cxnSpLocks/>
          </p:cNvCxnSpPr>
          <p:nvPr/>
        </p:nvCxnSpPr>
        <p:spPr>
          <a:xfrm flipV="1">
            <a:off x="1618280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0A77E94-A4F8-470D-8221-D9E102DDA750}"/>
              </a:ext>
            </a:extLst>
          </p:cNvPr>
          <p:cNvCxnSpPr>
            <a:cxnSpLocks/>
          </p:cNvCxnSpPr>
          <p:nvPr/>
        </p:nvCxnSpPr>
        <p:spPr>
          <a:xfrm flipV="1">
            <a:off x="2010650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E0BD32A-6B10-4657-94AE-C6241F5DD8D3}"/>
              </a:ext>
            </a:extLst>
          </p:cNvPr>
          <p:cNvCxnSpPr>
            <a:cxnSpLocks/>
          </p:cNvCxnSpPr>
          <p:nvPr/>
        </p:nvCxnSpPr>
        <p:spPr>
          <a:xfrm flipV="1">
            <a:off x="2403020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EADF124-8BA9-462B-969F-BD54D14CCDE3}"/>
              </a:ext>
            </a:extLst>
          </p:cNvPr>
          <p:cNvCxnSpPr>
            <a:cxnSpLocks/>
          </p:cNvCxnSpPr>
          <p:nvPr/>
        </p:nvCxnSpPr>
        <p:spPr>
          <a:xfrm flipV="1">
            <a:off x="279539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1C4A5FD-C459-43AA-8913-22D13B30375A}"/>
              </a:ext>
            </a:extLst>
          </p:cNvPr>
          <p:cNvCxnSpPr>
            <a:cxnSpLocks/>
          </p:cNvCxnSpPr>
          <p:nvPr/>
        </p:nvCxnSpPr>
        <p:spPr>
          <a:xfrm flipV="1">
            <a:off x="318776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96FDD25-27B6-47E5-A310-50359807C97F}"/>
              </a:ext>
            </a:extLst>
          </p:cNvPr>
          <p:cNvCxnSpPr>
            <a:cxnSpLocks/>
          </p:cNvCxnSpPr>
          <p:nvPr/>
        </p:nvCxnSpPr>
        <p:spPr>
          <a:xfrm flipV="1">
            <a:off x="358013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FBCAC5A-B0DA-40D3-A4A0-9AAC50658EA6}"/>
              </a:ext>
            </a:extLst>
          </p:cNvPr>
          <p:cNvCxnSpPr>
            <a:cxnSpLocks/>
          </p:cNvCxnSpPr>
          <p:nvPr/>
        </p:nvCxnSpPr>
        <p:spPr>
          <a:xfrm flipV="1">
            <a:off x="397250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E742F02-6205-426C-9814-36C0490109EC}"/>
              </a:ext>
            </a:extLst>
          </p:cNvPr>
          <p:cNvCxnSpPr>
            <a:cxnSpLocks/>
          </p:cNvCxnSpPr>
          <p:nvPr/>
        </p:nvCxnSpPr>
        <p:spPr>
          <a:xfrm flipV="1">
            <a:off x="436487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1A7E7EF-5C7C-4C1C-89FC-938C676E52DB}"/>
              </a:ext>
            </a:extLst>
          </p:cNvPr>
          <p:cNvCxnSpPr>
            <a:cxnSpLocks/>
          </p:cNvCxnSpPr>
          <p:nvPr/>
        </p:nvCxnSpPr>
        <p:spPr>
          <a:xfrm flipV="1">
            <a:off x="475724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43053C8-8017-4DFB-B889-ED46F6DEE95A}"/>
              </a:ext>
            </a:extLst>
          </p:cNvPr>
          <p:cNvCxnSpPr>
            <a:cxnSpLocks/>
          </p:cNvCxnSpPr>
          <p:nvPr/>
        </p:nvCxnSpPr>
        <p:spPr>
          <a:xfrm flipV="1">
            <a:off x="514961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F1AB12-9B99-45D5-9E28-419843101D74}"/>
              </a:ext>
            </a:extLst>
          </p:cNvPr>
          <p:cNvCxnSpPr>
            <a:cxnSpLocks/>
          </p:cNvCxnSpPr>
          <p:nvPr/>
        </p:nvCxnSpPr>
        <p:spPr>
          <a:xfrm flipV="1">
            <a:off x="554198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061379B-5AD2-42B4-9530-240D6A4A2FBD}"/>
              </a:ext>
            </a:extLst>
          </p:cNvPr>
          <p:cNvCxnSpPr>
            <a:cxnSpLocks/>
          </p:cNvCxnSpPr>
          <p:nvPr/>
        </p:nvCxnSpPr>
        <p:spPr>
          <a:xfrm flipV="1">
            <a:off x="5934352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A97E19B-31CC-4533-BA30-3142D5F0C607}"/>
              </a:ext>
            </a:extLst>
          </p:cNvPr>
          <p:cNvCxnSpPr>
            <a:cxnSpLocks/>
          </p:cNvCxnSpPr>
          <p:nvPr/>
        </p:nvCxnSpPr>
        <p:spPr>
          <a:xfrm flipV="1">
            <a:off x="6326722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D544AF3-4FA3-45BE-B4BF-695D4002F699}"/>
              </a:ext>
            </a:extLst>
          </p:cNvPr>
          <p:cNvCxnSpPr>
            <a:cxnSpLocks/>
          </p:cNvCxnSpPr>
          <p:nvPr/>
        </p:nvCxnSpPr>
        <p:spPr>
          <a:xfrm flipV="1">
            <a:off x="6719092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99B7164-041C-4631-AA0A-290B0EF70BD1}"/>
              </a:ext>
            </a:extLst>
          </p:cNvPr>
          <p:cNvCxnSpPr>
            <a:cxnSpLocks/>
          </p:cNvCxnSpPr>
          <p:nvPr/>
        </p:nvCxnSpPr>
        <p:spPr>
          <a:xfrm flipV="1">
            <a:off x="7111462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267C039D-F2B9-49FD-B9A3-0EB4144F59A7}"/>
              </a:ext>
            </a:extLst>
          </p:cNvPr>
          <p:cNvSpPr/>
          <p:nvPr/>
        </p:nvSpPr>
        <p:spPr>
          <a:xfrm>
            <a:off x="1503030" y="5187290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19AF46E-0FDC-4CA9-B66D-D10799690F88}"/>
              </a:ext>
            </a:extLst>
          </p:cNvPr>
          <p:cNvSpPr/>
          <p:nvPr/>
        </p:nvSpPr>
        <p:spPr>
          <a:xfrm>
            <a:off x="1139007" y="5771726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B7E41E6-DB5C-4F50-8D15-2E504727C2C7}"/>
              </a:ext>
            </a:extLst>
          </p:cNvPr>
          <p:cNvSpPr/>
          <p:nvPr/>
        </p:nvSpPr>
        <p:spPr>
          <a:xfrm>
            <a:off x="1357254" y="5521621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50AA3B5-00E9-47F3-915D-E5E1D0C9FEAE}"/>
              </a:ext>
            </a:extLst>
          </p:cNvPr>
          <p:cNvSpPr/>
          <p:nvPr/>
        </p:nvSpPr>
        <p:spPr>
          <a:xfrm>
            <a:off x="1777718" y="5230606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FA712B5-2068-42B2-B000-934FF46E1C15}"/>
              </a:ext>
            </a:extLst>
          </p:cNvPr>
          <p:cNvSpPr/>
          <p:nvPr/>
        </p:nvSpPr>
        <p:spPr>
          <a:xfrm>
            <a:off x="2857148" y="5055972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365DF3-45CB-41D2-9C1F-B781B4A257C7}"/>
              </a:ext>
            </a:extLst>
          </p:cNvPr>
          <p:cNvSpPr txBox="1"/>
          <p:nvPr/>
        </p:nvSpPr>
        <p:spPr>
          <a:xfrm>
            <a:off x="1342231" y="5616268"/>
            <a:ext cx="5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TMP0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57130D-48F1-4C46-BF06-BAB626795352}"/>
              </a:ext>
            </a:extLst>
          </p:cNvPr>
          <p:cNvSpPr txBox="1"/>
          <p:nvPr/>
        </p:nvSpPr>
        <p:spPr>
          <a:xfrm>
            <a:off x="1724821" y="5339615"/>
            <a:ext cx="524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TMP1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112D11F-ED20-4CDB-8530-5C1F9701CDDA}"/>
              </a:ext>
            </a:extLst>
          </p:cNvPr>
          <p:cNvSpPr txBox="1"/>
          <p:nvPr/>
        </p:nvSpPr>
        <p:spPr>
          <a:xfrm>
            <a:off x="2934101" y="5016915"/>
            <a:ext cx="563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TMP2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1128BB2-913E-423F-950F-2D34D2D55BA2}"/>
              </a:ext>
            </a:extLst>
          </p:cNvPr>
          <p:cNvSpPr/>
          <p:nvPr/>
        </p:nvSpPr>
        <p:spPr>
          <a:xfrm>
            <a:off x="2831939" y="4841355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4EDABD-85EE-4BB2-A236-D4D4E696E4AF}"/>
              </a:ext>
            </a:extLst>
          </p:cNvPr>
          <p:cNvSpPr txBox="1"/>
          <p:nvPr/>
        </p:nvSpPr>
        <p:spPr>
          <a:xfrm>
            <a:off x="2916860" y="4788407"/>
            <a:ext cx="515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TMP3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1DF583D-FD4B-4A62-A313-231D407CB9E9}"/>
              </a:ext>
            </a:extLst>
          </p:cNvPr>
          <p:cNvSpPr/>
          <p:nvPr/>
        </p:nvSpPr>
        <p:spPr>
          <a:xfrm>
            <a:off x="3512946" y="4526330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9218FD-ECF1-4666-8FB2-7BC86CDEECD2}"/>
              </a:ext>
            </a:extLst>
          </p:cNvPr>
          <p:cNvSpPr txBox="1"/>
          <p:nvPr/>
        </p:nvSpPr>
        <p:spPr>
          <a:xfrm>
            <a:off x="3593259" y="4491732"/>
            <a:ext cx="552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TMP4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3704392-5742-4924-B809-07E54708D9CD}"/>
              </a:ext>
            </a:extLst>
          </p:cNvPr>
          <p:cNvSpPr/>
          <p:nvPr/>
        </p:nvSpPr>
        <p:spPr>
          <a:xfrm>
            <a:off x="7499751" y="5150846"/>
            <a:ext cx="216000" cy="216000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EAD3C7-1121-4F52-BF50-385DBCA81A54}"/>
              </a:ext>
            </a:extLst>
          </p:cNvPr>
          <p:cNvSpPr txBox="1"/>
          <p:nvPr/>
        </p:nvSpPr>
        <p:spPr>
          <a:xfrm>
            <a:off x="7750410" y="5132466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과거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AC90414-C8D2-48BD-9AC0-6D90685C4738}"/>
              </a:ext>
            </a:extLst>
          </p:cNvPr>
          <p:cNvSpPr/>
          <p:nvPr/>
        </p:nvSpPr>
        <p:spPr>
          <a:xfrm>
            <a:off x="7495276" y="5487376"/>
            <a:ext cx="216000" cy="216000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0EE4EEC-FCB0-47CF-84F3-14A64F4A2D3A}"/>
              </a:ext>
            </a:extLst>
          </p:cNvPr>
          <p:cNvSpPr txBox="1"/>
          <p:nvPr/>
        </p:nvSpPr>
        <p:spPr>
          <a:xfrm>
            <a:off x="7750410" y="5457206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06267B2-55E1-4D30-AAAD-287AF9BC37FB}"/>
              </a:ext>
            </a:extLst>
          </p:cNvPr>
          <p:cNvCxnSpPr>
            <a:cxnSpLocks/>
          </p:cNvCxnSpPr>
          <p:nvPr/>
        </p:nvCxnSpPr>
        <p:spPr>
          <a:xfrm flipV="1">
            <a:off x="833540" y="4195279"/>
            <a:ext cx="0" cy="19744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19619F1-35AA-422C-A07C-40BBF9E927E6}"/>
              </a:ext>
            </a:extLst>
          </p:cNvPr>
          <p:cNvSpPr/>
          <p:nvPr/>
        </p:nvSpPr>
        <p:spPr>
          <a:xfrm>
            <a:off x="2673285" y="4608755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7238C91-E15F-4438-A6D2-A85FFCC273AD}"/>
              </a:ext>
            </a:extLst>
          </p:cNvPr>
          <p:cNvSpPr/>
          <p:nvPr/>
        </p:nvSpPr>
        <p:spPr>
          <a:xfrm>
            <a:off x="4212149" y="4353454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67ECD5B-9250-443A-8E7E-E87E0F3A6C78}"/>
              </a:ext>
            </a:extLst>
          </p:cNvPr>
          <p:cNvSpPr/>
          <p:nvPr/>
        </p:nvSpPr>
        <p:spPr>
          <a:xfrm>
            <a:off x="2442129" y="5000348"/>
            <a:ext cx="212159" cy="200094"/>
          </a:xfrm>
          <a:prstGeom prst="ellipse">
            <a:avLst/>
          </a:prstGeom>
          <a:solidFill>
            <a:srgbClr val="C6E6A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9A25AB2-8215-4819-B364-87415B63DA0A}"/>
              </a:ext>
            </a:extLst>
          </p:cNvPr>
          <p:cNvSpPr/>
          <p:nvPr/>
        </p:nvSpPr>
        <p:spPr>
          <a:xfrm>
            <a:off x="7495912" y="5811413"/>
            <a:ext cx="216000" cy="216000"/>
          </a:xfrm>
          <a:prstGeom prst="ellipse">
            <a:avLst/>
          </a:prstGeom>
          <a:solidFill>
            <a:srgbClr val="C6E6A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193F5E-56F2-45C9-91B4-1180A8AA649D}"/>
              </a:ext>
            </a:extLst>
          </p:cNvPr>
          <p:cNvSpPr txBox="1"/>
          <p:nvPr/>
        </p:nvSpPr>
        <p:spPr>
          <a:xfrm>
            <a:off x="7750410" y="5782292"/>
            <a:ext cx="18025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중간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76CAE-AB9F-41DE-8214-11534EF6BCFE}"/>
              </a:ext>
            </a:extLst>
          </p:cNvPr>
          <p:cNvSpPr txBox="1"/>
          <p:nvPr/>
        </p:nvSpPr>
        <p:spPr>
          <a:xfrm>
            <a:off x="260699" y="1931861"/>
            <a:ext cx="6878806" cy="1767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TMP0 = (P2 + P1) / 2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TMP1 = (P2 + P1 + P0) / 3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TMP2 = (P2 + P1 + P0 + C) / 4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TMP3 = (P1 + P0 + C) / 3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TMP4 = (P0 + C) / 2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T = (TMP0 + TMP1 + TMP2 + TMP3 + TMP4) / 5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S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/>
              </a:rPr>
              <a:t>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=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/>
              </a:rPr>
              <a:t>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((SmoothingCoef – distance) * S0 + distance * T +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SmoothingCoef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&gt;&gt; 1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) / SmoothingCoef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E056BFF-1620-44F8-801E-1C7E40866B6F}"/>
              </a:ext>
            </a:extLst>
          </p:cNvPr>
          <p:cNvSpPr/>
          <p:nvPr/>
        </p:nvSpPr>
        <p:spPr>
          <a:xfrm>
            <a:off x="1658070" y="5469989"/>
            <a:ext cx="221791" cy="209178"/>
          </a:xfrm>
          <a:prstGeom prst="ellipse">
            <a:avLst/>
          </a:prstGeom>
          <a:solidFill>
            <a:srgbClr val="CDDE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ea typeface="LG Smart UI Regular" panose="020B0500000101010101"/>
              </a:rPr>
              <a:t>S0</a:t>
            </a:r>
            <a:endParaRPr lang="ko-KR" altLang="en-US" sz="1000" dirty="0">
              <a:ea typeface="LG Smart UI Regular" panose="020B0500000101010101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9F6B595-5733-4501-95F8-6DB1BD8095B0}"/>
              </a:ext>
            </a:extLst>
          </p:cNvPr>
          <p:cNvSpPr/>
          <p:nvPr/>
        </p:nvSpPr>
        <p:spPr>
          <a:xfrm>
            <a:off x="2138034" y="5173368"/>
            <a:ext cx="221791" cy="20917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ea typeface="LG Smart UI Regular" panose="020B0500000101010101"/>
              </a:rPr>
              <a:t>S</a:t>
            </a:r>
            <a:endParaRPr lang="ko-KR" altLang="en-US" sz="1000" dirty="0">
              <a:ea typeface="LG Smart UI Regular" panose="020B0500000101010101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3D89D2A-C786-4789-B033-059D8A961130}"/>
              </a:ext>
            </a:extLst>
          </p:cNvPr>
          <p:cNvCxnSpPr>
            <a:cxnSpLocks/>
            <a:endCxn id="109" idx="3"/>
          </p:cNvCxnSpPr>
          <p:nvPr/>
        </p:nvCxnSpPr>
        <p:spPr>
          <a:xfrm flipV="1">
            <a:off x="1881524" y="4531999"/>
            <a:ext cx="2363106" cy="101908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426B7286-313C-4C7F-B14D-E4770938945C}"/>
              </a:ext>
            </a:extLst>
          </p:cNvPr>
          <p:cNvSpPr txBox="1"/>
          <p:nvPr/>
        </p:nvSpPr>
        <p:spPr>
          <a:xfrm rot="20160000">
            <a:off x="2116766" y="522521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distance</a:t>
            </a:r>
            <a:endParaRPr lang="ko-KR" altLang="en-US" sz="1000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C83AF064-8F1B-452D-8CA0-90ECE2D7A71C}"/>
              </a:ext>
            </a:extLst>
          </p:cNvPr>
          <p:cNvSpPr/>
          <p:nvPr/>
        </p:nvSpPr>
        <p:spPr>
          <a:xfrm>
            <a:off x="7498414" y="4824284"/>
            <a:ext cx="216000" cy="216000"/>
          </a:xfrm>
          <a:prstGeom prst="ellipse">
            <a:avLst/>
          </a:prstGeom>
          <a:solidFill>
            <a:srgbClr val="CDDE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ea typeface="LG Smart UI Regular" panose="020B0500000101010101"/>
              </a:rPr>
              <a:t>S0</a:t>
            </a:r>
            <a:endParaRPr lang="ko-KR" altLang="en-US" sz="1000" dirty="0">
              <a:ea typeface="LG Smart UI Regular" panose="020B0500000101010101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C04CC9C-B0BB-40F6-8B2C-5C8201665278}"/>
              </a:ext>
            </a:extLst>
          </p:cNvPr>
          <p:cNvSpPr/>
          <p:nvPr/>
        </p:nvSpPr>
        <p:spPr>
          <a:xfrm>
            <a:off x="7496033" y="4505070"/>
            <a:ext cx="216000" cy="216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ea typeface="LG Smart UI Regular" panose="020B0500000101010101"/>
              </a:rPr>
              <a:t>S</a:t>
            </a:r>
            <a:endParaRPr lang="ko-KR" altLang="en-US" sz="1000" dirty="0">
              <a:ea typeface="LG Smart UI Regular" panose="020B0500000101010101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B5DADA1-6DFF-4391-A12E-BA4D18F25644}"/>
              </a:ext>
            </a:extLst>
          </p:cNvPr>
          <p:cNvSpPr txBox="1"/>
          <p:nvPr/>
        </p:nvSpPr>
        <p:spPr>
          <a:xfrm>
            <a:off x="7750410" y="4799468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과거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Smoothing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E60BEEE-C350-4FB6-9297-E63B36E8AAE6}"/>
              </a:ext>
            </a:extLst>
          </p:cNvPr>
          <p:cNvSpPr txBox="1"/>
          <p:nvPr/>
        </p:nvSpPr>
        <p:spPr>
          <a:xfrm>
            <a:off x="7750410" y="4478723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최종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Smoothing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</a:t>
            </a:r>
          </a:p>
        </p:txBody>
      </p:sp>
    </p:spTree>
    <p:extLst>
      <p:ext uri="{BB962C8B-B14F-4D97-AF65-F5344CB8AC3E}">
        <p14:creationId xmlns:p14="http://schemas.microsoft.com/office/powerpoint/2010/main" val="7394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 animBg="1"/>
      <p:bldP spid="100" grpId="0"/>
      <p:bldP spid="101" grpId="0" animBg="1"/>
      <p:bldP spid="102" grpId="0"/>
      <p:bldP spid="164" grpId="0" animBg="1"/>
      <p:bldP spid="165" grpId="0" animBg="1"/>
      <p:bldP spid="1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D87C219-9055-4141-BB56-A7E807E75308}"/>
              </a:ext>
            </a:extLst>
          </p:cNvPr>
          <p:cNvCxnSpPr>
            <a:cxnSpLocks/>
          </p:cNvCxnSpPr>
          <p:nvPr/>
        </p:nvCxnSpPr>
        <p:spPr>
          <a:xfrm flipV="1">
            <a:off x="2897359" y="4245436"/>
            <a:ext cx="1189944" cy="433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26CCC2-7609-4DFC-A490-1F7BD9C5D012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D34AD-CD96-4AA2-8920-C0E94397C5D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847977-8911-4D6C-AF61-82D2D658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3B78D1-C5FE-4131-AD96-9A5E0D5485AE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8949A6-CC14-40C9-9D2D-A13F17714157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84C04D68-68BD-48A4-A126-FF0C8E016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4. Smoothing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C82E12-C32B-495F-9D10-8EC6633AACA7}"/>
              </a:ext>
            </a:extLst>
          </p:cNvPr>
          <p:cNvSpPr/>
          <p:nvPr/>
        </p:nvSpPr>
        <p:spPr>
          <a:xfrm>
            <a:off x="502961" y="951710"/>
            <a:ext cx="885008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2. Vector Prediction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을 이용한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Smoothing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BD4C1E8-3DC5-47C9-A6F1-FBA4030FD12C}"/>
              </a:ext>
            </a:extLst>
          </p:cNvPr>
          <p:cNvCxnSpPr>
            <a:cxnSpLocks/>
          </p:cNvCxnSpPr>
          <p:nvPr/>
        </p:nvCxnSpPr>
        <p:spPr>
          <a:xfrm>
            <a:off x="833540" y="6169693"/>
            <a:ext cx="64087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C1B5FE8-B106-4007-8EC3-7E30EAA1F409}"/>
              </a:ext>
            </a:extLst>
          </p:cNvPr>
          <p:cNvCxnSpPr>
            <a:cxnSpLocks/>
          </p:cNvCxnSpPr>
          <p:nvPr/>
        </p:nvCxnSpPr>
        <p:spPr>
          <a:xfrm>
            <a:off x="833540" y="5881499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2AF9B3-7303-4967-A02B-58523E9747A0}"/>
              </a:ext>
            </a:extLst>
          </p:cNvPr>
          <p:cNvCxnSpPr>
            <a:cxnSpLocks/>
          </p:cNvCxnSpPr>
          <p:nvPr/>
        </p:nvCxnSpPr>
        <p:spPr>
          <a:xfrm>
            <a:off x="833540" y="5593305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36335DF-C0D2-48A9-AC48-A5EA54B80D66}"/>
              </a:ext>
            </a:extLst>
          </p:cNvPr>
          <p:cNvCxnSpPr>
            <a:cxnSpLocks/>
          </p:cNvCxnSpPr>
          <p:nvPr/>
        </p:nvCxnSpPr>
        <p:spPr>
          <a:xfrm>
            <a:off x="833540" y="5305110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FBBD4B4-19D4-43D3-AE9D-91824FF75EF2}"/>
              </a:ext>
            </a:extLst>
          </p:cNvPr>
          <p:cNvCxnSpPr>
            <a:cxnSpLocks/>
          </p:cNvCxnSpPr>
          <p:nvPr/>
        </p:nvCxnSpPr>
        <p:spPr>
          <a:xfrm>
            <a:off x="833540" y="5016916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038759E-03D3-4E0C-851D-2BD70F75E652}"/>
              </a:ext>
            </a:extLst>
          </p:cNvPr>
          <p:cNvCxnSpPr>
            <a:cxnSpLocks/>
          </p:cNvCxnSpPr>
          <p:nvPr/>
        </p:nvCxnSpPr>
        <p:spPr>
          <a:xfrm>
            <a:off x="833540" y="4728722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7B928A7-2ECB-45A2-BF89-989751014789}"/>
              </a:ext>
            </a:extLst>
          </p:cNvPr>
          <p:cNvCxnSpPr>
            <a:cxnSpLocks/>
          </p:cNvCxnSpPr>
          <p:nvPr/>
        </p:nvCxnSpPr>
        <p:spPr>
          <a:xfrm>
            <a:off x="833540" y="4440528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509FE9C-3D83-4847-B3D0-14A38D33068D}"/>
              </a:ext>
            </a:extLst>
          </p:cNvPr>
          <p:cNvCxnSpPr>
            <a:cxnSpLocks/>
          </p:cNvCxnSpPr>
          <p:nvPr/>
        </p:nvCxnSpPr>
        <p:spPr>
          <a:xfrm flipV="1">
            <a:off x="1225910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746BCC5-250A-4633-835A-250C63AC7D32}"/>
              </a:ext>
            </a:extLst>
          </p:cNvPr>
          <p:cNvCxnSpPr>
            <a:cxnSpLocks/>
          </p:cNvCxnSpPr>
          <p:nvPr/>
        </p:nvCxnSpPr>
        <p:spPr>
          <a:xfrm flipV="1">
            <a:off x="1618280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0A77E94-A4F8-470D-8221-D9E102DDA750}"/>
              </a:ext>
            </a:extLst>
          </p:cNvPr>
          <p:cNvCxnSpPr>
            <a:cxnSpLocks/>
          </p:cNvCxnSpPr>
          <p:nvPr/>
        </p:nvCxnSpPr>
        <p:spPr>
          <a:xfrm flipV="1">
            <a:off x="2010650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E0BD32A-6B10-4657-94AE-C6241F5DD8D3}"/>
              </a:ext>
            </a:extLst>
          </p:cNvPr>
          <p:cNvCxnSpPr>
            <a:cxnSpLocks/>
          </p:cNvCxnSpPr>
          <p:nvPr/>
        </p:nvCxnSpPr>
        <p:spPr>
          <a:xfrm flipV="1">
            <a:off x="2403020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EADF124-8BA9-462B-969F-BD54D14CCDE3}"/>
              </a:ext>
            </a:extLst>
          </p:cNvPr>
          <p:cNvCxnSpPr>
            <a:cxnSpLocks/>
          </p:cNvCxnSpPr>
          <p:nvPr/>
        </p:nvCxnSpPr>
        <p:spPr>
          <a:xfrm flipV="1">
            <a:off x="279539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1C4A5FD-C459-43AA-8913-22D13B30375A}"/>
              </a:ext>
            </a:extLst>
          </p:cNvPr>
          <p:cNvCxnSpPr>
            <a:cxnSpLocks/>
          </p:cNvCxnSpPr>
          <p:nvPr/>
        </p:nvCxnSpPr>
        <p:spPr>
          <a:xfrm flipV="1">
            <a:off x="318776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96FDD25-27B6-47E5-A310-50359807C97F}"/>
              </a:ext>
            </a:extLst>
          </p:cNvPr>
          <p:cNvCxnSpPr>
            <a:cxnSpLocks/>
          </p:cNvCxnSpPr>
          <p:nvPr/>
        </p:nvCxnSpPr>
        <p:spPr>
          <a:xfrm flipV="1">
            <a:off x="358013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FBCAC5A-B0DA-40D3-A4A0-9AAC50658EA6}"/>
              </a:ext>
            </a:extLst>
          </p:cNvPr>
          <p:cNvCxnSpPr>
            <a:cxnSpLocks/>
          </p:cNvCxnSpPr>
          <p:nvPr/>
        </p:nvCxnSpPr>
        <p:spPr>
          <a:xfrm flipV="1">
            <a:off x="397250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E742F02-6205-426C-9814-36C0490109EC}"/>
              </a:ext>
            </a:extLst>
          </p:cNvPr>
          <p:cNvCxnSpPr>
            <a:cxnSpLocks/>
          </p:cNvCxnSpPr>
          <p:nvPr/>
        </p:nvCxnSpPr>
        <p:spPr>
          <a:xfrm flipV="1">
            <a:off x="436487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1A7E7EF-5C7C-4C1C-89FC-938C676E52DB}"/>
              </a:ext>
            </a:extLst>
          </p:cNvPr>
          <p:cNvCxnSpPr>
            <a:cxnSpLocks/>
          </p:cNvCxnSpPr>
          <p:nvPr/>
        </p:nvCxnSpPr>
        <p:spPr>
          <a:xfrm flipV="1">
            <a:off x="475724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43053C8-8017-4DFB-B889-ED46F6DEE95A}"/>
              </a:ext>
            </a:extLst>
          </p:cNvPr>
          <p:cNvCxnSpPr>
            <a:cxnSpLocks/>
          </p:cNvCxnSpPr>
          <p:nvPr/>
        </p:nvCxnSpPr>
        <p:spPr>
          <a:xfrm flipV="1">
            <a:off x="514961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F1AB12-9B99-45D5-9E28-419843101D74}"/>
              </a:ext>
            </a:extLst>
          </p:cNvPr>
          <p:cNvCxnSpPr>
            <a:cxnSpLocks/>
          </p:cNvCxnSpPr>
          <p:nvPr/>
        </p:nvCxnSpPr>
        <p:spPr>
          <a:xfrm flipV="1">
            <a:off x="5541981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061379B-5AD2-42B4-9530-240D6A4A2FBD}"/>
              </a:ext>
            </a:extLst>
          </p:cNvPr>
          <p:cNvCxnSpPr>
            <a:cxnSpLocks/>
          </p:cNvCxnSpPr>
          <p:nvPr/>
        </p:nvCxnSpPr>
        <p:spPr>
          <a:xfrm flipV="1">
            <a:off x="5934352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A97E19B-31CC-4533-BA30-3142D5F0C607}"/>
              </a:ext>
            </a:extLst>
          </p:cNvPr>
          <p:cNvCxnSpPr>
            <a:cxnSpLocks/>
          </p:cNvCxnSpPr>
          <p:nvPr/>
        </p:nvCxnSpPr>
        <p:spPr>
          <a:xfrm flipV="1">
            <a:off x="6326722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D544AF3-4FA3-45BE-B4BF-695D4002F699}"/>
              </a:ext>
            </a:extLst>
          </p:cNvPr>
          <p:cNvCxnSpPr>
            <a:cxnSpLocks/>
          </p:cNvCxnSpPr>
          <p:nvPr/>
        </p:nvCxnSpPr>
        <p:spPr>
          <a:xfrm flipV="1">
            <a:off x="6719092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99B7164-041C-4631-AA0A-290B0EF70BD1}"/>
              </a:ext>
            </a:extLst>
          </p:cNvPr>
          <p:cNvCxnSpPr>
            <a:cxnSpLocks/>
          </p:cNvCxnSpPr>
          <p:nvPr/>
        </p:nvCxnSpPr>
        <p:spPr>
          <a:xfrm flipV="1">
            <a:off x="7111462" y="3864140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267C039D-F2B9-49FD-B9A3-0EB4144F59A7}"/>
              </a:ext>
            </a:extLst>
          </p:cNvPr>
          <p:cNvSpPr/>
          <p:nvPr/>
        </p:nvSpPr>
        <p:spPr>
          <a:xfrm>
            <a:off x="1503030" y="5187290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19AF46E-0FDC-4CA9-B66D-D10799690F88}"/>
              </a:ext>
            </a:extLst>
          </p:cNvPr>
          <p:cNvSpPr/>
          <p:nvPr/>
        </p:nvSpPr>
        <p:spPr>
          <a:xfrm>
            <a:off x="1139007" y="5771726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3704392-5742-4924-B809-07E54708D9CD}"/>
              </a:ext>
            </a:extLst>
          </p:cNvPr>
          <p:cNvSpPr/>
          <p:nvPr/>
        </p:nvSpPr>
        <p:spPr>
          <a:xfrm>
            <a:off x="7498075" y="5484619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EAD3C7-1121-4F52-BF50-385DBCA81A54}"/>
              </a:ext>
            </a:extLst>
          </p:cNvPr>
          <p:cNvSpPr txBox="1"/>
          <p:nvPr/>
        </p:nvSpPr>
        <p:spPr>
          <a:xfrm>
            <a:off x="7748152" y="5447588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과거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AC90414-C8D2-48BD-9AC0-6D90685C4738}"/>
              </a:ext>
            </a:extLst>
          </p:cNvPr>
          <p:cNvSpPr/>
          <p:nvPr/>
        </p:nvSpPr>
        <p:spPr>
          <a:xfrm>
            <a:off x="7493015" y="5820567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0EE4EEC-FCB0-47CF-84F3-14A64F4A2D3A}"/>
              </a:ext>
            </a:extLst>
          </p:cNvPr>
          <p:cNvSpPr txBox="1"/>
          <p:nvPr/>
        </p:nvSpPr>
        <p:spPr>
          <a:xfrm>
            <a:off x="7748152" y="5783524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Original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06267B2-55E1-4D30-AAAD-287AF9BC37FB}"/>
              </a:ext>
            </a:extLst>
          </p:cNvPr>
          <p:cNvCxnSpPr>
            <a:cxnSpLocks/>
          </p:cNvCxnSpPr>
          <p:nvPr/>
        </p:nvCxnSpPr>
        <p:spPr>
          <a:xfrm flipV="1">
            <a:off x="833540" y="4195279"/>
            <a:ext cx="0" cy="19744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19619F1-35AA-422C-A07C-40BBF9E927E6}"/>
              </a:ext>
            </a:extLst>
          </p:cNvPr>
          <p:cNvSpPr/>
          <p:nvPr/>
        </p:nvSpPr>
        <p:spPr>
          <a:xfrm>
            <a:off x="2673285" y="4608755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7238C91-E15F-4438-A6D2-A85FFCC273AD}"/>
              </a:ext>
            </a:extLst>
          </p:cNvPr>
          <p:cNvSpPr/>
          <p:nvPr/>
        </p:nvSpPr>
        <p:spPr>
          <a:xfrm>
            <a:off x="4212149" y="4353454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DCBD225-D730-49CD-9398-4E5E6C0C1441}"/>
              </a:ext>
            </a:extLst>
          </p:cNvPr>
          <p:cNvCxnSpPr>
            <a:cxnSpLocks/>
          </p:cNvCxnSpPr>
          <p:nvPr/>
        </p:nvCxnSpPr>
        <p:spPr>
          <a:xfrm flipV="1">
            <a:off x="1730480" y="4765570"/>
            <a:ext cx="954869" cy="46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FCA31ED-65AC-4F5A-8181-4F9789CD866E}"/>
              </a:ext>
            </a:extLst>
          </p:cNvPr>
          <p:cNvCxnSpPr>
            <a:cxnSpLocks/>
          </p:cNvCxnSpPr>
          <p:nvPr/>
        </p:nvCxnSpPr>
        <p:spPr>
          <a:xfrm flipV="1">
            <a:off x="1728365" y="4510248"/>
            <a:ext cx="2482588" cy="76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C1AE09-2E74-4669-8A76-CEBC4564A49E}"/>
              </a:ext>
            </a:extLst>
          </p:cNvPr>
          <p:cNvSpPr txBox="1"/>
          <p:nvPr/>
        </p:nvSpPr>
        <p:spPr>
          <a:xfrm>
            <a:off x="1793856" y="4829426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ea typeface="LG Smart UI Regular" panose="020B0500000101010101"/>
              </a:rPr>
              <a:t>CurrVector</a:t>
            </a:r>
            <a:endParaRPr lang="ko-KR" altLang="en-US" sz="700" b="1" dirty="0">
              <a:ea typeface="LG Smart UI Regular" panose="020B0500000101010101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E45D37-1F64-4CDE-8F21-DDE72A2B5E1C}"/>
              </a:ext>
            </a:extLst>
          </p:cNvPr>
          <p:cNvSpPr txBox="1"/>
          <p:nvPr/>
        </p:nvSpPr>
        <p:spPr>
          <a:xfrm>
            <a:off x="3191069" y="4797391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ea typeface="LG Smart UI Regular" panose="020B0500000101010101"/>
              </a:rPr>
              <a:t>PrevVector</a:t>
            </a:r>
            <a:endParaRPr lang="ko-KR" altLang="en-US" sz="700" b="1" dirty="0">
              <a:ea typeface="LG Smart UI Regular" panose="020B0500000101010101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BAB5BDC-8F13-4969-B510-BB3D6E8AFDCD}"/>
              </a:ext>
            </a:extLst>
          </p:cNvPr>
          <p:cNvCxnSpPr>
            <a:cxnSpLocks/>
          </p:cNvCxnSpPr>
          <p:nvPr/>
        </p:nvCxnSpPr>
        <p:spPr>
          <a:xfrm flipV="1">
            <a:off x="1733336" y="4115133"/>
            <a:ext cx="2268034" cy="11201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5857960-DFA3-492D-B153-F00C48C424E8}"/>
              </a:ext>
            </a:extLst>
          </p:cNvPr>
          <p:cNvSpPr txBox="1"/>
          <p:nvPr/>
        </p:nvSpPr>
        <p:spPr>
          <a:xfrm>
            <a:off x="2748260" y="4258856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ea typeface="LG Smart UI Regular" panose="020B0500000101010101"/>
              </a:rPr>
              <a:t>ProjectionVector</a:t>
            </a:r>
            <a:endParaRPr lang="ko-KR" altLang="en-US" sz="700" b="1" dirty="0">
              <a:ea typeface="LG Smart UI Regular" panose="020B0500000101010101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88070A2-CA9E-4402-821F-D69562A6F0AC}"/>
              </a:ext>
            </a:extLst>
          </p:cNvPr>
          <p:cNvSpPr/>
          <p:nvPr/>
        </p:nvSpPr>
        <p:spPr>
          <a:xfrm>
            <a:off x="3991752" y="3951699"/>
            <a:ext cx="221791" cy="20917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E5B215-C894-47B6-BF3A-250FC2028AE9}"/>
              </a:ext>
            </a:extLst>
          </p:cNvPr>
          <p:cNvCxnSpPr/>
          <p:nvPr/>
        </p:nvCxnSpPr>
        <p:spPr>
          <a:xfrm>
            <a:off x="4278938" y="3951457"/>
            <a:ext cx="222987" cy="401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6244211-706C-44BD-A1F4-041779D575A0}"/>
              </a:ext>
            </a:extLst>
          </p:cNvPr>
          <p:cNvSpPr txBox="1"/>
          <p:nvPr/>
        </p:nvSpPr>
        <p:spPr>
          <a:xfrm>
            <a:off x="4373772" y="400971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ea typeface="LG Smart UI Regular" panose="020B0500000101010101"/>
              </a:rPr>
              <a:t>distance</a:t>
            </a:r>
            <a:endParaRPr lang="ko-KR" altLang="en-US" sz="700" b="1" dirty="0">
              <a:ea typeface="LG Smart UI Regular" panose="020B0500000101010101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8CA7986-1EB3-47ED-95A8-DF2876FC216E}"/>
              </a:ext>
            </a:extLst>
          </p:cNvPr>
          <p:cNvSpPr/>
          <p:nvPr/>
        </p:nvSpPr>
        <p:spPr>
          <a:xfrm>
            <a:off x="4079097" y="4102106"/>
            <a:ext cx="221791" cy="209178"/>
          </a:xfrm>
          <a:prstGeom prst="ellipse">
            <a:avLst/>
          </a:prstGeom>
          <a:solidFill>
            <a:srgbClr val="CDDEF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6EA2662-62D2-4CDD-A37C-A13A1BCEFE9C}"/>
              </a:ext>
            </a:extLst>
          </p:cNvPr>
          <p:cNvSpPr/>
          <p:nvPr/>
        </p:nvSpPr>
        <p:spPr>
          <a:xfrm>
            <a:off x="7500723" y="5141402"/>
            <a:ext cx="221791" cy="20917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05980B8-95BE-43CA-89AD-506E923DA430}"/>
              </a:ext>
            </a:extLst>
          </p:cNvPr>
          <p:cNvSpPr/>
          <p:nvPr/>
        </p:nvSpPr>
        <p:spPr>
          <a:xfrm>
            <a:off x="3494198" y="4315464"/>
            <a:ext cx="221791" cy="20917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89C1B53-0D15-4644-8E4F-E503F81F9C19}"/>
              </a:ext>
            </a:extLst>
          </p:cNvPr>
          <p:cNvSpPr/>
          <p:nvPr/>
        </p:nvSpPr>
        <p:spPr>
          <a:xfrm>
            <a:off x="7500722" y="4805196"/>
            <a:ext cx="221791" cy="20917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B3EA3B7-0D85-460E-BE28-DFAD0CA87F26}"/>
              </a:ext>
            </a:extLst>
          </p:cNvPr>
          <p:cNvSpPr txBox="1"/>
          <p:nvPr/>
        </p:nvSpPr>
        <p:spPr>
          <a:xfrm>
            <a:off x="265492" y="1930130"/>
            <a:ext cx="9932527" cy="151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CurrVector = C – P1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PrevVector = P0 – P1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ProjectionVector = PrevVector*(PrevVector.x*CurrVector.x + PrevVector.y*CurrVector.y) / (PrevVector.x*PrevVector.x + PrevVector.y*PrevVector.y)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X = P1 + ProjectionVector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Y = ( VectorPredictionCoef – distance ) * X + distance * C + VectorPredictionCoef &gt;&gt; 1 ) / VectorPredictionCoef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/>
              </a:rPr>
              <a:t>S = (( SmoothingCoef – distance ) * P0 + distance + Y + SmoothingCoef &gt;&gt; 1 ) / SmoothingCoef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AD6F52-A0CE-4FB5-96C3-DDF16706C9AA}"/>
              </a:ext>
            </a:extLst>
          </p:cNvPr>
          <p:cNvSpPr txBox="1"/>
          <p:nvPr/>
        </p:nvSpPr>
        <p:spPr>
          <a:xfrm>
            <a:off x="7755859" y="5114294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예측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B843FA0-7446-403D-BB78-206E517458F9}"/>
              </a:ext>
            </a:extLst>
          </p:cNvPr>
          <p:cNvSpPr txBox="1"/>
          <p:nvPr/>
        </p:nvSpPr>
        <p:spPr>
          <a:xfrm>
            <a:off x="7755859" y="4773157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최종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Smoothing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3AC168-059F-4725-9943-49358230C257}"/>
              </a:ext>
            </a:extLst>
          </p:cNvPr>
          <p:cNvSpPr txBox="1"/>
          <p:nvPr/>
        </p:nvSpPr>
        <p:spPr>
          <a:xfrm>
            <a:off x="4701766" y="4290034"/>
            <a:ext cx="2464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highlight>
                  <a:srgbClr val="BDD7EE"/>
                </a:highlight>
                <a:ea typeface="LG Smart UI Regular" panose="020B0500000101010101"/>
              </a:rPr>
              <a:t>distance</a:t>
            </a:r>
            <a:r>
              <a:rPr lang="ko-KR" altLang="en-US" sz="900" dirty="0">
                <a:highlight>
                  <a:srgbClr val="BDD7EE"/>
                </a:highlight>
                <a:ea typeface="LG Smart UI Regular" panose="020B0500000101010101"/>
              </a:rPr>
              <a:t>가 멀면 </a:t>
            </a:r>
            <a:r>
              <a:rPr lang="en-US" altLang="ko-KR" sz="900" dirty="0">
                <a:highlight>
                  <a:srgbClr val="BDD7EE"/>
                </a:highlight>
                <a:ea typeface="LG Smart UI Regular" panose="020B0500000101010101"/>
              </a:rPr>
              <a:t>Y</a:t>
            </a:r>
            <a:r>
              <a:rPr lang="ko-KR" altLang="en-US" sz="900" dirty="0">
                <a:highlight>
                  <a:srgbClr val="BDD7EE"/>
                </a:highlight>
                <a:ea typeface="LG Smart UI Regular" panose="020B0500000101010101"/>
              </a:rPr>
              <a:t>좌표의 위치가 </a:t>
            </a:r>
            <a:r>
              <a:rPr lang="en-US" altLang="ko-KR" sz="900" dirty="0">
                <a:highlight>
                  <a:srgbClr val="BDD7EE"/>
                </a:highlight>
                <a:ea typeface="LG Smart UI Regular" panose="020B0500000101010101"/>
              </a:rPr>
              <a:t>C</a:t>
            </a:r>
            <a:r>
              <a:rPr lang="ko-KR" altLang="en-US" sz="900" dirty="0">
                <a:highlight>
                  <a:srgbClr val="BDD7EE"/>
                </a:highlight>
                <a:ea typeface="LG Smart UI Regular" panose="020B0500000101010101"/>
              </a:rPr>
              <a:t>에 가까워 짐</a:t>
            </a:r>
          </a:p>
        </p:txBody>
      </p:sp>
    </p:spTree>
    <p:extLst>
      <p:ext uri="{BB962C8B-B14F-4D97-AF65-F5344CB8AC3E}">
        <p14:creationId xmlns:p14="http://schemas.microsoft.com/office/powerpoint/2010/main" val="338228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7" grpId="0"/>
      <p:bldP spid="67" grpId="1"/>
      <p:bldP spid="114" grpId="0"/>
      <p:bldP spid="115" grpId="0" animBg="1"/>
      <p:bldP spid="116" grpId="0"/>
      <p:bldP spid="117" grpId="0" animBg="1"/>
      <p:bldP spid="120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5. Out In Drawing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FE894-E833-4140-BAB9-8D5AB855368D}"/>
              </a:ext>
            </a:extLst>
          </p:cNvPr>
          <p:cNvSpPr txBox="1"/>
          <p:nvPr/>
        </p:nvSpPr>
        <p:spPr>
          <a:xfrm>
            <a:off x="272480" y="996524"/>
            <a:ext cx="8102681" cy="32053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Out-In drawing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문제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Panel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바깥에서 안쪽 방향으로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빠르게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할 때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edge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가까운 좌표가 출력되지 않음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Sol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좌표들을 이용해서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Edge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쪽에 </a:t>
            </a:r>
            <a:r>
              <a:rPr lang="ko-KR" altLang="en-US" sz="11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 생성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 보정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Algorithm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동작 조건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출력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X   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&amp;&amp;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현재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frame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의 좌표 계산 완료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아직 출력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X) : 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usOutInDrawEdgeTh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영역 내에 존재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빠르게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하는 경우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(distance &gt; ucOutInDrawDisTh)</a:t>
            </a:r>
          </a:p>
          <a:p>
            <a:pPr lvl="1">
              <a:lnSpc>
                <a:spcPct val="150000"/>
              </a:lnSpc>
            </a:pP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FirstPos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잇는 직선과 패널 경계선이 만나는 부분에 </a:t>
            </a:r>
            <a:r>
              <a:rPr lang="ko-KR" altLang="en-US" sz="105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5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673A69-3A63-4821-A3C9-0D108AE6F949}"/>
              </a:ext>
            </a:extLst>
          </p:cNvPr>
          <p:cNvSpPr/>
          <p:nvPr/>
        </p:nvSpPr>
        <p:spPr>
          <a:xfrm>
            <a:off x="2213069" y="4044444"/>
            <a:ext cx="3749049" cy="203251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5BB86C-5699-4E46-BF81-B7027F41B1C8}"/>
              </a:ext>
            </a:extLst>
          </p:cNvPr>
          <p:cNvSpPr/>
          <p:nvPr/>
        </p:nvSpPr>
        <p:spPr>
          <a:xfrm>
            <a:off x="3060025" y="4575553"/>
            <a:ext cx="2902093" cy="1501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C2A82F6-5380-444C-8A9F-58CA85A594B3}"/>
              </a:ext>
            </a:extLst>
          </p:cNvPr>
          <p:cNvSpPr/>
          <p:nvPr/>
        </p:nvSpPr>
        <p:spPr>
          <a:xfrm>
            <a:off x="6174461" y="5364798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805FF72-75B4-4C7B-8AB1-7D97E3142A1D}"/>
              </a:ext>
            </a:extLst>
          </p:cNvPr>
          <p:cNvSpPr/>
          <p:nvPr/>
        </p:nvSpPr>
        <p:spPr>
          <a:xfrm>
            <a:off x="6174461" y="5630914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D71D422-DC71-44A9-B2E8-A5F8F82CF5B6}"/>
              </a:ext>
            </a:extLst>
          </p:cNvPr>
          <p:cNvSpPr/>
          <p:nvPr/>
        </p:nvSpPr>
        <p:spPr>
          <a:xfrm>
            <a:off x="6174461" y="5897030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6B7C55-4A63-444A-86D7-3518DA8AF055}"/>
              </a:ext>
            </a:extLst>
          </p:cNvPr>
          <p:cNvSpPr txBox="1"/>
          <p:nvPr/>
        </p:nvSpPr>
        <p:spPr>
          <a:xfrm>
            <a:off x="6308557" y="5293705"/>
            <a:ext cx="85472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 좌표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(A)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A6DFA1-F07A-40E5-A782-192BADE4F39F}"/>
              </a:ext>
            </a:extLst>
          </p:cNvPr>
          <p:cNvSpPr txBox="1"/>
          <p:nvPr/>
        </p:nvSpPr>
        <p:spPr>
          <a:xfrm>
            <a:off x="6308557" y="5569982"/>
            <a:ext cx="149592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FirstPos(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계산된 첫 좌표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35D64-1FB4-431D-9FC3-D43E1F3CB6F3}"/>
              </a:ext>
            </a:extLst>
          </p:cNvPr>
          <p:cNvSpPr txBox="1"/>
          <p:nvPr/>
        </p:nvSpPr>
        <p:spPr>
          <a:xfrm>
            <a:off x="6306431" y="5836098"/>
            <a:ext cx="7889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가상의 좌표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56895A-4E50-4E70-BAFA-8DC635892128}"/>
              </a:ext>
            </a:extLst>
          </p:cNvPr>
          <p:cNvGrpSpPr/>
          <p:nvPr/>
        </p:nvGrpSpPr>
        <p:grpSpPr>
          <a:xfrm>
            <a:off x="2153512" y="4874174"/>
            <a:ext cx="1113673" cy="664946"/>
            <a:chOff x="2527976" y="5132966"/>
            <a:chExt cx="1113673" cy="66494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E2E3369-8883-48FC-841F-A3E4E70C0310}"/>
                </a:ext>
              </a:extLst>
            </p:cNvPr>
            <p:cNvSpPr/>
            <p:nvPr/>
          </p:nvSpPr>
          <p:spPr>
            <a:xfrm>
              <a:off x="3035609" y="5401184"/>
              <a:ext cx="124358" cy="12435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9228968-B907-40EB-9955-1F1892667981}"/>
                </a:ext>
              </a:extLst>
            </p:cNvPr>
            <p:cNvSpPr/>
            <p:nvPr/>
          </p:nvSpPr>
          <p:spPr>
            <a:xfrm>
              <a:off x="3517291" y="5132966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DE4FDD1-17D5-4E75-8344-B7DC8E95421E}"/>
                </a:ext>
              </a:extLst>
            </p:cNvPr>
            <p:cNvSpPr/>
            <p:nvPr/>
          </p:nvSpPr>
          <p:spPr>
            <a:xfrm>
              <a:off x="2527976" y="5673554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38D541F-96D6-458D-AB05-B57D7D8ED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953" y="5229588"/>
              <a:ext cx="885550" cy="475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9C9985E-A108-4AA9-A98F-686663A25469}"/>
              </a:ext>
            </a:extLst>
          </p:cNvPr>
          <p:cNvGrpSpPr/>
          <p:nvPr/>
        </p:nvGrpSpPr>
        <p:grpSpPr>
          <a:xfrm rot="4497219">
            <a:off x="4264327" y="4191153"/>
            <a:ext cx="1097048" cy="547470"/>
            <a:chOff x="4225441" y="4797721"/>
            <a:chExt cx="1097048" cy="54747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C3699DF-B932-44F1-AE39-13C78CE79ED8}"/>
                </a:ext>
              </a:extLst>
            </p:cNvPr>
            <p:cNvSpPr/>
            <p:nvPr/>
          </p:nvSpPr>
          <p:spPr>
            <a:xfrm>
              <a:off x="4658577" y="5029348"/>
              <a:ext cx="124358" cy="12435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A2C70F8-B38C-4900-8D0C-BF7BA2CC9503}"/>
                </a:ext>
              </a:extLst>
            </p:cNvPr>
            <p:cNvSpPr/>
            <p:nvPr/>
          </p:nvSpPr>
          <p:spPr>
            <a:xfrm>
              <a:off x="5198131" y="4817380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06604B6-2D0B-4922-8FBE-013AE6077875}"/>
                </a:ext>
              </a:extLst>
            </p:cNvPr>
            <p:cNvSpPr/>
            <p:nvPr/>
          </p:nvSpPr>
          <p:spPr>
            <a:xfrm>
              <a:off x="4225441" y="5198929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51AFEF71-6FE9-4D8B-A05E-2CD24EA31208}"/>
                </a:ext>
              </a:extLst>
            </p:cNvPr>
            <p:cNvCxnSpPr>
              <a:cxnSpLocks/>
            </p:cNvCxnSpPr>
            <p:nvPr/>
          </p:nvCxnSpPr>
          <p:spPr>
            <a:xfrm rot="17102781">
              <a:off x="4498028" y="4694529"/>
              <a:ext cx="547470" cy="75385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D538B5C-3108-49A0-8531-2BA1826BB614}"/>
              </a:ext>
            </a:extLst>
          </p:cNvPr>
          <p:cNvSpPr txBox="1"/>
          <p:nvPr/>
        </p:nvSpPr>
        <p:spPr>
          <a:xfrm>
            <a:off x="2471281" y="6053882"/>
            <a:ext cx="118814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usOutInDrawEdgeTh</a:t>
            </a:r>
            <a:endParaRPr lang="ko-KR" altLang="en-US" sz="800" b="1" dirty="0" err="1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689DCF-8FFC-4964-869B-6F08D607AB65}"/>
              </a:ext>
            </a:extLst>
          </p:cNvPr>
          <p:cNvCxnSpPr>
            <a:cxnSpLocks/>
          </p:cNvCxnSpPr>
          <p:nvPr/>
        </p:nvCxnSpPr>
        <p:spPr>
          <a:xfrm flipV="1">
            <a:off x="2676739" y="4876162"/>
            <a:ext cx="411117" cy="216691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3D908-BF91-43C0-A025-6F09C25D6FAA}"/>
              </a:ext>
            </a:extLst>
          </p:cNvPr>
          <p:cNvSpPr txBox="1"/>
          <p:nvPr/>
        </p:nvSpPr>
        <p:spPr>
          <a:xfrm rot="19978931">
            <a:off x="2464204" y="469540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LG Smart UI Regular" panose="020B0500000101010101"/>
              </a:rPr>
              <a:t>distance</a:t>
            </a:r>
            <a:endParaRPr lang="ko-KR" altLang="en-US" sz="1000" dirty="0">
              <a:ea typeface="LG Smart UI Regular" panose="020B0500000101010101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9C9804-B7ED-422A-A0EC-819690A76ABB}"/>
              </a:ext>
            </a:extLst>
          </p:cNvPr>
          <p:cNvSpPr/>
          <p:nvPr/>
        </p:nvSpPr>
        <p:spPr>
          <a:xfrm>
            <a:off x="6564443" y="1580599"/>
            <a:ext cx="2588397" cy="145312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B9C543-89FB-42AA-80E7-52735FE7736E}"/>
              </a:ext>
            </a:extLst>
          </p:cNvPr>
          <p:cNvSpPr/>
          <p:nvPr/>
        </p:nvSpPr>
        <p:spPr>
          <a:xfrm>
            <a:off x="7095430" y="1972639"/>
            <a:ext cx="2057410" cy="1055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704ACC6-24D1-4B60-98C9-112B4DD52CCA}"/>
              </a:ext>
            </a:extLst>
          </p:cNvPr>
          <p:cNvCxnSpPr>
            <a:cxnSpLocks/>
          </p:cNvCxnSpPr>
          <p:nvPr/>
        </p:nvCxnSpPr>
        <p:spPr>
          <a:xfrm>
            <a:off x="7700206" y="1580599"/>
            <a:ext cx="1056444" cy="1397551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4CEC737-CEE2-43FC-BEC4-F0749F4E5933}"/>
              </a:ext>
            </a:extLst>
          </p:cNvPr>
          <p:cNvCxnSpPr>
            <a:cxnSpLocks/>
          </p:cNvCxnSpPr>
          <p:nvPr/>
        </p:nvCxnSpPr>
        <p:spPr>
          <a:xfrm>
            <a:off x="8229600" y="2280863"/>
            <a:ext cx="562928" cy="74705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62A1278-22F9-46B0-9CFC-F706F1AFF6EF}"/>
              </a:ext>
            </a:extLst>
          </p:cNvPr>
          <p:cNvSpPr/>
          <p:nvPr/>
        </p:nvSpPr>
        <p:spPr>
          <a:xfrm rot="19305543">
            <a:off x="7536638" y="1391801"/>
            <a:ext cx="813888" cy="1038103"/>
          </a:xfrm>
          <a:prstGeom prst="ellipse">
            <a:avLst/>
          </a:prstGeom>
          <a:noFill/>
          <a:ln>
            <a:solidFill>
              <a:srgbClr val="3366FF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CFB7F-3C8C-4EA3-A3C5-5158843FF254}"/>
              </a:ext>
            </a:extLst>
          </p:cNvPr>
          <p:cNvSpPr txBox="1"/>
          <p:nvPr/>
        </p:nvSpPr>
        <p:spPr>
          <a:xfrm>
            <a:off x="8045999" y="1316371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ea typeface="LG Smart UI Regular" panose="020B0500000101010101"/>
              </a:rPr>
              <a:t>출력되지 않음</a:t>
            </a:r>
          </a:p>
        </p:txBody>
      </p:sp>
    </p:spTree>
    <p:extLst>
      <p:ext uri="{BB962C8B-B14F-4D97-AF65-F5344CB8AC3E}">
        <p14:creationId xmlns:p14="http://schemas.microsoft.com/office/powerpoint/2010/main" val="355928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BD20EA-C907-4122-8BC4-FBA1C6EF7E69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2BA13-5015-41D9-AE18-0FAD1DD782FC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8C4572-DF2A-4EE5-8A96-E8DE5C1F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31EF5-C944-4032-B0F7-54B4CD240D46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CD66F0-034D-43B1-BCEA-4DFFC4DD922A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17506691-EA1A-42D7-9EB5-97EBDD57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altLang="ko-KR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PostProcess</a:t>
            </a:r>
            <a:endParaRPr lang="en-US" altLang="ko-K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EB804B-C865-4FD1-9717-2D691A7EFACE}"/>
              </a:ext>
            </a:extLst>
          </p:cNvPr>
          <p:cNvSpPr/>
          <p:nvPr/>
        </p:nvSpPr>
        <p:spPr>
          <a:xfrm>
            <a:off x="2405870" y="4195720"/>
            <a:ext cx="3749049" cy="21015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448A33-50CE-44AF-8CF2-10F78CB81FA1}"/>
              </a:ext>
            </a:extLst>
          </p:cNvPr>
          <p:cNvSpPr/>
          <p:nvPr/>
        </p:nvSpPr>
        <p:spPr>
          <a:xfrm>
            <a:off x="3232272" y="4787468"/>
            <a:ext cx="2902093" cy="1501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2BE8A00-2401-4D95-8A39-DB0CE1151939}"/>
              </a:ext>
            </a:extLst>
          </p:cNvPr>
          <p:cNvSpPr/>
          <p:nvPr/>
        </p:nvSpPr>
        <p:spPr>
          <a:xfrm>
            <a:off x="6344093" y="5872109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20A046E-17C6-4611-90DF-64F8979D5882}"/>
              </a:ext>
            </a:extLst>
          </p:cNvPr>
          <p:cNvSpPr/>
          <p:nvPr/>
        </p:nvSpPr>
        <p:spPr>
          <a:xfrm>
            <a:off x="6344093" y="6096715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34030D-1D1E-4178-BF1E-19572C85C791}"/>
              </a:ext>
            </a:extLst>
          </p:cNvPr>
          <p:cNvSpPr txBox="1"/>
          <p:nvPr/>
        </p:nvSpPr>
        <p:spPr>
          <a:xfrm>
            <a:off x="6478189" y="5801016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 좌표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E6BC3-94E9-40DD-B45F-617E44640E1B}"/>
              </a:ext>
            </a:extLst>
          </p:cNvPr>
          <p:cNvSpPr txBox="1"/>
          <p:nvPr/>
        </p:nvSpPr>
        <p:spPr>
          <a:xfrm>
            <a:off x="6476063" y="6035783"/>
            <a:ext cx="7889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가상의 좌표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366C7-B97A-4444-8B31-C058CC26A918}"/>
              </a:ext>
            </a:extLst>
          </p:cNvPr>
          <p:cNvSpPr txBox="1"/>
          <p:nvPr/>
        </p:nvSpPr>
        <p:spPr>
          <a:xfrm>
            <a:off x="2625047" y="6288876"/>
            <a:ext cx="119936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usPostProcessEdgeTH</a:t>
            </a:r>
            <a:endParaRPr lang="ko-KR" altLang="en-US" sz="800" dirty="0" err="1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963C8C-4C2E-43B5-9D24-E243288BDFED}"/>
              </a:ext>
            </a:extLst>
          </p:cNvPr>
          <p:cNvGrpSpPr/>
          <p:nvPr/>
        </p:nvGrpSpPr>
        <p:grpSpPr>
          <a:xfrm>
            <a:off x="2331460" y="4858852"/>
            <a:ext cx="2315525" cy="897892"/>
            <a:chOff x="2331460" y="4858852"/>
            <a:chExt cx="2315525" cy="89789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EFA336E-A0AF-4F44-87F8-13FF19ED7D10}"/>
                </a:ext>
              </a:extLst>
            </p:cNvPr>
            <p:cNvSpPr/>
            <p:nvPr/>
          </p:nvSpPr>
          <p:spPr>
            <a:xfrm>
              <a:off x="2931503" y="5456224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DA06E3D-5055-4569-871A-813EEDA616A7}"/>
                </a:ext>
              </a:extLst>
            </p:cNvPr>
            <p:cNvSpPr/>
            <p:nvPr/>
          </p:nvSpPr>
          <p:spPr>
            <a:xfrm>
              <a:off x="3701180" y="5233422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FAB2F84-B1E0-493D-8E13-4219ADF24A5D}"/>
                </a:ext>
              </a:extLst>
            </p:cNvPr>
            <p:cNvSpPr/>
            <p:nvPr/>
          </p:nvSpPr>
          <p:spPr>
            <a:xfrm>
              <a:off x="4522627" y="5004036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C61F685-6C35-4DDE-846E-61EA5911EB87}"/>
                </a:ext>
              </a:extLst>
            </p:cNvPr>
            <p:cNvSpPr/>
            <p:nvPr/>
          </p:nvSpPr>
          <p:spPr>
            <a:xfrm>
              <a:off x="2331460" y="5632386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7C8BF5D-0CAE-4C7C-9576-6D303C078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5818" y="5084163"/>
              <a:ext cx="2070734" cy="58955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AA6E599-BCF5-466D-84A4-B20A84FE1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034" y="5225811"/>
              <a:ext cx="676629" cy="20403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E31C8E-F848-4B1D-8F07-6D055E53824C}"/>
                </a:ext>
              </a:extLst>
            </p:cNvPr>
            <p:cNvSpPr txBox="1"/>
            <p:nvPr/>
          </p:nvSpPr>
          <p:spPr>
            <a:xfrm rot="20624531">
              <a:off x="3035188" y="5088601"/>
              <a:ext cx="70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Dist[0]</a:t>
              </a:r>
              <a:endParaRPr lang="ko-KR" altLang="en-US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30F00CE-22B4-4A70-A6C0-435549707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785" y="4992306"/>
              <a:ext cx="742292" cy="21266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C13A607-96A4-4566-A74A-804BBC844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861" y="5164304"/>
              <a:ext cx="1509241" cy="412835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EA596B3-8CE4-4749-B6F7-93CBD8373238}"/>
                </a:ext>
              </a:extLst>
            </p:cNvPr>
            <p:cNvSpPr txBox="1"/>
            <p:nvPr/>
          </p:nvSpPr>
          <p:spPr>
            <a:xfrm rot="20628471">
              <a:off x="3811807" y="4858852"/>
              <a:ext cx="70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Dist[2]</a:t>
              </a:r>
              <a:endParaRPr lang="ko-KR" altLang="en-US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9E458-4769-4130-9576-ADB83506D41D}"/>
                </a:ext>
              </a:extLst>
            </p:cNvPr>
            <p:cNvSpPr txBox="1"/>
            <p:nvPr/>
          </p:nvSpPr>
          <p:spPr>
            <a:xfrm rot="20686966">
              <a:off x="3546755" y="5360926"/>
              <a:ext cx="540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Dist[1]</a:t>
              </a:r>
              <a:endParaRPr lang="ko-KR" altLang="en-US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34CF35F-35BB-4C14-98A5-EBEB5AEDB1E0}"/>
              </a:ext>
            </a:extLst>
          </p:cNvPr>
          <p:cNvSpPr txBox="1"/>
          <p:nvPr/>
        </p:nvSpPr>
        <p:spPr>
          <a:xfrm>
            <a:off x="280508" y="997852"/>
            <a:ext cx="8102681" cy="29629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In-Out drawing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문제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Edge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방향으로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빠르게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할 때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edge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가까운 좌표가 출력되지 않음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Sol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좌표들을 이용해서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Edge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쪽에 </a:t>
            </a:r>
            <a:r>
              <a:rPr lang="ko-KR" altLang="en-US" sz="11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 생성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 보정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Algorithm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동작 조건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PastPos[01,2]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출력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&amp;&amp;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현재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OrgPos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출력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X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Past[0]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usPostProcessEdgeTH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영역 내에 존재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빠르게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하는 경우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(Dist &gt;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PostProcessDisTh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= PastPos[0] + Dist[0]</a:t>
            </a:r>
            <a:endParaRPr lang="en-US" altLang="ko-KR" sz="105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227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BD20EA-C907-4122-8BC4-FBA1C6EF7E69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2BA13-5015-41D9-AE18-0FAD1DD782FC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8C4572-DF2A-4EE5-8A96-E8DE5C1F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31EF5-C944-4032-B0F7-54B4CD240D46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CD66F0-034D-43B1-BCEA-4DFFC4DD922A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17506691-EA1A-42D7-9EB5-97EBDD57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7. Interpolation</a:t>
            </a:r>
          </a:p>
        </p:txBody>
      </p:sp>
      <p:sp>
        <p:nvSpPr>
          <p:cNvPr id="62" name="내용 개체 틀 1">
            <a:extLst>
              <a:ext uri="{FF2B5EF4-FFF2-40B4-BE49-F238E27FC236}">
                <a16:creationId xmlns:a16="http://schemas.microsoft.com/office/drawing/2014/main" id="{E7C63341-3FB6-4D3B-AD7E-271CFE769F04}"/>
              </a:ext>
            </a:extLst>
          </p:cNvPr>
          <p:cNvSpPr txBox="1">
            <a:spLocks/>
          </p:cNvSpPr>
          <p:nvPr/>
        </p:nvSpPr>
        <p:spPr>
          <a:xfrm>
            <a:off x="495300" y="1000110"/>
            <a:ext cx="8915400" cy="5126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곡선을 더욱 부드럽게 표현하기 위해 실제 좌표들 사이에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좌표를 추가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Report rate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배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상승시킴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C529E28-FDFA-4F68-8E18-3B1F0746E3C5}"/>
              </a:ext>
            </a:extLst>
          </p:cNvPr>
          <p:cNvCxnSpPr/>
          <p:nvPr/>
        </p:nvCxnSpPr>
        <p:spPr>
          <a:xfrm>
            <a:off x="1712640" y="3069540"/>
            <a:ext cx="6192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79328F3-85F6-4B3B-BEF5-32D2AB48508E}"/>
              </a:ext>
            </a:extLst>
          </p:cNvPr>
          <p:cNvSpPr txBox="1"/>
          <p:nvPr/>
        </p:nvSpPr>
        <p:spPr>
          <a:xfrm>
            <a:off x="7689304" y="278150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Time(s)</a:t>
            </a:r>
            <a:endParaRPr lang="ko-KR" altLang="en-US" sz="10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048C829-6E84-46E1-939B-AE254355AAC6}"/>
              </a:ext>
            </a:extLst>
          </p:cNvPr>
          <p:cNvSpPr/>
          <p:nvPr/>
        </p:nvSpPr>
        <p:spPr>
          <a:xfrm>
            <a:off x="1701002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893619-267D-4A40-B3F0-8BDC51BB26AF}"/>
              </a:ext>
            </a:extLst>
          </p:cNvPr>
          <p:cNvSpPr/>
          <p:nvPr/>
        </p:nvSpPr>
        <p:spPr>
          <a:xfrm>
            <a:off x="2576736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8711281-5BA5-4D91-ABEF-BD9D385B76AE}"/>
              </a:ext>
            </a:extLst>
          </p:cNvPr>
          <p:cNvSpPr/>
          <p:nvPr/>
        </p:nvSpPr>
        <p:spPr>
          <a:xfrm>
            <a:off x="3452470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E373983-0757-4FAE-892C-9740F5EB73FD}"/>
              </a:ext>
            </a:extLst>
          </p:cNvPr>
          <p:cNvSpPr/>
          <p:nvPr/>
        </p:nvSpPr>
        <p:spPr>
          <a:xfrm>
            <a:off x="4330109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C16B47B-64E4-4A75-81BB-3FB15F5146DA}"/>
              </a:ext>
            </a:extLst>
          </p:cNvPr>
          <p:cNvSpPr/>
          <p:nvPr/>
        </p:nvSpPr>
        <p:spPr>
          <a:xfrm>
            <a:off x="5205843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0C791F0-D1AA-4231-8A7D-C9005DA803C9}"/>
              </a:ext>
            </a:extLst>
          </p:cNvPr>
          <p:cNvSpPr/>
          <p:nvPr/>
        </p:nvSpPr>
        <p:spPr>
          <a:xfrm>
            <a:off x="6081577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27ED0DE-AA88-42FC-85B4-AC7723CA7109}"/>
              </a:ext>
            </a:extLst>
          </p:cNvPr>
          <p:cNvSpPr/>
          <p:nvPr/>
        </p:nvSpPr>
        <p:spPr>
          <a:xfrm>
            <a:off x="6961370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636561-8BA7-42BC-B1D2-1C08DB18FC52}"/>
              </a:ext>
            </a:extLst>
          </p:cNvPr>
          <p:cNvSpPr txBox="1"/>
          <p:nvPr/>
        </p:nvSpPr>
        <p:spPr>
          <a:xfrm>
            <a:off x="1616356" y="3069540"/>
            <a:ext cx="240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59D643-F14D-449F-B095-6A11D14FC425}"/>
              </a:ext>
            </a:extLst>
          </p:cNvPr>
          <p:cNvSpPr txBox="1"/>
          <p:nvPr/>
        </p:nvSpPr>
        <p:spPr>
          <a:xfrm>
            <a:off x="2432720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FF96BC-0BB1-40CC-863B-77589C2BF74E}"/>
              </a:ext>
            </a:extLst>
          </p:cNvPr>
          <p:cNvSpPr txBox="1"/>
          <p:nvPr/>
        </p:nvSpPr>
        <p:spPr>
          <a:xfrm>
            <a:off x="3239820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19583A-DDF4-4DAB-95EC-8C78F6E05442}"/>
              </a:ext>
            </a:extLst>
          </p:cNvPr>
          <p:cNvSpPr txBox="1"/>
          <p:nvPr/>
        </p:nvSpPr>
        <p:spPr>
          <a:xfrm>
            <a:off x="4155690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7BC2FF-2E60-4E0C-946E-01EF8B1B2565}"/>
              </a:ext>
            </a:extLst>
          </p:cNvPr>
          <p:cNvSpPr txBox="1"/>
          <p:nvPr/>
        </p:nvSpPr>
        <p:spPr>
          <a:xfrm>
            <a:off x="5063014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64B3BC-1C39-4F2A-A2A0-492F3ECE9B44}"/>
              </a:ext>
            </a:extLst>
          </p:cNvPr>
          <p:cNvSpPr txBox="1"/>
          <p:nvPr/>
        </p:nvSpPr>
        <p:spPr>
          <a:xfrm>
            <a:off x="5938748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337E05-2BA0-411E-9F8D-725FEF076F92}"/>
              </a:ext>
            </a:extLst>
          </p:cNvPr>
          <p:cNvSpPr txBox="1"/>
          <p:nvPr/>
        </p:nvSpPr>
        <p:spPr>
          <a:xfrm>
            <a:off x="6818541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A8215-9705-4CF2-BC39-5CF030FBBFC9}"/>
              </a:ext>
            </a:extLst>
          </p:cNvPr>
          <p:cNvSpPr txBox="1"/>
          <p:nvPr/>
        </p:nvSpPr>
        <p:spPr>
          <a:xfrm>
            <a:off x="1352600" y="257593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60Hz</a:t>
            </a:r>
            <a:endParaRPr lang="ko-KR" altLang="en-US" b="1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3A52FA5-CD52-4B2F-8A36-0252AB220CD8}"/>
              </a:ext>
            </a:extLst>
          </p:cNvPr>
          <p:cNvCxnSpPr/>
          <p:nvPr/>
        </p:nvCxnSpPr>
        <p:spPr>
          <a:xfrm>
            <a:off x="1712640" y="4929809"/>
            <a:ext cx="6192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82488E7-6DF4-4508-A694-364CD61C0209}"/>
              </a:ext>
            </a:extLst>
          </p:cNvPr>
          <p:cNvSpPr txBox="1"/>
          <p:nvPr/>
        </p:nvSpPr>
        <p:spPr>
          <a:xfrm>
            <a:off x="7689304" y="464177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Time(s)</a:t>
            </a:r>
            <a:endParaRPr lang="ko-KR" altLang="en-US" sz="10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54D3667-EBBC-4068-A58C-0389A343184B}"/>
              </a:ext>
            </a:extLst>
          </p:cNvPr>
          <p:cNvSpPr/>
          <p:nvPr/>
        </p:nvSpPr>
        <p:spPr>
          <a:xfrm>
            <a:off x="1701002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7E3A1E8-1E93-4CDE-875F-C6580FE2E064}"/>
              </a:ext>
            </a:extLst>
          </p:cNvPr>
          <p:cNvSpPr/>
          <p:nvPr/>
        </p:nvSpPr>
        <p:spPr>
          <a:xfrm>
            <a:off x="2576736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9CF19C6-5E7B-47B7-A0D3-63E2E8C20AB7}"/>
              </a:ext>
            </a:extLst>
          </p:cNvPr>
          <p:cNvSpPr/>
          <p:nvPr/>
        </p:nvSpPr>
        <p:spPr>
          <a:xfrm>
            <a:off x="3452470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EA77245-8B73-4B77-BBD2-68BD69E30A09}"/>
              </a:ext>
            </a:extLst>
          </p:cNvPr>
          <p:cNvSpPr/>
          <p:nvPr/>
        </p:nvSpPr>
        <p:spPr>
          <a:xfrm>
            <a:off x="4330109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BBE2909-B437-4D9D-84B9-4FCB89A4DE02}"/>
              </a:ext>
            </a:extLst>
          </p:cNvPr>
          <p:cNvSpPr/>
          <p:nvPr/>
        </p:nvSpPr>
        <p:spPr>
          <a:xfrm>
            <a:off x="5205843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3B3C2A7-26CF-488A-AA16-7580B477D41C}"/>
              </a:ext>
            </a:extLst>
          </p:cNvPr>
          <p:cNvSpPr/>
          <p:nvPr/>
        </p:nvSpPr>
        <p:spPr>
          <a:xfrm>
            <a:off x="6081577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1374585-F305-49D9-84DB-7763338562D4}"/>
              </a:ext>
            </a:extLst>
          </p:cNvPr>
          <p:cNvSpPr/>
          <p:nvPr/>
        </p:nvSpPr>
        <p:spPr>
          <a:xfrm>
            <a:off x="6961370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25DDB7-CE97-44C1-AC0C-63A0C462D348}"/>
              </a:ext>
            </a:extLst>
          </p:cNvPr>
          <p:cNvSpPr txBox="1"/>
          <p:nvPr/>
        </p:nvSpPr>
        <p:spPr>
          <a:xfrm>
            <a:off x="1616356" y="4929809"/>
            <a:ext cx="240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EC91BC-ECB7-4BE0-A15A-7B278EB49F34}"/>
              </a:ext>
            </a:extLst>
          </p:cNvPr>
          <p:cNvSpPr txBox="1"/>
          <p:nvPr/>
        </p:nvSpPr>
        <p:spPr>
          <a:xfrm>
            <a:off x="2432720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585901-201D-40BF-A397-1E149FA99E3F}"/>
              </a:ext>
            </a:extLst>
          </p:cNvPr>
          <p:cNvSpPr txBox="1"/>
          <p:nvPr/>
        </p:nvSpPr>
        <p:spPr>
          <a:xfrm>
            <a:off x="3239820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484B6-FD4F-484C-AFB8-01B24D2A4A98}"/>
              </a:ext>
            </a:extLst>
          </p:cNvPr>
          <p:cNvSpPr txBox="1"/>
          <p:nvPr/>
        </p:nvSpPr>
        <p:spPr>
          <a:xfrm>
            <a:off x="4155690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57026C-12BE-46C3-98C5-6412A709A6B3}"/>
              </a:ext>
            </a:extLst>
          </p:cNvPr>
          <p:cNvSpPr txBox="1"/>
          <p:nvPr/>
        </p:nvSpPr>
        <p:spPr>
          <a:xfrm>
            <a:off x="5063014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9185544-20B7-4A28-BE3C-A8E64C536736}"/>
              </a:ext>
            </a:extLst>
          </p:cNvPr>
          <p:cNvSpPr txBox="1"/>
          <p:nvPr/>
        </p:nvSpPr>
        <p:spPr>
          <a:xfrm>
            <a:off x="5938748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484CC4-A9FB-4665-9383-10B3CEC7FA2F}"/>
              </a:ext>
            </a:extLst>
          </p:cNvPr>
          <p:cNvSpPr txBox="1"/>
          <p:nvPr/>
        </p:nvSpPr>
        <p:spPr>
          <a:xfrm>
            <a:off x="6818541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FAE949-E12E-4691-8E31-8211EF27DBBB}"/>
              </a:ext>
            </a:extLst>
          </p:cNvPr>
          <p:cNvSpPr txBox="1"/>
          <p:nvPr/>
        </p:nvSpPr>
        <p:spPr>
          <a:xfrm>
            <a:off x="1352600" y="4436207"/>
            <a:ext cx="69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120Hz</a:t>
            </a:r>
            <a:endParaRPr lang="ko-KR" altLang="en-US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7" name="아래쪽 화살표 115">
            <a:extLst>
              <a:ext uri="{FF2B5EF4-FFF2-40B4-BE49-F238E27FC236}">
                <a16:creationId xmlns:a16="http://schemas.microsoft.com/office/drawing/2014/main" id="{778BA4EC-51DC-44D1-AE70-5AE1320B6A71}"/>
              </a:ext>
            </a:extLst>
          </p:cNvPr>
          <p:cNvSpPr/>
          <p:nvPr/>
        </p:nvSpPr>
        <p:spPr>
          <a:xfrm>
            <a:off x="4463674" y="3789040"/>
            <a:ext cx="771854" cy="576064"/>
          </a:xfrm>
          <a:prstGeom prst="downArrow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A11A8B-C66A-4F26-9409-1DE5DFDD98F6}"/>
              </a:ext>
            </a:extLst>
          </p:cNvPr>
          <p:cNvSpPr txBox="1"/>
          <p:nvPr/>
        </p:nvSpPr>
        <p:spPr>
          <a:xfrm>
            <a:off x="5269146" y="3813042"/>
            <a:ext cx="133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</a:t>
            </a:r>
            <a:endParaRPr lang="ko-KR" altLang="en-US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9C7F1DA-6295-4A11-AC3E-C19062488F64}"/>
              </a:ext>
            </a:extLst>
          </p:cNvPr>
          <p:cNvSpPr/>
          <p:nvPr/>
        </p:nvSpPr>
        <p:spPr>
          <a:xfrm>
            <a:off x="2157326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18F343A-BCA2-4757-9BD3-8BB7C0AC58EC}"/>
              </a:ext>
            </a:extLst>
          </p:cNvPr>
          <p:cNvSpPr/>
          <p:nvPr/>
        </p:nvSpPr>
        <p:spPr>
          <a:xfrm>
            <a:off x="3022796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43351D6-2A9B-4283-B3CA-095324E6CC26}"/>
              </a:ext>
            </a:extLst>
          </p:cNvPr>
          <p:cNvSpPr/>
          <p:nvPr/>
        </p:nvSpPr>
        <p:spPr>
          <a:xfrm>
            <a:off x="3872904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73BCBB3-DE24-4EA5-9502-760A27A84DDD}"/>
              </a:ext>
            </a:extLst>
          </p:cNvPr>
          <p:cNvSpPr/>
          <p:nvPr/>
        </p:nvSpPr>
        <p:spPr>
          <a:xfrm>
            <a:off x="4819701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5F2C2A6-A23D-49A4-8FFF-7C7687BFCAA3}"/>
              </a:ext>
            </a:extLst>
          </p:cNvPr>
          <p:cNvSpPr/>
          <p:nvPr/>
        </p:nvSpPr>
        <p:spPr>
          <a:xfrm>
            <a:off x="5673080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EF66AB9-7217-4D53-A54D-34FE6F39A06C}"/>
              </a:ext>
            </a:extLst>
          </p:cNvPr>
          <p:cNvSpPr/>
          <p:nvPr/>
        </p:nvSpPr>
        <p:spPr>
          <a:xfrm>
            <a:off x="6540936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23784C2-D2F8-48FD-8058-0650E9B82855}"/>
              </a:ext>
            </a:extLst>
          </p:cNvPr>
          <p:cNvSpPr/>
          <p:nvPr/>
        </p:nvSpPr>
        <p:spPr>
          <a:xfrm>
            <a:off x="7769140" y="5964088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9528CEFC-798C-49EE-A070-076EE675F517}"/>
              </a:ext>
            </a:extLst>
          </p:cNvPr>
          <p:cNvSpPr/>
          <p:nvPr/>
        </p:nvSpPr>
        <p:spPr>
          <a:xfrm>
            <a:off x="7769140" y="5649573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5301C7-82FC-4CF8-9D9C-0BC069A55A20}"/>
              </a:ext>
            </a:extLst>
          </p:cNvPr>
          <p:cNvSpPr txBox="1"/>
          <p:nvPr/>
        </p:nvSpPr>
        <p:spPr>
          <a:xfrm>
            <a:off x="7905328" y="5558788"/>
            <a:ext cx="168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Real coordinate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10A7B5-ADA2-41E6-B3BE-911CA9384138}"/>
              </a:ext>
            </a:extLst>
          </p:cNvPr>
          <p:cNvSpPr txBox="1"/>
          <p:nvPr/>
        </p:nvSpPr>
        <p:spPr>
          <a:xfrm>
            <a:off x="7905328" y="5869199"/>
            <a:ext cx="168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Interpolation coordinate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1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BD20EA-C907-4122-8BC4-FBA1C6EF7E69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2BA13-5015-41D9-AE18-0FAD1DD782FC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8C4572-DF2A-4EE5-8A96-E8DE5C1F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31EF5-C944-4032-B0F7-54B4CD240D46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CD66F0-034D-43B1-BCEA-4DFFC4DD922A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17506691-EA1A-42D7-9EB5-97EBDD57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7. Interpolation</a:t>
            </a:r>
          </a:p>
        </p:txBody>
      </p:sp>
      <p:sp>
        <p:nvSpPr>
          <p:cNvPr id="57" name="내용 개체 틀 1">
            <a:extLst>
              <a:ext uri="{FF2B5EF4-FFF2-40B4-BE49-F238E27FC236}">
                <a16:creationId xmlns:a16="http://schemas.microsoft.com/office/drawing/2014/main" id="{08D1AD18-62B9-4043-B1AF-4C9E60773AC0}"/>
              </a:ext>
            </a:extLst>
          </p:cNvPr>
          <p:cNvSpPr txBox="1">
            <a:spLocks/>
          </p:cNvSpPr>
          <p:nvPr/>
        </p:nvSpPr>
        <p:spPr>
          <a:xfrm>
            <a:off x="495300" y="1000110"/>
            <a:ext cx="8915400" cy="5126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Previous interpolation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-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단순히 현재 좌표와 과거 좌표의 가중치로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 계산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        interpolation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좌표가 실제 좌표들을 잇는 직선 사이에 존재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곡선 드로잉 각지는 현상 개선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X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 based on Bezier Curve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 좌표들 사이에서 곡선에 가까운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 계산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       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곡선 드로잉 각지는 현상 개선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O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A8E5B58-8885-4C8D-9EE2-30EFB78C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3" y="4868100"/>
            <a:ext cx="4156330" cy="86371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64EADAB-1851-4EBC-8AB4-3B4FE3F8E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4810766"/>
            <a:ext cx="4135705" cy="86409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B092C6-2962-4B78-8B7B-CF044D04D9C0}"/>
              </a:ext>
            </a:extLst>
          </p:cNvPr>
          <p:cNvSpPr txBox="1"/>
          <p:nvPr/>
        </p:nvSpPr>
        <p:spPr>
          <a:xfrm>
            <a:off x="2173847" y="5962006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Previous method</a:t>
            </a:r>
            <a:endParaRPr lang="ko-KR" altLang="en-US" sz="1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C4E7B0-F081-42CF-BC53-55B7ABCBD155}"/>
              </a:ext>
            </a:extLst>
          </p:cNvPr>
          <p:cNvSpPr txBox="1"/>
          <p:nvPr/>
        </p:nvSpPr>
        <p:spPr>
          <a:xfrm>
            <a:off x="6702997" y="5962006"/>
            <a:ext cx="90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Bezier Curve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9078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BD20EA-C907-4122-8BC4-FBA1C6EF7E69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2BA13-5015-41D9-AE18-0FAD1DD782FC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8C4572-DF2A-4EE5-8A96-E8DE5C1F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31EF5-C944-4032-B0F7-54B4CD240D46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CD66F0-034D-43B1-BCEA-4DFFC4DD922A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17506691-EA1A-42D7-9EB5-97EBDD57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7. Interpolation</a:t>
            </a:r>
          </a:p>
        </p:txBody>
      </p: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DC102CE2-CE8C-44C4-BB3B-3F83D653FD37}"/>
              </a:ext>
            </a:extLst>
          </p:cNvPr>
          <p:cNvSpPr txBox="1">
            <a:spLocks/>
          </p:cNvSpPr>
          <p:nvPr/>
        </p:nvSpPr>
        <p:spPr>
          <a:xfrm>
            <a:off x="495300" y="1000110"/>
            <a:ext cx="8915400" cy="402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Bezier Curve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46F8101-B2C9-4163-99C2-D4D706213FA4}"/>
              </a:ext>
            </a:extLst>
          </p:cNvPr>
          <p:cNvSpPr/>
          <p:nvPr/>
        </p:nvSpPr>
        <p:spPr bwMode="auto">
          <a:xfrm>
            <a:off x="1098631" y="3198301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7FA90DB-7325-4A1F-BC41-4620F100DBE9}"/>
              </a:ext>
            </a:extLst>
          </p:cNvPr>
          <p:cNvSpPr/>
          <p:nvPr/>
        </p:nvSpPr>
        <p:spPr bwMode="auto">
          <a:xfrm>
            <a:off x="1908721" y="2433216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D4FC69-9559-4995-9194-33264D9809FA}"/>
              </a:ext>
            </a:extLst>
          </p:cNvPr>
          <p:cNvSpPr/>
          <p:nvPr/>
        </p:nvSpPr>
        <p:spPr bwMode="auto">
          <a:xfrm>
            <a:off x="3033846" y="2486459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847BFA-96EE-4D3C-8B1F-8D85EBEA18B5}"/>
              </a:ext>
            </a:extLst>
          </p:cNvPr>
          <p:cNvCxnSpPr>
            <a:endCxn id="21" idx="3"/>
          </p:cNvCxnSpPr>
          <p:nvPr/>
        </p:nvCxnSpPr>
        <p:spPr bwMode="auto">
          <a:xfrm flipV="1">
            <a:off x="1147164" y="2510044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7C5D4D-A900-4499-AAAB-E4CD9F7B3B19}"/>
              </a:ext>
            </a:extLst>
          </p:cNvPr>
          <p:cNvCxnSpPr/>
          <p:nvPr/>
        </p:nvCxnSpPr>
        <p:spPr bwMode="auto">
          <a:xfrm>
            <a:off x="1962710" y="2486754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9FA4BA-DA75-4ACF-9AA0-2C005E2DDE52}"/>
              </a:ext>
            </a:extLst>
          </p:cNvPr>
          <p:cNvCxnSpPr/>
          <p:nvPr/>
        </p:nvCxnSpPr>
        <p:spPr bwMode="auto">
          <a:xfrm>
            <a:off x="3099532" y="2544418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TextBox 39">
            <a:extLst>
              <a:ext uri="{FF2B5EF4-FFF2-40B4-BE49-F238E27FC236}">
                <a16:creationId xmlns:a16="http://schemas.microsoft.com/office/drawing/2014/main" id="{242E1840-5E3D-4504-B0B6-2266E15828D8}"/>
              </a:ext>
            </a:extLst>
          </p:cNvPr>
          <p:cNvSpPr txBox="1"/>
          <p:nvPr/>
        </p:nvSpPr>
        <p:spPr>
          <a:xfrm>
            <a:off x="848544" y="3143968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20E3E2A1-F029-4DAA-8ABB-755D302499DB}"/>
              </a:ext>
            </a:extLst>
          </p:cNvPr>
          <p:cNvSpPr txBox="1"/>
          <p:nvPr/>
        </p:nvSpPr>
        <p:spPr>
          <a:xfrm>
            <a:off x="1638379" y="2345637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41">
            <a:extLst>
              <a:ext uri="{FF2B5EF4-FFF2-40B4-BE49-F238E27FC236}">
                <a16:creationId xmlns:a16="http://schemas.microsoft.com/office/drawing/2014/main" id="{2E32800A-EAD6-43C3-9AE2-A95DCE31770F}"/>
              </a:ext>
            </a:extLst>
          </p:cNvPr>
          <p:cNvSpPr txBox="1"/>
          <p:nvPr/>
        </p:nvSpPr>
        <p:spPr>
          <a:xfrm>
            <a:off x="2743873" y="2313085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47E253FF-1629-422F-993F-88D0AEE58557}"/>
              </a:ext>
            </a:extLst>
          </p:cNvPr>
          <p:cNvSpPr/>
          <p:nvPr/>
        </p:nvSpPr>
        <p:spPr bwMode="auto">
          <a:xfrm rot="15613043">
            <a:off x="1243560" y="2226716"/>
            <a:ext cx="2334880" cy="2673686"/>
          </a:xfrm>
          <a:prstGeom prst="arc">
            <a:avLst>
              <a:gd name="adj1" fmla="val 17661115"/>
              <a:gd name="adj2" fmla="val 2561725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6420D4C1-39FF-427D-8976-2E065554F73D}"/>
              </a:ext>
            </a:extLst>
          </p:cNvPr>
          <p:cNvSpPr txBox="1"/>
          <p:nvPr/>
        </p:nvSpPr>
        <p:spPr>
          <a:xfrm>
            <a:off x="4836781" y="1513402"/>
            <a:ext cx="307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ko-KR" altLang="en-US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임의의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컨트롤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포인트 </a:t>
            </a:r>
            <a:r>
              <a:rPr lang="en-US" altLang="ko-KR" sz="900" b="1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</a:t>
            </a:r>
            <a:endParaRPr lang="en-US" altLang="ko-KR" sz="9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직선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Q, P2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위의 </a:t>
            </a:r>
            <a:r>
              <a: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점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(1-t)P2 + tQ </a:t>
            </a:r>
            <a:r>
              <a:rPr lang="en-US" altLang="ko-KR" sz="900" b="0" dirty="0">
                <a:solidFill>
                  <a:schemeClr val="bg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(0 &lt; t &lt; 1)</a:t>
            </a: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직선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Q, P0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위의 </a:t>
            </a:r>
            <a:r>
              <a: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점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(1-t)Q   + tP0 </a:t>
            </a:r>
            <a:r>
              <a:rPr lang="en-US" altLang="ko-KR" sz="900" b="0" dirty="0">
                <a:solidFill>
                  <a:schemeClr val="bg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(0 &lt; t &lt; 1)</a:t>
            </a:r>
          </a:p>
          <a:p>
            <a:pPr marL="171450" indent="-171450">
              <a:buFontTx/>
              <a:buChar char="-"/>
            </a:pPr>
            <a:endParaRPr lang="ko-KR" altLang="en-US" sz="900" b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88116FF-C3E5-46D9-8B51-0E67BC4EFA02}"/>
              </a:ext>
            </a:extLst>
          </p:cNvPr>
          <p:cNvSpPr/>
          <p:nvPr/>
        </p:nvSpPr>
        <p:spPr bwMode="auto">
          <a:xfrm>
            <a:off x="5351761" y="3202185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F4C19A4-E4E2-4024-8234-2C3AE84A102B}"/>
              </a:ext>
            </a:extLst>
          </p:cNvPr>
          <p:cNvSpPr/>
          <p:nvPr/>
        </p:nvSpPr>
        <p:spPr bwMode="auto">
          <a:xfrm>
            <a:off x="6161851" y="2437100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D69DE5C-2A79-470D-8E0E-3A1569FDC80E}"/>
              </a:ext>
            </a:extLst>
          </p:cNvPr>
          <p:cNvSpPr/>
          <p:nvPr/>
        </p:nvSpPr>
        <p:spPr bwMode="auto">
          <a:xfrm>
            <a:off x="7286976" y="2490343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D30AE6-B3E0-428F-A01B-2AE968CD41CA}"/>
              </a:ext>
            </a:extLst>
          </p:cNvPr>
          <p:cNvCxnSpPr>
            <a:endCxn id="33" idx="3"/>
          </p:cNvCxnSpPr>
          <p:nvPr/>
        </p:nvCxnSpPr>
        <p:spPr bwMode="auto">
          <a:xfrm flipV="1">
            <a:off x="5400294" y="2513928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FD53E00-A070-4A3D-BF55-B84E9B5C487D}"/>
              </a:ext>
            </a:extLst>
          </p:cNvPr>
          <p:cNvCxnSpPr/>
          <p:nvPr/>
        </p:nvCxnSpPr>
        <p:spPr bwMode="auto">
          <a:xfrm>
            <a:off x="6215840" y="2490638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682AC27-B64C-46B5-B9DB-1C5F61C0F295}"/>
              </a:ext>
            </a:extLst>
          </p:cNvPr>
          <p:cNvCxnSpPr/>
          <p:nvPr/>
        </p:nvCxnSpPr>
        <p:spPr bwMode="auto">
          <a:xfrm>
            <a:off x="7352662" y="2548302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TextBox 50">
            <a:extLst>
              <a:ext uri="{FF2B5EF4-FFF2-40B4-BE49-F238E27FC236}">
                <a16:creationId xmlns:a16="http://schemas.microsoft.com/office/drawing/2014/main" id="{8ED87C22-6EF5-4E17-ABBD-E51B6DCED4B4}"/>
              </a:ext>
            </a:extLst>
          </p:cNvPr>
          <p:cNvSpPr txBox="1"/>
          <p:nvPr/>
        </p:nvSpPr>
        <p:spPr>
          <a:xfrm>
            <a:off x="5101674" y="3147852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7940A819-E7FC-4AAF-B5F9-29571D32D64E}"/>
              </a:ext>
            </a:extLst>
          </p:cNvPr>
          <p:cNvSpPr txBox="1"/>
          <p:nvPr/>
        </p:nvSpPr>
        <p:spPr>
          <a:xfrm>
            <a:off x="6997003" y="2316969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2186CED4-B827-428C-AD3F-F0977D656CDF}"/>
              </a:ext>
            </a:extLst>
          </p:cNvPr>
          <p:cNvSpPr txBox="1"/>
          <p:nvPr/>
        </p:nvSpPr>
        <p:spPr>
          <a:xfrm>
            <a:off x="5592230" y="1983529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3DC8B99-B8F3-400C-AE60-98A2E7873D5E}"/>
              </a:ext>
            </a:extLst>
          </p:cNvPr>
          <p:cNvCxnSpPr/>
          <p:nvPr/>
        </p:nvCxnSpPr>
        <p:spPr bwMode="auto">
          <a:xfrm flipV="1">
            <a:off x="5397426" y="2144337"/>
            <a:ext cx="444844" cy="1087396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107236-1E4F-44D4-A65F-51142906856C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>
            <a:off x="5842270" y="2127861"/>
            <a:ext cx="1493320" cy="400641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8177DA4-FEA0-4F63-A697-321EC9D1FFDA}"/>
              </a:ext>
            </a:extLst>
          </p:cNvPr>
          <p:cNvSpPr/>
          <p:nvPr/>
        </p:nvSpPr>
        <p:spPr bwMode="auto">
          <a:xfrm>
            <a:off x="5558483" y="2658276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3853983-BB95-4179-B659-A82AD3F251AF}"/>
              </a:ext>
            </a:extLst>
          </p:cNvPr>
          <p:cNvSpPr/>
          <p:nvPr/>
        </p:nvSpPr>
        <p:spPr bwMode="auto">
          <a:xfrm>
            <a:off x="6521532" y="2287354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D4CB7405-C5BD-4CD4-A087-D2A406CBF9EB}"/>
              </a:ext>
            </a:extLst>
          </p:cNvPr>
          <p:cNvSpPr/>
          <p:nvPr/>
        </p:nvSpPr>
        <p:spPr bwMode="auto">
          <a:xfrm rot="15613043">
            <a:off x="5489125" y="2226716"/>
            <a:ext cx="2334880" cy="2673686"/>
          </a:xfrm>
          <a:prstGeom prst="arc">
            <a:avLst>
              <a:gd name="adj1" fmla="val 17661115"/>
              <a:gd name="adj2" fmla="val 2582914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6" name="TextBox 61">
            <a:extLst>
              <a:ext uri="{FF2B5EF4-FFF2-40B4-BE49-F238E27FC236}">
                <a16:creationId xmlns:a16="http://schemas.microsoft.com/office/drawing/2014/main" id="{0914184F-40B0-4624-A08B-159A8D2FC6FB}"/>
              </a:ext>
            </a:extLst>
          </p:cNvPr>
          <p:cNvSpPr txBox="1"/>
          <p:nvPr/>
        </p:nvSpPr>
        <p:spPr>
          <a:xfrm>
            <a:off x="5353388" y="2526870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62">
            <a:extLst>
              <a:ext uri="{FF2B5EF4-FFF2-40B4-BE49-F238E27FC236}">
                <a16:creationId xmlns:a16="http://schemas.microsoft.com/office/drawing/2014/main" id="{AA9F1756-4917-4CED-BD15-CAF600C89872}"/>
              </a:ext>
            </a:extLst>
          </p:cNvPr>
          <p:cNvSpPr txBox="1"/>
          <p:nvPr/>
        </p:nvSpPr>
        <p:spPr>
          <a:xfrm>
            <a:off x="6461154" y="2090357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TextBox 63">
            <a:extLst>
              <a:ext uri="{FF2B5EF4-FFF2-40B4-BE49-F238E27FC236}">
                <a16:creationId xmlns:a16="http://schemas.microsoft.com/office/drawing/2014/main" id="{48981674-6F22-40F6-8D43-4246EABED256}"/>
              </a:ext>
            </a:extLst>
          </p:cNvPr>
          <p:cNvSpPr txBox="1"/>
          <p:nvPr/>
        </p:nvSpPr>
        <p:spPr>
          <a:xfrm>
            <a:off x="5958970" y="2275048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" name="TextBox 84">
            <a:extLst>
              <a:ext uri="{FF2B5EF4-FFF2-40B4-BE49-F238E27FC236}">
                <a16:creationId xmlns:a16="http://schemas.microsoft.com/office/drawing/2014/main" id="{911028E3-875D-4A59-88FA-809C2EE19D48}"/>
              </a:ext>
            </a:extLst>
          </p:cNvPr>
          <p:cNvSpPr txBox="1"/>
          <p:nvPr/>
        </p:nvSpPr>
        <p:spPr>
          <a:xfrm>
            <a:off x="4836781" y="3863454"/>
            <a:ext cx="464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직선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A, B 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위의 점 </a:t>
            </a:r>
            <a:r>
              <a:rPr lang="en-US" altLang="ko-KR" sz="900" b="1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 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(1-t)A + tB </a:t>
            </a:r>
            <a:r>
              <a:rPr lang="en-US" altLang="ko-KR" sz="900" b="0" dirty="0">
                <a:solidFill>
                  <a:schemeClr val="bg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(0 &lt; t &lt; 1)</a:t>
            </a: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P0, P1, P2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실제 좌표이고 </a:t>
            </a:r>
            <a:r>
              <a:rPr lang="en-US" altLang="ko-KR" sz="900" b="1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 = 1/2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 가정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900" b="0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900" b="1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r>
              <a:rPr lang="ko-KR" altLang="en-US" sz="900" b="1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900" b="1" dirty="0" err="1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역계산</a:t>
            </a:r>
            <a:r>
              <a:rPr lang="en-US" altLang="ko-KR" sz="900" b="1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 = A/2 + B/2</a:t>
            </a:r>
          </a:p>
          <a:p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= (P2/2 + Q/2)/2 + (Q/2 + P0/2)/2</a:t>
            </a:r>
          </a:p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= Q/2 + P2/4 + P0/4</a:t>
            </a:r>
          </a:p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</a:t>
            </a: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 = 2P1 - (P0 + P2)/2</a:t>
            </a:r>
            <a:endParaRPr lang="ko-KR" altLang="en-US" sz="900" b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TextBox 85">
            <a:extLst>
              <a:ext uri="{FF2B5EF4-FFF2-40B4-BE49-F238E27FC236}">
                <a16:creationId xmlns:a16="http://schemas.microsoft.com/office/drawing/2014/main" id="{61079168-E8E8-4D35-A424-637FE97F516A}"/>
              </a:ext>
            </a:extLst>
          </p:cNvPr>
          <p:cNvSpPr txBox="1"/>
          <p:nvPr/>
        </p:nvSpPr>
        <p:spPr>
          <a:xfrm>
            <a:off x="957346" y="1663001"/>
            <a:ext cx="307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P2 -&gt; P1 -&gt; P0 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순으로 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실제좌표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계산됨</a:t>
            </a:r>
            <a:endParaRPr lang="en-US" altLang="ko-KR" sz="900" b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94033C2-C538-4F8F-8CE4-90B9778059A4}"/>
              </a:ext>
            </a:extLst>
          </p:cNvPr>
          <p:cNvSpPr/>
          <p:nvPr/>
        </p:nvSpPr>
        <p:spPr bwMode="auto">
          <a:xfrm>
            <a:off x="5320403" y="6021704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35D0187-70AD-4070-BDDB-D56495FFB1DB}"/>
              </a:ext>
            </a:extLst>
          </p:cNvPr>
          <p:cNvSpPr/>
          <p:nvPr/>
        </p:nvSpPr>
        <p:spPr bwMode="auto">
          <a:xfrm>
            <a:off x="6130493" y="5256619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BB01888-E1CB-4E14-B32E-287476615A35}"/>
              </a:ext>
            </a:extLst>
          </p:cNvPr>
          <p:cNvSpPr/>
          <p:nvPr/>
        </p:nvSpPr>
        <p:spPr bwMode="auto">
          <a:xfrm>
            <a:off x="7255618" y="5309862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4A4BC04-C608-416F-BABB-CB319948F4E6}"/>
              </a:ext>
            </a:extLst>
          </p:cNvPr>
          <p:cNvSpPr/>
          <p:nvPr/>
        </p:nvSpPr>
        <p:spPr bwMode="auto">
          <a:xfrm>
            <a:off x="7840683" y="5976699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18EF3C-BE9E-49DE-9CF6-AD6853846393}"/>
              </a:ext>
            </a:extLst>
          </p:cNvPr>
          <p:cNvCxnSpPr>
            <a:endCxn id="52" idx="3"/>
          </p:cNvCxnSpPr>
          <p:nvPr/>
        </p:nvCxnSpPr>
        <p:spPr bwMode="auto">
          <a:xfrm flipV="1">
            <a:off x="5368936" y="5333447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DA273D-CA53-4B72-938A-B46255272282}"/>
              </a:ext>
            </a:extLst>
          </p:cNvPr>
          <p:cNvCxnSpPr/>
          <p:nvPr/>
        </p:nvCxnSpPr>
        <p:spPr bwMode="auto">
          <a:xfrm>
            <a:off x="6184482" y="5310157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A252D1A-3813-46FA-A7E4-5C2DA1C33017}"/>
              </a:ext>
            </a:extLst>
          </p:cNvPr>
          <p:cNvCxnSpPr/>
          <p:nvPr/>
        </p:nvCxnSpPr>
        <p:spPr bwMode="auto">
          <a:xfrm>
            <a:off x="7321304" y="5367821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TextBox 71">
            <a:extLst>
              <a:ext uri="{FF2B5EF4-FFF2-40B4-BE49-F238E27FC236}">
                <a16:creationId xmlns:a16="http://schemas.microsoft.com/office/drawing/2014/main" id="{D7163260-48F6-4ACD-997F-C1B7091A912E}"/>
              </a:ext>
            </a:extLst>
          </p:cNvPr>
          <p:cNvSpPr txBox="1"/>
          <p:nvPr/>
        </p:nvSpPr>
        <p:spPr>
          <a:xfrm>
            <a:off x="5070316" y="5967371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4" name="TextBox 72">
            <a:extLst>
              <a:ext uri="{FF2B5EF4-FFF2-40B4-BE49-F238E27FC236}">
                <a16:creationId xmlns:a16="http://schemas.microsoft.com/office/drawing/2014/main" id="{7813EFEC-1DB8-4F3F-976A-363E9D1F81EF}"/>
              </a:ext>
            </a:extLst>
          </p:cNvPr>
          <p:cNvSpPr txBox="1"/>
          <p:nvPr/>
        </p:nvSpPr>
        <p:spPr>
          <a:xfrm>
            <a:off x="5860151" y="5169040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5" name="TextBox 73">
            <a:extLst>
              <a:ext uri="{FF2B5EF4-FFF2-40B4-BE49-F238E27FC236}">
                <a16:creationId xmlns:a16="http://schemas.microsoft.com/office/drawing/2014/main" id="{CB320FD8-4C0A-492A-8AB2-CBB88A54A6CF}"/>
              </a:ext>
            </a:extLst>
          </p:cNvPr>
          <p:cNvSpPr txBox="1"/>
          <p:nvPr/>
        </p:nvSpPr>
        <p:spPr>
          <a:xfrm>
            <a:off x="6965645" y="5136488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6" name="TextBox 74">
            <a:extLst>
              <a:ext uri="{FF2B5EF4-FFF2-40B4-BE49-F238E27FC236}">
                <a16:creationId xmlns:a16="http://schemas.microsoft.com/office/drawing/2014/main" id="{8C553771-5CFC-4669-AA11-582C4A1AE45F}"/>
              </a:ext>
            </a:extLst>
          </p:cNvPr>
          <p:cNvSpPr txBox="1"/>
          <p:nvPr/>
        </p:nvSpPr>
        <p:spPr>
          <a:xfrm>
            <a:off x="5560872" y="4803048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41E7E37-C0BF-4BAE-8BB2-5354FD81AC59}"/>
              </a:ext>
            </a:extLst>
          </p:cNvPr>
          <p:cNvCxnSpPr/>
          <p:nvPr/>
        </p:nvCxnSpPr>
        <p:spPr bwMode="auto">
          <a:xfrm flipV="1">
            <a:off x="5366068" y="4963856"/>
            <a:ext cx="444844" cy="1087396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917D4A9-BC9D-4339-BA6D-88BD39E266A1}"/>
              </a:ext>
            </a:extLst>
          </p:cNvPr>
          <p:cNvCxnSpPr/>
          <p:nvPr/>
        </p:nvCxnSpPr>
        <p:spPr bwMode="auto">
          <a:xfrm>
            <a:off x="5810912" y="4947380"/>
            <a:ext cx="1466335" cy="411892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6C13EB9C-E91D-4CB6-9DE0-1ABC196547F8}"/>
              </a:ext>
            </a:extLst>
          </p:cNvPr>
          <p:cNvSpPr/>
          <p:nvPr/>
        </p:nvSpPr>
        <p:spPr bwMode="auto">
          <a:xfrm>
            <a:off x="5527125" y="5477795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1277D4-8C6D-4A57-8DD6-27D6963178CB}"/>
              </a:ext>
            </a:extLst>
          </p:cNvPr>
          <p:cNvSpPr/>
          <p:nvPr/>
        </p:nvSpPr>
        <p:spPr bwMode="auto">
          <a:xfrm>
            <a:off x="6490174" y="5106873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12BAF72-38D6-4E87-A25E-6B849D50C110}"/>
              </a:ext>
            </a:extLst>
          </p:cNvPr>
          <p:cNvCxnSpPr/>
          <p:nvPr/>
        </p:nvCxnSpPr>
        <p:spPr bwMode="auto">
          <a:xfrm flipV="1">
            <a:off x="5596728" y="5161564"/>
            <a:ext cx="922638" cy="3459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C9A3FDA4-2BBA-4767-A17F-8A41774E88D6}"/>
              </a:ext>
            </a:extLst>
          </p:cNvPr>
          <p:cNvSpPr/>
          <p:nvPr/>
        </p:nvSpPr>
        <p:spPr bwMode="auto">
          <a:xfrm rot="15613043">
            <a:off x="5457767" y="5040059"/>
            <a:ext cx="2334880" cy="2673686"/>
          </a:xfrm>
          <a:prstGeom prst="arc">
            <a:avLst>
              <a:gd name="adj1" fmla="val 17661115"/>
              <a:gd name="adj2" fmla="val 2582914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TextBox 86">
            <a:extLst>
              <a:ext uri="{FF2B5EF4-FFF2-40B4-BE49-F238E27FC236}">
                <a16:creationId xmlns:a16="http://schemas.microsoft.com/office/drawing/2014/main" id="{09498641-BD86-4444-881C-927EFD6C9500}"/>
              </a:ext>
            </a:extLst>
          </p:cNvPr>
          <p:cNvSpPr txBox="1"/>
          <p:nvPr/>
        </p:nvSpPr>
        <p:spPr>
          <a:xfrm>
            <a:off x="5322030" y="5324221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4" name="TextBox 87">
            <a:extLst>
              <a:ext uri="{FF2B5EF4-FFF2-40B4-BE49-F238E27FC236}">
                <a16:creationId xmlns:a16="http://schemas.microsoft.com/office/drawing/2014/main" id="{B590187D-B2AE-40F5-819D-15102F001006}"/>
              </a:ext>
            </a:extLst>
          </p:cNvPr>
          <p:cNvSpPr txBox="1"/>
          <p:nvPr/>
        </p:nvSpPr>
        <p:spPr>
          <a:xfrm>
            <a:off x="6429796" y="4887708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5" name="TextBox 89">
            <a:extLst>
              <a:ext uri="{FF2B5EF4-FFF2-40B4-BE49-F238E27FC236}">
                <a16:creationId xmlns:a16="http://schemas.microsoft.com/office/drawing/2014/main" id="{FF1EAE54-4C4E-4416-91F2-6464088AC214}"/>
              </a:ext>
            </a:extLst>
          </p:cNvPr>
          <p:cNvSpPr txBox="1"/>
          <p:nvPr/>
        </p:nvSpPr>
        <p:spPr>
          <a:xfrm>
            <a:off x="969615" y="3602719"/>
            <a:ext cx="37731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P0’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(1-t)A + </a:t>
            </a:r>
            <a:r>
              <a:rPr lang="en-US" altLang="ko-KR" sz="900" b="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tB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(</a:t>
            </a:r>
            <a:r>
              <a:rPr lang="en-US" altLang="ko-KR" sz="900" b="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 = 3/4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 </a:t>
            </a:r>
            <a:r>
              <a:rPr lang="ko-KR" altLang="en-US" sz="900" b="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 </a:t>
            </a:r>
            <a:r>
              <a:rPr lang="en-US" altLang="ko-KR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r>
              <a:rPr lang="ko-KR" altLang="en-US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계산</a:t>
            </a:r>
            <a:r>
              <a:rPr lang="ko-KR" altLang="en-US" sz="900" b="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 시점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P0’</a:t>
            </a:r>
            <a:r>
              <a:rPr lang="ko-KR" altLang="en-US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먼저 출력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뒤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출력</a:t>
            </a:r>
            <a:endParaRPr lang="en-US" altLang="ko-KR" sz="9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P0’ = A/4 + B*3/4</a:t>
            </a: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(P2/4 + 3Q/4)/4 + (Q/4 + P0*3/4)*3/4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(P2 + 6Q + 9P0)/16</a:t>
            </a: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(P2 + 6(2P1 – (P0 + P2)/2) + 9P0)/16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(P2 + 12P1 – 3P0 – 3P2 + 9P0)/16</a:t>
            </a: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(6P0 + 12P1 – 2P2)/16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(3(P0+2P1)-P2)/8</a:t>
            </a:r>
            <a:endParaRPr lang="en-US" altLang="ko-KR" sz="900" b="0" dirty="0">
              <a:highlight>
                <a:srgbClr val="FFE79B"/>
              </a:highlight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FEA736C-FFE4-4C9A-8DD9-9DF61BC3AE93}"/>
              </a:ext>
            </a:extLst>
          </p:cNvPr>
          <p:cNvSpPr/>
          <p:nvPr/>
        </p:nvSpPr>
        <p:spPr bwMode="auto">
          <a:xfrm>
            <a:off x="1098631" y="6063286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1E869BA-A72F-4F32-B99B-EA460023176B}"/>
              </a:ext>
            </a:extLst>
          </p:cNvPr>
          <p:cNvSpPr/>
          <p:nvPr/>
        </p:nvSpPr>
        <p:spPr bwMode="auto">
          <a:xfrm>
            <a:off x="3033846" y="5351444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D07F945-85D3-43CE-8B23-91FEBDABFBDA}"/>
              </a:ext>
            </a:extLst>
          </p:cNvPr>
          <p:cNvSpPr/>
          <p:nvPr/>
        </p:nvSpPr>
        <p:spPr bwMode="auto">
          <a:xfrm>
            <a:off x="3618911" y="6018281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035E867-14A3-48E0-9660-9424EABFECA7}"/>
              </a:ext>
            </a:extLst>
          </p:cNvPr>
          <p:cNvCxnSpPr>
            <a:cxnSpLocks/>
          </p:cNvCxnSpPr>
          <p:nvPr/>
        </p:nvCxnSpPr>
        <p:spPr bwMode="auto">
          <a:xfrm flipV="1">
            <a:off x="1147164" y="5375029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930F0B3-0806-4BFF-B2A0-6BB530568932}"/>
              </a:ext>
            </a:extLst>
          </p:cNvPr>
          <p:cNvCxnSpPr/>
          <p:nvPr/>
        </p:nvCxnSpPr>
        <p:spPr bwMode="auto">
          <a:xfrm>
            <a:off x="1962710" y="5351739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EA2828-3B8B-4C44-926A-E2908AFE791B}"/>
              </a:ext>
            </a:extLst>
          </p:cNvPr>
          <p:cNvCxnSpPr/>
          <p:nvPr/>
        </p:nvCxnSpPr>
        <p:spPr bwMode="auto">
          <a:xfrm>
            <a:off x="3099532" y="5409403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2" name="TextBox 18">
            <a:extLst>
              <a:ext uri="{FF2B5EF4-FFF2-40B4-BE49-F238E27FC236}">
                <a16:creationId xmlns:a16="http://schemas.microsoft.com/office/drawing/2014/main" id="{611E447D-F03E-4937-A52E-0DDA9816E7F9}"/>
              </a:ext>
            </a:extLst>
          </p:cNvPr>
          <p:cNvSpPr txBox="1"/>
          <p:nvPr/>
        </p:nvSpPr>
        <p:spPr>
          <a:xfrm>
            <a:off x="815723" y="5995485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1BA46784-EEFC-4AE3-90A8-E4436F5B05C4}"/>
              </a:ext>
            </a:extLst>
          </p:cNvPr>
          <p:cNvSpPr txBox="1"/>
          <p:nvPr/>
        </p:nvSpPr>
        <p:spPr>
          <a:xfrm>
            <a:off x="2743873" y="5178070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4" name="TextBox 21">
            <a:extLst>
              <a:ext uri="{FF2B5EF4-FFF2-40B4-BE49-F238E27FC236}">
                <a16:creationId xmlns:a16="http://schemas.microsoft.com/office/drawing/2014/main" id="{B5FDC4DE-32E9-45EC-90AF-ACF07B482BE1}"/>
              </a:ext>
            </a:extLst>
          </p:cNvPr>
          <p:cNvSpPr txBox="1"/>
          <p:nvPr/>
        </p:nvSpPr>
        <p:spPr>
          <a:xfrm>
            <a:off x="1339100" y="4844630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6F21936-BC6F-48EB-A57B-89A0436682AA}"/>
              </a:ext>
            </a:extLst>
          </p:cNvPr>
          <p:cNvCxnSpPr/>
          <p:nvPr/>
        </p:nvCxnSpPr>
        <p:spPr bwMode="auto">
          <a:xfrm flipV="1">
            <a:off x="1144296" y="5005438"/>
            <a:ext cx="444844" cy="1087396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49C5DA2-245A-401B-9EF5-E21FA564E476}"/>
              </a:ext>
            </a:extLst>
          </p:cNvPr>
          <p:cNvCxnSpPr/>
          <p:nvPr/>
        </p:nvCxnSpPr>
        <p:spPr bwMode="auto">
          <a:xfrm>
            <a:off x="1589140" y="4988962"/>
            <a:ext cx="1466335" cy="411892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0CD61410-0C3F-431A-9ACD-210FAF235D3E}"/>
              </a:ext>
            </a:extLst>
          </p:cNvPr>
          <p:cNvSpPr/>
          <p:nvPr/>
        </p:nvSpPr>
        <p:spPr bwMode="auto">
          <a:xfrm>
            <a:off x="1428136" y="5210559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06632E4-293F-4691-A7F6-3F77B3DFBFE3}"/>
              </a:ext>
            </a:extLst>
          </p:cNvPr>
          <p:cNvSpPr/>
          <p:nvPr/>
        </p:nvSpPr>
        <p:spPr bwMode="auto">
          <a:xfrm>
            <a:off x="2673442" y="5261228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41FA68D-DAF2-450A-A0DF-04045119420E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 bwMode="auto">
          <a:xfrm>
            <a:off x="1518146" y="5255564"/>
            <a:ext cx="1155296" cy="5066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91">
            <a:extLst>
              <a:ext uri="{FF2B5EF4-FFF2-40B4-BE49-F238E27FC236}">
                <a16:creationId xmlns:a16="http://schemas.microsoft.com/office/drawing/2014/main" id="{D559973B-AA08-4123-84D4-F1FEAA12A445}"/>
              </a:ext>
            </a:extLst>
          </p:cNvPr>
          <p:cNvSpPr txBox="1"/>
          <p:nvPr/>
        </p:nvSpPr>
        <p:spPr>
          <a:xfrm>
            <a:off x="1206007" y="5135038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1" name="TextBox 93">
            <a:extLst>
              <a:ext uri="{FF2B5EF4-FFF2-40B4-BE49-F238E27FC236}">
                <a16:creationId xmlns:a16="http://schemas.microsoft.com/office/drawing/2014/main" id="{CBD1359C-98C0-429C-8A88-F92B8878ABEA}"/>
              </a:ext>
            </a:extLst>
          </p:cNvPr>
          <p:cNvSpPr txBox="1"/>
          <p:nvPr/>
        </p:nvSpPr>
        <p:spPr>
          <a:xfrm>
            <a:off x="2621539" y="5057082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BA0B912-D581-4E21-97FC-29AD311CF690}"/>
              </a:ext>
            </a:extLst>
          </p:cNvPr>
          <p:cNvCxnSpPr>
            <a:endCxn id="43" idx="4"/>
          </p:cNvCxnSpPr>
          <p:nvPr/>
        </p:nvCxnSpPr>
        <p:spPr bwMode="auto">
          <a:xfrm flipV="1">
            <a:off x="5397426" y="2748286"/>
            <a:ext cx="206062" cy="483446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0C2CFDC-4964-474D-936E-964527A6A648}"/>
              </a:ext>
            </a:extLst>
          </p:cNvPr>
          <p:cNvCxnSpPr>
            <a:cxnSpLocks/>
          </p:cNvCxnSpPr>
          <p:nvPr/>
        </p:nvCxnSpPr>
        <p:spPr bwMode="auto">
          <a:xfrm>
            <a:off x="5858745" y="2144337"/>
            <a:ext cx="683741" cy="181232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FE38338-C624-4066-8267-B900DA369F11}"/>
              </a:ext>
            </a:extLst>
          </p:cNvPr>
          <p:cNvCxnSpPr>
            <a:endCxn id="69" idx="4"/>
          </p:cNvCxnSpPr>
          <p:nvPr/>
        </p:nvCxnSpPr>
        <p:spPr bwMode="auto">
          <a:xfrm flipV="1">
            <a:off x="5366068" y="5567805"/>
            <a:ext cx="206062" cy="483446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4344427-FF75-48C1-A84C-46D426A55CE7}"/>
              </a:ext>
            </a:extLst>
          </p:cNvPr>
          <p:cNvCxnSpPr/>
          <p:nvPr/>
        </p:nvCxnSpPr>
        <p:spPr bwMode="auto">
          <a:xfrm>
            <a:off x="5827387" y="4963856"/>
            <a:ext cx="683741" cy="181232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FB16955-7424-4B6B-AF80-AA3AAA11B530}"/>
              </a:ext>
            </a:extLst>
          </p:cNvPr>
          <p:cNvCxnSpPr>
            <a:cxnSpLocks/>
            <a:stCxn id="105" idx="0"/>
            <a:endCxn id="87" idx="4"/>
          </p:cNvCxnSpPr>
          <p:nvPr/>
        </p:nvCxnSpPr>
        <p:spPr bwMode="auto">
          <a:xfrm flipV="1">
            <a:off x="1156795" y="5300569"/>
            <a:ext cx="316346" cy="827186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C7735CC-5DBE-42FC-B2D2-0A304EEC3AA8}"/>
              </a:ext>
            </a:extLst>
          </p:cNvPr>
          <p:cNvCxnSpPr>
            <a:cxnSpLocks/>
          </p:cNvCxnSpPr>
          <p:nvPr/>
        </p:nvCxnSpPr>
        <p:spPr bwMode="auto">
          <a:xfrm>
            <a:off x="1605615" y="5005438"/>
            <a:ext cx="1042448" cy="292108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C45EC6F6-0838-4F10-87AD-CC2262011FB7}"/>
              </a:ext>
            </a:extLst>
          </p:cNvPr>
          <p:cNvSpPr/>
          <p:nvPr/>
        </p:nvSpPr>
        <p:spPr bwMode="auto">
          <a:xfrm>
            <a:off x="5801499" y="2077508"/>
            <a:ext cx="90010" cy="90010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53BADFA-E741-4DA6-A3F3-65B125D568CD}"/>
              </a:ext>
            </a:extLst>
          </p:cNvPr>
          <p:cNvSpPr/>
          <p:nvPr/>
        </p:nvSpPr>
        <p:spPr bwMode="auto">
          <a:xfrm>
            <a:off x="5770141" y="4897027"/>
            <a:ext cx="90010" cy="90010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8064D4B-574F-48F2-9900-8C3BD4DD1FCC}"/>
              </a:ext>
            </a:extLst>
          </p:cNvPr>
          <p:cNvSpPr/>
          <p:nvPr/>
        </p:nvSpPr>
        <p:spPr bwMode="auto">
          <a:xfrm>
            <a:off x="1548369" y="4938609"/>
            <a:ext cx="90010" cy="90010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D655900A-BBAA-4CE6-92B3-84F928081E77}"/>
              </a:ext>
            </a:extLst>
          </p:cNvPr>
          <p:cNvSpPr/>
          <p:nvPr/>
        </p:nvSpPr>
        <p:spPr>
          <a:xfrm>
            <a:off x="4114495" y="2488006"/>
            <a:ext cx="486552" cy="484632"/>
          </a:xfrm>
          <a:prstGeom prst="rightArrow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B53835A2-0914-48E2-9E87-3E6F21337007}"/>
              </a:ext>
            </a:extLst>
          </p:cNvPr>
          <p:cNvSpPr/>
          <p:nvPr/>
        </p:nvSpPr>
        <p:spPr>
          <a:xfrm rot="5400000">
            <a:off x="6323261" y="3351314"/>
            <a:ext cx="486552" cy="484632"/>
          </a:xfrm>
          <a:prstGeom prst="rightArrow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1462334F-E5D2-4484-963E-71BDF987647B}"/>
              </a:ext>
            </a:extLst>
          </p:cNvPr>
          <p:cNvSpPr/>
          <p:nvPr/>
        </p:nvSpPr>
        <p:spPr>
          <a:xfrm rot="10800000">
            <a:off x="4114495" y="5301208"/>
            <a:ext cx="486552" cy="484632"/>
          </a:xfrm>
          <a:prstGeom prst="rightArrow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4" name="TextBox 90">
            <a:extLst>
              <a:ext uri="{FF2B5EF4-FFF2-40B4-BE49-F238E27FC236}">
                <a16:creationId xmlns:a16="http://schemas.microsoft.com/office/drawing/2014/main" id="{C2C4299D-48AB-4BD8-B155-5381E46C3D7D}"/>
              </a:ext>
            </a:extLst>
          </p:cNvPr>
          <p:cNvSpPr txBox="1"/>
          <p:nvPr/>
        </p:nvSpPr>
        <p:spPr>
          <a:xfrm>
            <a:off x="2327796" y="5070778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P0’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5" name="원호 104">
            <a:extLst>
              <a:ext uri="{FF2B5EF4-FFF2-40B4-BE49-F238E27FC236}">
                <a16:creationId xmlns:a16="http://schemas.microsoft.com/office/drawing/2014/main" id="{ECC0681D-52F5-4F32-B3A9-6D5DB5DCC731}"/>
              </a:ext>
            </a:extLst>
          </p:cNvPr>
          <p:cNvSpPr/>
          <p:nvPr/>
        </p:nvSpPr>
        <p:spPr bwMode="auto">
          <a:xfrm rot="15613043">
            <a:off x="1263081" y="5117627"/>
            <a:ext cx="2301505" cy="2673686"/>
          </a:xfrm>
          <a:prstGeom prst="arc">
            <a:avLst>
              <a:gd name="adj1" fmla="val 17661115"/>
              <a:gd name="adj2" fmla="val 2582914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C59C5E2-D840-4D76-B3F7-7C100DBB425A}"/>
              </a:ext>
            </a:extLst>
          </p:cNvPr>
          <p:cNvSpPr/>
          <p:nvPr/>
        </p:nvSpPr>
        <p:spPr bwMode="auto">
          <a:xfrm>
            <a:off x="2437832" y="5254729"/>
            <a:ext cx="90010" cy="9001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8A7C155-65A2-4681-8574-D5EBD2035006}"/>
              </a:ext>
            </a:extLst>
          </p:cNvPr>
          <p:cNvSpPr/>
          <p:nvPr/>
        </p:nvSpPr>
        <p:spPr bwMode="auto">
          <a:xfrm>
            <a:off x="1908074" y="5309862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8" name="TextBox 72">
            <a:extLst>
              <a:ext uri="{FF2B5EF4-FFF2-40B4-BE49-F238E27FC236}">
                <a16:creationId xmlns:a16="http://schemas.microsoft.com/office/drawing/2014/main" id="{5BFE7E5A-EDF1-4BCA-80CB-EC64336ED4DD}"/>
              </a:ext>
            </a:extLst>
          </p:cNvPr>
          <p:cNvSpPr txBox="1"/>
          <p:nvPr/>
        </p:nvSpPr>
        <p:spPr>
          <a:xfrm>
            <a:off x="1637732" y="5222283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9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타원 173">
            <a:extLst>
              <a:ext uri="{FF2B5EF4-FFF2-40B4-BE49-F238E27FC236}">
                <a16:creationId xmlns:a16="http://schemas.microsoft.com/office/drawing/2014/main" id="{8305980E-80DE-4E12-BD48-BB50F9A30806}"/>
              </a:ext>
            </a:extLst>
          </p:cNvPr>
          <p:cNvSpPr/>
          <p:nvPr/>
        </p:nvSpPr>
        <p:spPr>
          <a:xfrm>
            <a:off x="2890370" y="3988604"/>
            <a:ext cx="221791" cy="209178"/>
          </a:xfrm>
          <a:prstGeom prst="ellipse">
            <a:avLst/>
          </a:prstGeom>
          <a:solidFill>
            <a:srgbClr val="FFBDBD">
              <a:alpha val="4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B9EB7E3-8187-48A3-B480-FC77FF800CF7}"/>
              </a:ext>
            </a:extLst>
          </p:cNvPr>
          <p:cNvSpPr/>
          <p:nvPr/>
        </p:nvSpPr>
        <p:spPr>
          <a:xfrm>
            <a:off x="4429126" y="3732698"/>
            <a:ext cx="220482" cy="209178"/>
          </a:xfrm>
          <a:prstGeom prst="ellipse">
            <a:avLst/>
          </a:prstGeom>
          <a:solidFill>
            <a:srgbClr val="FFBDBD">
              <a:alpha val="4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12AD7C11-8959-4904-A41A-D33B31959E4F}"/>
              </a:ext>
            </a:extLst>
          </p:cNvPr>
          <p:cNvSpPr/>
          <p:nvPr/>
        </p:nvSpPr>
        <p:spPr>
          <a:xfrm>
            <a:off x="1718696" y="4565123"/>
            <a:ext cx="221791" cy="209178"/>
          </a:xfrm>
          <a:prstGeom prst="ellipse">
            <a:avLst/>
          </a:prstGeom>
          <a:solidFill>
            <a:srgbClr val="FFBDBD">
              <a:alpha val="4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BD20EA-C907-4122-8BC4-FBA1C6EF7E69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2BA13-5015-41D9-AE18-0FAD1DD782FC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8C4572-DF2A-4EE5-8A96-E8DE5C1F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31EF5-C944-4032-B0F7-54B4CD240D46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CD66F0-034D-43B1-BCEA-4DFFC4DD922A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17506691-EA1A-42D7-9EB5-97EBDD57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7. Interpolation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31E5DC-B8AC-4ACD-A1F4-A1E5E2182236}"/>
              </a:ext>
            </a:extLst>
          </p:cNvPr>
          <p:cNvCxnSpPr>
            <a:cxnSpLocks/>
          </p:cNvCxnSpPr>
          <p:nvPr/>
        </p:nvCxnSpPr>
        <p:spPr>
          <a:xfrm>
            <a:off x="674239" y="-1889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EB253E-3B6E-4695-B3E8-F51404254833}"/>
              </a:ext>
            </a:extLst>
          </p:cNvPr>
          <p:cNvCxnSpPr>
            <a:cxnSpLocks/>
          </p:cNvCxnSpPr>
          <p:nvPr/>
        </p:nvCxnSpPr>
        <p:spPr>
          <a:xfrm flipV="1">
            <a:off x="1049207" y="5543488"/>
            <a:ext cx="5872293" cy="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502F2F-0863-434E-8604-C54826B4AB59}"/>
              </a:ext>
            </a:extLst>
          </p:cNvPr>
          <p:cNvCxnSpPr>
            <a:cxnSpLocks/>
          </p:cNvCxnSpPr>
          <p:nvPr/>
        </p:nvCxnSpPr>
        <p:spPr>
          <a:xfrm>
            <a:off x="1049207" y="5261094"/>
            <a:ext cx="57516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47C2FB-697A-4EEE-A7B4-D3792B2A61AB}"/>
              </a:ext>
            </a:extLst>
          </p:cNvPr>
          <p:cNvCxnSpPr>
            <a:cxnSpLocks/>
          </p:cNvCxnSpPr>
          <p:nvPr/>
        </p:nvCxnSpPr>
        <p:spPr>
          <a:xfrm>
            <a:off x="1049207" y="4972900"/>
            <a:ext cx="57516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3D9558-71B3-4028-932D-A454681CB6A1}"/>
              </a:ext>
            </a:extLst>
          </p:cNvPr>
          <p:cNvCxnSpPr>
            <a:cxnSpLocks/>
          </p:cNvCxnSpPr>
          <p:nvPr/>
        </p:nvCxnSpPr>
        <p:spPr>
          <a:xfrm>
            <a:off x="1049207" y="4684705"/>
            <a:ext cx="57516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351718-1E2D-471B-86CB-807329AAE083}"/>
              </a:ext>
            </a:extLst>
          </p:cNvPr>
          <p:cNvCxnSpPr>
            <a:cxnSpLocks/>
          </p:cNvCxnSpPr>
          <p:nvPr/>
        </p:nvCxnSpPr>
        <p:spPr>
          <a:xfrm>
            <a:off x="1049207" y="4396511"/>
            <a:ext cx="57516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1093F90-44DE-470F-992E-41A558729D68}"/>
              </a:ext>
            </a:extLst>
          </p:cNvPr>
          <p:cNvCxnSpPr>
            <a:cxnSpLocks/>
          </p:cNvCxnSpPr>
          <p:nvPr/>
        </p:nvCxnSpPr>
        <p:spPr>
          <a:xfrm flipV="1">
            <a:off x="1049207" y="4100665"/>
            <a:ext cx="5751643" cy="7652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DFE6EB-4A72-4B45-AA59-0B9477F1A495}"/>
              </a:ext>
            </a:extLst>
          </p:cNvPr>
          <p:cNvCxnSpPr>
            <a:cxnSpLocks/>
          </p:cNvCxnSpPr>
          <p:nvPr/>
        </p:nvCxnSpPr>
        <p:spPr>
          <a:xfrm>
            <a:off x="1049207" y="3820123"/>
            <a:ext cx="57516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94C46D1-6009-4B05-AA26-D86FFCFF0D74}"/>
              </a:ext>
            </a:extLst>
          </p:cNvPr>
          <p:cNvCxnSpPr>
            <a:cxnSpLocks/>
          </p:cNvCxnSpPr>
          <p:nvPr/>
        </p:nvCxnSpPr>
        <p:spPr>
          <a:xfrm flipV="1">
            <a:off x="1833947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84D5F7-B59B-4352-8F23-78AD2A1B1788}"/>
              </a:ext>
            </a:extLst>
          </p:cNvPr>
          <p:cNvCxnSpPr>
            <a:cxnSpLocks/>
          </p:cNvCxnSpPr>
          <p:nvPr/>
        </p:nvCxnSpPr>
        <p:spPr>
          <a:xfrm flipV="1">
            <a:off x="2226317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0F3E80-9FC8-472E-BAE7-4F17C9BCD39E}"/>
              </a:ext>
            </a:extLst>
          </p:cNvPr>
          <p:cNvCxnSpPr>
            <a:cxnSpLocks/>
          </p:cNvCxnSpPr>
          <p:nvPr/>
        </p:nvCxnSpPr>
        <p:spPr>
          <a:xfrm flipV="1">
            <a:off x="2618687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0C1E2D-D3E8-499E-8DF2-DDD30025A5ED}"/>
              </a:ext>
            </a:extLst>
          </p:cNvPr>
          <p:cNvCxnSpPr>
            <a:cxnSpLocks/>
          </p:cNvCxnSpPr>
          <p:nvPr/>
        </p:nvCxnSpPr>
        <p:spPr>
          <a:xfrm flipV="1">
            <a:off x="3011058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8EFE599-6358-47F5-826E-9579C49C03EC}"/>
              </a:ext>
            </a:extLst>
          </p:cNvPr>
          <p:cNvCxnSpPr>
            <a:cxnSpLocks/>
          </p:cNvCxnSpPr>
          <p:nvPr/>
        </p:nvCxnSpPr>
        <p:spPr>
          <a:xfrm flipV="1">
            <a:off x="3403428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A77730-98FE-4EE1-8E98-2668647B7FDB}"/>
              </a:ext>
            </a:extLst>
          </p:cNvPr>
          <p:cNvCxnSpPr>
            <a:cxnSpLocks/>
          </p:cNvCxnSpPr>
          <p:nvPr/>
        </p:nvCxnSpPr>
        <p:spPr>
          <a:xfrm flipV="1">
            <a:off x="3795798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CA57096-97F4-426D-B950-1A835F5964E0}"/>
              </a:ext>
            </a:extLst>
          </p:cNvPr>
          <p:cNvCxnSpPr>
            <a:cxnSpLocks/>
          </p:cNvCxnSpPr>
          <p:nvPr/>
        </p:nvCxnSpPr>
        <p:spPr>
          <a:xfrm flipV="1">
            <a:off x="4188168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EE074E-132E-432C-A215-63F4150B0738}"/>
              </a:ext>
            </a:extLst>
          </p:cNvPr>
          <p:cNvCxnSpPr>
            <a:cxnSpLocks/>
          </p:cNvCxnSpPr>
          <p:nvPr/>
        </p:nvCxnSpPr>
        <p:spPr>
          <a:xfrm flipV="1">
            <a:off x="4580538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173D41F-A8E5-4DE3-B8BD-42DF4436C535}"/>
              </a:ext>
            </a:extLst>
          </p:cNvPr>
          <p:cNvCxnSpPr>
            <a:cxnSpLocks/>
          </p:cNvCxnSpPr>
          <p:nvPr/>
        </p:nvCxnSpPr>
        <p:spPr>
          <a:xfrm flipV="1">
            <a:off x="4972908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BC79FE5-1349-43FD-9700-74240476FEC3}"/>
              </a:ext>
            </a:extLst>
          </p:cNvPr>
          <p:cNvCxnSpPr>
            <a:cxnSpLocks/>
          </p:cNvCxnSpPr>
          <p:nvPr/>
        </p:nvCxnSpPr>
        <p:spPr>
          <a:xfrm flipV="1">
            <a:off x="5365278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A46B3F-DEE6-4745-BE95-D1729DA4B3FB}"/>
              </a:ext>
            </a:extLst>
          </p:cNvPr>
          <p:cNvCxnSpPr>
            <a:cxnSpLocks/>
          </p:cNvCxnSpPr>
          <p:nvPr/>
        </p:nvCxnSpPr>
        <p:spPr>
          <a:xfrm flipV="1">
            <a:off x="5757648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0404F75-33ED-4301-81EF-CE7AC5998C32}"/>
              </a:ext>
            </a:extLst>
          </p:cNvPr>
          <p:cNvCxnSpPr>
            <a:cxnSpLocks/>
          </p:cNvCxnSpPr>
          <p:nvPr/>
        </p:nvCxnSpPr>
        <p:spPr>
          <a:xfrm flipV="1">
            <a:off x="6150019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09147A5-7154-499D-8200-AC733E605F05}"/>
              </a:ext>
            </a:extLst>
          </p:cNvPr>
          <p:cNvCxnSpPr>
            <a:cxnSpLocks/>
          </p:cNvCxnSpPr>
          <p:nvPr/>
        </p:nvCxnSpPr>
        <p:spPr>
          <a:xfrm flipV="1">
            <a:off x="6542389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60C9C5C3-BADF-4E0C-AB5E-059A2D1D61A3}"/>
              </a:ext>
            </a:extLst>
          </p:cNvPr>
          <p:cNvSpPr/>
          <p:nvPr/>
        </p:nvSpPr>
        <p:spPr>
          <a:xfrm>
            <a:off x="1718697" y="4566885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DF3527F-3BCD-425B-98A0-FE40B8FE3651}"/>
              </a:ext>
            </a:extLst>
          </p:cNvPr>
          <p:cNvSpPr/>
          <p:nvPr/>
        </p:nvSpPr>
        <p:spPr>
          <a:xfrm>
            <a:off x="1567281" y="4882117"/>
            <a:ext cx="161327" cy="16304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DF829FF-58D8-4D71-AE6E-D5BE03AB79AF}"/>
              </a:ext>
            </a:extLst>
          </p:cNvPr>
          <p:cNvCxnSpPr>
            <a:cxnSpLocks/>
          </p:cNvCxnSpPr>
          <p:nvPr/>
        </p:nvCxnSpPr>
        <p:spPr>
          <a:xfrm flipV="1">
            <a:off x="1049207" y="3019804"/>
            <a:ext cx="0" cy="25294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410C5A33-F87A-4932-9052-8367751FC164}"/>
              </a:ext>
            </a:extLst>
          </p:cNvPr>
          <p:cNvSpPr/>
          <p:nvPr/>
        </p:nvSpPr>
        <p:spPr>
          <a:xfrm>
            <a:off x="2888952" y="3988350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FD91F-9510-4C25-82D0-A986BE8DDB00}"/>
              </a:ext>
            </a:extLst>
          </p:cNvPr>
          <p:cNvSpPr/>
          <p:nvPr/>
        </p:nvSpPr>
        <p:spPr>
          <a:xfrm>
            <a:off x="4427816" y="3733049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7EFF34-2BF7-4773-9B08-B8CD1615DD0E}"/>
              </a:ext>
            </a:extLst>
          </p:cNvPr>
          <p:cNvSpPr txBox="1"/>
          <p:nvPr/>
        </p:nvSpPr>
        <p:spPr>
          <a:xfrm>
            <a:off x="7361049" y="5012429"/>
            <a:ext cx="18025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 좌표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5EA523F-341F-4019-9264-F19004F454AF}"/>
              </a:ext>
            </a:extLst>
          </p:cNvPr>
          <p:cNvCxnSpPr>
            <a:cxnSpLocks/>
          </p:cNvCxnSpPr>
          <p:nvPr/>
        </p:nvCxnSpPr>
        <p:spPr>
          <a:xfrm>
            <a:off x="1049207" y="3536296"/>
            <a:ext cx="57516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282BA2B4-BC40-43F5-8A89-B5D65A7A5C10}"/>
              </a:ext>
            </a:extLst>
          </p:cNvPr>
          <p:cNvSpPr/>
          <p:nvPr/>
        </p:nvSpPr>
        <p:spPr>
          <a:xfrm>
            <a:off x="2288516" y="4223873"/>
            <a:ext cx="161327" cy="16304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7FA2370-3952-4D44-ADE2-B05AA66C311A}"/>
              </a:ext>
            </a:extLst>
          </p:cNvPr>
          <p:cNvSpPr/>
          <p:nvPr/>
        </p:nvSpPr>
        <p:spPr>
          <a:xfrm>
            <a:off x="3677248" y="3806437"/>
            <a:ext cx="161327" cy="16304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C379BEE-F7AA-4768-B14C-F758FF5F9905}"/>
              </a:ext>
            </a:extLst>
          </p:cNvPr>
          <p:cNvSpPr/>
          <p:nvPr/>
        </p:nvSpPr>
        <p:spPr>
          <a:xfrm>
            <a:off x="7145178" y="5033562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5CA9DFA9-3212-4CE9-B13B-7EEA4C5D7923}"/>
              </a:ext>
            </a:extLst>
          </p:cNvPr>
          <p:cNvSpPr/>
          <p:nvPr/>
        </p:nvSpPr>
        <p:spPr>
          <a:xfrm>
            <a:off x="7164228" y="4740990"/>
            <a:ext cx="161327" cy="16304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0304FD-5E78-4882-B98C-18FCEA9E4B85}"/>
              </a:ext>
            </a:extLst>
          </p:cNvPr>
          <p:cNvSpPr txBox="1"/>
          <p:nvPr/>
        </p:nvSpPr>
        <p:spPr>
          <a:xfrm>
            <a:off x="7361048" y="4682752"/>
            <a:ext cx="18025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7DD99944-742F-45ED-A86E-B6283F162C68}"/>
              </a:ext>
            </a:extLst>
          </p:cNvPr>
          <p:cNvSpPr/>
          <p:nvPr/>
        </p:nvSpPr>
        <p:spPr>
          <a:xfrm>
            <a:off x="1384905" y="5173513"/>
            <a:ext cx="161327" cy="16304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1B5DED82-08D8-4DB9-A6A8-D9EF904B2FDC}"/>
              </a:ext>
            </a:extLst>
          </p:cNvPr>
          <p:cNvCxnSpPr>
            <a:cxnSpLocks/>
          </p:cNvCxnSpPr>
          <p:nvPr/>
        </p:nvCxnSpPr>
        <p:spPr>
          <a:xfrm>
            <a:off x="1349233" y="4839665"/>
            <a:ext cx="202364" cy="7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8DA77C5-5025-4BF1-A6A3-023CF3ED4ABC}"/>
              </a:ext>
            </a:extLst>
          </p:cNvPr>
          <p:cNvSpPr txBox="1"/>
          <p:nvPr/>
        </p:nvSpPr>
        <p:spPr>
          <a:xfrm>
            <a:off x="1036828" y="4708732"/>
            <a:ext cx="3962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LG Smart UI Regular" panose="020B0500000101010101"/>
              </a:rPr>
              <a:t>Mean</a:t>
            </a:r>
            <a:endParaRPr lang="ko-KR" altLang="en-US" sz="700" dirty="0">
              <a:ea typeface="LG Smart UI Regular" panose="020B0500000101010101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3E401C5E-3EA7-4547-9A14-18BF7822F03A}"/>
              </a:ext>
            </a:extLst>
          </p:cNvPr>
          <p:cNvCxnSpPr>
            <a:cxnSpLocks/>
          </p:cNvCxnSpPr>
          <p:nvPr/>
        </p:nvCxnSpPr>
        <p:spPr>
          <a:xfrm>
            <a:off x="2079581" y="4177187"/>
            <a:ext cx="202364" cy="7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A126D7A-5D6D-4C2A-B35D-59E8FE6C792B}"/>
              </a:ext>
            </a:extLst>
          </p:cNvPr>
          <p:cNvSpPr txBox="1"/>
          <p:nvPr/>
        </p:nvSpPr>
        <p:spPr>
          <a:xfrm>
            <a:off x="1744888" y="4039450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LG Smart UI Regular" panose="020B0500000101010101"/>
              </a:rPr>
              <a:t>Bezier</a:t>
            </a:r>
            <a:endParaRPr lang="ko-KR" altLang="en-US" sz="700" dirty="0">
              <a:ea typeface="LG Smart UI Regular" panose="020B0500000101010101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DAF8CCB-3550-46B0-A868-470BF2F82CEF}"/>
              </a:ext>
            </a:extLst>
          </p:cNvPr>
          <p:cNvCxnSpPr>
            <a:cxnSpLocks/>
          </p:cNvCxnSpPr>
          <p:nvPr/>
        </p:nvCxnSpPr>
        <p:spPr>
          <a:xfrm>
            <a:off x="3449971" y="3761235"/>
            <a:ext cx="202364" cy="7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F1E1CD5-1EB4-4FEE-A790-4D742B69BFB0}"/>
              </a:ext>
            </a:extLst>
          </p:cNvPr>
          <p:cNvSpPr txBox="1"/>
          <p:nvPr/>
        </p:nvSpPr>
        <p:spPr>
          <a:xfrm>
            <a:off x="3115278" y="3623498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LG Smart UI Regular" panose="020B0500000101010101"/>
              </a:rPr>
              <a:t>Bezier</a:t>
            </a:r>
            <a:endParaRPr lang="ko-KR" altLang="en-US" sz="700" dirty="0">
              <a:ea typeface="LG Smart UI Regular" panose="020B0500000101010101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23A0DF9-AC17-4DD6-8312-61EB168E11ED}"/>
              </a:ext>
            </a:extLst>
          </p:cNvPr>
          <p:cNvCxnSpPr>
            <a:cxnSpLocks/>
          </p:cNvCxnSpPr>
          <p:nvPr/>
        </p:nvCxnSpPr>
        <p:spPr>
          <a:xfrm flipV="1">
            <a:off x="1442239" y="3243735"/>
            <a:ext cx="0" cy="2305554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58B8211-DCFC-40CA-AAD2-DFC7777BFD03}"/>
              </a:ext>
            </a:extLst>
          </p:cNvPr>
          <p:cNvSpPr/>
          <p:nvPr/>
        </p:nvSpPr>
        <p:spPr>
          <a:xfrm>
            <a:off x="509349" y="1102461"/>
            <a:ext cx="8850084" cy="18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Interpolation Output Timing</a:t>
            </a:r>
          </a:p>
          <a:p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	- interpolation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좌표가 먼저 찍히고 난 다음에 실제 좌표 출력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	-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처음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interpolation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좌표는 실제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좌표와 동일한 위치에 찍힘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	-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두 번째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interpolation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좌표는 평균을 내는 방법으로 구함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	-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세 번째 이후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interpolation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좌표는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Bezier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곡선을 계산하여 구함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4FD337C4-B288-4A8C-9594-CD8BF5FDE081}"/>
              </a:ext>
            </a:extLst>
          </p:cNvPr>
          <p:cNvSpPr/>
          <p:nvPr/>
        </p:nvSpPr>
        <p:spPr>
          <a:xfrm>
            <a:off x="1354708" y="5150699"/>
            <a:ext cx="221791" cy="209178"/>
          </a:xfrm>
          <a:prstGeom prst="ellipse">
            <a:avLst/>
          </a:prstGeom>
          <a:solidFill>
            <a:srgbClr val="FFBDBD">
              <a:alpha val="4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C63E3B-7F0F-4C94-911B-DC84C7782903}"/>
              </a:ext>
            </a:extLst>
          </p:cNvPr>
          <p:cNvSpPr/>
          <p:nvPr/>
        </p:nvSpPr>
        <p:spPr>
          <a:xfrm>
            <a:off x="7145831" y="5354674"/>
            <a:ext cx="220482" cy="209178"/>
          </a:xfrm>
          <a:prstGeom prst="ellipse">
            <a:avLst/>
          </a:prstGeom>
          <a:solidFill>
            <a:srgbClr val="FFBDBD">
              <a:alpha val="4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A201793-C9AE-4FFD-95EB-A4B909BA2543}"/>
              </a:ext>
            </a:extLst>
          </p:cNvPr>
          <p:cNvSpPr txBox="1"/>
          <p:nvPr/>
        </p:nvSpPr>
        <p:spPr>
          <a:xfrm>
            <a:off x="7366313" y="5342106"/>
            <a:ext cx="195548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 좌표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아직 출력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71ECD13-BE39-49E7-8213-A1478E96AE77}"/>
              </a:ext>
            </a:extLst>
          </p:cNvPr>
          <p:cNvSpPr/>
          <p:nvPr/>
        </p:nvSpPr>
        <p:spPr>
          <a:xfrm>
            <a:off x="1354674" y="5151321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3" grpId="0" animBg="1"/>
      <p:bldP spid="44" grpId="0" animBg="1"/>
      <p:bldP spid="46" grpId="0" animBg="1"/>
      <p:bldP spid="66" grpId="0" animBg="1"/>
      <p:bldP spid="67" grpId="0" animBg="1"/>
      <p:bldP spid="146" grpId="0" animBg="1"/>
      <p:bldP spid="147" grpId="0" animBg="1"/>
      <p:bldP spid="176" grpId="0" animBg="1"/>
      <p:bldP spid="180" grpId="0"/>
      <p:bldP spid="182" grpId="0"/>
      <p:bldP spid="184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A45157-E267-41E7-80E4-E567AB5C8B2E}"/>
              </a:ext>
            </a:extLst>
          </p:cNvPr>
          <p:cNvGrpSpPr/>
          <p:nvPr/>
        </p:nvGrpSpPr>
        <p:grpSpPr>
          <a:xfrm>
            <a:off x="5206417" y="1346201"/>
            <a:ext cx="4030137" cy="5117790"/>
            <a:chOff x="5168317" y="778199"/>
            <a:chExt cx="3922544" cy="5816537"/>
          </a:xfrm>
        </p:grpSpPr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5EBC2598-286F-4F5D-AA63-3014F62C7EC4}"/>
                </a:ext>
              </a:extLst>
            </p:cNvPr>
            <p:cNvSpPr/>
            <p:nvPr/>
          </p:nvSpPr>
          <p:spPr>
            <a:xfrm>
              <a:off x="5168317" y="3937768"/>
              <a:ext cx="2338365" cy="2656968"/>
            </a:xfrm>
            <a:prstGeom prst="flowChartAlternateProcess">
              <a:avLst/>
            </a:prstGeom>
            <a:noFill/>
            <a:ln w="47625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endParaRPr lang="ko-KR" altLang="en-US" sz="1462" kern="0" dirty="0">
                <a:solidFill>
                  <a:prstClr val="white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80555545-A782-4865-A291-95BDCFA85C11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812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Baseline</a:t>
              </a:r>
              <a:r>
                <a:rPr lang="en-US" altLang="ko-KR" sz="812" b="1" kern="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Calculation</a:t>
              </a:r>
              <a:endParaRPr lang="ko-KR" altLang="en-US" sz="812" b="1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7AB6CAD8-F1F3-4B8C-A1CC-502C8790DC6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288BEFED-2D48-48E4-B777-862EA943B0BF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9099FD51-CC51-4A23-A94C-EE229A6D0919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 err="1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6681624F-99E4-484B-BCFC-B2DCEDC0694D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3C686C30-F371-4B7D-8000-432C15604FB5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9F31B714-23C6-4FF1-83F7-06B5D940BF5A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19F2FEE-EE0B-476F-8ED2-4D93C530A205}"/>
                </a:ext>
              </a:extLst>
            </p:cNvPr>
            <p:cNvCxnSpPr>
              <a:stCxn id="21" idx="2"/>
              <a:endCxn id="25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5BE816E-C511-439A-B850-6786482AC348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8BC2EAC-5973-4FEB-A60F-9288ADA9FAF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4907C7D-40AF-45F2-88A6-6DC7B6DA9FEC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8AD6C80-37B9-4228-9262-FE31A18A94A6}"/>
                </a:ext>
              </a:extLst>
            </p:cNvPr>
            <p:cNvCxnSpPr>
              <a:stCxn id="28" idx="2"/>
              <a:endCxn id="43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순서도: 판단 34">
              <a:extLst>
                <a:ext uri="{FF2B5EF4-FFF2-40B4-BE49-F238E27FC236}">
                  <a16:creationId xmlns:a16="http://schemas.microsoft.com/office/drawing/2014/main" id="{F0F74217-D3AD-4082-9A9D-F421D575AFC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053559F-3768-49B6-AC9E-51D52E69FD3D}"/>
                </a:ext>
              </a:extLst>
            </p:cNvPr>
            <p:cNvCxnSpPr>
              <a:stCxn id="20" idx="2"/>
              <a:endCxn id="35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CEE4178-E19F-43F0-BF72-34A4584BDEE1}"/>
                </a:ext>
              </a:extLst>
            </p:cNvPr>
            <p:cNvCxnSpPr>
              <a:stCxn id="35" idx="2"/>
              <a:endCxn id="21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EE0388-E824-4B35-81A3-84591B95EEA3}"/>
                </a:ext>
              </a:extLst>
            </p:cNvPr>
            <p:cNvSpPr txBox="1"/>
            <p:nvPr/>
          </p:nvSpPr>
          <p:spPr>
            <a:xfrm>
              <a:off x="6313347" y="2608957"/>
              <a:ext cx="327956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62034D-0225-454E-94BE-FF5340BD41EA}"/>
                </a:ext>
              </a:extLst>
            </p:cNvPr>
            <p:cNvSpPr txBox="1"/>
            <p:nvPr/>
          </p:nvSpPr>
          <p:spPr>
            <a:xfrm>
              <a:off x="7013002" y="2279006"/>
              <a:ext cx="301432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A22C59BE-E5BE-4009-BB7A-B8609F35DC8A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 err="1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0B158F1-B66A-4A5B-9AC7-ECFB7B9DFFF8}"/>
                </a:ext>
              </a:extLst>
            </p:cNvPr>
            <p:cNvCxnSpPr>
              <a:stCxn id="35" idx="3"/>
              <a:endCxn id="40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2" name="꺾인 연결선 23">
              <a:extLst>
                <a:ext uri="{FF2B5EF4-FFF2-40B4-BE49-F238E27FC236}">
                  <a16:creationId xmlns:a16="http://schemas.microsoft.com/office/drawing/2014/main" id="{15B15911-A910-4500-82E0-1F50AA960872}"/>
                </a:ext>
              </a:extLst>
            </p:cNvPr>
            <p:cNvCxnSpPr>
              <a:stCxn id="40" idx="0"/>
              <a:endCxn id="48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3" name="순서도: 판단 42">
              <a:extLst>
                <a:ext uri="{FF2B5EF4-FFF2-40B4-BE49-F238E27FC236}">
                  <a16:creationId xmlns:a16="http://schemas.microsoft.com/office/drawing/2014/main" id="{F16CE63B-49C7-4D16-B2A1-AAD89A3FDE25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B39BBC9-2CB7-4B74-862E-4D20ECF9A8BE}"/>
                </a:ext>
              </a:extLst>
            </p:cNvPr>
            <p:cNvCxnSpPr>
              <a:stCxn id="43" idx="2"/>
              <a:endCxn id="29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5" name="꺾인 연결선 26">
              <a:extLst>
                <a:ext uri="{FF2B5EF4-FFF2-40B4-BE49-F238E27FC236}">
                  <a16:creationId xmlns:a16="http://schemas.microsoft.com/office/drawing/2014/main" id="{EF7B9C7B-FD5E-427F-ABB5-0F7109665AE6}"/>
                </a:ext>
              </a:extLst>
            </p:cNvPr>
            <p:cNvCxnSpPr>
              <a:stCxn id="43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C109D-8D2D-4F95-9025-4BE704029C6F}"/>
                </a:ext>
              </a:extLst>
            </p:cNvPr>
            <p:cNvSpPr txBox="1"/>
            <p:nvPr/>
          </p:nvSpPr>
          <p:spPr>
            <a:xfrm>
              <a:off x="6329822" y="5926955"/>
              <a:ext cx="327956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lang="ko-KR" altLang="en-US" sz="65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3D151-1CC3-4F2A-AAFE-047D24F135D1}"/>
                </a:ext>
              </a:extLst>
            </p:cNvPr>
            <p:cNvSpPr txBox="1"/>
            <p:nvPr/>
          </p:nvSpPr>
          <p:spPr>
            <a:xfrm>
              <a:off x="7013002" y="5591009"/>
              <a:ext cx="301432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lang="ko-KR" altLang="en-US" sz="65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3BA13F10-C802-4953-916B-50596408070A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</a:p>
          </p:txBody>
        </p:sp>
        <p:cxnSp>
          <p:nvCxnSpPr>
            <p:cNvPr id="49" name="꺾인 연결선 33">
              <a:extLst>
                <a:ext uri="{FF2B5EF4-FFF2-40B4-BE49-F238E27FC236}">
                  <a16:creationId xmlns:a16="http://schemas.microsoft.com/office/drawing/2014/main" id="{52F0B7C6-BEC6-48A8-9E2F-FA92988D544D}"/>
                </a:ext>
              </a:extLst>
            </p:cNvPr>
            <p:cNvCxnSpPr>
              <a:stCxn id="40" idx="0"/>
              <a:endCxn id="20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ABF132C-43A2-47EF-826D-8EBBD01F27A4}"/>
                </a:ext>
              </a:extLst>
            </p:cNvPr>
            <p:cNvCxnSpPr>
              <a:stCxn id="48" idx="2"/>
              <a:endCxn id="20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CD82D84-5DC4-493A-88E7-8A1CFA26372F}"/>
                </a:ext>
              </a:extLst>
            </p:cNvPr>
            <p:cNvCxnSpPr>
              <a:endCxn id="48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00DF58-A6E4-40BB-A056-C7BF439141C5}"/>
                </a:ext>
              </a:extLst>
            </p:cNvPr>
            <p:cNvSpPr txBox="1"/>
            <p:nvPr/>
          </p:nvSpPr>
          <p:spPr>
            <a:xfrm>
              <a:off x="5382590" y="2019811"/>
              <a:ext cx="835023" cy="246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12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812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8AE7F1-8C7F-41C2-AACF-D31542D88562}"/>
                </a:ext>
              </a:extLst>
            </p:cNvPr>
            <p:cNvSpPr txBox="1"/>
            <p:nvPr/>
          </p:nvSpPr>
          <p:spPr>
            <a:xfrm>
              <a:off x="5866537" y="778199"/>
              <a:ext cx="969200" cy="246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12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812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812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FF19BF-9E43-4146-9831-87C06FC8A8F7}"/>
              </a:ext>
            </a:extLst>
          </p:cNvPr>
          <p:cNvSpPr txBox="1"/>
          <p:nvPr/>
        </p:nvSpPr>
        <p:spPr>
          <a:xfrm>
            <a:off x="914438" y="1338081"/>
            <a:ext cx="3076483" cy="4207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EdgeExpand</a:t>
            </a:r>
            <a:endParaRPr lang="en-US" altLang="ko-KR" sz="19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Coordinate Calculation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Tracking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Smoothing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Out In Drawing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Post Process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Interpolation</a:t>
            </a:r>
          </a:p>
        </p:txBody>
      </p:sp>
      <p:sp>
        <p:nvSpPr>
          <p:cNvPr id="57" name="슬라이드 번호 개체 틀 56">
            <a:extLst>
              <a:ext uri="{FF2B5EF4-FFF2-40B4-BE49-F238E27FC236}">
                <a16:creationId xmlns:a16="http://schemas.microsoft.com/office/drawing/2014/main" id="{DAFACC6F-09F4-42B5-9C80-C391BC57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0F6C94-0F29-4ABD-9D66-66BC7299E34C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24F56E-E759-4E16-81C9-63B206809D24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7276633-F568-4913-9B22-006DE2E68A95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">
            <a:extLst>
              <a:ext uri="{FF2B5EF4-FFF2-40B4-BE49-F238E27FC236}">
                <a16:creationId xmlns:a16="http://schemas.microsoft.com/office/drawing/2014/main" id="{8517DEE1-827F-43F3-9338-AEDD6109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279E82-4B8D-4AAE-B6FC-3DA8E38ADE1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289C979-B83C-4754-85FA-5B6854428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58DEE-C847-4054-BA9B-AA16385927CE}"/>
              </a:ext>
            </a:extLst>
          </p:cNvPr>
          <p:cNvSpPr txBox="1"/>
          <p:nvPr/>
        </p:nvSpPr>
        <p:spPr>
          <a:xfrm>
            <a:off x="490265" y="1325249"/>
            <a:ext cx="6583429" cy="27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60" indent="-23216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37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Touch</a:t>
            </a:r>
            <a:r>
              <a:rPr lang="ko-KR" altLang="en-US" sz="1137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좌표 정확도를 </a:t>
            </a:r>
            <a:r>
              <a:rPr lang="ko-KR" altLang="en-US" sz="1137" b="1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높여주기</a:t>
            </a:r>
            <a:r>
              <a:rPr lang="ko-KR" altLang="en-US" sz="1137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위한 알고리즘</a:t>
            </a:r>
            <a:endParaRPr lang="en-US" altLang="ko-KR" sz="1137" b="1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문제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panel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바깥은 감도 없기 때문에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Touch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시 좌표 정확도 낮음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Sol   : panel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바깥에 가상의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intensity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data(d2)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만듦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Edge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좌표 정확도 향상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78590" indent="-278590">
              <a:lnSpc>
                <a:spcPct val="150000"/>
              </a:lnSpc>
              <a:buFont typeface="+mj-lt"/>
              <a:buAutoNum type="arabicPeriod"/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32160" indent="-23216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62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Algorithm Flow</a:t>
            </a:r>
          </a:p>
          <a:p>
            <a:pPr marL="278590" indent="-27859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영역에 위치하는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확인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045" lvl="1" indent="-27859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delta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위치를 기준으로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TB(Top, Bottom), LR(Left, Right) edge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위치 확인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AC6291D2-50AE-4147-855F-D03FA2CE4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90330"/>
              </p:ext>
            </p:extLst>
          </p:nvPr>
        </p:nvGraphicFramePr>
        <p:xfrm>
          <a:off x="6981214" y="1712706"/>
          <a:ext cx="1820744" cy="131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93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3148607351"/>
                    </a:ext>
                  </a:extLst>
                </a:gridCol>
              </a:tblGrid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3EF3F-0A8D-4623-9285-C2C9B746E71C}"/>
                  </a:ext>
                </a:extLst>
              </p:cNvPr>
              <p:cNvSpPr txBox="1"/>
              <p:nvPr/>
            </p:nvSpPr>
            <p:spPr>
              <a:xfrm>
                <a:off x="8135935" y="2175803"/>
                <a:ext cx="131980" cy="150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75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endParaRPr lang="ko-KR" altLang="en-US" sz="975" b="1" dirty="0" err="1">
                  <a:solidFill>
                    <a:srgbClr val="00206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3EF3F-0A8D-4623-9285-C2C9B746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935" y="2175803"/>
                <a:ext cx="131980" cy="150041"/>
              </a:xfrm>
              <a:prstGeom prst="rect">
                <a:avLst/>
              </a:prstGeom>
              <a:blipFill>
                <a:blip r:embed="rId3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F17A24-03D5-4D35-8F80-B38109222475}"/>
              </a:ext>
            </a:extLst>
          </p:cNvPr>
          <p:cNvCxnSpPr/>
          <p:nvPr/>
        </p:nvCxnSpPr>
        <p:spPr>
          <a:xfrm>
            <a:off x="8342268" y="1506181"/>
            <a:ext cx="0" cy="141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EACC67-7322-446E-8EBE-1FD3B162D0B0}"/>
              </a:ext>
            </a:extLst>
          </p:cNvPr>
          <p:cNvSpPr txBox="1"/>
          <p:nvPr/>
        </p:nvSpPr>
        <p:spPr>
          <a:xfrm>
            <a:off x="8020757" y="1308943"/>
            <a:ext cx="655949" cy="217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2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Panel</a:t>
            </a:r>
            <a:r>
              <a:rPr lang="ko-KR" altLang="en-US" sz="812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7E016-BCC7-4B6A-97CF-C80CF3EC6550}"/>
              </a:ext>
            </a:extLst>
          </p:cNvPr>
          <p:cNvSpPr txBox="1"/>
          <p:nvPr/>
        </p:nvSpPr>
        <p:spPr>
          <a:xfrm>
            <a:off x="7868970" y="2390854"/>
            <a:ext cx="492443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출력좌표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78E0503-9B53-4F43-B088-1F8D7B401CC9}"/>
              </a:ext>
            </a:extLst>
          </p:cNvPr>
          <p:cNvCxnSpPr>
            <a:cxnSpLocks/>
          </p:cNvCxnSpPr>
          <p:nvPr/>
        </p:nvCxnSpPr>
        <p:spPr>
          <a:xfrm flipV="1">
            <a:off x="8201923" y="2298032"/>
            <a:ext cx="0" cy="126983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456AD-A5CA-4788-9CD0-FDBA1402E3F6}"/>
                  </a:ext>
                </a:extLst>
              </p:cNvPr>
              <p:cNvSpPr txBox="1"/>
              <p:nvPr/>
            </p:nvSpPr>
            <p:spPr>
              <a:xfrm>
                <a:off x="8282742" y="2175504"/>
                <a:ext cx="131980" cy="150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endParaRPr lang="ko-KR" altLang="en-US" sz="975" b="1" dirty="0" err="1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456AD-A5CA-4788-9CD0-FDBA1402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742" y="2175504"/>
                <a:ext cx="131980" cy="150041"/>
              </a:xfrm>
              <a:prstGeom prst="rect">
                <a:avLst/>
              </a:prstGeom>
              <a:blipFill>
                <a:blip r:embed="rId4"/>
                <a:stretch>
                  <a:fillRect l="-9524" r="-14286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D913146-2A08-4442-AE07-1F0AA87BF80E}"/>
              </a:ext>
            </a:extLst>
          </p:cNvPr>
          <p:cNvCxnSpPr>
            <a:cxnSpLocks/>
          </p:cNvCxnSpPr>
          <p:nvPr/>
        </p:nvCxnSpPr>
        <p:spPr>
          <a:xfrm flipV="1">
            <a:off x="8351036" y="2306136"/>
            <a:ext cx="0" cy="126983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D4104A-9872-4D49-B6FD-D6FDF8973ACB}"/>
              </a:ext>
            </a:extLst>
          </p:cNvPr>
          <p:cNvSpPr txBox="1"/>
          <p:nvPr/>
        </p:nvSpPr>
        <p:spPr>
          <a:xfrm>
            <a:off x="8267917" y="2379595"/>
            <a:ext cx="55335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실제 </a:t>
            </a:r>
            <a:r>
              <a:rPr lang="en-US" altLang="ko-KR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input</a:t>
            </a:r>
            <a:endParaRPr lang="ko-KR" altLang="en-US" sz="6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30" name="내용 개체 틀 3">
            <a:extLst>
              <a:ext uri="{FF2B5EF4-FFF2-40B4-BE49-F238E27FC236}">
                <a16:creationId xmlns:a16="http://schemas.microsoft.com/office/drawing/2014/main" id="{787B80B8-6949-4D67-9862-9A9D401A7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320181"/>
              </p:ext>
            </p:extLst>
          </p:nvPr>
        </p:nvGraphicFramePr>
        <p:xfrm>
          <a:off x="2402344" y="4678123"/>
          <a:ext cx="1292228" cy="108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04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graphicFrame>
        <p:nvGraphicFramePr>
          <p:cNvPr id="31" name="내용 개체 틀 3">
            <a:extLst>
              <a:ext uri="{FF2B5EF4-FFF2-40B4-BE49-F238E27FC236}">
                <a16:creationId xmlns:a16="http://schemas.microsoft.com/office/drawing/2014/main" id="{69225D2D-9A87-42B1-8D30-85ED296C5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203119"/>
              </p:ext>
            </p:extLst>
          </p:nvPr>
        </p:nvGraphicFramePr>
        <p:xfrm>
          <a:off x="1056611" y="4504768"/>
          <a:ext cx="1109622" cy="126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7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184937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184937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184937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184937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184937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933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F67BC9D-13E8-4CA0-9FD4-AE5719CDA48E}"/>
              </a:ext>
            </a:extLst>
          </p:cNvPr>
          <p:cNvSpPr txBox="1"/>
          <p:nvPr/>
        </p:nvSpPr>
        <p:spPr>
          <a:xfrm>
            <a:off x="1290720" y="5773280"/>
            <a:ext cx="822661" cy="26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Top edge</a:t>
            </a:r>
            <a:endParaRPr lang="ko-KR" altLang="en-US" sz="1137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4011F-0C61-49B9-9267-EB4CE2DE50DD}"/>
              </a:ext>
            </a:extLst>
          </p:cNvPr>
          <p:cNvSpPr txBox="1"/>
          <p:nvPr/>
        </p:nvSpPr>
        <p:spPr>
          <a:xfrm>
            <a:off x="2540917" y="5773280"/>
            <a:ext cx="915635" cy="26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Right edge</a:t>
            </a:r>
            <a:endParaRPr lang="ko-KR" altLang="en-US" sz="1137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BF8988-DB01-44A4-BA97-90D4EC773030}"/>
              </a:ext>
            </a:extLst>
          </p:cNvPr>
          <p:cNvSpPr/>
          <p:nvPr/>
        </p:nvSpPr>
        <p:spPr>
          <a:xfrm>
            <a:off x="5542924" y="5132163"/>
            <a:ext cx="146250" cy="146250"/>
          </a:xfrm>
          <a:prstGeom prst="rect">
            <a:avLst/>
          </a:prstGeom>
          <a:solidFill>
            <a:srgbClr val="FCB9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2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2F21BA-13A1-471B-B3DF-51C50A07416E}"/>
              </a:ext>
            </a:extLst>
          </p:cNvPr>
          <p:cNvSpPr/>
          <p:nvPr/>
        </p:nvSpPr>
        <p:spPr>
          <a:xfrm>
            <a:off x="5538078" y="5344250"/>
            <a:ext cx="146250" cy="146250"/>
          </a:xfrm>
          <a:prstGeom prst="rect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2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66C5A8-D1BB-49FD-B130-54D66F692B99}"/>
              </a:ext>
            </a:extLst>
          </p:cNvPr>
          <p:cNvSpPr txBox="1"/>
          <p:nvPr/>
        </p:nvSpPr>
        <p:spPr>
          <a:xfrm>
            <a:off x="5665305" y="5096779"/>
            <a:ext cx="907621" cy="2173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12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 intensity</a:t>
            </a:r>
            <a:endParaRPr lang="ko-KR" altLang="en-US" sz="812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A95ABA-A421-42EC-A15D-C480A770498D}"/>
              </a:ext>
            </a:extLst>
          </p:cNvPr>
          <p:cNvSpPr txBox="1"/>
          <p:nvPr/>
        </p:nvSpPr>
        <p:spPr>
          <a:xfrm>
            <a:off x="5619979" y="5312569"/>
            <a:ext cx="1204176" cy="2173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12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가상의 </a:t>
            </a:r>
            <a:r>
              <a:rPr lang="en-US" altLang="ko-KR" sz="812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intensity</a:t>
            </a:r>
            <a:endParaRPr lang="ko-KR" altLang="en-US" sz="812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C45790-0806-4E21-A280-626E5774473D}"/>
              </a:ext>
            </a:extLst>
          </p:cNvPr>
          <p:cNvSpPr/>
          <p:nvPr/>
        </p:nvSpPr>
        <p:spPr>
          <a:xfrm>
            <a:off x="5538078" y="5572003"/>
            <a:ext cx="146250" cy="146250"/>
          </a:xfrm>
          <a:prstGeom prst="rect">
            <a:avLst/>
          </a:prstGeom>
          <a:solidFill>
            <a:srgbClr val="E7E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2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4C350A-62E2-4BEF-B1C7-3D5EF12E5AC8}"/>
              </a:ext>
            </a:extLst>
          </p:cNvPr>
          <p:cNvSpPr txBox="1"/>
          <p:nvPr/>
        </p:nvSpPr>
        <p:spPr>
          <a:xfrm>
            <a:off x="5667911" y="5535683"/>
            <a:ext cx="912429" cy="2173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12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</a:t>
            </a:r>
            <a:endParaRPr lang="ko-KR" altLang="en-US" sz="812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0" name="내용 개체 틀 3">
            <a:extLst>
              <a:ext uri="{FF2B5EF4-FFF2-40B4-BE49-F238E27FC236}">
                <a16:creationId xmlns:a16="http://schemas.microsoft.com/office/drawing/2014/main" id="{0342923C-D75A-4587-B483-A0C222293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112783"/>
              </p:ext>
            </p:extLst>
          </p:nvPr>
        </p:nvGraphicFramePr>
        <p:xfrm>
          <a:off x="3926513" y="4504768"/>
          <a:ext cx="1292228" cy="126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04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184604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640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9F3CB9B-E185-4764-9F8F-DF69DD3DFE73}"/>
              </a:ext>
            </a:extLst>
          </p:cNvPr>
          <p:cNvSpPr txBox="1"/>
          <p:nvPr/>
        </p:nvSpPr>
        <p:spPr>
          <a:xfrm>
            <a:off x="4208209" y="5773280"/>
            <a:ext cx="630301" cy="26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Corner</a:t>
            </a:r>
            <a:endParaRPr lang="ko-KR" altLang="en-US" sz="1137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1. Edge Expand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31AB2D5-6C8C-48B1-AABE-59208DF5A056}"/>
              </a:ext>
            </a:extLst>
          </p:cNvPr>
          <p:cNvGrpSpPr/>
          <p:nvPr/>
        </p:nvGrpSpPr>
        <p:grpSpPr>
          <a:xfrm>
            <a:off x="8208975" y="1716481"/>
            <a:ext cx="671239" cy="511208"/>
            <a:chOff x="3943446" y="3645024"/>
            <a:chExt cx="619605" cy="471884"/>
          </a:xfrm>
        </p:grpSpPr>
        <p:sp>
          <p:nvSpPr>
            <p:cNvPr id="54" name="자유형 56">
              <a:extLst>
                <a:ext uri="{FF2B5EF4-FFF2-40B4-BE49-F238E27FC236}">
                  <a16:creationId xmlns:a16="http://schemas.microsoft.com/office/drawing/2014/main" id="{38CF0B62-8EE6-40A1-88B7-D8C18BDD93F0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5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5" name="자유형 57">
              <a:extLst>
                <a:ext uri="{FF2B5EF4-FFF2-40B4-BE49-F238E27FC236}">
                  <a16:creationId xmlns:a16="http://schemas.microsoft.com/office/drawing/2014/main" id="{C005082A-BD33-424B-8185-89209750DFB5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5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20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C4A44C-27C8-4979-B4E4-57FBC90C548C}"/>
                  </a:ext>
                </a:extLst>
              </p:cNvPr>
              <p:cNvSpPr txBox="1"/>
              <p:nvPr/>
            </p:nvSpPr>
            <p:spPr>
              <a:xfrm>
                <a:off x="497329" y="1575193"/>
                <a:ext cx="6583429" cy="309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2.   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각</a:t>
                </a: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line 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별로 </a:t>
                </a:r>
                <a:r>
                  <a:rPr lang="ko-KR" altLang="en-US" sz="1137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가상의 </a:t>
                </a:r>
                <a:r>
                  <a:rPr lang="en-US" altLang="ko-KR" sz="1137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intensity(d2)</a:t>
                </a: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구하기 </a:t>
                </a: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137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//column edge </a:t>
                </a:r>
                <a:r>
                  <a:rPr lang="ko-KR" altLang="en-US" sz="1137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경우 </a:t>
                </a:r>
                <a:r>
                  <a:rPr lang="en-US" altLang="ko-KR" sz="1137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137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각</a:t>
                </a:r>
                <a:r>
                  <a:rPr lang="en-US" altLang="ko-KR" sz="1137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row </a:t>
                </a:r>
                <a:r>
                  <a:rPr lang="ko-KR" altLang="en-US" sz="1137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별</a:t>
                </a:r>
                <a:r>
                  <a:rPr lang="en-US" altLang="ko-KR" sz="1137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  <a:endParaRPr lang="en-US" altLang="ko-KR" sz="1137" i="1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650045" lvl="1" indent="-278590">
                  <a:lnSpc>
                    <a:spcPct val="150000"/>
                  </a:lnSpc>
                  <a:buFontTx/>
                  <a:buAutoNum type="arabicParenR"/>
                </a:pPr>
                <a:endParaRPr lang="en-US" altLang="ko-KR" sz="1137" i="1" dirty="0">
                  <a:latin typeface="Cambria Math" panose="02040503050406030204" pitchFamily="18" charset="0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650045" lvl="1" indent="-278590">
                  <a:lnSpc>
                    <a:spcPct val="150000"/>
                  </a:lnSpc>
                  <a:buFontTx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137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𝑡𝑚𝑝</m:t>
                    </m:r>
                    <m:r>
                      <a:rPr lang="en-US" altLang="ko-KR" sz="1137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sz="1137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ko-KR" sz="1137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𝑚𝑎𝑥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𝑑</m:t>
                        </m:r>
                      </m:fName>
                      <m:e>
                        <m:r>
                          <a:rPr lang="en-US" altLang="ko-KR" sz="1137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−(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1)</m:t>
                        </m:r>
                      </m:e>
                    </m:func>
                  </m:oMath>
                </a14:m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endParaRPr lang="en-US" altLang="ko-KR" sz="1137" i="1" dirty="0">
                  <a:latin typeface="Cambria Math" panose="02040503050406030204" pitchFamily="18" charset="0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650045" lvl="1" indent="-27859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137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137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2=</m:t>
                    </m:r>
                    <m:r>
                      <a:rPr lang="en-US" altLang="ko-KR" sz="1137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𝑡𝑚𝑝</m:t>
                    </m:r>
                    <m:r>
                      <a:rPr lang="en-US" altLang="ko-KR" sz="113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113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𝑒𝑑𝑔𝑒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 </m:t>
                        </m:r>
                        <m:r>
                          <a:rPr lang="en-US" altLang="ko-KR" sz="113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𝑠𝑢𝑚</m:t>
                        </m:r>
                      </m:den>
                    </m:f>
                  </m:oMath>
                </a14:m>
                <a:endParaRPr lang="en-US" altLang="ko-KR" sz="1137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50045" lvl="1" indent="-27859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137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137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2=(</m:t>
                    </m:r>
                    <m:r>
                      <a:rPr lang="en-US" altLang="ko-KR" sz="1137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137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2×</m:t>
                    </m:r>
                    <m:r>
                      <a:rPr lang="en-US" altLang="ko-KR" sz="1137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𝑠𝑐𝑎𝑙𝑒</m:t>
                    </m:r>
                    <m:r>
                      <a:rPr lang="en-US" altLang="ko-KR" sz="1137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ko-KR" sz="1137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ko-KR" sz="113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)≫7−</m:t>
                    </m:r>
                    <m:r>
                      <a:rPr lang="en-US" altLang="ko-KR" sz="1137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𝑜𝑓𝑓𝑠𝑒𝑡</m:t>
                    </m:r>
                    <m:r>
                      <a:rPr lang="en-US" altLang="ko-KR" sz="1137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ko-KR" sz="1137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</a:t>
                </a:r>
                <a:endParaRPr lang="en-US" altLang="ko-KR" sz="1137" dirty="0">
                  <a:solidFill>
                    <a:srgbClr val="00206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137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      (tuning parameter: </a:t>
                </a:r>
                <a14:m>
                  <m:oMath xmlns:m="http://schemas.openxmlformats.org/officeDocument/2006/math">
                    <m:r>
                      <a:rPr lang="en-US" altLang="ko-KR" sz="1137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𝑠𝑐𝑎𝑙𝑒</m:t>
                    </m:r>
                    <m:r>
                      <a:rPr lang="en-US" altLang="ko-KR" sz="1137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altLang="ko-KR" sz="1137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altLang="ko-KR" sz="1137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137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𝑜𝑓𝑓𝑠𝑒𝑡</m:t>
                    </m:r>
                    <m:r>
                      <a:rPr lang="en-US" altLang="ko-KR" sz="1137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altLang="ko-KR" sz="1137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r>
                  <a:rPr lang="en-US" altLang="ko-KR" sz="1137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278590" indent="-278590">
                  <a:lnSpc>
                    <a:spcPct val="150000"/>
                  </a:lnSpc>
                  <a:buAutoNum type="arabicPeriod" startAt="3"/>
                </a:pP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Label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에 </a:t>
                </a:r>
                <a:r>
                  <a:rPr lang="ko-KR" altLang="en-US" sz="1137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가상의 </a:t>
                </a:r>
                <a:r>
                  <a:rPr lang="en-US" altLang="ko-KR" sz="1137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intensity(d2)</a:t>
                </a: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정보 추가</a:t>
                </a: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 Edge 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좌표 정확도 향상</a:t>
                </a:r>
                <a:b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</a:b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C4A44C-27C8-4979-B4E4-57FBC90C5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29" y="1575193"/>
                <a:ext cx="6583429" cy="3091039"/>
              </a:xfrm>
              <a:prstGeom prst="rect">
                <a:avLst/>
              </a:prstGeom>
              <a:blipFill>
                <a:blip r:embed="rId3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3C8463-7102-4DE1-BC4A-668C53BA6AF7}"/>
                  </a:ext>
                </a:extLst>
              </p:cNvPr>
              <p:cNvSpPr txBox="1"/>
              <p:nvPr/>
            </p:nvSpPr>
            <p:spPr>
              <a:xfrm>
                <a:off x="3320192" y="2461142"/>
                <a:ext cx="1312347" cy="321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37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37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edge</m:t>
                    </m:r>
                    <m:r>
                      <a:rPr lang="en-US" altLang="ko-KR" sz="1137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ko-KR" sz="1137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𝑠𝑢𝑚</m:t>
                    </m:r>
                    <m:r>
                      <a:rPr lang="en-US" altLang="ko-KR" sz="1137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137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37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en-US" altLang="ko-KR" sz="1137" b="1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3C8463-7102-4DE1-BC4A-668C53BA6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92" y="2461142"/>
                <a:ext cx="1312347" cy="321498"/>
              </a:xfrm>
              <a:prstGeom prst="rect">
                <a:avLst/>
              </a:prstGeom>
              <a:blipFill>
                <a:blip r:embed="rId4"/>
                <a:stretch>
                  <a:fillRect t="-65385" r="-21860" b="-13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4F836-DB4B-40C3-B1F4-7ABBBAB879A8}"/>
                  </a:ext>
                </a:extLst>
              </p:cNvPr>
              <p:cNvSpPr txBox="1"/>
              <p:nvPr/>
            </p:nvSpPr>
            <p:spPr>
              <a:xfrm>
                <a:off x="3320194" y="2090437"/>
                <a:ext cx="1890261" cy="32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37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137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US" altLang="ko-KR" sz="1137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ko-KR" sz="1137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ko-KR" sz="1137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137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DeltaSum</m:t>
                    </m:r>
                    <m:r>
                      <m:rPr>
                        <m:nor/>
                      </m:rPr>
                      <a:rPr lang="en-US" altLang="ko-KR" sz="1137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+ 100</m:t>
                    </m:r>
                  </m:oMath>
                </a14:m>
                <a:r>
                  <a:rPr lang="en-US" altLang="ko-KR" sz="1137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endParaRPr lang="en-US" altLang="ko-KR" sz="1137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4F836-DB4B-40C3-B1F4-7ABBBAB8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94" y="2090437"/>
                <a:ext cx="1890261" cy="322396"/>
              </a:xfrm>
              <a:prstGeom prst="rect">
                <a:avLst/>
              </a:prstGeom>
              <a:blipFill>
                <a:blip r:embed="rId5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9511EC32-DB17-4EDA-A82A-360540563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678709"/>
              </p:ext>
            </p:extLst>
          </p:nvPr>
        </p:nvGraphicFramePr>
        <p:xfrm>
          <a:off x="5480424" y="4190771"/>
          <a:ext cx="2342557" cy="170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51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334651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334651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334651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334651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334651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334651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28463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d1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d2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d1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d2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d1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d2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84636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898F39-CD4E-4CDF-8FCE-06FD6CFCABAF}"/>
              </a:ext>
            </a:extLst>
          </p:cNvPr>
          <p:cNvSpPr/>
          <p:nvPr/>
        </p:nvSpPr>
        <p:spPr>
          <a:xfrm>
            <a:off x="8014716" y="5286388"/>
            <a:ext cx="146250" cy="146250"/>
          </a:xfrm>
          <a:prstGeom prst="rect">
            <a:avLst/>
          </a:prstGeom>
          <a:solidFill>
            <a:srgbClr val="FCB9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2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18496F-2985-4AE6-B6C7-8757CC14A624}"/>
              </a:ext>
            </a:extLst>
          </p:cNvPr>
          <p:cNvSpPr/>
          <p:nvPr/>
        </p:nvSpPr>
        <p:spPr>
          <a:xfrm>
            <a:off x="8009870" y="5498475"/>
            <a:ext cx="146250" cy="146250"/>
          </a:xfrm>
          <a:prstGeom prst="rect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2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FFD62-23B9-4805-88AF-A2DA61721E1A}"/>
              </a:ext>
            </a:extLst>
          </p:cNvPr>
          <p:cNvSpPr txBox="1"/>
          <p:nvPr/>
        </p:nvSpPr>
        <p:spPr>
          <a:xfrm>
            <a:off x="8137097" y="5251004"/>
            <a:ext cx="907621" cy="2173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12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 intensity</a:t>
            </a:r>
            <a:endParaRPr lang="ko-KR" altLang="en-US" sz="812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2DF05-1C99-423A-8D9C-1603F25A2E55}"/>
              </a:ext>
            </a:extLst>
          </p:cNvPr>
          <p:cNvSpPr txBox="1"/>
          <p:nvPr/>
        </p:nvSpPr>
        <p:spPr>
          <a:xfrm>
            <a:off x="8091771" y="5466794"/>
            <a:ext cx="1204176" cy="2173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12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가상의 </a:t>
            </a:r>
            <a:r>
              <a:rPr lang="en-US" altLang="ko-KR" sz="812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intensity</a:t>
            </a:r>
            <a:endParaRPr lang="ko-KR" altLang="en-US" sz="812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3B52EC-D0C8-477F-ADAE-99A17103CBE9}"/>
              </a:ext>
            </a:extLst>
          </p:cNvPr>
          <p:cNvSpPr/>
          <p:nvPr/>
        </p:nvSpPr>
        <p:spPr>
          <a:xfrm>
            <a:off x="8009870" y="5726229"/>
            <a:ext cx="146250" cy="146250"/>
          </a:xfrm>
          <a:prstGeom prst="rect">
            <a:avLst/>
          </a:prstGeom>
          <a:solidFill>
            <a:srgbClr val="E7E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2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2723F-81E3-4ECE-9760-E15CB863A24F}"/>
              </a:ext>
            </a:extLst>
          </p:cNvPr>
          <p:cNvSpPr txBox="1"/>
          <p:nvPr/>
        </p:nvSpPr>
        <p:spPr>
          <a:xfrm>
            <a:off x="8139702" y="5689908"/>
            <a:ext cx="912429" cy="2173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12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</a:t>
            </a:r>
            <a:endParaRPr lang="ko-KR" altLang="en-US" sz="812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446B6-147B-40D5-B6B6-F1DDDCF3C87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EA340D-90CB-4506-BEC6-CB447A93F6F3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F827186-6539-4279-8FFE-104A29A7D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8108A8-696C-4983-902C-EE412C6AFE36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AA3192F-D4C5-4E4C-8703-042899BCA48B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>
            <a:extLst>
              <a:ext uri="{FF2B5EF4-FFF2-40B4-BE49-F238E27FC236}">
                <a16:creationId xmlns:a16="http://schemas.microsoft.com/office/drawing/2014/main" id="{1A23C3FC-7522-47CD-915E-92D25398B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1. Edge Expand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4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4941CCA6-1921-4BFD-9AAA-3D72377E5936}"/>
                  </a:ext>
                </a:extLst>
              </p:cNvPr>
              <p:cNvSpPr txBox="1"/>
              <p:nvPr/>
            </p:nvSpPr>
            <p:spPr bwMode="auto">
              <a:xfrm>
                <a:off x="813804" y="2530063"/>
                <a:ext cx="2138561" cy="563737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97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sz="97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97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ko-KR" altLang="en-US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US" altLang="ko-KR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97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𝐷𝑒𝑙𝑡𝑎</m:t>
                          </m:r>
                          <m:r>
                            <a:rPr lang="en-US" altLang="ko-KR" sz="97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7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𝑆𝑢𝑚</m:t>
                          </m:r>
                        </m:den>
                      </m:f>
                    </m:oMath>
                  </m:oMathPara>
                </a14:m>
                <a:endParaRPr lang="ko-KR" altLang="en-US" sz="975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4941CCA6-1921-4BFD-9AAA-3D72377E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804" y="2530063"/>
                <a:ext cx="2138561" cy="563737"/>
              </a:xfrm>
              <a:prstGeom prst="rect">
                <a:avLst/>
              </a:prstGeom>
              <a:blipFill>
                <a:blip r:embed="rId3"/>
                <a:stretch>
                  <a:fillRect t="-34409" b="-2151"/>
                </a:stretch>
              </a:blipFill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FB3FEB8-EC99-4E8D-B714-247557D93CD0}"/>
                  </a:ext>
                </a:extLst>
              </p:cNvPr>
              <p:cNvSpPr txBox="1"/>
              <p:nvPr/>
            </p:nvSpPr>
            <p:spPr bwMode="auto">
              <a:xfrm>
                <a:off x="2419990" y="2540654"/>
                <a:ext cx="2138561" cy="543098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97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ko-KR" altLang="en-US" sz="975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97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ko-KR" altLang="en-US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sz="975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US" altLang="ko-KR" sz="975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97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𝐷𝑒𝑙𝑡𝑎</m:t>
                          </m:r>
                          <m:r>
                            <a:rPr lang="en-US" altLang="ko-KR" sz="97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75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𝑆𝑢𝑚</m:t>
                          </m:r>
                        </m:den>
                      </m:f>
                    </m:oMath>
                  </m:oMathPara>
                </a14:m>
                <a:endParaRPr lang="ko-KR" altLang="en-US" sz="975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FB3FEB8-EC99-4E8D-B714-247557D9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9990" y="2540654"/>
                <a:ext cx="2138561" cy="543098"/>
              </a:xfrm>
              <a:prstGeom prst="rect">
                <a:avLst/>
              </a:prstGeom>
              <a:blipFill>
                <a:blip r:embed="rId4"/>
                <a:stretch>
                  <a:fillRect t="-35955" b="-6742"/>
                </a:stretch>
              </a:blipFill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8F5235C-8468-405E-8350-EA6E06D3569D}"/>
              </a:ext>
            </a:extLst>
          </p:cNvPr>
          <p:cNvSpPr txBox="1"/>
          <p:nvPr/>
        </p:nvSpPr>
        <p:spPr>
          <a:xfrm>
            <a:off x="122321" y="1577841"/>
            <a:ext cx="6583429" cy="84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614" lvl="1" indent="-23216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좌표를 계산하는 단계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021500" lvl="2" indent="-27859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boundary, Edge Expand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data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를 모두 포함하여 좌표를 계산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021500" lvl="2" indent="-27859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Weighted Average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356CCB-CCFA-4BA6-8E01-8CE23999E44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F76CAC-AB78-4FC1-A6E3-64C6BAC01561}"/>
              </a:ext>
            </a:extLst>
          </p:cNvPr>
          <p:cNvSpPr/>
          <p:nvPr/>
        </p:nvSpPr>
        <p:spPr>
          <a:xfrm>
            <a:off x="315558" y="3917608"/>
            <a:ext cx="9269677" cy="241826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3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63892C-4607-44C0-A1B0-03F2617ED0C1}"/>
              </a:ext>
            </a:extLst>
          </p:cNvPr>
          <p:cNvSpPr/>
          <p:nvPr/>
        </p:nvSpPr>
        <p:spPr>
          <a:xfrm>
            <a:off x="3392552" y="5316046"/>
            <a:ext cx="273000" cy="273000"/>
          </a:xfrm>
          <a:prstGeom prst="rect">
            <a:avLst/>
          </a:prstGeom>
          <a:solidFill>
            <a:srgbClr val="FCB9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3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93EB1-44ED-40EE-83F8-EEA3457ED438}"/>
              </a:ext>
            </a:extLst>
          </p:cNvPr>
          <p:cNvSpPr txBox="1"/>
          <p:nvPr/>
        </p:nvSpPr>
        <p:spPr>
          <a:xfrm>
            <a:off x="3657991" y="5331189"/>
            <a:ext cx="1143262" cy="2589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83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 intensity</a:t>
            </a:r>
            <a:endParaRPr lang="ko-KR" altLang="en-US" sz="1083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B76C8E-F7C2-41A3-A889-822767B4BEC2}"/>
              </a:ext>
            </a:extLst>
          </p:cNvPr>
          <p:cNvSpPr/>
          <p:nvPr/>
        </p:nvSpPr>
        <p:spPr>
          <a:xfrm>
            <a:off x="3400112" y="5786029"/>
            <a:ext cx="273000" cy="273000"/>
          </a:xfrm>
          <a:prstGeom prst="rect">
            <a:avLst/>
          </a:prstGeom>
          <a:solidFill>
            <a:srgbClr val="E7E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3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AAF4A4-1655-40CF-95A9-65C417285038}"/>
              </a:ext>
            </a:extLst>
          </p:cNvPr>
          <p:cNvSpPr txBox="1"/>
          <p:nvPr/>
        </p:nvSpPr>
        <p:spPr>
          <a:xfrm>
            <a:off x="3665552" y="5801172"/>
            <a:ext cx="1151277" cy="2589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83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</a:t>
            </a:r>
            <a:endParaRPr lang="ko-KR" altLang="en-US" sz="1083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DD5C627-2053-4DF8-B2B4-FF35467B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63228"/>
              </p:ext>
            </p:extLst>
          </p:nvPr>
        </p:nvGraphicFramePr>
        <p:xfrm>
          <a:off x="5243792" y="4091678"/>
          <a:ext cx="4106981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11">
                  <a:extLst>
                    <a:ext uri="{9D8B030D-6E8A-4147-A177-3AD203B41FA5}">
                      <a16:colId xmlns:a16="http://schemas.microsoft.com/office/drawing/2014/main" val="296373319"/>
                    </a:ext>
                  </a:extLst>
                </a:gridCol>
                <a:gridCol w="375834">
                  <a:extLst>
                    <a:ext uri="{9D8B030D-6E8A-4147-A177-3AD203B41FA5}">
                      <a16:colId xmlns:a16="http://schemas.microsoft.com/office/drawing/2014/main" val="3314659082"/>
                    </a:ext>
                  </a:extLst>
                </a:gridCol>
                <a:gridCol w="493924">
                  <a:extLst>
                    <a:ext uri="{9D8B030D-6E8A-4147-A177-3AD203B41FA5}">
                      <a16:colId xmlns:a16="http://schemas.microsoft.com/office/drawing/2014/main" val="109732980"/>
                    </a:ext>
                  </a:extLst>
                </a:gridCol>
                <a:gridCol w="493924">
                  <a:extLst>
                    <a:ext uri="{9D8B030D-6E8A-4147-A177-3AD203B41FA5}">
                      <a16:colId xmlns:a16="http://schemas.microsoft.com/office/drawing/2014/main" val="943425812"/>
                    </a:ext>
                  </a:extLst>
                </a:gridCol>
                <a:gridCol w="493924">
                  <a:extLst>
                    <a:ext uri="{9D8B030D-6E8A-4147-A177-3AD203B41FA5}">
                      <a16:colId xmlns:a16="http://schemas.microsoft.com/office/drawing/2014/main" val="2987214413"/>
                    </a:ext>
                  </a:extLst>
                </a:gridCol>
                <a:gridCol w="375834">
                  <a:extLst>
                    <a:ext uri="{9D8B030D-6E8A-4147-A177-3AD203B41FA5}">
                      <a16:colId xmlns:a16="http://schemas.microsoft.com/office/drawing/2014/main" val="195455730"/>
                    </a:ext>
                  </a:extLst>
                </a:gridCol>
                <a:gridCol w="607430">
                  <a:extLst>
                    <a:ext uri="{9D8B030D-6E8A-4147-A177-3AD203B41FA5}">
                      <a16:colId xmlns:a16="http://schemas.microsoft.com/office/drawing/2014/main" val="3961311526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2086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 Sum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192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366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537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Weighted X Sum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142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576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340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1,160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03818"/>
                  </a:ext>
                </a:extLst>
              </a:tr>
            </a:tbl>
          </a:graphicData>
        </a:graphic>
      </p:graphicFrame>
      <p:graphicFrame>
        <p:nvGraphicFramePr>
          <p:cNvPr id="42" name="내용 개체 틀 3">
            <a:extLst>
              <a:ext uri="{FF2B5EF4-FFF2-40B4-BE49-F238E27FC236}">
                <a16:creationId xmlns:a16="http://schemas.microsoft.com/office/drawing/2014/main" id="{CC2C6479-2316-4DC4-8416-095D260242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134514"/>
              </p:ext>
            </p:extLst>
          </p:nvPr>
        </p:nvGraphicFramePr>
        <p:xfrm>
          <a:off x="487582" y="4068882"/>
          <a:ext cx="2652293" cy="202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99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378899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378899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378899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378899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378899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378899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28962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0787"/>
                  </a:ext>
                </a:extLst>
              </a:tr>
              <a:tr h="289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89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89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89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89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89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Y5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4A27639-F5EC-45A3-A1B4-D44EC2410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50896"/>
              </p:ext>
            </p:extLst>
          </p:nvPr>
        </p:nvGraphicFramePr>
        <p:xfrm>
          <a:off x="5243792" y="5232172"/>
          <a:ext cx="4101821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51">
                  <a:extLst>
                    <a:ext uri="{9D8B030D-6E8A-4147-A177-3AD203B41FA5}">
                      <a16:colId xmlns:a16="http://schemas.microsoft.com/office/drawing/2014/main" val="296373319"/>
                    </a:ext>
                  </a:extLst>
                </a:gridCol>
                <a:gridCol w="375834">
                  <a:extLst>
                    <a:ext uri="{9D8B030D-6E8A-4147-A177-3AD203B41FA5}">
                      <a16:colId xmlns:a16="http://schemas.microsoft.com/office/drawing/2014/main" val="3314659082"/>
                    </a:ext>
                  </a:extLst>
                </a:gridCol>
                <a:gridCol w="493924">
                  <a:extLst>
                    <a:ext uri="{9D8B030D-6E8A-4147-A177-3AD203B41FA5}">
                      <a16:colId xmlns:a16="http://schemas.microsoft.com/office/drawing/2014/main" val="109732980"/>
                    </a:ext>
                  </a:extLst>
                </a:gridCol>
                <a:gridCol w="493924">
                  <a:extLst>
                    <a:ext uri="{9D8B030D-6E8A-4147-A177-3AD203B41FA5}">
                      <a16:colId xmlns:a16="http://schemas.microsoft.com/office/drawing/2014/main" val="943425812"/>
                    </a:ext>
                  </a:extLst>
                </a:gridCol>
                <a:gridCol w="493924">
                  <a:extLst>
                    <a:ext uri="{9D8B030D-6E8A-4147-A177-3AD203B41FA5}">
                      <a16:colId xmlns:a16="http://schemas.microsoft.com/office/drawing/2014/main" val="2987214413"/>
                    </a:ext>
                  </a:extLst>
                </a:gridCol>
                <a:gridCol w="375834">
                  <a:extLst>
                    <a:ext uri="{9D8B030D-6E8A-4147-A177-3AD203B41FA5}">
                      <a16:colId xmlns:a16="http://schemas.microsoft.com/office/drawing/2014/main" val="195455730"/>
                    </a:ext>
                  </a:extLst>
                </a:gridCol>
                <a:gridCol w="607430">
                  <a:extLst>
                    <a:ext uri="{9D8B030D-6E8A-4147-A177-3AD203B41FA5}">
                      <a16:colId xmlns:a16="http://schemas.microsoft.com/office/drawing/2014/main" val="3961311526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2086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 Sum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366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537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Weighted Y Sum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166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540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292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1,080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0381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D653D085-A239-40B2-8A3E-04E06B2D5ED9}"/>
              </a:ext>
            </a:extLst>
          </p:cNvPr>
          <p:cNvSpPr txBox="1"/>
          <p:nvPr/>
        </p:nvSpPr>
        <p:spPr>
          <a:xfrm>
            <a:off x="6647948" y="4936368"/>
            <a:ext cx="1830950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X = 1,160/366 = </a:t>
            </a: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3.17</a:t>
            </a:r>
            <a:endParaRPr lang="ko-KR" altLang="en-US" sz="1300" b="1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562D6C-E563-4C0E-8499-1CE9FA69A531}"/>
              </a:ext>
            </a:extLst>
          </p:cNvPr>
          <p:cNvSpPr txBox="1"/>
          <p:nvPr/>
        </p:nvSpPr>
        <p:spPr>
          <a:xfrm>
            <a:off x="6647948" y="6076430"/>
            <a:ext cx="1824538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Y = 1,080/366 = </a:t>
            </a: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2.95</a:t>
            </a:r>
            <a:endParaRPr lang="ko-KR" altLang="en-US" sz="1300" b="1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51067-1B0D-4BD5-8B01-97046DE76D74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4EDB8A6-99C8-4A31-9B44-5D705A599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822ECE-F8A7-4335-A861-E3D0AB2BF8E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A83421-296C-4274-90C4-316BBD910F58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>
            <a:extLst>
              <a:ext uri="{FF2B5EF4-FFF2-40B4-BE49-F238E27FC236}">
                <a16:creationId xmlns:a16="http://schemas.microsoft.com/office/drawing/2014/main" id="{7798B921-0EA0-46B1-A85A-437ED6258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2. Coordinate Calculation</a:t>
            </a:r>
          </a:p>
        </p:txBody>
      </p:sp>
    </p:spTree>
    <p:extLst>
      <p:ext uri="{BB962C8B-B14F-4D97-AF65-F5344CB8AC3E}">
        <p14:creationId xmlns:p14="http://schemas.microsoft.com/office/powerpoint/2010/main" val="24642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69D0577-7E6C-49EC-9581-FBA7D654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35553"/>
              </p:ext>
            </p:extLst>
          </p:nvPr>
        </p:nvGraphicFramePr>
        <p:xfrm>
          <a:off x="8114950" y="2148240"/>
          <a:ext cx="1301024" cy="30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6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F63BA9EA-4D37-4741-BAE6-FE467BA41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48488"/>
              </p:ext>
            </p:extLst>
          </p:nvPr>
        </p:nvGraphicFramePr>
        <p:xfrm>
          <a:off x="6541151" y="2136552"/>
          <a:ext cx="1301024" cy="30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6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77B37A32-CAAB-4D24-91ED-18C5D05FBA08}"/>
              </a:ext>
            </a:extLst>
          </p:cNvPr>
          <p:cNvGrpSpPr/>
          <p:nvPr/>
        </p:nvGrpSpPr>
        <p:grpSpPr>
          <a:xfrm>
            <a:off x="8648448" y="1797203"/>
            <a:ext cx="503429" cy="383406"/>
            <a:chOff x="3943446" y="3645024"/>
            <a:chExt cx="619605" cy="471884"/>
          </a:xfrm>
        </p:grpSpPr>
        <p:sp>
          <p:nvSpPr>
            <p:cNvPr id="33" name="자유형 56">
              <a:extLst>
                <a:ext uri="{FF2B5EF4-FFF2-40B4-BE49-F238E27FC236}">
                  <a16:creationId xmlns:a16="http://schemas.microsoft.com/office/drawing/2014/main" id="{A15AD6B8-8951-4788-9AEB-311650CE756B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4" name="자유형 57">
              <a:extLst>
                <a:ext uri="{FF2B5EF4-FFF2-40B4-BE49-F238E27FC236}">
                  <a16:creationId xmlns:a16="http://schemas.microsoft.com/office/drawing/2014/main" id="{226E9C06-FABB-411E-87AE-83326361A48E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D4A0C30-CC3C-48FF-95AA-6CD6E2F3B702}"/>
              </a:ext>
            </a:extLst>
          </p:cNvPr>
          <p:cNvGrpSpPr/>
          <p:nvPr/>
        </p:nvGrpSpPr>
        <p:grpSpPr>
          <a:xfrm>
            <a:off x="7254396" y="1797203"/>
            <a:ext cx="503429" cy="383406"/>
            <a:chOff x="3943446" y="3645024"/>
            <a:chExt cx="619605" cy="471884"/>
          </a:xfrm>
        </p:grpSpPr>
        <p:sp>
          <p:nvSpPr>
            <p:cNvPr id="36" name="자유형 56">
              <a:extLst>
                <a:ext uri="{FF2B5EF4-FFF2-40B4-BE49-F238E27FC236}">
                  <a16:creationId xmlns:a16="http://schemas.microsoft.com/office/drawing/2014/main" id="{B4F3F813-9421-4B74-AB2C-1AA13E23FFF8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7" name="자유형 57">
              <a:extLst>
                <a:ext uri="{FF2B5EF4-FFF2-40B4-BE49-F238E27FC236}">
                  <a16:creationId xmlns:a16="http://schemas.microsoft.com/office/drawing/2014/main" id="{B0FEDE6E-6379-4A8C-B831-9695BD29BD38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55FA201-BB29-4DDA-A545-88F740CAC0AA}"/>
              </a:ext>
            </a:extLst>
          </p:cNvPr>
          <p:cNvSpPr txBox="1"/>
          <p:nvPr/>
        </p:nvSpPr>
        <p:spPr>
          <a:xfrm>
            <a:off x="6890019" y="2485549"/>
            <a:ext cx="694421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975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</a:t>
            </a:r>
            <a:endParaRPr lang="en-US" altLang="ko-KR" sz="975" b="1" dirty="0">
              <a:solidFill>
                <a:srgbClr val="002060"/>
              </a:solidFill>
              <a:highlight>
                <a:srgbClr val="E7EFFF"/>
              </a:highlight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D910F-0F6F-485C-A200-930A7458EEB9}"/>
              </a:ext>
            </a:extLst>
          </p:cNvPr>
          <p:cNvSpPr txBox="1"/>
          <p:nvPr/>
        </p:nvSpPr>
        <p:spPr>
          <a:xfrm>
            <a:off x="8354412" y="2489732"/>
            <a:ext cx="944489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b="1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975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가장자리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CD5985-D05D-43B8-98AA-C4A528950469}"/>
              </a:ext>
            </a:extLst>
          </p:cNvPr>
          <p:cNvSpPr/>
          <p:nvPr/>
        </p:nvSpPr>
        <p:spPr>
          <a:xfrm>
            <a:off x="490027" y="1553762"/>
            <a:ext cx="7930376" cy="3546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62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Maximum</a:t>
            </a:r>
            <a:r>
              <a:rPr lang="ko-KR" altLang="en-US" sz="1462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62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</a:t>
            </a:r>
            <a:r>
              <a:rPr lang="ko-KR" altLang="en-US" sz="1462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62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value correction</a:t>
            </a:r>
          </a:p>
          <a:p>
            <a:pPr>
              <a:lnSpc>
                <a:spcPct val="150000"/>
              </a:lnSpc>
            </a:pPr>
            <a:endParaRPr lang="en-US" altLang="ko-KR" sz="1137" b="1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Label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내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intensity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값을 기준으로 터치 유무 판단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Frame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간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intensity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 편차에 따라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hopping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동작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	    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문제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137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터치 위치에 따른 </a:t>
            </a:r>
            <a:r>
              <a:rPr lang="en-US" altLang="ko-KR" sz="1137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Max intensity </a:t>
            </a:r>
            <a:r>
              <a:rPr lang="ko-KR" altLang="en-US" sz="1137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편차 발생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 cell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중앙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&gt; cell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가장자리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	        </a:t>
            </a:r>
            <a:r>
              <a:rPr lang="en-US" altLang="ko-KR" sz="1137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137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시 </a:t>
            </a:r>
            <a:r>
              <a:rPr lang="en-US" altLang="ko-KR" sz="1137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noise </a:t>
            </a:r>
            <a:r>
              <a:rPr lang="ko-KR" altLang="en-US" sz="1137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구분하기 어려움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(hopping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성능 떨어짐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- </a:t>
            </a:r>
            <a:r>
              <a:rPr lang="en-US" altLang="ko-KR" sz="1137" dirty="0">
                <a:highlight>
                  <a:srgbClr val="BDD7EE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137" dirty="0">
                <a:highlight>
                  <a:srgbClr val="BDD7EE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시에도 </a:t>
            </a:r>
            <a:r>
              <a:rPr lang="en-US" altLang="ko-KR" sz="1137" dirty="0">
                <a:highlight>
                  <a:srgbClr val="BDD7EE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Delta </a:t>
            </a:r>
            <a:r>
              <a:rPr lang="ko-KR" altLang="en-US" sz="1137" dirty="0">
                <a:highlight>
                  <a:srgbClr val="BDD7EE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 감도를 일정하게 해주기 위해 </a:t>
            </a:r>
            <a:r>
              <a:rPr lang="en-US" altLang="ko-KR" sz="1137" dirty="0">
                <a:highlight>
                  <a:srgbClr val="BDD7EE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correction </a:t>
            </a:r>
            <a:r>
              <a:rPr lang="ko-KR" altLang="en-US" sz="1137" dirty="0">
                <a:highlight>
                  <a:srgbClr val="BDD7EE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수행</a:t>
            </a:r>
            <a:endParaRPr lang="en-US" altLang="ko-KR" sz="1137" dirty="0">
              <a:highlight>
                <a:srgbClr val="BDD7EE"/>
              </a:highlight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- correction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수행을 통해 얻은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RealMaxDelta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값은 실제 좌표를 찾는데 이용하는 것이 아니라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Noise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제거에 사용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E3768D-9644-49B8-9118-E2367BF37923}"/>
              </a:ext>
            </a:extLst>
          </p:cNvPr>
          <p:cNvSpPr/>
          <p:nvPr/>
        </p:nvSpPr>
        <p:spPr>
          <a:xfrm>
            <a:off x="6593294" y="2668181"/>
            <a:ext cx="1221808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94" b="1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intensity = 70</a:t>
            </a:r>
            <a:endParaRPr lang="ko-KR" altLang="en-US" sz="894" b="1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E8AA8F-9EFE-4EA7-B92B-3ED7DC1F8C8E}"/>
              </a:ext>
            </a:extLst>
          </p:cNvPr>
          <p:cNvSpPr/>
          <p:nvPr/>
        </p:nvSpPr>
        <p:spPr>
          <a:xfrm>
            <a:off x="8154555" y="2666846"/>
            <a:ext cx="1221808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94" b="1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intensity = 40</a:t>
            </a:r>
            <a:endParaRPr lang="ko-KR" altLang="en-US" sz="894" b="1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CFDA13-936B-4527-83A3-E8869C1BCCA3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20B1B-0BBC-4A79-B40B-A4A5EB5CCF6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3713B7E-F9B2-47D3-8433-D4A3AFD9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D46DB5-8AC8-4339-A825-60B1058CCC34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3FF45C-9C3A-4DCC-87E3-1CF89373011E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A5A5215E-2C5C-4F14-9FC9-297DADF98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2. Coordinate Calculation</a:t>
            </a:r>
          </a:p>
        </p:txBody>
      </p:sp>
    </p:spTree>
    <p:extLst>
      <p:ext uri="{BB962C8B-B14F-4D97-AF65-F5344CB8AC3E}">
        <p14:creationId xmlns:p14="http://schemas.microsoft.com/office/powerpoint/2010/main" val="385745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600302"/>
            <a:ext cx="2228850" cy="395552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7F9DD-ED23-4318-9121-E6AB07659D9C}"/>
                  </a:ext>
                </a:extLst>
              </p:cNvPr>
              <p:cNvSpPr txBox="1"/>
              <p:nvPr/>
            </p:nvSpPr>
            <p:spPr>
              <a:xfrm>
                <a:off x="122321" y="1577841"/>
                <a:ext cx="8325393" cy="282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1462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Calculation </a:t>
                </a:r>
                <a:r>
                  <a:rPr lang="en-US" altLang="ko-KR" sz="1462" b="1" dirty="0">
                    <a:solidFill>
                      <a:schemeClr val="accent2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RealMaxDelta</a:t>
                </a:r>
                <a:endParaRPr lang="en-US" altLang="ko-KR" sz="1462" b="1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603614" lvl="1" indent="-232160">
                  <a:lnSpc>
                    <a:spcPct val="150000"/>
                  </a:lnSpc>
                  <a:buFont typeface="Wingdings" panose="05000000000000000000" pitchFamily="2" charset="2"/>
                  <a:buChar char="è"/>
                </a:pPr>
                <a:r>
                  <a:rPr lang="ko-KR" altLang="en-US" sz="1137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실제 터치 좌표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와 </a:t>
                </a: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 intensity 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값을 가지는 </a:t>
                </a:r>
                <a:r>
                  <a:rPr lang="en-US" altLang="ko-KR" sz="1137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cell</a:t>
                </a:r>
                <a:r>
                  <a:rPr lang="ko-KR" altLang="en-US" sz="1137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의</a:t>
                </a:r>
                <a:r>
                  <a:rPr lang="en-US" altLang="ko-KR" sz="1137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137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중점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을 이용하여 계산</a:t>
                </a: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603614" lvl="1" indent="-232160">
                  <a:lnSpc>
                    <a:spcPct val="150000"/>
                  </a:lnSpc>
                  <a:buFont typeface="Wingdings" panose="05000000000000000000" pitchFamily="2" charset="2"/>
                  <a:buChar char="è"/>
                </a:pP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371454" lvl="1">
                  <a:lnSpc>
                    <a:spcPct val="150000"/>
                  </a:lnSpc>
                </a:pP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실제 좌표와 </a:t>
                </a: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cell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의 중점이 멀 수록 </a:t>
                </a:r>
                <a:r>
                  <a:rPr lang="en-US" altLang="ko-KR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correction</a:t>
                </a:r>
                <a:r>
                  <a:rPr lang="ko-KR" altLang="en-US" sz="1137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을 크게 해 줌</a:t>
                </a: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371454" lvl="1">
                  <a:lnSpc>
                    <a:spcPct val="150000"/>
                  </a:lnSpc>
                </a:pPr>
                <a:endParaRPr lang="en-US" altLang="ko-KR" sz="1137" dirty="0">
                  <a:solidFill>
                    <a:srgbClr val="C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371454" lvl="1">
                  <a:lnSpc>
                    <a:spcPct val="150000"/>
                  </a:lnSpc>
                </a:pPr>
                <a:r>
                  <a:rPr lang="en-US" altLang="ko-KR" sz="1300" b="1" dirty="0">
                    <a:solidFill>
                      <a:schemeClr val="accent2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RealMaxDelta</a:t>
                </a:r>
                <a:r>
                  <a:rPr lang="en-US" altLang="ko-KR" sz="13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= </a:t>
                </a:r>
                <a:r>
                  <a:rPr lang="en-US" altLang="ko-KR" sz="13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Max_intensity </a:t>
                </a:r>
                <a:r>
                  <a:rPr lang="en-US" altLang="ko-KR" sz="13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+((</a:t>
                </a:r>
                <a:r>
                  <a:rPr lang="en-US" altLang="ko-KR" sz="13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Max_intensity</a:t>
                </a:r>
                <a:r>
                  <a:rPr lang="ko-KR" altLang="en-US" sz="13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ko-KR" altLang="en-US" sz="13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3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(coef_x + coef_y))&gt;&gt;(POS_BOOST_SHIFT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altLang="ko-KR" sz="13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3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      </a:t>
                </a:r>
                <a:endParaRPr lang="en-US" altLang="ko-KR" sz="1083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83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        </a:t>
                </a:r>
                <a:r>
                  <a:rPr lang="en-US" altLang="ko-KR" sz="1083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※ cell node size</a:t>
                </a:r>
                <a:r>
                  <a:rPr lang="ko-KR" altLang="en-US" sz="1083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가 너무 작으면 오히려 </a:t>
                </a:r>
                <a:r>
                  <a:rPr lang="en-US" altLang="ko-KR" sz="1083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correction</a:t>
                </a:r>
                <a:r>
                  <a:rPr lang="ko-KR" altLang="en-US" sz="1083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으로 인한 </a:t>
                </a:r>
                <a:r>
                  <a:rPr lang="en-US" altLang="ko-KR" sz="1083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 </a:t>
                </a:r>
                <a:r>
                  <a:rPr lang="ko-KR" altLang="en-US" sz="1083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값 편차가 발생할 수 있음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137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7F9DD-ED23-4318-9121-E6AB07659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1" y="1577841"/>
                <a:ext cx="8325393" cy="2821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86CAA0D-9478-4FC8-B21D-45DDF140CE3B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B097AFC-145F-43D8-9D54-82F3B5BDB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8170"/>
              </p:ext>
            </p:extLst>
          </p:nvPr>
        </p:nvGraphicFramePr>
        <p:xfrm>
          <a:off x="6534520" y="3953978"/>
          <a:ext cx="2772308" cy="215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7">
                  <a:extLst>
                    <a:ext uri="{9D8B030D-6E8A-4147-A177-3AD203B41FA5}">
                      <a16:colId xmlns:a16="http://schemas.microsoft.com/office/drawing/2014/main" val="1835729419"/>
                    </a:ext>
                  </a:extLst>
                </a:gridCol>
                <a:gridCol w="693077">
                  <a:extLst>
                    <a:ext uri="{9D8B030D-6E8A-4147-A177-3AD203B41FA5}">
                      <a16:colId xmlns:a16="http://schemas.microsoft.com/office/drawing/2014/main" val="4196605811"/>
                    </a:ext>
                  </a:extLst>
                </a:gridCol>
                <a:gridCol w="693077">
                  <a:extLst>
                    <a:ext uri="{9D8B030D-6E8A-4147-A177-3AD203B41FA5}">
                      <a16:colId xmlns:a16="http://schemas.microsoft.com/office/drawing/2014/main" val="3928546655"/>
                    </a:ext>
                  </a:extLst>
                </a:gridCol>
                <a:gridCol w="693077">
                  <a:extLst>
                    <a:ext uri="{9D8B030D-6E8A-4147-A177-3AD203B41FA5}">
                      <a16:colId xmlns:a16="http://schemas.microsoft.com/office/drawing/2014/main" val="1534739697"/>
                    </a:ext>
                  </a:extLst>
                </a:gridCol>
              </a:tblGrid>
              <a:tr h="53978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26355"/>
                  </a:ext>
                </a:extLst>
              </a:tr>
              <a:tr h="53978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55605"/>
                  </a:ext>
                </a:extLst>
              </a:tr>
              <a:tr h="53978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89954"/>
                  </a:ext>
                </a:extLst>
              </a:tr>
              <a:tr h="53978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88604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88D67C34-4C55-41B7-8352-FDC0D836B12B}"/>
              </a:ext>
            </a:extLst>
          </p:cNvPr>
          <p:cNvSpPr/>
          <p:nvPr/>
        </p:nvSpPr>
        <p:spPr>
          <a:xfrm>
            <a:off x="7762099" y="4714438"/>
            <a:ext cx="117000" cy="1170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3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67E505F-33AE-4CC8-83E3-0BCC0195D4E3}"/>
              </a:ext>
            </a:extLst>
          </p:cNvPr>
          <p:cNvGrpSpPr/>
          <p:nvPr/>
        </p:nvGrpSpPr>
        <p:grpSpPr>
          <a:xfrm>
            <a:off x="7714586" y="4231347"/>
            <a:ext cx="671239" cy="511208"/>
            <a:chOff x="3943446" y="3645024"/>
            <a:chExt cx="619605" cy="471884"/>
          </a:xfrm>
        </p:grpSpPr>
        <p:sp>
          <p:nvSpPr>
            <p:cNvPr id="38" name="자유형 56">
              <a:extLst>
                <a:ext uri="{FF2B5EF4-FFF2-40B4-BE49-F238E27FC236}">
                  <a16:creationId xmlns:a16="http://schemas.microsoft.com/office/drawing/2014/main" id="{E5B3480A-C257-4B94-AD6B-FA3A579F2D28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5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9" name="자유형 57">
              <a:extLst>
                <a:ext uri="{FF2B5EF4-FFF2-40B4-BE49-F238E27FC236}">
                  <a16:creationId xmlns:a16="http://schemas.microsoft.com/office/drawing/2014/main" id="{1AC1D711-8708-4B93-9DFA-D55D13C93AE7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5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64471609-A81F-48D0-8742-4730E4F309F4}"/>
              </a:ext>
            </a:extLst>
          </p:cNvPr>
          <p:cNvSpPr/>
          <p:nvPr/>
        </p:nvSpPr>
        <p:spPr>
          <a:xfrm>
            <a:off x="7521159" y="4711093"/>
            <a:ext cx="117000" cy="11700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3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DAF1D0-1537-47E6-B329-2797E352910E}"/>
              </a:ext>
            </a:extLst>
          </p:cNvPr>
          <p:cNvSpPr txBox="1"/>
          <p:nvPr/>
        </p:nvSpPr>
        <p:spPr>
          <a:xfrm>
            <a:off x="6714143" y="6190319"/>
            <a:ext cx="1117614" cy="258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83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실제 터치 좌표</a:t>
            </a:r>
            <a:endParaRPr lang="en-US" altLang="ko-KR" sz="1083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E6027-DB22-4748-8032-A635891FE298}"/>
              </a:ext>
            </a:extLst>
          </p:cNvPr>
          <p:cNvSpPr txBox="1"/>
          <p:nvPr/>
        </p:nvSpPr>
        <p:spPr>
          <a:xfrm>
            <a:off x="6714144" y="6450471"/>
            <a:ext cx="23306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 err="1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Max_intensity</a:t>
            </a:r>
            <a:r>
              <a:rPr lang="en-US" altLang="ko-KR" sz="1083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83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갖는 </a:t>
            </a:r>
            <a:r>
              <a:rPr lang="en-US" altLang="ko-KR" sz="1083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1083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</a:t>
            </a:r>
            <a:endParaRPr lang="en-US" altLang="ko-KR" sz="1083" dirty="0">
              <a:solidFill>
                <a:srgbClr val="C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AEA4B62-CC20-4ACD-8BBC-8D1A99E1B909}"/>
              </a:ext>
            </a:extLst>
          </p:cNvPr>
          <p:cNvSpPr/>
          <p:nvPr/>
        </p:nvSpPr>
        <p:spPr>
          <a:xfrm>
            <a:off x="6534519" y="6525340"/>
            <a:ext cx="117000" cy="11700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3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27481DB-B7A1-4DC4-9490-714493395862}"/>
              </a:ext>
            </a:extLst>
          </p:cNvPr>
          <p:cNvSpPr/>
          <p:nvPr/>
        </p:nvSpPr>
        <p:spPr>
          <a:xfrm>
            <a:off x="6534519" y="6253954"/>
            <a:ext cx="117000" cy="1170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3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CB6E50-8C5D-4AB9-8B97-AA4AB235C453}"/>
              </a:ext>
            </a:extLst>
          </p:cNvPr>
          <p:cNvCxnSpPr>
            <a:cxnSpLocks/>
          </p:cNvCxnSpPr>
          <p:nvPr/>
        </p:nvCxnSpPr>
        <p:spPr>
          <a:xfrm>
            <a:off x="7531638" y="4895537"/>
            <a:ext cx="314257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E8B9AF-7620-4F56-8C1E-E686530B1F5B}"/>
              </a:ext>
            </a:extLst>
          </p:cNvPr>
          <p:cNvSpPr txBox="1"/>
          <p:nvPr/>
        </p:nvSpPr>
        <p:spPr>
          <a:xfrm>
            <a:off x="7415883" y="4961844"/>
            <a:ext cx="1308371" cy="425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83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Distance</a:t>
            </a:r>
          </a:p>
          <a:p>
            <a:r>
              <a:rPr lang="en-US" altLang="ko-KR" sz="1083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083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coef_x</a:t>
            </a:r>
            <a:r>
              <a:rPr lang="en-US" altLang="ko-KR" sz="1083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+ </a:t>
            </a:r>
            <a:r>
              <a:rPr lang="en-US" altLang="ko-KR" sz="1083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coef_y</a:t>
            </a:r>
            <a:endParaRPr lang="en-US" altLang="ko-KR" sz="1083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EF990-0C5D-46CC-8C1A-1693FDAC1B2D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3D17E1-F366-4ECA-92E4-8CFEA5613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31B8F4-D956-44B2-8F32-A73D62860E91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7EBF78-8EDE-487A-BEF1-30AB8E5FB326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>
            <a:extLst>
              <a:ext uri="{FF2B5EF4-FFF2-40B4-BE49-F238E27FC236}">
                <a16:creationId xmlns:a16="http://schemas.microsoft.com/office/drawing/2014/main" id="{6E0B2573-A653-4C8B-B82D-4BCD0EB6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2. Coordinate Calculation</a:t>
            </a:r>
          </a:p>
        </p:txBody>
      </p:sp>
    </p:spTree>
    <p:extLst>
      <p:ext uri="{BB962C8B-B14F-4D97-AF65-F5344CB8AC3E}">
        <p14:creationId xmlns:p14="http://schemas.microsoft.com/office/powerpoint/2010/main" val="410580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DE8193-CB6A-4D2F-BABA-3BCFF5EBD40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A8F105-2A09-4A7F-87B0-302AA098EDA7}"/>
              </a:ext>
            </a:extLst>
          </p:cNvPr>
          <p:cNvSpPr/>
          <p:nvPr/>
        </p:nvSpPr>
        <p:spPr>
          <a:xfrm>
            <a:off x="498102" y="1597235"/>
            <a:ext cx="8850084" cy="328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Tracking : 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Frame 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간 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Touch Data</a:t>
            </a:r>
            <a:r>
              <a:rPr lang="ko-KR" altLang="en-US" sz="13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의 연속성을 판단하여 연속된 데이터일 경우 좌표를 이어줌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185732" indent="-18573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Tracking Process</a:t>
            </a:r>
          </a:p>
          <a:p>
            <a:pPr marL="247642" indent="-247642">
              <a:lnSpc>
                <a:spcPct val="150000"/>
              </a:lnSpc>
              <a:buAutoNum type="arabicPeriod"/>
            </a:pP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과거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3 frame Touch Data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를 가지고 예측 좌표를 계산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속도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,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가속도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, Center Match 3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가지 방식으로 각각 예측 좌표 계산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현재 좌표와 가장 가까운 예측 좌표 사용</a:t>
            </a:r>
          </a:p>
          <a:p>
            <a:pPr>
              <a:lnSpc>
                <a:spcPct val="150000"/>
              </a:lnSpc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Distance Threshold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설정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최초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1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회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: </a:t>
            </a:r>
            <a:r>
              <a:rPr lang="en-US" altLang="ko-KR" sz="1137" dirty="0" err="1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FirstMoveDistanceThd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이후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: Past0, Past1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에 따라 달라짐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실제 좌표가 </a:t>
            </a:r>
            <a:r>
              <a:rPr lang="en-US" altLang="ko-KR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Distance Threshold </a:t>
            </a:r>
            <a:r>
              <a:rPr lang="ko-KR" altLang="en-US" sz="1137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내에 있으면 좌표 연결</a:t>
            </a:r>
            <a:endParaRPr lang="en-US" altLang="ko-KR" sz="1137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0A714-E3D4-41D5-A7A6-F33C728C7BA1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CCA9EC-F18D-40FF-814A-85D5C6D9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513053-C936-4DE1-BB6D-A5B9F39EADB4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327353-840B-41C7-9CF9-10485D118C2F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D6346790-65F6-4681-954D-5BC6BE8E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3. Tracking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1EF9F4-CED9-4DF7-9498-145E79B0230A}"/>
              </a:ext>
            </a:extLst>
          </p:cNvPr>
          <p:cNvSpPr/>
          <p:nvPr/>
        </p:nvSpPr>
        <p:spPr>
          <a:xfrm>
            <a:off x="5468859" y="3826428"/>
            <a:ext cx="3880716" cy="1494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5155BA-B901-44D0-9F73-448D9D864025}"/>
              </a:ext>
            </a:extLst>
          </p:cNvPr>
          <p:cNvCxnSpPr>
            <a:cxnSpLocks/>
          </p:cNvCxnSpPr>
          <p:nvPr/>
        </p:nvCxnSpPr>
        <p:spPr>
          <a:xfrm flipH="1">
            <a:off x="6529511" y="3825394"/>
            <a:ext cx="2485" cy="14861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81EBDD-C862-41E5-B4BF-E9BAC75F10F7}"/>
              </a:ext>
            </a:extLst>
          </p:cNvPr>
          <p:cNvCxnSpPr>
            <a:cxnSpLocks/>
          </p:cNvCxnSpPr>
          <p:nvPr/>
        </p:nvCxnSpPr>
        <p:spPr>
          <a:xfrm>
            <a:off x="7894631" y="3834358"/>
            <a:ext cx="0" cy="14861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7BA546-4CA2-47E3-819D-9BD98EA50E8D}"/>
              </a:ext>
            </a:extLst>
          </p:cNvPr>
          <p:cNvSpPr txBox="1"/>
          <p:nvPr/>
        </p:nvSpPr>
        <p:spPr>
          <a:xfrm>
            <a:off x="5771376" y="3828566"/>
            <a:ext cx="73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LG Smart UI Regular" panose="020B0500000101010101"/>
              </a:rPr>
              <a:t>Past1</a:t>
            </a:r>
            <a:endParaRPr lang="ko-KR" altLang="en-US" sz="1100" dirty="0">
              <a:ea typeface="LG Smart UI Regular" panose="020B0500000101010101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0372A-1F7F-4EB5-9737-0F119F567249}"/>
              </a:ext>
            </a:extLst>
          </p:cNvPr>
          <p:cNvSpPr txBox="1"/>
          <p:nvPr/>
        </p:nvSpPr>
        <p:spPr>
          <a:xfrm>
            <a:off x="6955664" y="3827925"/>
            <a:ext cx="73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LG Smart UI Regular" panose="020B0500000101010101"/>
              </a:rPr>
              <a:t>Past0</a:t>
            </a:r>
            <a:endParaRPr lang="ko-KR" altLang="en-US" sz="1100" dirty="0">
              <a:ea typeface="LG Smart UI Regular" panose="020B050000010101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1BF33-C3EC-4514-B448-89B01368FDE2}"/>
              </a:ext>
            </a:extLst>
          </p:cNvPr>
          <p:cNvSpPr txBox="1"/>
          <p:nvPr/>
        </p:nvSpPr>
        <p:spPr>
          <a:xfrm>
            <a:off x="8341870" y="3829595"/>
            <a:ext cx="706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LG Smart UI Regular" panose="020B0500000101010101"/>
              </a:rPr>
              <a:t>Current</a:t>
            </a:r>
            <a:endParaRPr lang="ko-KR" altLang="en-US" sz="1100" dirty="0">
              <a:ea typeface="LG Smart UI Regular" panose="020B05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6A6A62-D569-438A-AD8A-D16BD2852713}"/>
              </a:ext>
            </a:extLst>
          </p:cNvPr>
          <p:cNvSpPr/>
          <p:nvPr/>
        </p:nvSpPr>
        <p:spPr>
          <a:xfrm>
            <a:off x="5886297" y="4704175"/>
            <a:ext cx="221791" cy="2091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LG Smart UI Regular" panose="020B0500000101010101"/>
              </a:rPr>
              <a:t>1</a:t>
            </a:r>
            <a:endParaRPr lang="ko-KR" altLang="en-US" sz="1400" dirty="0">
              <a:ea typeface="LG Smart UI Regular" panose="020B0500000101010101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8554D61-0E5C-4F45-A5D8-3382879B4332}"/>
              </a:ext>
            </a:extLst>
          </p:cNvPr>
          <p:cNvSpPr/>
          <p:nvPr/>
        </p:nvSpPr>
        <p:spPr>
          <a:xfrm>
            <a:off x="8170275" y="4298683"/>
            <a:ext cx="221791" cy="209178"/>
          </a:xfrm>
          <a:prstGeom prst="ellipse">
            <a:avLst/>
          </a:prstGeom>
          <a:noFill/>
          <a:ln w="15875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8D155A6-7969-4286-87C7-721AD66C6255}"/>
              </a:ext>
            </a:extLst>
          </p:cNvPr>
          <p:cNvSpPr/>
          <p:nvPr/>
        </p:nvSpPr>
        <p:spPr>
          <a:xfrm>
            <a:off x="8349646" y="4597514"/>
            <a:ext cx="221792" cy="208464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2BFB3D-7B63-47CF-B8AB-4CE5E21B12C7}"/>
              </a:ext>
            </a:extLst>
          </p:cNvPr>
          <p:cNvCxnSpPr>
            <a:cxnSpLocks/>
          </p:cNvCxnSpPr>
          <p:nvPr/>
        </p:nvCxnSpPr>
        <p:spPr>
          <a:xfrm flipH="1" flipV="1">
            <a:off x="8423623" y="4313687"/>
            <a:ext cx="197196" cy="3275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DFC50BF-FDE9-4D54-A047-974B349479BE}"/>
              </a:ext>
            </a:extLst>
          </p:cNvPr>
          <p:cNvSpPr/>
          <p:nvPr/>
        </p:nvSpPr>
        <p:spPr>
          <a:xfrm>
            <a:off x="7060986" y="4514160"/>
            <a:ext cx="221791" cy="2091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LG Smart UI Regular" panose="020B0500000101010101"/>
              </a:rPr>
              <a:t>1</a:t>
            </a:r>
            <a:endParaRPr lang="ko-KR" altLang="en-US" sz="1400" dirty="0">
              <a:ea typeface="LG Smart UI Regular" panose="020B0500000101010101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75972B-B093-4AA0-992B-2FE9917F8E27}"/>
              </a:ext>
            </a:extLst>
          </p:cNvPr>
          <p:cNvCxnSpPr>
            <a:stCxn id="27" idx="6"/>
            <a:endCxn id="31" idx="2"/>
          </p:cNvCxnSpPr>
          <p:nvPr/>
        </p:nvCxnSpPr>
        <p:spPr>
          <a:xfrm flipV="1">
            <a:off x="6108088" y="4618749"/>
            <a:ext cx="952898" cy="19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F7D3EF-0675-443F-954D-8E973D25C57D}"/>
              </a:ext>
            </a:extLst>
          </p:cNvPr>
          <p:cNvSpPr txBox="1"/>
          <p:nvPr/>
        </p:nvSpPr>
        <p:spPr>
          <a:xfrm rot="3537942">
            <a:off x="8383391" y="4358066"/>
            <a:ext cx="5330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ea typeface="LG Smart UI Regular" panose="020B0500000101010101"/>
              </a:rPr>
              <a:t>distance</a:t>
            </a:r>
            <a:endParaRPr lang="ko-KR" altLang="en-US" sz="1050" dirty="0">
              <a:solidFill>
                <a:srgbClr val="FF0000"/>
              </a:solidFill>
              <a:ea typeface="LG Smart UI Regular" panose="020B0500000101010101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A751141-885F-4F83-A3CE-46969B816943}"/>
              </a:ext>
            </a:extLst>
          </p:cNvPr>
          <p:cNvCxnSpPr>
            <a:cxnSpLocks/>
          </p:cNvCxnSpPr>
          <p:nvPr/>
        </p:nvCxnSpPr>
        <p:spPr>
          <a:xfrm flipV="1">
            <a:off x="7287540" y="4417592"/>
            <a:ext cx="888484" cy="18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00BEB0-03E3-4613-B10F-F274C7BB0597}"/>
              </a:ext>
            </a:extLst>
          </p:cNvPr>
          <p:cNvSpPr txBox="1"/>
          <p:nvPr/>
        </p:nvSpPr>
        <p:spPr>
          <a:xfrm>
            <a:off x="7970532" y="4085657"/>
            <a:ext cx="5532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ea typeface="LG Smart UI Regular" panose="020B0500000101010101"/>
              </a:rPr>
              <a:t>예측좌표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29793-7127-4B72-A854-9F726DF9B7A2}"/>
              </a:ext>
            </a:extLst>
          </p:cNvPr>
          <p:cNvSpPr txBox="1"/>
          <p:nvPr/>
        </p:nvSpPr>
        <p:spPr>
          <a:xfrm>
            <a:off x="8237102" y="4824300"/>
            <a:ext cx="548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ea typeface="LG Smart UI Regular" panose="020B0500000101010101"/>
              </a:rPr>
              <a:t>실제좌표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89C829-2D08-4DCB-8E31-10573DC13568}"/>
              </a:ext>
            </a:extLst>
          </p:cNvPr>
          <p:cNvSpPr txBox="1"/>
          <p:nvPr/>
        </p:nvSpPr>
        <p:spPr>
          <a:xfrm>
            <a:off x="8324712" y="45472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LG Smart UI Regular" panose="020B0500000101010101"/>
              </a:rPr>
              <a:t>1</a:t>
            </a:r>
            <a:endParaRPr lang="ko-KR" altLang="en-US" sz="1400" dirty="0">
              <a:ea typeface="LG Smart UI Regular" panose="020B0500000101010101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DA9D96-2803-4398-B3EA-B6BD132CA746}"/>
              </a:ext>
            </a:extLst>
          </p:cNvPr>
          <p:cNvSpPr txBox="1"/>
          <p:nvPr/>
        </p:nvSpPr>
        <p:spPr>
          <a:xfrm>
            <a:off x="8590488" y="48955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LG Smart UI Regular" panose="020B0500000101010101"/>
              </a:rPr>
              <a:t>2</a:t>
            </a:r>
            <a:endParaRPr lang="ko-KR" altLang="en-US" sz="1400" dirty="0">
              <a:ea typeface="LG Smart UI Regular" panose="020B05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08925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4.44444E-6 L 0.02549 0.049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" y="24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974E-6 3.33333E-6 L 0.02708 0.05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/>
      <p:bldP spid="47" grpId="0"/>
      <p:bldP spid="47" grpId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DE8193-CB6A-4D2F-BABA-3BCFF5EBD40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0A714-E3D4-41D5-A7A6-F33C728C7BA1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CCA9EC-F18D-40FF-814A-85D5C6D9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513053-C936-4DE1-BB6D-A5B9F39EADB4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327353-840B-41C7-9CF9-10485D118C2F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D6346790-65F6-4681-954D-5BC6BE8E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3. Tracking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708566-7E38-4593-8F09-777D7B17062A}"/>
              </a:ext>
            </a:extLst>
          </p:cNvPr>
          <p:cNvSpPr/>
          <p:nvPr/>
        </p:nvSpPr>
        <p:spPr>
          <a:xfrm>
            <a:off x="498102" y="1597235"/>
            <a:ext cx="8850084" cy="310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예측 좌표를 구하는 방법</a:t>
            </a:r>
            <a:endParaRPr lang="en-US" altLang="ko-KR" sz="1400" b="1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Center</a:t>
            </a:r>
            <a:r>
              <a:rPr lang="ko-KR" altLang="en-US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Match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	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- 2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개 이상의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Touch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가 들어올 경우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	-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전체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Touch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가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Threshold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내에 존재할 경우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	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-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이전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frame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과 현재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frame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의 터치 개수가 동일한 경우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</a:rPr>
              <a:t>	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위 조건을 모두 만족하는 경우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Center Match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수행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예측 벡터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현재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frame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좌표 평균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–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이전 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frame </a:t>
            </a:r>
            <a:r>
              <a:rPr lang="ko-KR" altLang="en-US" sz="1100" dirty="0">
                <a:latin typeface="LG Smart UI Regular" panose="020B0500000101010101" pitchFamily="50" charset="-127"/>
                <a:ea typeface="LG Smart UI Regular" panose="020B0500000101010101"/>
                <a:cs typeface="Arial" panose="020B0604020202020204" pitchFamily="34" charset="0"/>
                <a:sym typeface="Wingdings" panose="05000000000000000000" pitchFamily="2" charset="2"/>
              </a:rPr>
              <a:t>좌표 평균</a:t>
            </a:r>
            <a:endParaRPr lang="en-US" altLang="ko-KR" sz="1100" dirty="0">
              <a:latin typeface="LG Smart UI Regular" panose="020B0500000101010101" pitchFamily="50" charset="-127"/>
              <a:ea typeface="LG Smart UI Regular" panose="020B0500000101010101"/>
              <a:cs typeface="Arial" panose="020B060402020202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254255-D0AD-4394-A914-8E0BBA1A28BB}"/>
              </a:ext>
            </a:extLst>
          </p:cNvPr>
          <p:cNvSpPr/>
          <p:nvPr/>
        </p:nvSpPr>
        <p:spPr>
          <a:xfrm>
            <a:off x="5650079" y="3507568"/>
            <a:ext cx="3757031" cy="1314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A49E97E-4680-4BC6-AB8A-9C294FDB047C}"/>
              </a:ext>
            </a:extLst>
          </p:cNvPr>
          <p:cNvSpPr/>
          <p:nvPr/>
        </p:nvSpPr>
        <p:spPr>
          <a:xfrm>
            <a:off x="5650867" y="2195526"/>
            <a:ext cx="3757031" cy="1314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FCD141-E799-42C0-B098-6A06D323F5D2}"/>
              </a:ext>
            </a:extLst>
          </p:cNvPr>
          <p:cNvSpPr txBox="1"/>
          <p:nvPr/>
        </p:nvSpPr>
        <p:spPr>
          <a:xfrm>
            <a:off x="6267920" y="2136342"/>
            <a:ext cx="581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Past0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568972-1CCA-40E6-897D-7928709246CD}"/>
              </a:ext>
            </a:extLst>
          </p:cNvPr>
          <p:cNvSpPr txBox="1"/>
          <p:nvPr/>
        </p:nvSpPr>
        <p:spPr>
          <a:xfrm>
            <a:off x="8051808" y="2141467"/>
            <a:ext cx="741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Current</a:t>
            </a:r>
            <a:endParaRPr lang="ko-KR" altLang="en-US" sz="14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B873B30-BA1F-4DA3-81FA-DC1F87953B89}"/>
              </a:ext>
            </a:extLst>
          </p:cNvPr>
          <p:cNvSpPr/>
          <p:nvPr/>
        </p:nvSpPr>
        <p:spPr>
          <a:xfrm>
            <a:off x="6302898" y="2744998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FE60EB74-7E4E-4E0F-ADC1-F9054E199AC0}"/>
              </a:ext>
            </a:extLst>
          </p:cNvPr>
          <p:cNvSpPr/>
          <p:nvPr/>
        </p:nvSpPr>
        <p:spPr>
          <a:xfrm>
            <a:off x="6565318" y="2968964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E78448F-C7E7-4B05-9983-8382770F779C}"/>
              </a:ext>
            </a:extLst>
          </p:cNvPr>
          <p:cNvSpPr/>
          <p:nvPr/>
        </p:nvSpPr>
        <p:spPr>
          <a:xfrm>
            <a:off x="6345926" y="3307808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C70372F-E30A-4CC3-8AD3-A77E357FEA3E}"/>
              </a:ext>
            </a:extLst>
          </p:cNvPr>
          <p:cNvCxnSpPr>
            <a:cxnSpLocks/>
            <a:stCxn id="83" idx="0"/>
            <a:endCxn id="82" idx="2"/>
          </p:cNvCxnSpPr>
          <p:nvPr/>
        </p:nvCxnSpPr>
        <p:spPr>
          <a:xfrm flipH="1">
            <a:off x="7528595" y="2195526"/>
            <a:ext cx="788" cy="26270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AC2B989C-D8DA-4D2A-8ED6-6FED77152236}"/>
              </a:ext>
            </a:extLst>
          </p:cNvPr>
          <p:cNvSpPr/>
          <p:nvPr/>
        </p:nvSpPr>
        <p:spPr>
          <a:xfrm>
            <a:off x="8522313" y="2502973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06AA8AD-6EE1-45F0-9C54-1BC162762603}"/>
              </a:ext>
            </a:extLst>
          </p:cNvPr>
          <p:cNvSpPr/>
          <p:nvPr/>
        </p:nvSpPr>
        <p:spPr>
          <a:xfrm>
            <a:off x="8611902" y="2927562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1247E84-7B5D-4704-BC6A-40C227A5400E}"/>
              </a:ext>
            </a:extLst>
          </p:cNvPr>
          <p:cNvSpPr/>
          <p:nvPr/>
        </p:nvSpPr>
        <p:spPr>
          <a:xfrm>
            <a:off x="8386045" y="3189435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C44259A-D06B-4269-B6AA-E01A9D7E58E0}"/>
              </a:ext>
            </a:extLst>
          </p:cNvPr>
          <p:cNvSpPr/>
          <p:nvPr/>
        </p:nvSpPr>
        <p:spPr>
          <a:xfrm>
            <a:off x="6437215" y="3054094"/>
            <a:ext cx="50388" cy="45719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1F6E851-DF00-45E0-B1FF-3FD71B62DDE8}"/>
              </a:ext>
            </a:extLst>
          </p:cNvPr>
          <p:cNvSpPr/>
          <p:nvPr/>
        </p:nvSpPr>
        <p:spPr>
          <a:xfrm>
            <a:off x="8513870" y="2921328"/>
            <a:ext cx="50388" cy="45719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CF9409C-AB4C-4EC9-8995-37F07049EB87}"/>
              </a:ext>
            </a:extLst>
          </p:cNvPr>
          <p:cNvCxnSpPr>
            <a:cxnSpLocks/>
          </p:cNvCxnSpPr>
          <p:nvPr/>
        </p:nvCxnSpPr>
        <p:spPr>
          <a:xfrm flipV="1">
            <a:off x="6487603" y="2950500"/>
            <a:ext cx="2026267" cy="12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89E629F-3773-4F04-91DC-25F76322687C}"/>
              </a:ext>
            </a:extLst>
          </p:cNvPr>
          <p:cNvSpPr/>
          <p:nvPr/>
        </p:nvSpPr>
        <p:spPr>
          <a:xfrm>
            <a:off x="6302898" y="3950543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8F28E71-C311-43EF-A630-70FF1FD04043}"/>
              </a:ext>
            </a:extLst>
          </p:cNvPr>
          <p:cNvSpPr/>
          <p:nvPr/>
        </p:nvSpPr>
        <p:spPr>
          <a:xfrm>
            <a:off x="6565318" y="4174509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AD3BB3C-5000-435A-AB4B-FF637869599C}"/>
              </a:ext>
            </a:extLst>
          </p:cNvPr>
          <p:cNvSpPr/>
          <p:nvPr/>
        </p:nvSpPr>
        <p:spPr>
          <a:xfrm>
            <a:off x="6345926" y="4513353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81BD9A3-FBAF-4ABD-9750-F67CC7FA545F}"/>
              </a:ext>
            </a:extLst>
          </p:cNvPr>
          <p:cNvSpPr/>
          <p:nvPr/>
        </p:nvSpPr>
        <p:spPr>
          <a:xfrm>
            <a:off x="8522313" y="3708518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B45B787-E27E-4AA2-A784-EF62924EE1C1}"/>
              </a:ext>
            </a:extLst>
          </p:cNvPr>
          <p:cNvSpPr/>
          <p:nvPr/>
        </p:nvSpPr>
        <p:spPr>
          <a:xfrm>
            <a:off x="8611902" y="4133107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09431FA-469F-4249-9966-CBA3E375F4E2}"/>
              </a:ext>
            </a:extLst>
          </p:cNvPr>
          <p:cNvSpPr/>
          <p:nvPr/>
        </p:nvSpPr>
        <p:spPr>
          <a:xfrm>
            <a:off x="8386045" y="4394980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4123294-ED42-4855-8373-2E1BC2C26A16}"/>
              </a:ext>
            </a:extLst>
          </p:cNvPr>
          <p:cNvCxnSpPr>
            <a:cxnSpLocks/>
          </p:cNvCxnSpPr>
          <p:nvPr/>
        </p:nvCxnSpPr>
        <p:spPr>
          <a:xfrm flipV="1">
            <a:off x="6462409" y="3899046"/>
            <a:ext cx="2026267" cy="12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B00DE75-D2D7-40C8-9432-822FF6550962}"/>
              </a:ext>
            </a:extLst>
          </p:cNvPr>
          <p:cNvCxnSpPr>
            <a:cxnSpLocks/>
          </p:cNvCxnSpPr>
          <p:nvPr/>
        </p:nvCxnSpPr>
        <p:spPr>
          <a:xfrm flipV="1">
            <a:off x="6725981" y="4116446"/>
            <a:ext cx="2026267" cy="12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457B5797-1772-4F5A-B11E-4393B246E3F5}"/>
              </a:ext>
            </a:extLst>
          </p:cNvPr>
          <p:cNvCxnSpPr>
            <a:cxnSpLocks/>
          </p:cNvCxnSpPr>
          <p:nvPr/>
        </p:nvCxnSpPr>
        <p:spPr>
          <a:xfrm flipV="1">
            <a:off x="6509329" y="4453199"/>
            <a:ext cx="2026267" cy="12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8473503-D5D6-468E-B480-DBC6AFEDE19E}"/>
              </a:ext>
            </a:extLst>
          </p:cNvPr>
          <p:cNvSpPr txBox="1"/>
          <p:nvPr/>
        </p:nvSpPr>
        <p:spPr>
          <a:xfrm>
            <a:off x="6102950" y="31125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ea typeface="LG Smart UI Regular" panose="020B0500000101010101"/>
              </a:rPr>
              <a:t>중심좌표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A671B7-9378-4669-B35D-B19060C8B6EE}"/>
              </a:ext>
            </a:extLst>
          </p:cNvPr>
          <p:cNvSpPr txBox="1"/>
          <p:nvPr/>
        </p:nvSpPr>
        <p:spPr>
          <a:xfrm>
            <a:off x="8062475" y="29966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ea typeface="LG Smart UI Regular" panose="020B0500000101010101"/>
              </a:rPr>
              <a:t>중심좌표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F3BDFA9-4082-4D8E-B1A6-CBE4E35C704F}"/>
              </a:ext>
            </a:extLst>
          </p:cNvPr>
          <p:cNvSpPr/>
          <p:nvPr/>
        </p:nvSpPr>
        <p:spPr>
          <a:xfrm>
            <a:off x="8062476" y="2434900"/>
            <a:ext cx="990962" cy="975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9C2074-44FD-4C8D-864F-053A9543B22F}"/>
              </a:ext>
            </a:extLst>
          </p:cNvPr>
          <p:cNvSpPr txBox="1"/>
          <p:nvPr/>
        </p:nvSpPr>
        <p:spPr>
          <a:xfrm>
            <a:off x="8701226" y="317132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ea typeface="LG Smart UI Regular" panose="020B0500000101010101"/>
              </a:rPr>
              <a:t>Thd</a:t>
            </a:r>
            <a:endParaRPr lang="ko-KR" altLang="en-US" sz="1000" dirty="0">
              <a:solidFill>
                <a:srgbClr val="FF0000"/>
              </a:solidFill>
              <a:ea typeface="LG Smart UI Regular" panose="020B0500000101010101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9F8D4FA-85CF-425F-86AC-C93287077EE8}"/>
              </a:ext>
            </a:extLst>
          </p:cNvPr>
          <p:cNvSpPr/>
          <p:nvPr/>
        </p:nvSpPr>
        <p:spPr>
          <a:xfrm>
            <a:off x="8488676" y="3811938"/>
            <a:ext cx="155482" cy="147409"/>
          </a:xfrm>
          <a:prstGeom prst="ellipse">
            <a:avLst/>
          </a:prstGeom>
          <a:noFill/>
          <a:ln w="22225">
            <a:solidFill>
              <a:srgbClr val="4F81BD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3D795DD-10BE-4195-936D-913E55246D13}"/>
              </a:ext>
            </a:extLst>
          </p:cNvPr>
          <p:cNvSpPr/>
          <p:nvPr/>
        </p:nvSpPr>
        <p:spPr>
          <a:xfrm>
            <a:off x="8754294" y="4029544"/>
            <a:ext cx="155482" cy="147409"/>
          </a:xfrm>
          <a:prstGeom prst="ellipse">
            <a:avLst/>
          </a:prstGeom>
          <a:noFill/>
          <a:ln w="22225">
            <a:solidFill>
              <a:srgbClr val="4F81BD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EDBD17F8-D621-464C-8F0F-4AD736954BE5}"/>
              </a:ext>
            </a:extLst>
          </p:cNvPr>
          <p:cNvSpPr/>
          <p:nvPr/>
        </p:nvSpPr>
        <p:spPr>
          <a:xfrm>
            <a:off x="8545744" y="4366636"/>
            <a:ext cx="155482" cy="147409"/>
          </a:xfrm>
          <a:prstGeom prst="ellipse">
            <a:avLst/>
          </a:prstGeom>
          <a:noFill/>
          <a:ln w="22225">
            <a:solidFill>
              <a:srgbClr val="4F81BD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67C81CB-1065-435E-B6EB-F24B520EC2BC}"/>
              </a:ext>
            </a:extLst>
          </p:cNvPr>
          <p:cNvSpPr txBox="1"/>
          <p:nvPr/>
        </p:nvSpPr>
        <p:spPr>
          <a:xfrm>
            <a:off x="8845721" y="48687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ea typeface="LG Smart UI Regular" panose="020B0500000101010101"/>
              </a:rPr>
              <a:t>예측좌표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B933570-017C-4500-8288-3177660F7819}"/>
              </a:ext>
            </a:extLst>
          </p:cNvPr>
          <p:cNvSpPr/>
          <p:nvPr/>
        </p:nvSpPr>
        <p:spPr>
          <a:xfrm>
            <a:off x="8715745" y="4893555"/>
            <a:ext cx="155482" cy="147409"/>
          </a:xfrm>
          <a:prstGeom prst="ellipse">
            <a:avLst/>
          </a:prstGeom>
          <a:noFill/>
          <a:ln w="22225">
            <a:solidFill>
              <a:srgbClr val="4F81BD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EB0ABE5-615A-4505-9C40-CBAEB0BD55C8}"/>
              </a:ext>
            </a:extLst>
          </p:cNvPr>
          <p:cNvSpPr/>
          <p:nvPr/>
        </p:nvSpPr>
        <p:spPr>
          <a:xfrm>
            <a:off x="8707442" y="5126523"/>
            <a:ext cx="160663" cy="1552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5B144A9-AFDC-43D4-9E09-4387F7A053EF}"/>
              </a:ext>
            </a:extLst>
          </p:cNvPr>
          <p:cNvSpPr txBox="1"/>
          <p:nvPr/>
        </p:nvSpPr>
        <p:spPr>
          <a:xfrm>
            <a:off x="8845721" y="51127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ea typeface="LG Smart UI Regular" panose="020B0500000101010101"/>
              </a:rPr>
              <a:t>실제좌표</a:t>
            </a:r>
          </a:p>
        </p:txBody>
      </p:sp>
    </p:spTree>
    <p:extLst>
      <p:ext uri="{BB962C8B-B14F-4D97-AF65-F5344CB8AC3E}">
        <p14:creationId xmlns:p14="http://schemas.microsoft.com/office/powerpoint/2010/main" val="319737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51150</TotalTime>
  <Words>3426</Words>
  <Application>Microsoft Office PowerPoint</Application>
  <PresentationFormat>A4 용지(210x297mm)</PresentationFormat>
  <Paragraphs>656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Arial Unicode MS</vt:lpstr>
      <vt:lpstr>LG Smart UI Regular</vt:lpstr>
      <vt:lpstr>LG Smart UI SemiBold</vt:lpstr>
      <vt:lpstr>LG스마트체 Regular</vt:lpstr>
      <vt:lpstr>LG스마트체 SemiBold</vt:lpstr>
      <vt:lpstr>LG스마트체2.0 Regular</vt:lpstr>
      <vt:lpstr>굴림</vt:lpstr>
      <vt:lpstr>돋움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Filter</dc:title>
  <dc:creator>이헌</dc:creator>
  <cp:lastModifiedBy>이헌</cp:lastModifiedBy>
  <cp:revision>324</cp:revision>
  <dcterms:created xsi:type="dcterms:W3CDTF">2022-11-01T02:40:20Z</dcterms:created>
  <dcterms:modified xsi:type="dcterms:W3CDTF">2023-01-17T01:43:35Z</dcterms:modified>
</cp:coreProperties>
</file>