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4" r:id="rId1"/>
  </p:sldMasterIdLst>
  <p:notesMasterIdLst>
    <p:notesMasterId r:id="rId15"/>
  </p:notesMasterIdLst>
  <p:sldIdLst>
    <p:sldId id="259" r:id="rId2"/>
    <p:sldId id="287" r:id="rId3"/>
    <p:sldId id="273" r:id="rId4"/>
    <p:sldId id="293" r:id="rId5"/>
    <p:sldId id="295" r:id="rId6"/>
    <p:sldId id="288" r:id="rId7"/>
    <p:sldId id="289" r:id="rId8"/>
    <p:sldId id="290" r:id="rId9"/>
    <p:sldId id="299" r:id="rId10"/>
    <p:sldId id="291" r:id="rId11"/>
    <p:sldId id="301" r:id="rId12"/>
    <p:sldId id="292" r:id="rId13"/>
    <p:sldId id="303" r:id="rId1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7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헌" initials="이" lastIdx="1" clrIdx="0">
    <p:extLst>
      <p:ext uri="{19B8F6BF-5375-455C-9EA6-DF929625EA0E}">
        <p15:presenceInfo xmlns:p15="http://schemas.microsoft.com/office/powerpoint/2012/main" userId="S-1-5-21-3209963065-608272421-2735405304-222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66FF66"/>
    <a:srgbClr val="3366FF"/>
    <a:srgbClr val="FFBDBD"/>
    <a:srgbClr val="CDDEFF"/>
    <a:srgbClr val="FF6600"/>
    <a:srgbClr val="2F5597"/>
    <a:srgbClr val="FFCCCC"/>
    <a:srgbClr val="FFCC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83489" autoAdjust="0"/>
  </p:normalViewPr>
  <p:slideViewPr>
    <p:cSldViewPr snapToGrid="0" showGuides="1">
      <p:cViewPr varScale="1">
        <p:scale>
          <a:sx n="95" d="100"/>
          <a:sy n="95" d="100"/>
        </p:scale>
        <p:origin x="3504" y="90"/>
      </p:cViewPr>
      <p:guideLst>
        <p:guide pos="217"/>
        <p:guide orient="horz" pos="1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7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4F248-1C3E-4F09-B795-72E3B8B03314}" type="datetimeFigureOut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BF92E-9405-461B-B2A5-E8C7B04BA1C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818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005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836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448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08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9940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세미나에서는 계산된 좌표가 출력되기 전 최종적으로 거치는 몇가지 과정에 대해서 설명하고</a:t>
            </a:r>
            <a:r>
              <a:rPr lang="en-US" altLang="ko-KR" dirty="0"/>
              <a:t>, </a:t>
            </a:r>
            <a:r>
              <a:rPr lang="ko-KR" altLang="en-US" dirty="0"/>
              <a:t>추가적으로 </a:t>
            </a:r>
            <a:r>
              <a:rPr lang="en-US" altLang="ko-KR" dirty="0"/>
              <a:t>Noise Detection</a:t>
            </a:r>
            <a:r>
              <a:rPr lang="ko-KR" altLang="en-US" dirty="0"/>
              <a:t>에 대해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112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먼저 </a:t>
            </a:r>
            <a:r>
              <a:rPr lang="en-US" altLang="ko-KR" dirty="0"/>
              <a:t>Pend Touch</a:t>
            </a:r>
            <a:r>
              <a:rPr lang="ko-KR" altLang="en-US" dirty="0"/>
              <a:t> 함수에 대해서 설명 드리겠습니다</a:t>
            </a:r>
            <a:r>
              <a:rPr lang="en-US" altLang="ko-KR" dirty="0"/>
              <a:t>. </a:t>
            </a:r>
            <a:r>
              <a:rPr lang="en-US" altLang="ko-KR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Pend Touch :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앞에서 계산한 좌표들을 최종적으로 보정해 출력해 주는 역할을 하고있고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크게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가지 정도의 기능이 있습니다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첫번째로는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On/Off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기능입니다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설명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###  Label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개일때는 설정된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Thd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값에서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만큼 더 넘어야지만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On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되고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Label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 이상일 때에는 설정된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Thd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값만 넘으면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On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시켜주고 있습니다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두번째로는 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Local Finger Noise Remove 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기능입니다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pen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사용하다 보면 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pen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finger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잘못 </a:t>
            </a:r>
            <a:r>
              <a:rPr lang="ko-KR" altLang="en-US" sz="1200" b="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센싱되는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경우가 발생하는데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상황에서는 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pen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 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finger 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두개의 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데이터가 모두 발생합니다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일반적으로 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pen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 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finger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매우 가까운 상황에서의 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발생하지 않기 때문에 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pen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 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finger 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사이의 거리가 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1024 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이하이면 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finger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터치를 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off 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시켜주어서</a:t>
            </a:r>
            <a:endParaRPr lang="en-US" altLang="ko-KR" sz="1200" b="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pen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finger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잘못 인식된 경우 출력이 잘못 되는 것을 막아주고 있습니다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77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세번째 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Palm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Whole Touch Remove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입니다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WholeTouchRemove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파라미터가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YES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define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돼있으면 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palm 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발생시에 현재 존재하는 모든 터치를 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off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시켜주는 기능을 해주고 있습니다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네번째로는 한 지점을 길게 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하는 경우 좌표를 보정해 주는 기능입니다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경우 보정을 해주지 않으면 같은 위치를 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하고 있다고 해도</a:t>
            </a:r>
            <a:endParaRPr lang="en-US" altLang="ko-KR" sz="1200" b="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미세하게 다른 좌표들이 계산되어 출력되기 때문에 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jitter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발생하게 됩니다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때문에 오른쪽 그림과 같이 </a:t>
            </a:r>
            <a:r>
              <a:rPr lang="en-US" altLang="ko-KR" sz="1200" b="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moveThd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지정해주어서 이 </a:t>
            </a:r>
            <a:r>
              <a:rPr lang="en-US" altLang="ko-KR" sz="1200" b="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thd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넘어야지만 새롭게 현재 좌표가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출력되도록 해주고 있습니다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다섯번째로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Pend Touch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modify 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함수를 호출하게 되는데 이 함수에서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Edge_Expand, Resolution, Clipping, Remove_Edge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같이 이전 좌표와 현재 좌표를 이용하여 현재 좌표를 올바르게 수정하여 출력해주는 기능을 하고있습니다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괄호 안에 있는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가지 함수는 뒤에서 좀 더 자세하게 설명 하겠습니다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432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Edge Expand </a:t>
            </a:r>
            <a:r>
              <a:rPr lang="ko-KR" altLang="en-US" dirty="0"/>
              <a:t>설명 드리겠습니다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Edge Expand</a:t>
            </a:r>
            <a:r>
              <a:rPr lang="ko-KR" altLang="en-US" dirty="0"/>
              <a:t>는 일반적인 경우 </a:t>
            </a:r>
            <a:r>
              <a:rPr lang="en-US" altLang="ko-KR" dirty="0"/>
              <a:t>Edge Touch </a:t>
            </a:r>
            <a:r>
              <a:rPr lang="ko-KR" altLang="en-US" dirty="0"/>
              <a:t>시에 </a:t>
            </a:r>
            <a:r>
              <a:rPr lang="en-US" altLang="ko-KR" dirty="0"/>
              <a:t>Edge </a:t>
            </a:r>
            <a:r>
              <a:rPr lang="ko-KR" altLang="en-US" dirty="0"/>
              <a:t>끝이 출력되지 않는 문제가 있기때문에</a:t>
            </a:r>
            <a:r>
              <a:rPr lang="en-US" altLang="ko-KR" dirty="0"/>
              <a:t>, </a:t>
            </a:r>
            <a:r>
              <a:rPr lang="ko-KR" altLang="en-US" dirty="0"/>
              <a:t>이를 보완해주기 위해 사용하고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좌표를 계산하는 단계에서도 가상의 </a:t>
            </a:r>
            <a:r>
              <a:rPr lang="en-US" altLang="ko-KR" dirty="0"/>
              <a:t>Delta</a:t>
            </a:r>
            <a:r>
              <a:rPr lang="ko-KR" altLang="en-US" dirty="0"/>
              <a:t>값을 생성해서 </a:t>
            </a:r>
            <a:r>
              <a:rPr lang="en-US" altLang="ko-KR" dirty="0"/>
              <a:t>Edge Expand</a:t>
            </a:r>
            <a:r>
              <a:rPr lang="ko-KR" altLang="en-US" dirty="0"/>
              <a:t>를 수행해주기는 하지만 그것만으로는 부족해서 한 번 더 수행해주고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/>
              <a:t>Edge Expand</a:t>
            </a:r>
            <a:r>
              <a:rPr lang="ko-KR" altLang="en-US" dirty="0"/>
              <a:t>하는 방법은 </a:t>
            </a:r>
            <a:r>
              <a:rPr lang="en-US" altLang="ko-KR" dirty="0"/>
              <a:t>edge</a:t>
            </a:r>
            <a:r>
              <a:rPr lang="ko-KR" altLang="en-US" dirty="0"/>
              <a:t> </a:t>
            </a:r>
            <a:r>
              <a:rPr lang="en-US" altLang="ko-KR" dirty="0"/>
              <a:t>touch</a:t>
            </a:r>
            <a:r>
              <a:rPr lang="ko-KR" altLang="en-US" dirty="0"/>
              <a:t>가 들어오면 </a:t>
            </a:r>
            <a:r>
              <a:rPr lang="en-US" altLang="ko-KR" dirty="0"/>
              <a:t>edge </a:t>
            </a:r>
            <a:r>
              <a:rPr lang="ko-KR" altLang="en-US" dirty="0"/>
              <a:t>쪽으로 좌표를 밀어주는 방식을 사용하고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 때문에 상황에 따라 </a:t>
            </a:r>
            <a:r>
              <a:rPr lang="en-US" altLang="ko-KR" dirty="0"/>
              <a:t>Expand</a:t>
            </a:r>
            <a:r>
              <a:rPr lang="ko-KR" altLang="en-US" dirty="0"/>
              <a:t>의 강도를 </a:t>
            </a:r>
            <a:r>
              <a:rPr lang="en-US" altLang="ko-KR" dirty="0"/>
              <a:t>3</a:t>
            </a:r>
            <a:r>
              <a:rPr lang="ko-KR" altLang="en-US" dirty="0"/>
              <a:t>가지로 조절해 주고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Big finger</a:t>
            </a:r>
            <a:r>
              <a:rPr lang="ko-KR" altLang="en-US" dirty="0"/>
              <a:t>일 경우 </a:t>
            </a:r>
            <a:r>
              <a:rPr lang="en-US" altLang="ko-KR" dirty="0"/>
              <a:t>Expand</a:t>
            </a:r>
            <a:r>
              <a:rPr lang="ko-KR" altLang="en-US" dirty="0"/>
              <a:t>를 가장 강하게 수행하고 있고</a:t>
            </a:r>
            <a:r>
              <a:rPr lang="en-US" altLang="ko-KR" dirty="0"/>
              <a:t>, small finger</a:t>
            </a:r>
            <a:r>
              <a:rPr lang="ko-KR" altLang="en-US" dirty="0"/>
              <a:t>일 경우에 가장 약하게 수행해주고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507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부분은 </a:t>
            </a:r>
            <a:r>
              <a:rPr lang="en-US" altLang="ko-KR" dirty="0"/>
              <a:t>Edge Expand</a:t>
            </a:r>
            <a:r>
              <a:rPr lang="ko-KR" altLang="en-US" dirty="0"/>
              <a:t>의 수식을 보여주고 있습니다</a:t>
            </a:r>
            <a:r>
              <a:rPr lang="en-US" altLang="ko-KR" dirty="0"/>
              <a:t>.</a:t>
            </a:r>
          </a:p>
          <a:p>
            <a:r>
              <a:rPr lang="en-US" altLang="ko-KR" sz="1200" dirty="0">
                <a:latin typeface="Calisto MT" panose="02040603050505030304" pitchFamily="18" charset="0"/>
                <a:ea typeface="LG스마트체 Regular" panose="020B0600000101010101" pitchFamily="50" charset="-127"/>
              </a:rPr>
              <a:t>iXExpandStart</a:t>
            </a:r>
            <a:r>
              <a:rPr lang="ko-KR" altLang="en-US" sz="1200" dirty="0">
                <a:latin typeface="Calisto MT" panose="02040603050505030304" pitchFamily="18" charset="0"/>
                <a:ea typeface="LG스마트체 Regular" panose="020B0600000101010101" pitchFamily="50" charset="-127"/>
              </a:rPr>
              <a:t>가 </a:t>
            </a:r>
            <a:r>
              <a:rPr lang="en-US" altLang="ko-KR" sz="1200" dirty="0">
                <a:latin typeface="Calisto MT" panose="02040603050505030304" pitchFamily="18" charset="0"/>
                <a:ea typeface="LG스마트체 Regular" panose="020B0600000101010101" pitchFamily="50" charset="-127"/>
              </a:rPr>
              <a:t>edge Expand</a:t>
            </a:r>
            <a:r>
              <a:rPr lang="ko-KR" altLang="en-US" sz="1200" dirty="0">
                <a:latin typeface="Calisto MT" panose="02040603050505030304" pitchFamily="18" charset="0"/>
                <a:ea typeface="LG스마트체 Regular" panose="020B0600000101010101" pitchFamily="50" charset="-127"/>
              </a:rPr>
              <a:t>가 적용될 </a:t>
            </a:r>
            <a:r>
              <a:rPr lang="en-US" altLang="ko-KR" sz="1200" dirty="0">
                <a:latin typeface="Calisto MT" panose="02040603050505030304" pitchFamily="18" charset="0"/>
                <a:ea typeface="LG스마트체 Regular" panose="020B0600000101010101" pitchFamily="50" charset="-127"/>
              </a:rPr>
              <a:t>edge</a:t>
            </a:r>
            <a:r>
              <a:rPr lang="ko-KR" altLang="en-US" sz="1200" dirty="0">
                <a:latin typeface="Calisto MT" panose="02040603050505030304" pitchFamily="18" charset="0"/>
                <a:ea typeface="LG스마트체 Regular" panose="020B0600000101010101" pitchFamily="50" charset="-127"/>
              </a:rPr>
              <a:t>의 영역이고</a:t>
            </a:r>
            <a:endParaRPr lang="en-US" altLang="ko-KR" sz="1200" dirty="0">
              <a:latin typeface="Calisto MT" panose="02040603050505030304" pitchFamily="18" charset="0"/>
              <a:ea typeface="LG스마트체 Regular" panose="020B0600000101010101" pitchFamily="50" charset="-127"/>
            </a:endParaRPr>
          </a:p>
          <a:p>
            <a:r>
              <a:rPr lang="ko-KR" altLang="en-US" sz="1200" dirty="0">
                <a:latin typeface="Calisto MT" panose="02040603050505030304" pitchFamily="18" charset="0"/>
                <a:ea typeface="LG스마트체 Regular" panose="020B0600000101010101" pitchFamily="50" charset="-127"/>
              </a:rPr>
              <a:t>아래쪽에 수식처럼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ucEdgeExpand</a:t>
            </a:r>
            <a:r>
              <a:rPr lang="ko-KR" alt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만큼 좌표를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edge</a:t>
            </a:r>
            <a:r>
              <a:rPr lang="ko-KR" alt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쪽으로 밀어주고 있습니다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r>
              <a:rPr lang="ko-KR" altLang="en-US" dirty="0"/>
              <a:t>여기서 </a:t>
            </a:r>
            <a:r>
              <a:rPr lang="en-US" altLang="ko-KR" sz="1200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ucEdgeExpand </a:t>
            </a:r>
            <a:r>
              <a:rPr lang="ko-KR" altLang="en-US" sz="1200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값이 클 수록 좌표를 </a:t>
            </a:r>
            <a:r>
              <a:rPr lang="en-US" altLang="ko-KR" sz="1200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Edge </a:t>
            </a:r>
            <a:r>
              <a:rPr lang="ko-KR" altLang="en-US" sz="1200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쪽으로 더 강하게 밀어줄 수 있습니다</a:t>
            </a:r>
            <a:r>
              <a:rPr lang="en-US" altLang="ko-KR" sz="1200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380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다음은 </a:t>
                </a:r>
                <a:r>
                  <a:rPr lang="en-US" altLang="ko-KR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Resolution</a:t>
                </a:r>
                <a:r>
                  <a:rPr lang="ko-KR" alt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입니다</a:t>
                </a:r>
                <a:r>
                  <a:rPr lang="en-US" altLang="ko-KR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ko-KR" alt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좌표를 해상도에 맞게 출력을 시켜주는 부분인데</a:t>
                </a:r>
                <a:r>
                  <a:rPr lang="en-US" altLang="ko-KR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:r>
                  <a:rPr lang="ko-KR" alt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아래쪽 수식에서 </a:t>
                </a:r>
                <a14:m>
                  <m:oMath xmlns:m="http://schemas.openxmlformats.org/officeDocument/2006/math">
                    <m:r>
                      <a:rPr lang="en-US" altLang="ko-KR" sz="1200" i="1" smtClean="0">
                        <a:solidFill>
                          <a:srgbClr val="0070C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𝑠𝐹𝑖𝑛𝑔𝑒𝑟𝐺𝑙𝑜𝑏𝑎𝑙𝐶𝑜𝑜𝑟𝑑𝑖𝑋𝑅𝑒𝑠𝑜𝑙𝑢𝑡𝑖𝑜𝑛𝑂𝑓𝑓𝑠𝑒𝑡</m:t>
                    </m:r>
                    <m:r>
                      <a:rPr lang="ko-KR" altLang="en-US" sz="1200" i="1" smtClean="0">
                        <a:solidFill>
                          <a:srgbClr val="0070C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으</m:t>
                    </m:r>
                  </m:oMath>
                </a14:m>
                <a:r>
                  <a:rPr lang="ko-KR" alt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로 좌표의 </a:t>
                </a:r>
                <a:r>
                  <a:rPr lang="en-US" altLang="ko-KR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scaling</a:t>
                </a:r>
                <a:r>
                  <a:rPr lang="ko-KR" alt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을 조절해 줄 수 있고</a:t>
                </a:r>
                <a:r>
                  <a:rPr lang="en-US" altLang="ko-KR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200" i="1" smtClean="0">
                        <a:solidFill>
                          <a:schemeClr val="bg1">
                            <a:lumMod val="50000"/>
                          </a:schemeClr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𝑠𝐹𝑖𝑛𝑔𝑒𝑟𝐺𝑙𝑜𝑏𝑎𝑙𝐶𝑜𝑜𝑟𝑑𝑖𝑂𝑓𝑓𝑠𝑒𝑡𝑋</m:t>
                    </m:r>
                  </m:oMath>
                </a14:m>
                <a:r>
                  <a:rPr lang="ko-KR" alt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으로 좌표의 위치를 조정해서</a:t>
                </a:r>
                <a:endParaRPr lang="en-US" altLang="ko-KR" sz="12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resolution</a:t>
                </a:r>
                <a:r>
                  <a:rPr lang="ko-KR" alt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을 맞출 수 있습니다</a:t>
                </a:r>
                <a:r>
                  <a:rPr lang="en-US" altLang="ko-KR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altLang="ko-KR" sz="12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ko-KR" alt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그리고 </a:t>
                </a:r>
                <a:r>
                  <a:rPr lang="en-US" altLang="ko-KR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r>
                  <a:rPr lang="ko-KR" alt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쪽과 </a:t>
                </a:r>
                <a:r>
                  <a:rPr lang="en-US" altLang="ko-KR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center</a:t>
                </a:r>
                <a:r>
                  <a:rPr lang="ko-KR" alt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쪽의 </a:t>
                </a:r>
                <a:r>
                  <a:rPr lang="en-US" altLang="ko-KR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lang="ko-KR" alt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사이즈가 다른 경우 하나의 식으로 좌표 튜닝이 어려울 수 있기 때문에 </a:t>
                </a:r>
                <a:r>
                  <a:rPr lang="en-US" altLang="ko-KR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ko-KR" alt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개의 수식으로 각각 조절 할 수도 있습니다</a:t>
                </a:r>
                <a:r>
                  <a:rPr lang="en-US" altLang="ko-KR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다음은 </a:t>
                </a:r>
                <a:r>
                  <a:rPr lang="en-US" altLang="ko-KR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Resolution</a:t>
                </a:r>
                <a:r>
                  <a:rPr lang="ko-KR" alt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입니다</a:t>
                </a:r>
                <a:r>
                  <a:rPr lang="en-US" altLang="ko-KR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ko-KR" alt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좌표를 해상도에 맞게 출력을 시켜주는 부분인데</a:t>
                </a:r>
                <a:r>
                  <a:rPr lang="en-US" altLang="ko-KR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:r>
                  <a:rPr lang="ko-KR" alt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아래쪽 수식에서 </a:t>
                </a:r>
                <a:r>
                  <a:rPr lang="en-US" altLang="ko-KR" sz="1200" i="0">
                    <a:solidFill>
                      <a:srgbClr val="0070C0"/>
                    </a:solidFill>
                    <a:highlight>
                      <a:srgbClr val="FFFFFF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𝑠𝐹𝑖𝑛𝑔𝑒𝑟𝐺𝑙𝑜𝑏𝑎𝑙𝐶𝑜𝑜𝑟𝑑𝑖𝑋𝑅𝑒𝑠𝑜𝑙𝑢𝑡𝑖𝑜𝑛𝑂𝑓𝑓𝑠𝑒𝑡</a:t>
                </a:r>
                <a:r>
                  <a:rPr lang="ko-KR" altLang="en-US" sz="1200" i="0">
                    <a:solidFill>
                      <a:srgbClr val="0070C0"/>
                    </a:solidFill>
                    <a:highlight>
                      <a:srgbClr val="FFFFFF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으</a:t>
                </a:r>
                <a:r>
                  <a:rPr lang="ko-KR" alt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로 좌표의 </a:t>
                </a:r>
                <a:r>
                  <a:rPr lang="en-US" altLang="ko-KR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scaling</a:t>
                </a:r>
                <a:r>
                  <a:rPr lang="ko-KR" alt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을 조절해 줄 수 있고</a:t>
                </a:r>
                <a:r>
                  <a:rPr lang="en-US" altLang="ko-KR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ko-KR" sz="1200" i="0">
                    <a:solidFill>
                      <a:schemeClr val="bg1">
                        <a:lumMod val="50000"/>
                      </a:schemeClr>
                    </a:solidFill>
                    <a:highlight>
                      <a:srgbClr val="FFFFFF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𝑠𝐹𝑖𝑛𝑔𝑒𝑟𝐺𝑙𝑜𝑏𝑎𝑙𝐶𝑜𝑜𝑟𝑑𝑖𝑂𝑓𝑓𝑠𝑒𝑡𝑋</a:t>
                </a:r>
                <a:r>
                  <a:rPr lang="ko-KR" alt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으로 좌표의 위치를 조정해서</a:t>
                </a:r>
                <a:endParaRPr lang="en-US" altLang="ko-KR" sz="12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resolution</a:t>
                </a:r>
                <a:r>
                  <a:rPr lang="ko-KR" alt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을 맞출 수 있습니다</a:t>
                </a:r>
                <a:r>
                  <a:rPr lang="en-US" altLang="ko-KR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altLang="ko-KR" sz="12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ko-KR" alt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그리고 </a:t>
                </a:r>
                <a:r>
                  <a:rPr lang="en-US" altLang="ko-KR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r>
                  <a:rPr lang="ko-KR" alt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쪽과 </a:t>
                </a:r>
                <a:r>
                  <a:rPr lang="en-US" altLang="ko-KR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center</a:t>
                </a:r>
                <a:r>
                  <a:rPr lang="ko-KR" alt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쪽의 </a:t>
                </a:r>
                <a:r>
                  <a:rPr lang="en-US" altLang="ko-KR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lang="ko-KR" alt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사이즈가 다른 경우 하나의 식으로 좌표 튜닝이 어려울 수 있기 때문에 </a:t>
                </a:r>
                <a:r>
                  <a:rPr lang="en-US" altLang="ko-KR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ko-KR" alt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개의 수식으로 각각 조절 할 수도 있습니다</a:t>
                </a:r>
                <a:r>
                  <a:rPr lang="en-US" altLang="ko-KR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597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en-US" altLang="ko-KR" dirty="0"/>
              <a:t>Clipping</a:t>
            </a:r>
            <a:r>
              <a:rPr lang="ko-KR" altLang="en-US" dirty="0"/>
              <a:t>입니다</a:t>
            </a:r>
            <a:r>
              <a:rPr lang="en-US" altLang="ko-KR" dirty="0"/>
              <a:t>. Clipping</a:t>
            </a:r>
            <a:r>
              <a:rPr lang="ko-KR" altLang="en-US" dirty="0"/>
              <a:t>은 </a:t>
            </a:r>
            <a:r>
              <a:rPr lang="en-US" altLang="ko-KR" dirty="0"/>
              <a:t>~~</a:t>
            </a:r>
          </a:p>
          <a:p>
            <a:r>
              <a:rPr lang="ko-KR" altLang="en-US" dirty="0"/>
              <a:t>이전 버전에서는 </a:t>
            </a:r>
            <a:r>
              <a:rPr lang="en-US" altLang="ko-KR" dirty="0"/>
              <a:t>drawing</a:t>
            </a:r>
            <a:r>
              <a:rPr lang="ko-KR" altLang="en-US" dirty="0"/>
              <a:t>의 기울기를 고려하지 않고 단순히 범위를 넘어서는 좌표를 안쪽으로 </a:t>
            </a:r>
            <a:r>
              <a:rPr lang="en-US" altLang="ko-KR" dirty="0"/>
              <a:t>Clipping</a:t>
            </a:r>
            <a:r>
              <a:rPr lang="ko-KR" altLang="en-US" dirty="0"/>
              <a:t>하는 방식을 사용했습니다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아래쪽 그림처럼 </a:t>
            </a:r>
            <a:r>
              <a:rPr lang="en-US" altLang="ko-KR" dirty="0"/>
              <a:t>x</a:t>
            </a:r>
            <a:r>
              <a:rPr lang="ko-KR" altLang="en-US" dirty="0"/>
              <a:t>쪽 좌표만 범위를 벗어난 경우 </a:t>
            </a:r>
            <a:r>
              <a:rPr lang="en-US" altLang="ko-KR" dirty="0"/>
              <a:t>x</a:t>
            </a:r>
            <a:r>
              <a:rPr lang="ko-KR" altLang="en-US" dirty="0"/>
              <a:t>좌표만 범위 안쪽으로 수정해주고 </a:t>
            </a:r>
            <a:r>
              <a:rPr lang="en-US" altLang="ko-KR" dirty="0"/>
              <a:t>y</a:t>
            </a:r>
            <a:r>
              <a:rPr lang="ko-KR" altLang="en-US" dirty="0"/>
              <a:t>좌표는 그대로 출력해주기 때문에</a:t>
            </a:r>
            <a:endParaRPr lang="en-US" altLang="ko-KR" dirty="0"/>
          </a:p>
          <a:p>
            <a:r>
              <a:rPr lang="ko-KR" altLang="en-US" dirty="0"/>
              <a:t>파란색 동그라미 부분처럼 </a:t>
            </a:r>
            <a:r>
              <a:rPr lang="en-US" altLang="ko-KR" dirty="0"/>
              <a:t>edge</a:t>
            </a:r>
            <a:r>
              <a:rPr lang="ko-KR" altLang="en-US" dirty="0"/>
              <a:t>쪽에서 꺾이는 현상이 발생하게 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602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현재 사용하고 있는 버전에서는 </a:t>
            </a:r>
            <a:r>
              <a:rPr lang="en-US" altLang="ko-KR" dirty="0"/>
              <a:t>drawing</a:t>
            </a:r>
            <a:r>
              <a:rPr lang="ko-KR" altLang="en-US" dirty="0"/>
              <a:t>의 기울기까지 고려해주고 있고</a:t>
            </a:r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좌표만 범위를 벗어나더라도 </a:t>
            </a:r>
            <a:r>
              <a:rPr lang="en-US" altLang="ko-KR" dirty="0"/>
              <a:t>clipping </a:t>
            </a:r>
            <a:r>
              <a:rPr lang="ko-KR" altLang="en-US" dirty="0"/>
              <a:t>좌표가 </a:t>
            </a:r>
            <a:r>
              <a:rPr lang="en-US" altLang="ko-KR" dirty="0"/>
              <a:t>drawing </a:t>
            </a:r>
            <a:r>
              <a:rPr lang="ko-KR" altLang="en-US" dirty="0"/>
              <a:t>일직선 상에 나타날 수 있도록 </a:t>
            </a:r>
            <a:r>
              <a:rPr lang="en-US" altLang="ko-KR" dirty="0"/>
              <a:t>y</a:t>
            </a:r>
            <a:r>
              <a:rPr lang="ko-KR" altLang="en-US" dirty="0"/>
              <a:t>좌표도 함께 수정해주고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좌측에서 </a:t>
            </a:r>
            <a:r>
              <a:rPr lang="en-US" altLang="ko-KR" dirty="0"/>
              <a:t>Clipping </a:t>
            </a:r>
            <a:r>
              <a:rPr lang="ko-KR" altLang="en-US" dirty="0"/>
              <a:t>발생 기준으로 </a:t>
            </a:r>
            <a:r>
              <a:rPr lang="en-US" altLang="ko-KR" dirty="0"/>
              <a:t>x</a:t>
            </a:r>
            <a:r>
              <a:rPr lang="ko-KR" altLang="en-US" dirty="0"/>
              <a:t>좌표를 </a:t>
            </a:r>
            <a:r>
              <a:rPr lang="en-US" altLang="ko-KR" dirty="0"/>
              <a:t>clipping </a:t>
            </a:r>
            <a:r>
              <a:rPr lang="ko-KR" altLang="en-US" dirty="0"/>
              <a:t>하기위한 조건은 현재좌표가 </a:t>
            </a:r>
            <a:r>
              <a:rPr lang="en-US" altLang="ko-KR" sz="12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ucClippingLeft</a:t>
            </a:r>
            <a:r>
              <a:rPr lang="ko-KR" altLang="en-US" sz="12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보다 좌측부분에 찍힐 때고</a:t>
            </a:r>
            <a:r>
              <a:rPr lang="en-US" altLang="ko-KR" sz="12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</a:t>
            </a:r>
          </a:p>
          <a:p>
            <a:r>
              <a:rPr lang="en-US" altLang="ko-KR" sz="12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y</a:t>
            </a:r>
            <a:r>
              <a:rPr lang="ko-KR" altLang="en-US" sz="12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좌표를 </a:t>
            </a:r>
            <a:r>
              <a:rPr lang="en-US" altLang="ko-KR" sz="12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clipping </a:t>
            </a:r>
            <a:r>
              <a:rPr lang="ko-KR" altLang="en-US" sz="12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해주기 위한 조건은 현재좌표와 과거좌표의 위치가 </a:t>
            </a:r>
            <a:r>
              <a:rPr lang="ko-KR" altLang="en-US" sz="1200" dirty="0" err="1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달라야하고</a:t>
            </a:r>
            <a:r>
              <a:rPr lang="en-US" altLang="ko-KR" sz="120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</a:p>
          <a:p>
            <a:r>
              <a:rPr lang="ko-KR" altLang="en-US" sz="120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현재좌표가 </a:t>
            </a:r>
            <a:r>
              <a:rPr lang="en-US" altLang="ko-KR" sz="12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ucClippingLeft </a:t>
            </a:r>
            <a:r>
              <a:rPr lang="ko-KR" altLang="en-US" sz="12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좌측</a:t>
            </a:r>
            <a:r>
              <a:rPr lang="en-US" altLang="ko-KR" sz="12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한프레임 과거의 좌표가 </a:t>
            </a:r>
            <a:r>
              <a:rPr lang="en-US" altLang="ko-KR" sz="12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ucClippingLeft </a:t>
            </a:r>
            <a:r>
              <a:rPr lang="ko-KR" altLang="en-US" sz="12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우측부분에 </a:t>
            </a:r>
            <a:r>
              <a:rPr lang="ko-KR" altLang="en-US" sz="1200" dirty="0" err="1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와야지만</a:t>
            </a:r>
            <a:r>
              <a:rPr lang="ko-KR" altLang="en-US" sz="12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y</a:t>
            </a:r>
            <a:r>
              <a:rPr lang="ko-KR" altLang="en-US" sz="12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를 </a:t>
            </a:r>
            <a:r>
              <a:rPr lang="en-US" altLang="ko-KR" sz="1200" dirty="0" err="1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clippin</a:t>
            </a:r>
            <a:r>
              <a:rPr lang="ko-KR" altLang="en-US" sz="12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해주고 있습니다</a:t>
            </a:r>
            <a:r>
              <a:rPr lang="en-US" altLang="ko-KR" sz="12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.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607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73547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47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573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940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A723017-4F3A-4FE6-97E3-673ED2A7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8575" y="6356356"/>
            <a:ext cx="2228850" cy="365125"/>
          </a:xfrm>
          <a:prstGeom prst="rect">
            <a:avLst/>
          </a:prstGeom>
        </p:spPr>
        <p:txBody>
          <a:bodyPr/>
          <a:lstStyle>
            <a:lvl1pPr algn="ctr">
              <a:defRPr sz="1517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fld id="{45B517B4-8BB9-4A0F-91F6-AD6E78FE82BC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57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7106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36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7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47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59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6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16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37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2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416DD1-4D32-42DD-9568-7A0AF9A5E9F7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CD01A-DE24-4E4F-A0F6-160B80CD397E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26F964-D12F-4A27-A711-570ABC5AF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9D63E7-DE40-46E1-AABA-76A439DFFB58}"/>
              </a:ext>
            </a:extLst>
          </p:cNvPr>
          <p:cNvSpPr txBox="1"/>
          <p:nvPr/>
        </p:nvSpPr>
        <p:spPr>
          <a:xfrm>
            <a:off x="1214507" y="928572"/>
            <a:ext cx="7476983" cy="946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anchor="ctr">
            <a:normAutofit/>
          </a:bodyPr>
          <a:lstStyle/>
          <a:p>
            <a:pPr algn="ctr">
              <a:defRPr/>
            </a:pPr>
            <a:r>
              <a:rPr lang="en-US" altLang="ko-KR" sz="26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Finger Touch Algorithm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726C4640-AED2-4A42-A4E1-A7C003935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9169" y="3972752"/>
            <a:ext cx="5967663" cy="99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950" b="1" dirty="0"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 Unicode MS" panose="020B0604020202020204" pitchFamily="50" charset="-127"/>
              </a:rPr>
              <a:t>6 / January / 2023</a:t>
            </a:r>
          </a:p>
          <a:p>
            <a:pPr algn="ctr" eaLnBrk="1" hangingPunct="1"/>
            <a:endParaRPr lang="en-US" altLang="ko-KR" sz="1950" b="1" dirty="0">
              <a:latin typeface="LG스마트체 SemiBold" panose="020B0600000101010101" pitchFamily="50" charset="-127"/>
              <a:ea typeface="LG스마트체 SemiBold" panose="020B0600000101010101" pitchFamily="50" charset="-127"/>
              <a:cs typeface="Arial Unicode MS" panose="020B0604020202020204" pitchFamily="50" charset="-127"/>
            </a:endParaRPr>
          </a:p>
          <a:p>
            <a:pPr algn="ctr" eaLnBrk="1" hangingPunct="1"/>
            <a:r>
              <a:rPr lang="en-US" altLang="ko-KR" sz="1950" b="1" dirty="0"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 Unicode MS" panose="020B0604020202020204" pitchFamily="50" charset="-127"/>
              </a:rPr>
              <a:t>Touch SW</a:t>
            </a:r>
            <a:r>
              <a:rPr lang="ko-KR" altLang="en-US" sz="1950" b="1" dirty="0"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 Unicode MS" panose="020B0604020202020204" pitchFamily="50" charset="-127"/>
              </a:rPr>
              <a:t>팀 이헌</a:t>
            </a:r>
            <a:endParaRPr lang="en-US" altLang="ko-KR" sz="1950" b="1" dirty="0">
              <a:latin typeface="LG스마트체 SemiBold" panose="020B0600000101010101" pitchFamily="50" charset="-127"/>
              <a:ea typeface="LG스마트체 SemiBold" panose="020B0600000101010101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9032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3329E19B-5099-43C4-8225-08A235D3D23E}"/>
              </a:ext>
            </a:extLst>
          </p:cNvPr>
          <p:cNvSpPr/>
          <p:nvPr/>
        </p:nvSpPr>
        <p:spPr>
          <a:xfrm>
            <a:off x="2371436" y="4292549"/>
            <a:ext cx="2090136" cy="19365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67C0CBB2-890D-482D-8476-A2A6CEEC9B5D}"/>
              </a:ext>
            </a:extLst>
          </p:cNvPr>
          <p:cNvSpPr/>
          <p:nvPr/>
        </p:nvSpPr>
        <p:spPr>
          <a:xfrm>
            <a:off x="3076705" y="4267797"/>
            <a:ext cx="1277915" cy="768426"/>
          </a:xfrm>
          <a:prstGeom prst="ellipse">
            <a:avLst/>
          </a:prstGeom>
          <a:solidFill>
            <a:srgbClr val="66FF66">
              <a:alpha val="54000"/>
            </a:srgbClr>
          </a:solidFill>
          <a:ln w="28575">
            <a:solidFill>
              <a:schemeClr val="bg1">
                <a:alpha val="44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F7051A-3F7E-4EF4-8676-F09741AD40CC}"/>
              </a:ext>
            </a:extLst>
          </p:cNvPr>
          <p:cNvSpPr/>
          <p:nvPr/>
        </p:nvSpPr>
        <p:spPr>
          <a:xfrm>
            <a:off x="1221935" y="4292549"/>
            <a:ext cx="1154187" cy="193650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815EFC76-A08E-472B-B3BB-699ED3C19E38}"/>
              </a:ext>
            </a:extLst>
          </p:cNvPr>
          <p:cNvCxnSpPr>
            <a:cxnSpLocks/>
          </p:cNvCxnSpPr>
          <p:nvPr/>
        </p:nvCxnSpPr>
        <p:spPr>
          <a:xfrm flipV="1">
            <a:off x="2375191" y="4299145"/>
            <a:ext cx="0" cy="19299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8575" y="6356356"/>
            <a:ext cx="2228850" cy="365125"/>
          </a:xfrm>
        </p:spPr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AFEF108-A99C-429A-81EA-8F01AFCB11D1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E78FEE-C907-4E71-B1A7-6E757FC7EFE7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1A8672CF-41C3-4B6E-B4CA-E9F65397C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AFD0BBCE-1428-47AF-9691-A4839F2F19DC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C2CE28B-DD99-4903-9627-2F7F3E3D759D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>
            <a:extLst>
              <a:ext uri="{FF2B5EF4-FFF2-40B4-BE49-F238E27FC236}">
                <a16:creationId xmlns:a16="http://schemas.microsoft.com/office/drawing/2014/main" id="{33A33ABF-849E-457D-ADAF-832A75B79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5. Remove Edge</a:t>
            </a:r>
            <a:endParaRPr lang="ko-KR" alt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04220-30B8-482E-A33F-DB3D9DF32586}"/>
              </a:ext>
            </a:extLst>
          </p:cNvPr>
          <p:cNvSpPr txBox="1"/>
          <p:nvPr/>
        </p:nvSpPr>
        <p:spPr>
          <a:xfrm>
            <a:off x="649072" y="1351508"/>
            <a:ext cx="8474148" cy="2647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Remove Edge :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Edge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바깥으로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drawing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할 때 직선이 발생하지 않도록 보정</a:t>
            </a:r>
            <a:endParaRPr lang="en-US" altLang="ko-KR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문제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: panel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안쪽에서 바깥쪽으로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drawing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할 때 </a:t>
            </a:r>
            <a:r>
              <a:rPr lang="ko-KR" altLang="en-US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원치 않는 직선이 발생함</a:t>
            </a:r>
            <a:endParaRPr lang="en-US" altLang="ko-KR" sz="1200" u="sng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			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실제 직선을 그린 것인지 원하지 않은 직선이 발생한 것인지를 판단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하여 보정해주어야 함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Remove Edge </a:t>
            </a:r>
            <a:r>
              <a:rPr lang="ko-KR" altLang="en-US" sz="1200" b="1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조건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(Ex. Left)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	1. PastPos[0,1]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이 존재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&amp;&amp; PastPos[0].vusS &gt;= Pos.vusS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	2. pos.x ==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ucXClipping   &amp;&amp;   old_pos.x == pos.x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	3. old_pos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와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PastPos[1]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사이의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dist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가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usRemoveEdgeXdistThd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를 넘어야 함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E9638592-DCE4-4C9C-A4FE-8D213D7FB077}"/>
              </a:ext>
            </a:extLst>
          </p:cNvPr>
          <p:cNvSpPr/>
          <p:nvPr/>
        </p:nvSpPr>
        <p:spPr>
          <a:xfrm>
            <a:off x="4586642" y="5880089"/>
            <a:ext cx="124358" cy="124358"/>
          </a:xfrm>
          <a:prstGeom prst="ellipse">
            <a:avLst/>
          </a:prstGeom>
          <a:solidFill>
            <a:srgbClr val="70AC2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37B0310-1131-4F01-B34B-3D0F542EF113}"/>
              </a:ext>
            </a:extLst>
          </p:cNvPr>
          <p:cNvSpPr/>
          <p:nvPr/>
        </p:nvSpPr>
        <p:spPr>
          <a:xfrm>
            <a:off x="4586642" y="6104695"/>
            <a:ext cx="124358" cy="124358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C47C159-178D-4A24-B0B8-EDA981BACF74}"/>
              </a:ext>
            </a:extLst>
          </p:cNvPr>
          <p:cNvSpPr txBox="1"/>
          <p:nvPr/>
        </p:nvSpPr>
        <p:spPr>
          <a:xfrm>
            <a:off x="4720738" y="5808996"/>
            <a:ext cx="67518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실제 좌표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B492626-41C6-4963-9096-15B669348A0D}"/>
              </a:ext>
            </a:extLst>
          </p:cNvPr>
          <p:cNvSpPr txBox="1"/>
          <p:nvPr/>
        </p:nvSpPr>
        <p:spPr>
          <a:xfrm>
            <a:off x="4718612" y="6043763"/>
            <a:ext cx="89800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Clipping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좌표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7DB065E4-CE36-4B64-B12A-33A06018758A}"/>
              </a:ext>
            </a:extLst>
          </p:cNvPr>
          <p:cNvSpPr/>
          <p:nvPr/>
        </p:nvSpPr>
        <p:spPr>
          <a:xfrm>
            <a:off x="3653484" y="4594433"/>
            <a:ext cx="124358" cy="124358"/>
          </a:xfrm>
          <a:prstGeom prst="ellipse">
            <a:avLst/>
          </a:prstGeom>
          <a:solidFill>
            <a:srgbClr val="70AC2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CA66535-F2B5-4276-89D2-A699600A9A63}"/>
              </a:ext>
            </a:extLst>
          </p:cNvPr>
          <p:cNvSpPr txBox="1"/>
          <p:nvPr/>
        </p:nvSpPr>
        <p:spPr>
          <a:xfrm>
            <a:off x="2020036" y="4083700"/>
            <a:ext cx="6960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ucXclipping</a:t>
            </a:r>
            <a:endParaRPr lang="ko-KR" altLang="en-US" sz="800" dirty="0">
              <a:solidFill>
                <a:schemeClr val="accent1"/>
              </a:solidFill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EE94DCA-2733-4581-8ADC-DDE75EAE969E}"/>
              </a:ext>
            </a:extLst>
          </p:cNvPr>
          <p:cNvCxnSpPr>
            <a:cxnSpLocks/>
          </p:cNvCxnSpPr>
          <p:nvPr/>
        </p:nvCxnSpPr>
        <p:spPr>
          <a:xfrm flipH="1">
            <a:off x="1616831" y="4677473"/>
            <a:ext cx="2070734" cy="1206216"/>
          </a:xfrm>
          <a:prstGeom prst="straightConnector1">
            <a:avLst/>
          </a:prstGeom>
          <a:ln w="9525">
            <a:solidFill>
              <a:schemeClr val="tx1"/>
            </a:solidFill>
            <a:prstDash val="dashDot"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B55FBF3A-14B9-401F-AF2B-BA97AD17F6B8}"/>
              </a:ext>
            </a:extLst>
          </p:cNvPr>
          <p:cNvSpPr txBox="1"/>
          <p:nvPr/>
        </p:nvSpPr>
        <p:spPr>
          <a:xfrm rot="19718407">
            <a:off x="1613118" y="5489947"/>
            <a:ext cx="6928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LG Smart UI Regular"/>
              </a:rPr>
              <a:t>drawing </a:t>
            </a:r>
            <a:r>
              <a:rPr lang="ko-KR" altLang="en-US" sz="700" dirty="0">
                <a:latin typeface="LG Smart UI Regular"/>
              </a:rPr>
              <a:t>방향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F582005-F199-42ED-8C9C-BED5FF86E391}"/>
              </a:ext>
            </a:extLst>
          </p:cNvPr>
          <p:cNvSpPr txBox="1"/>
          <p:nvPr/>
        </p:nvSpPr>
        <p:spPr>
          <a:xfrm rot="19718407">
            <a:off x="2822410" y="4912952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LG Smart UI Regular"/>
              </a:rPr>
              <a:t>실제 출력 </a:t>
            </a:r>
            <a:r>
              <a:rPr lang="en-US" altLang="ko-KR" sz="800" dirty="0">
                <a:solidFill>
                  <a:srgbClr val="FF0000"/>
                </a:solidFill>
                <a:latin typeface="LG Smart UI Regular"/>
              </a:rPr>
              <a:t>drawing</a:t>
            </a:r>
            <a:endParaRPr lang="ko-KR" altLang="en-US" sz="800" dirty="0">
              <a:solidFill>
                <a:srgbClr val="FF0000"/>
              </a:solidFill>
              <a:latin typeface="LG Smart UI Regular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44A0579-497C-4AB5-BF37-DE812AF7C778}"/>
              </a:ext>
            </a:extLst>
          </p:cNvPr>
          <p:cNvSpPr txBox="1"/>
          <p:nvPr/>
        </p:nvSpPr>
        <p:spPr>
          <a:xfrm>
            <a:off x="2344515" y="4519383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>
              <a:solidFill>
                <a:schemeClr val="accent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72928CB-73DA-4AC3-86A7-42A5B7E6B167}"/>
              </a:ext>
            </a:extLst>
          </p:cNvPr>
          <p:cNvSpPr txBox="1"/>
          <p:nvPr/>
        </p:nvSpPr>
        <p:spPr>
          <a:xfrm>
            <a:off x="4720738" y="5574229"/>
            <a:ext cx="53893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Finger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B28A00C6-D165-47A5-87BB-2510ED4D4D81}"/>
              </a:ext>
            </a:extLst>
          </p:cNvPr>
          <p:cNvSpPr/>
          <p:nvPr/>
        </p:nvSpPr>
        <p:spPr>
          <a:xfrm>
            <a:off x="4558789" y="5653401"/>
            <a:ext cx="180063" cy="124358"/>
          </a:xfrm>
          <a:prstGeom prst="ellipse">
            <a:avLst/>
          </a:prstGeom>
          <a:solidFill>
            <a:srgbClr val="66FF66">
              <a:alpha val="44000"/>
            </a:srgbClr>
          </a:solidFill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8EB7518C-42FC-4B0A-99C8-8CEE72A2CA3B}"/>
              </a:ext>
            </a:extLst>
          </p:cNvPr>
          <p:cNvSpPr/>
          <p:nvPr/>
        </p:nvSpPr>
        <p:spPr>
          <a:xfrm>
            <a:off x="2307387" y="5383602"/>
            <a:ext cx="124358" cy="124358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918AA18A-CB7F-4E3A-AEC7-99E0E9EC8AD9}"/>
              </a:ext>
            </a:extLst>
          </p:cNvPr>
          <p:cNvCxnSpPr>
            <a:cxnSpLocks/>
          </p:cNvCxnSpPr>
          <p:nvPr/>
        </p:nvCxnSpPr>
        <p:spPr>
          <a:xfrm flipH="1">
            <a:off x="2371833" y="4684372"/>
            <a:ext cx="1303826" cy="759614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1D927E60-3A12-4CAA-8796-CEBAEC3EF697}"/>
              </a:ext>
            </a:extLst>
          </p:cNvPr>
          <p:cNvCxnSpPr>
            <a:cxnSpLocks/>
          </p:cNvCxnSpPr>
          <p:nvPr/>
        </p:nvCxnSpPr>
        <p:spPr>
          <a:xfrm flipV="1">
            <a:off x="2678648" y="4589318"/>
            <a:ext cx="931249" cy="557072"/>
          </a:xfrm>
          <a:prstGeom prst="straightConnector1">
            <a:avLst/>
          </a:prstGeom>
          <a:ln w="127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198FF34F-7E81-4BA4-8130-9F4F67AFE84D}"/>
              </a:ext>
            </a:extLst>
          </p:cNvPr>
          <p:cNvSpPr txBox="1"/>
          <p:nvPr/>
        </p:nvSpPr>
        <p:spPr>
          <a:xfrm rot="19758712">
            <a:off x="2849942" y="4646132"/>
            <a:ext cx="540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highlight>
                  <a:srgbClr val="FFFFC9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dist</a:t>
            </a:r>
            <a:endParaRPr lang="ko-KR" altLang="en-US" sz="1000" b="1" dirty="0">
              <a:highlight>
                <a:srgbClr val="FFFFC9"/>
              </a:highlight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5EEFC971-2CB9-4776-8A3A-55DF9BE1E1DA}"/>
              </a:ext>
            </a:extLst>
          </p:cNvPr>
          <p:cNvSpPr/>
          <p:nvPr/>
        </p:nvSpPr>
        <p:spPr>
          <a:xfrm>
            <a:off x="2307387" y="5669232"/>
            <a:ext cx="124358" cy="124358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DD609CF0-C967-447A-8FA3-D5CA81FB4277}"/>
              </a:ext>
            </a:extLst>
          </p:cNvPr>
          <p:cNvCxnSpPr>
            <a:cxnSpLocks/>
          </p:cNvCxnSpPr>
          <p:nvPr/>
        </p:nvCxnSpPr>
        <p:spPr>
          <a:xfrm flipV="1">
            <a:off x="2374860" y="5432687"/>
            <a:ext cx="0" cy="310456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E29B89F6-277E-4D61-8610-5F277373E2C2}"/>
              </a:ext>
            </a:extLst>
          </p:cNvPr>
          <p:cNvSpPr txBox="1"/>
          <p:nvPr/>
        </p:nvSpPr>
        <p:spPr>
          <a:xfrm>
            <a:off x="3561369" y="4414503"/>
            <a:ext cx="2760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LG Smart UI Regular"/>
              </a:rPr>
              <a:t>P1</a:t>
            </a:r>
            <a:endParaRPr lang="ko-KR" altLang="en-US" sz="700" dirty="0">
              <a:latin typeface="LG Smart UI Regular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CCDCF72-FB37-4A4C-8DFB-4B219972A3C8}"/>
              </a:ext>
            </a:extLst>
          </p:cNvPr>
          <p:cNvSpPr txBox="1"/>
          <p:nvPr/>
        </p:nvSpPr>
        <p:spPr>
          <a:xfrm>
            <a:off x="2385520" y="5399640"/>
            <a:ext cx="6527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LG Smart UI Regular"/>
              </a:rPr>
              <a:t>old_pos = P0</a:t>
            </a:r>
            <a:endParaRPr lang="ko-KR" altLang="en-US" sz="700" dirty="0">
              <a:latin typeface="LG Smart UI Regular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0E38C65-EA95-4E4C-B381-56CD619FE8B8}"/>
              </a:ext>
            </a:extLst>
          </p:cNvPr>
          <p:cNvSpPr txBox="1"/>
          <p:nvPr/>
        </p:nvSpPr>
        <p:spPr>
          <a:xfrm>
            <a:off x="2385392" y="5702905"/>
            <a:ext cx="3145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LG Smart UI Regular"/>
              </a:rPr>
              <a:t>pos</a:t>
            </a:r>
            <a:endParaRPr lang="ko-KR" altLang="en-US" sz="700" dirty="0">
              <a:latin typeface="LG Smart UI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9523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7.40741E-7 L -0.18654 0.159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7" y="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AFEF108-A99C-429A-81EA-8F01AFCB11D1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E78FEE-C907-4E71-B1A7-6E757FC7EFE7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1A8672CF-41C3-4B6E-B4CA-E9F65397C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AFD0BBCE-1428-47AF-9691-A4839F2F19DC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C2CE28B-DD99-4903-9627-2F7F3E3D759D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>
            <a:extLst>
              <a:ext uri="{FF2B5EF4-FFF2-40B4-BE49-F238E27FC236}">
                <a16:creationId xmlns:a16="http://schemas.microsoft.com/office/drawing/2014/main" id="{33A33ABF-849E-457D-ADAF-832A75B79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5. Remove Edge</a:t>
            </a:r>
            <a:endParaRPr lang="ko-KR" alt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451D81-232D-4554-8815-3BAC3B1E0707}"/>
              </a:ext>
            </a:extLst>
          </p:cNvPr>
          <p:cNvSpPr txBox="1"/>
          <p:nvPr/>
        </p:nvSpPr>
        <p:spPr>
          <a:xfrm>
            <a:off x="649072" y="1351508"/>
            <a:ext cx="8474148" cy="2534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solution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: Remove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Edge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의 조건을 만족하면 현재 좌표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(pos)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의 위치를 보정해줌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Previous Version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현재 좌표를 출력하지 않음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report rate</a:t>
            </a:r>
            <a:r>
              <a:rPr lang="ko-KR" altLang="en-US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에서 문제 발생</a:t>
            </a:r>
            <a:endParaRPr lang="en-US" altLang="ko-KR" sz="1200" u="sng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New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Version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	Remove Edge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라 판단되면 처음으로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Clipping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된 지점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(old_pos)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의 </a:t>
            </a:r>
            <a:r>
              <a:rPr lang="ko-KR" altLang="en-US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같은 좌표 출력</a:t>
            </a:r>
            <a:endParaRPr lang="en-US" altLang="ko-KR" sz="1200" u="sng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03BD98-93E2-4272-B1D1-77B10EA4346D}"/>
              </a:ext>
            </a:extLst>
          </p:cNvPr>
          <p:cNvSpPr/>
          <p:nvPr/>
        </p:nvSpPr>
        <p:spPr>
          <a:xfrm>
            <a:off x="2371436" y="4292549"/>
            <a:ext cx="2090136" cy="19365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7131B4B-56D5-492B-AD96-4EFC1D16CF5B}"/>
              </a:ext>
            </a:extLst>
          </p:cNvPr>
          <p:cNvSpPr/>
          <p:nvPr/>
        </p:nvSpPr>
        <p:spPr>
          <a:xfrm>
            <a:off x="1221935" y="4292549"/>
            <a:ext cx="1154187" cy="193650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E2A29A4-C1E0-422C-B804-351046CA3D79}"/>
              </a:ext>
            </a:extLst>
          </p:cNvPr>
          <p:cNvCxnSpPr>
            <a:cxnSpLocks/>
          </p:cNvCxnSpPr>
          <p:nvPr/>
        </p:nvCxnSpPr>
        <p:spPr>
          <a:xfrm flipV="1">
            <a:off x="2375191" y="4299145"/>
            <a:ext cx="0" cy="19299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C3BCFEB7-8783-41F2-8D2C-034B5F2FDC56}"/>
              </a:ext>
            </a:extLst>
          </p:cNvPr>
          <p:cNvSpPr/>
          <p:nvPr/>
        </p:nvSpPr>
        <p:spPr>
          <a:xfrm>
            <a:off x="4586642" y="5880089"/>
            <a:ext cx="124358" cy="124358"/>
          </a:xfrm>
          <a:prstGeom prst="ellipse">
            <a:avLst/>
          </a:prstGeom>
          <a:solidFill>
            <a:srgbClr val="70AC2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3D9FF78-D2F9-4C7A-BB1B-BC4E0F2C23F8}"/>
              </a:ext>
            </a:extLst>
          </p:cNvPr>
          <p:cNvSpPr/>
          <p:nvPr/>
        </p:nvSpPr>
        <p:spPr>
          <a:xfrm>
            <a:off x="4586642" y="6104695"/>
            <a:ext cx="124358" cy="124358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3A1A94-0DE6-4100-A5AB-EDBB3390EA67}"/>
              </a:ext>
            </a:extLst>
          </p:cNvPr>
          <p:cNvSpPr txBox="1"/>
          <p:nvPr/>
        </p:nvSpPr>
        <p:spPr>
          <a:xfrm>
            <a:off x="4720738" y="5808996"/>
            <a:ext cx="67518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실제 좌표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C6A774-7EC4-433F-94B9-FBCF018EB27B}"/>
              </a:ext>
            </a:extLst>
          </p:cNvPr>
          <p:cNvSpPr txBox="1"/>
          <p:nvPr/>
        </p:nvSpPr>
        <p:spPr>
          <a:xfrm>
            <a:off x="4718612" y="6043763"/>
            <a:ext cx="89800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Clipping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좌표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8C63841-F089-4DA4-B5CF-6D2A3C107A5A}"/>
              </a:ext>
            </a:extLst>
          </p:cNvPr>
          <p:cNvSpPr/>
          <p:nvPr/>
        </p:nvSpPr>
        <p:spPr>
          <a:xfrm>
            <a:off x="3653484" y="4594433"/>
            <a:ext cx="124358" cy="124358"/>
          </a:xfrm>
          <a:prstGeom prst="ellipse">
            <a:avLst/>
          </a:prstGeom>
          <a:solidFill>
            <a:srgbClr val="70AC2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0BDA93-EDC1-47E7-9222-E7FD8E786DF1}"/>
              </a:ext>
            </a:extLst>
          </p:cNvPr>
          <p:cNvSpPr txBox="1"/>
          <p:nvPr/>
        </p:nvSpPr>
        <p:spPr>
          <a:xfrm>
            <a:off x="2020036" y="4083700"/>
            <a:ext cx="6960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ucXclipping</a:t>
            </a:r>
            <a:endParaRPr lang="ko-KR" altLang="en-US" sz="800" dirty="0">
              <a:solidFill>
                <a:schemeClr val="accent1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5C51E87-E5CB-4238-9E65-8AC734AF3698}"/>
              </a:ext>
            </a:extLst>
          </p:cNvPr>
          <p:cNvCxnSpPr>
            <a:cxnSpLocks/>
          </p:cNvCxnSpPr>
          <p:nvPr/>
        </p:nvCxnSpPr>
        <p:spPr>
          <a:xfrm flipH="1">
            <a:off x="1616831" y="4677473"/>
            <a:ext cx="2070734" cy="1206216"/>
          </a:xfrm>
          <a:prstGeom prst="straightConnector1">
            <a:avLst/>
          </a:prstGeom>
          <a:ln w="9525">
            <a:solidFill>
              <a:schemeClr val="tx1"/>
            </a:solidFill>
            <a:prstDash val="dashDot"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BA434C9-9408-4865-8C6A-476387F4FD29}"/>
              </a:ext>
            </a:extLst>
          </p:cNvPr>
          <p:cNvSpPr txBox="1"/>
          <p:nvPr/>
        </p:nvSpPr>
        <p:spPr>
          <a:xfrm rot="19718407">
            <a:off x="1613118" y="5489947"/>
            <a:ext cx="6928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LG Smart UI Regular"/>
              </a:rPr>
              <a:t>drawing </a:t>
            </a:r>
            <a:r>
              <a:rPr lang="ko-KR" altLang="en-US" sz="700" dirty="0">
                <a:latin typeface="LG Smart UI Regular"/>
              </a:rPr>
              <a:t>방향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7C91E7-DA8F-4D41-925C-CB5D4B63D9E4}"/>
              </a:ext>
            </a:extLst>
          </p:cNvPr>
          <p:cNvSpPr txBox="1"/>
          <p:nvPr/>
        </p:nvSpPr>
        <p:spPr>
          <a:xfrm rot="19718407">
            <a:off x="2822410" y="4912952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LG Smart UI Regular"/>
              </a:rPr>
              <a:t>실제 출력 </a:t>
            </a:r>
            <a:r>
              <a:rPr lang="en-US" altLang="ko-KR" sz="800" dirty="0">
                <a:solidFill>
                  <a:srgbClr val="FF0000"/>
                </a:solidFill>
                <a:latin typeface="LG Smart UI Regular"/>
              </a:rPr>
              <a:t>drawing</a:t>
            </a:r>
            <a:endParaRPr lang="ko-KR" altLang="en-US" sz="800" dirty="0">
              <a:solidFill>
                <a:srgbClr val="FF0000"/>
              </a:solidFill>
              <a:latin typeface="LG Smart UI Regular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A4771F-DBAC-4E53-A7F6-9559E01F9A02}"/>
              </a:ext>
            </a:extLst>
          </p:cNvPr>
          <p:cNvSpPr txBox="1"/>
          <p:nvPr/>
        </p:nvSpPr>
        <p:spPr>
          <a:xfrm>
            <a:off x="2344515" y="4519383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>
              <a:solidFill>
                <a:schemeClr val="accent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A78BE91-262F-4D2A-83F6-7E0AA8554DA6}"/>
              </a:ext>
            </a:extLst>
          </p:cNvPr>
          <p:cNvSpPr/>
          <p:nvPr/>
        </p:nvSpPr>
        <p:spPr>
          <a:xfrm>
            <a:off x="2307387" y="5383602"/>
            <a:ext cx="124358" cy="124358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345431B-D4E8-451B-9C29-65450B5F7C4A}"/>
              </a:ext>
            </a:extLst>
          </p:cNvPr>
          <p:cNvCxnSpPr>
            <a:cxnSpLocks/>
          </p:cNvCxnSpPr>
          <p:nvPr/>
        </p:nvCxnSpPr>
        <p:spPr>
          <a:xfrm flipH="1">
            <a:off x="2371833" y="4684372"/>
            <a:ext cx="1303826" cy="759614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043E6D2-9FAF-4DB0-96D5-E4D6FB25D31C}"/>
              </a:ext>
            </a:extLst>
          </p:cNvPr>
          <p:cNvCxnSpPr>
            <a:cxnSpLocks/>
          </p:cNvCxnSpPr>
          <p:nvPr/>
        </p:nvCxnSpPr>
        <p:spPr>
          <a:xfrm flipV="1">
            <a:off x="2678648" y="4589318"/>
            <a:ext cx="931249" cy="557072"/>
          </a:xfrm>
          <a:prstGeom prst="straightConnector1">
            <a:avLst/>
          </a:prstGeom>
          <a:ln w="127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D7ADE7C-7FD2-42EF-95E1-65F4C359E82F}"/>
              </a:ext>
            </a:extLst>
          </p:cNvPr>
          <p:cNvSpPr txBox="1"/>
          <p:nvPr/>
        </p:nvSpPr>
        <p:spPr>
          <a:xfrm rot="19758712">
            <a:off x="2849942" y="4646132"/>
            <a:ext cx="540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highlight>
                  <a:srgbClr val="FFFFC9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dist</a:t>
            </a:r>
            <a:endParaRPr lang="ko-KR" altLang="en-US" sz="1000" b="1" dirty="0">
              <a:highlight>
                <a:srgbClr val="FFFFC9"/>
              </a:highlight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FD317A2-C031-4F99-A26F-2708FF91B945}"/>
              </a:ext>
            </a:extLst>
          </p:cNvPr>
          <p:cNvSpPr/>
          <p:nvPr/>
        </p:nvSpPr>
        <p:spPr>
          <a:xfrm>
            <a:off x="2307387" y="5669232"/>
            <a:ext cx="124358" cy="124358"/>
          </a:xfrm>
          <a:prstGeom prst="ellipse">
            <a:avLst/>
          </a:prstGeom>
          <a:solidFill>
            <a:srgbClr val="3399FF">
              <a:alpha val="52000"/>
            </a:srgb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77ACB4-6670-43F9-AE14-BF2465485D4A}"/>
              </a:ext>
            </a:extLst>
          </p:cNvPr>
          <p:cNvSpPr txBox="1"/>
          <p:nvPr/>
        </p:nvSpPr>
        <p:spPr>
          <a:xfrm>
            <a:off x="3561369" y="4414503"/>
            <a:ext cx="2760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LG Smart UI Regular"/>
              </a:rPr>
              <a:t>P1</a:t>
            </a:r>
            <a:endParaRPr lang="ko-KR" altLang="en-US" sz="700" dirty="0">
              <a:latin typeface="LG Smart UI Regular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C3C4E9D-33BB-4E21-9EFC-26FA30036276}"/>
              </a:ext>
            </a:extLst>
          </p:cNvPr>
          <p:cNvSpPr txBox="1"/>
          <p:nvPr/>
        </p:nvSpPr>
        <p:spPr>
          <a:xfrm>
            <a:off x="2385520" y="5399640"/>
            <a:ext cx="6527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LG Smart UI Regular"/>
              </a:rPr>
              <a:t>old_pos = P0</a:t>
            </a:r>
            <a:endParaRPr lang="ko-KR" altLang="en-US" sz="700" dirty="0">
              <a:latin typeface="LG Smart UI Regular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196D91-572C-45EB-BDB9-B7F5ACC74F6E}"/>
              </a:ext>
            </a:extLst>
          </p:cNvPr>
          <p:cNvSpPr txBox="1"/>
          <p:nvPr/>
        </p:nvSpPr>
        <p:spPr>
          <a:xfrm>
            <a:off x="2385392" y="5702905"/>
            <a:ext cx="3145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LG Smart UI Regular"/>
              </a:rPr>
              <a:t>pos</a:t>
            </a:r>
            <a:endParaRPr lang="ko-KR" altLang="en-US" sz="700" dirty="0">
              <a:latin typeface="LG Smart UI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97891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11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AFEF108-A99C-429A-81EA-8F01AFCB11D1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E78FEE-C907-4E71-B1A7-6E757FC7EFE7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1A8672CF-41C3-4B6E-B4CA-E9F65397C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AFD0BBCE-1428-47AF-9691-A4839F2F19DC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C2CE28B-DD99-4903-9627-2F7F3E3D759D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>
            <a:extLst>
              <a:ext uri="{FF2B5EF4-FFF2-40B4-BE49-F238E27FC236}">
                <a16:creationId xmlns:a16="http://schemas.microsoft.com/office/drawing/2014/main" id="{33A33ABF-849E-457D-ADAF-832A75B79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6. Noise Detection</a:t>
            </a:r>
            <a:endParaRPr lang="ko-KR" alt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CD21CE-3468-40D5-868F-426CEE5D78EE}"/>
              </a:ext>
            </a:extLst>
          </p:cNvPr>
          <p:cNvSpPr txBox="1"/>
          <p:nvPr/>
        </p:nvSpPr>
        <p:spPr>
          <a:xfrm>
            <a:off x="649072" y="1351508"/>
            <a:ext cx="8474148" cy="507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Noise Detection  : 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Noise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주파수가 발생하면 구동 주파수를 변환시켜주는 역할</a:t>
            </a: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문제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현재 구동 중인 주파수에 문제가 되는 </a:t>
            </a:r>
            <a:r>
              <a:rPr lang="en-US" altLang="ko-KR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Noise </a:t>
            </a:r>
            <a:r>
              <a:rPr lang="ko-KR" altLang="en-US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주파수 발생 시</a:t>
            </a:r>
            <a:r>
              <a:rPr lang="en-US" altLang="ko-KR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 Touch </a:t>
            </a:r>
            <a:r>
              <a:rPr lang="ko-KR" altLang="en-US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성능이 크게 저하됨</a:t>
            </a:r>
            <a:endParaRPr lang="en-US" altLang="ko-KR" sz="1200" u="sng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sol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 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: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각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Frame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Touch </a:t>
            </a:r>
            <a:r>
              <a:rPr lang="ko-KR" altLang="en-US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감도가 흔들리는 정도를 보고 </a:t>
            </a:r>
            <a:r>
              <a:rPr lang="en-US" altLang="ko-KR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Noise </a:t>
            </a:r>
            <a:r>
              <a:rPr lang="ko-KR" altLang="en-US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주파수 발생 감지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감지 후 현재 구동 주파수 변환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Calculation CurrMaxVal  : 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Noise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를 감지하기 위한 대푯값을 계산하는 단계</a:t>
            </a: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	Previous Version)	 CurrMaxVal = iMaxStrength   (Delta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최댓값을 사용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					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 Touch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위치에 따라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Max Delta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값의 편차가 발생하여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1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이 편차를 </a:t>
            </a:r>
            <a:r>
              <a:rPr lang="en-US" altLang="ko-KR" sz="11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Noise</a:t>
            </a:r>
            <a:r>
              <a:rPr lang="ko-KR" altLang="en-US" sz="11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로 인식하는 문제 발생</a:t>
            </a:r>
            <a:endParaRPr lang="en-US" altLang="ko-KR" sz="1100" u="sng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	New Version)		CurrMaxVal = (tPos.vusS + RealMaxDelta) &gt;&gt; 2	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원하면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iMaxStrength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로 사용 가능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					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대푯값을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tPos.vusS (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라벨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Delta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값의 총 합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과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RealMaxDelta(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보정된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Max Delta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값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을 사용하여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						   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계산하기 때문에 </a:t>
            </a:r>
            <a:r>
              <a:rPr lang="en-US" altLang="ko-KR" sz="1100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Touch </a:t>
            </a:r>
            <a:r>
              <a:rPr lang="ko-KR" altLang="en-US" sz="1100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위치에 따른 오차를 줄임</a:t>
            </a:r>
            <a:r>
              <a:rPr lang="en-US" altLang="ko-KR" sz="1100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EBB31A-88B5-4972-A31E-02DCD9F0BB56}"/>
              </a:ext>
            </a:extLst>
          </p:cNvPr>
          <p:cNvSpPr/>
          <p:nvPr/>
        </p:nvSpPr>
        <p:spPr>
          <a:xfrm>
            <a:off x="782780" y="2885593"/>
            <a:ext cx="4470484" cy="97225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D5F016B-85B9-4463-BDED-CC0EBF79ECE5}"/>
              </a:ext>
            </a:extLst>
          </p:cNvPr>
          <p:cNvGrpSpPr/>
          <p:nvPr/>
        </p:nvGrpSpPr>
        <p:grpSpPr>
          <a:xfrm>
            <a:off x="889640" y="3453577"/>
            <a:ext cx="4239249" cy="289851"/>
            <a:chOff x="4914707" y="1046241"/>
            <a:chExt cx="3558376" cy="434889"/>
          </a:xfrm>
          <a:solidFill>
            <a:srgbClr val="E7EFFF"/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584E3F1-1264-4CDB-8DC2-D09A1A2E8C66}"/>
                </a:ext>
              </a:extLst>
            </p:cNvPr>
            <p:cNvSpPr/>
            <p:nvPr/>
          </p:nvSpPr>
          <p:spPr>
            <a:xfrm>
              <a:off x="7639197" y="1046241"/>
              <a:ext cx="833886" cy="432049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  <a:sym typeface="Wingdings" panose="05000000000000000000" pitchFamily="2" charset="2"/>
                </a:rPr>
                <a:t>Frequency Change</a:t>
              </a:r>
              <a:endParaRPr lang="ko-KR" altLang="en-US" sz="9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441C54C-AE38-439C-BBB6-AB82C27598B7}"/>
                </a:ext>
              </a:extLst>
            </p:cNvPr>
            <p:cNvSpPr/>
            <p:nvPr/>
          </p:nvSpPr>
          <p:spPr>
            <a:xfrm>
              <a:off x="4914707" y="1049081"/>
              <a:ext cx="880576" cy="432049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Calculation CurrMaxVal</a:t>
              </a:r>
              <a:endParaRPr lang="ko-KR" altLang="en-US" sz="9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47C70492-5202-4B2E-B4E0-70FDF4181D43}"/>
                </a:ext>
              </a:extLst>
            </p:cNvPr>
            <p:cNvCxnSpPr>
              <a:cxnSpLocks/>
            </p:cNvCxnSpPr>
            <p:nvPr/>
          </p:nvCxnSpPr>
          <p:spPr>
            <a:xfrm>
              <a:off x="5795284" y="1279473"/>
              <a:ext cx="317690" cy="0"/>
            </a:xfrm>
            <a:prstGeom prst="straightConnector1">
              <a:avLst/>
            </a:prstGeom>
            <a:grpFill/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F1DB244-9C2F-417C-8A4A-0A0B67BAE448}"/>
                </a:ext>
              </a:extLst>
            </p:cNvPr>
            <p:cNvSpPr/>
            <p:nvPr/>
          </p:nvSpPr>
          <p:spPr>
            <a:xfrm>
              <a:off x="6112974" y="1049081"/>
              <a:ext cx="1208533" cy="432049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  <a:sym typeface="Wingdings" panose="05000000000000000000" pitchFamily="2" charset="2"/>
                </a:rPr>
                <a:t>Noise</a:t>
              </a:r>
              <a:r>
                <a:rPr lang="ko-KR" altLang="en-US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  <a:sym typeface="Wingdings" panose="05000000000000000000" pitchFamily="2" charset="2"/>
                </a:rPr>
                <a:t> </a:t>
              </a:r>
              <a:r>
                <a:rPr lang="en-US" altLang="ko-KR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  <a:sym typeface="Wingdings" panose="05000000000000000000" pitchFamily="2" charset="2"/>
                </a:rPr>
                <a:t>Detection</a:t>
              </a:r>
              <a:endParaRPr lang="ko-KR" altLang="en-US" sz="9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DB96971-DF98-46C0-AB7D-7AE4CDB14098}"/>
                </a:ext>
              </a:extLst>
            </p:cNvPr>
            <p:cNvCxnSpPr>
              <a:cxnSpLocks/>
            </p:cNvCxnSpPr>
            <p:nvPr/>
          </p:nvCxnSpPr>
          <p:spPr>
            <a:xfrm>
              <a:off x="7321507" y="1267598"/>
              <a:ext cx="317690" cy="0"/>
            </a:xfrm>
            <a:prstGeom prst="straightConnector1">
              <a:avLst/>
            </a:prstGeom>
            <a:grpFill/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E16EE6-363B-4FE2-89ED-B74627ED2AC2}"/>
              </a:ext>
            </a:extLst>
          </p:cNvPr>
          <p:cNvSpPr/>
          <p:nvPr/>
        </p:nvSpPr>
        <p:spPr>
          <a:xfrm>
            <a:off x="2153642" y="2995537"/>
            <a:ext cx="1714037" cy="337282"/>
          </a:xfrm>
          <a:prstGeom prst="rect">
            <a:avLst/>
          </a:prstGeom>
          <a:solidFill>
            <a:srgbClr val="FEDEB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Noise Detection Flow</a:t>
            </a:r>
            <a:endParaRPr lang="ko-KR" altLang="en-US" sz="10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6E08F68-F10E-4296-B1D3-63E54DFE7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780832"/>
              </p:ext>
            </p:extLst>
          </p:nvPr>
        </p:nvGraphicFramePr>
        <p:xfrm>
          <a:off x="7638213" y="3182165"/>
          <a:ext cx="1301024" cy="301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256">
                  <a:extLst>
                    <a:ext uri="{9D8B030D-6E8A-4147-A177-3AD203B41FA5}">
                      <a16:colId xmlns:a16="http://schemas.microsoft.com/office/drawing/2014/main" val="3768934427"/>
                    </a:ext>
                  </a:extLst>
                </a:gridCol>
                <a:gridCol w="325256">
                  <a:extLst>
                    <a:ext uri="{9D8B030D-6E8A-4147-A177-3AD203B41FA5}">
                      <a16:colId xmlns:a16="http://schemas.microsoft.com/office/drawing/2014/main" val="39998489"/>
                    </a:ext>
                  </a:extLst>
                </a:gridCol>
                <a:gridCol w="325256">
                  <a:extLst>
                    <a:ext uri="{9D8B030D-6E8A-4147-A177-3AD203B41FA5}">
                      <a16:colId xmlns:a16="http://schemas.microsoft.com/office/drawing/2014/main" val="847628669"/>
                    </a:ext>
                  </a:extLst>
                </a:gridCol>
                <a:gridCol w="325256">
                  <a:extLst>
                    <a:ext uri="{9D8B030D-6E8A-4147-A177-3AD203B41FA5}">
                      <a16:colId xmlns:a16="http://schemas.microsoft.com/office/drawing/2014/main" val="350255355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298309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1D2938F9-B870-47A8-AE73-D85B5206F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181332"/>
              </p:ext>
            </p:extLst>
          </p:nvPr>
        </p:nvGraphicFramePr>
        <p:xfrm>
          <a:off x="6064414" y="3170477"/>
          <a:ext cx="1301024" cy="301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256">
                  <a:extLst>
                    <a:ext uri="{9D8B030D-6E8A-4147-A177-3AD203B41FA5}">
                      <a16:colId xmlns:a16="http://schemas.microsoft.com/office/drawing/2014/main" val="3768934427"/>
                    </a:ext>
                  </a:extLst>
                </a:gridCol>
                <a:gridCol w="325256">
                  <a:extLst>
                    <a:ext uri="{9D8B030D-6E8A-4147-A177-3AD203B41FA5}">
                      <a16:colId xmlns:a16="http://schemas.microsoft.com/office/drawing/2014/main" val="39998489"/>
                    </a:ext>
                  </a:extLst>
                </a:gridCol>
                <a:gridCol w="325256">
                  <a:extLst>
                    <a:ext uri="{9D8B030D-6E8A-4147-A177-3AD203B41FA5}">
                      <a16:colId xmlns:a16="http://schemas.microsoft.com/office/drawing/2014/main" val="847628669"/>
                    </a:ext>
                  </a:extLst>
                </a:gridCol>
                <a:gridCol w="325256">
                  <a:extLst>
                    <a:ext uri="{9D8B030D-6E8A-4147-A177-3AD203B41FA5}">
                      <a16:colId xmlns:a16="http://schemas.microsoft.com/office/drawing/2014/main" val="350255355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97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298309"/>
                  </a:ext>
                </a:extLst>
              </a:tr>
            </a:tbl>
          </a:graphicData>
        </a:graphic>
      </p:graphicFrame>
      <p:grpSp>
        <p:nvGrpSpPr>
          <p:cNvPr id="73" name="그룹 72">
            <a:extLst>
              <a:ext uri="{FF2B5EF4-FFF2-40B4-BE49-F238E27FC236}">
                <a16:creationId xmlns:a16="http://schemas.microsoft.com/office/drawing/2014/main" id="{A1F4C636-217F-45FD-918D-97966C958789}"/>
              </a:ext>
            </a:extLst>
          </p:cNvPr>
          <p:cNvGrpSpPr/>
          <p:nvPr/>
        </p:nvGrpSpPr>
        <p:grpSpPr>
          <a:xfrm>
            <a:off x="8171711" y="2831128"/>
            <a:ext cx="503429" cy="383406"/>
            <a:chOff x="3943446" y="3645024"/>
            <a:chExt cx="619605" cy="471884"/>
          </a:xfrm>
        </p:grpSpPr>
        <p:sp>
          <p:nvSpPr>
            <p:cNvPr id="74" name="자유형 56">
              <a:extLst>
                <a:ext uri="{FF2B5EF4-FFF2-40B4-BE49-F238E27FC236}">
                  <a16:creationId xmlns:a16="http://schemas.microsoft.com/office/drawing/2014/main" id="{ABDA53D2-C917-4CE1-9BE9-29F9F2C3BE41}"/>
                </a:ext>
              </a:extLst>
            </p:cNvPr>
            <p:cNvSpPr/>
            <p:nvPr/>
          </p:nvSpPr>
          <p:spPr>
            <a:xfrm>
              <a:off x="3943446" y="3645024"/>
              <a:ext cx="619605" cy="471884"/>
            </a:xfrm>
            <a:custGeom>
              <a:avLst/>
              <a:gdLst>
                <a:gd name="connsiteX0" fmla="*/ 559561 w 1232661"/>
                <a:gd name="connsiteY0" fmla="*/ 0 h 789782"/>
                <a:gd name="connsiteX1" fmla="*/ 761 w 1232661"/>
                <a:gd name="connsiteY1" fmla="*/ 660400 h 789782"/>
                <a:gd name="connsiteX2" fmla="*/ 457961 w 1232661"/>
                <a:gd name="connsiteY2" fmla="*/ 749300 h 789782"/>
                <a:gd name="connsiteX3" fmla="*/ 1232661 w 1232661"/>
                <a:gd name="connsiteY3" fmla="*/ 177800 h 789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2661" h="789782">
                  <a:moveTo>
                    <a:pt x="559561" y="0"/>
                  </a:moveTo>
                  <a:cubicBezTo>
                    <a:pt x="288627" y="267758"/>
                    <a:pt x="17694" y="535517"/>
                    <a:pt x="761" y="660400"/>
                  </a:cubicBezTo>
                  <a:cubicBezTo>
                    <a:pt x="-16172" y="785283"/>
                    <a:pt x="252644" y="829733"/>
                    <a:pt x="457961" y="749300"/>
                  </a:cubicBezTo>
                  <a:cubicBezTo>
                    <a:pt x="663278" y="668867"/>
                    <a:pt x="947969" y="423333"/>
                    <a:pt x="1232661" y="177800"/>
                  </a:cubicBezTo>
                </a:path>
              </a:pathLst>
            </a:custGeom>
            <a:solidFill>
              <a:srgbClr val="FEDE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62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75" name="자유형 57">
              <a:extLst>
                <a:ext uri="{FF2B5EF4-FFF2-40B4-BE49-F238E27FC236}">
                  <a16:creationId xmlns:a16="http://schemas.microsoft.com/office/drawing/2014/main" id="{4BBE58B4-6DF3-4077-854D-B19985DE56D8}"/>
                </a:ext>
              </a:extLst>
            </p:cNvPr>
            <p:cNvSpPr/>
            <p:nvPr/>
          </p:nvSpPr>
          <p:spPr>
            <a:xfrm>
              <a:off x="4007666" y="3736081"/>
              <a:ext cx="159593" cy="371816"/>
            </a:xfrm>
            <a:custGeom>
              <a:avLst/>
              <a:gdLst>
                <a:gd name="connsiteX0" fmla="*/ 317500 w 317500"/>
                <a:gd name="connsiteY0" fmla="*/ 0 h 622300"/>
                <a:gd name="connsiteX1" fmla="*/ 190500 w 317500"/>
                <a:gd name="connsiteY1" fmla="*/ 444500 h 622300"/>
                <a:gd name="connsiteX2" fmla="*/ 0 w 317500"/>
                <a:gd name="connsiteY2" fmla="*/ 62230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500" h="622300">
                  <a:moveTo>
                    <a:pt x="317500" y="0"/>
                  </a:moveTo>
                  <a:cubicBezTo>
                    <a:pt x="280458" y="170391"/>
                    <a:pt x="243417" y="340783"/>
                    <a:pt x="190500" y="444500"/>
                  </a:cubicBezTo>
                  <a:cubicBezTo>
                    <a:pt x="137583" y="548217"/>
                    <a:pt x="68791" y="585258"/>
                    <a:pt x="0" y="622300"/>
                  </a:cubicBezTo>
                </a:path>
              </a:pathLst>
            </a:custGeom>
            <a:solidFill>
              <a:srgbClr val="FEDE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62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84C87747-B774-4E21-9F4B-3C09D46EDAAD}"/>
              </a:ext>
            </a:extLst>
          </p:cNvPr>
          <p:cNvGrpSpPr/>
          <p:nvPr/>
        </p:nvGrpSpPr>
        <p:grpSpPr>
          <a:xfrm>
            <a:off x="6777659" y="2831128"/>
            <a:ext cx="503429" cy="383406"/>
            <a:chOff x="3943446" y="3645024"/>
            <a:chExt cx="619605" cy="471884"/>
          </a:xfrm>
        </p:grpSpPr>
        <p:sp>
          <p:nvSpPr>
            <p:cNvPr id="77" name="자유형 56">
              <a:extLst>
                <a:ext uri="{FF2B5EF4-FFF2-40B4-BE49-F238E27FC236}">
                  <a16:creationId xmlns:a16="http://schemas.microsoft.com/office/drawing/2014/main" id="{739B489A-6841-4CC8-B4A4-2D73724C4E0B}"/>
                </a:ext>
              </a:extLst>
            </p:cNvPr>
            <p:cNvSpPr/>
            <p:nvPr/>
          </p:nvSpPr>
          <p:spPr>
            <a:xfrm>
              <a:off x="3943446" y="3645024"/>
              <a:ext cx="619605" cy="471884"/>
            </a:xfrm>
            <a:custGeom>
              <a:avLst/>
              <a:gdLst>
                <a:gd name="connsiteX0" fmla="*/ 559561 w 1232661"/>
                <a:gd name="connsiteY0" fmla="*/ 0 h 789782"/>
                <a:gd name="connsiteX1" fmla="*/ 761 w 1232661"/>
                <a:gd name="connsiteY1" fmla="*/ 660400 h 789782"/>
                <a:gd name="connsiteX2" fmla="*/ 457961 w 1232661"/>
                <a:gd name="connsiteY2" fmla="*/ 749300 h 789782"/>
                <a:gd name="connsiteX3" fmla="*/ 1232661 w 1232661"/>
                <a:gd name="connsiteY3" fmla="*/ 177800 h 789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2661" h="789782">
                  <a:moveTo>
                    <a:pt x="559561" y="0"/>
                  </a:moveTo>
                  <a:cubicBezTo>
                    <a:pt x="288627" y="267758"/>
                    <a:pt x="17694" y="535517"/>
                    <a:pt x="761" y="660400"/>
                  </a:cubicBezTo>
                  <a:cubicBezTo>
                    <a:pt x="-16172" y="785283"/>
                    <a:pt x="252644" y="829733"/>
                    <a:pt x="457961" y="749300"/>
                  </a:cubicBezTo>
                  <a:cubicBezTo>
                    <a:pt x="663278" y="668867"/>
                    <a:pt x="947969" y="423333"/>
                    <a:pt x="1232661" y="177800"/>
                  </a:cubicBezTo>
                </a:path>
              </a:pathLst>
            </a:custGeom>
            <a:solidFill>
              <a:srgbClr val="FEDE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62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78" name="자유형 57">
              <a:extLst>
                <a:ext uri="{FF2B5EF4-FFF2-40B4-BE49-F238E27FC236}">
                  <a16:creationId xmlns:a16="http://schemas.microsoft.com/office/drawing/2014/main" id="{384E6929-325F-423C-96E8-F76EF3D9439D}"/>
                </a:ext>
              </a:extLst>
            </p:cNvPr>
            <p:cNvSpPr/>
            <p:nvPr/>
          </p:nvSpPr>
          <p:spPr>
            <a:xfrm>
              <a:off x="4007666" y="3736081"/>
              <a:ext cx="159593" cy="371816"/>
            </a:xfrm>
            <a:custGeom>
              <a:avLst/>
              <a:gdLst>
                <a:gd name="connsiteX0" fmla="*/ 317500 w 317500"/>
                <a:gd name="connsiteY0" fmla="*/ 0 h 622300"/>
                <a:gd name="connsiteX1" fmla="*/ 190500 w 317500"/>
                <a:gd name="connsiteY1" fmla="*/ 444500 h 622300"/>
                <a:gd name="connsiteX2" fmla="*/ 0 w 317500"/>
                <a:gd name="connsiteY2" fmla="*/ 62230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500" h="622300">
                  <a:moveTo>
                    <a:pt x="317500" y="0"/>
                  </a:moveTo>
                  <a:cubicBezTo>
                    <a:pt x="280458" y="170391"/>
                    <a:pt x="243417" y="340783"/>
                    <a:pt x="190500" y="444500"/>
                  </a:cubicBezTo>
                  <a:cubicBezTo>
                    <a:pt x="137583" y="548217"/>
                    <a:pt x="68791" y="585258"/>
                    <a:pt x="0" y="622300"/>
                  </a:cubicBezTo>
                </a:path>
              </a:pathLst>
            </a:custGeom>
            <a:solidFill>
              <a:srgbClr val="FEDE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62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E189C2EE-582E-401F-9960-85FC433B5306}"/>
              </a:ext>
            </a:extLst>
          </p:cNvPr>
          <p:cNvSpPr txBox="1"/>
          <p:nvPr/>
        </p:nvSpPr>
        <p:spPr>
          <a:xfrm>
            <a:off x="6413282" y="3519474"/>
            <a:ext cx="694421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75" b="1" dirty="0">
                <a:solidFill>
                  <a:srgbClr val="002060"/>
                </a:solidFill>
                <a:highlight>
                  <a:srgbClr val="E7EFFF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Cell </a:t>
            </a:r>
            <a:r>
              <a:rPr lang="ko-KR" altLang="en-US" sz="975" b="1" dirty="0">
                <a:solidFill>
                  <a:srgbClr val="002060"/>
                </a:solidFill>
                <a:highlight>
                  <a:srgbClr val="E7EFFF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중앙</a:t>
            </a:r>
            <a:endParaRPr lang="en-US" altLang="ko-KR" sz="975" b="1" dirty="0">
              <a:solidFill>
                <a:srgbClr val="002060"/>
              </a:solidFill>
              <a:highlight>
                <a:srgbClr val="E7EFFF"/>
              </a:highlight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AED45B2-468D-494D-BA61-84DC9A12DEF6}"/>
              </a:ext>
            </a:extLst>
          </p:cNvPr>
          <p:cNvSpPr txBox="1"/>
          <p:nvPr/>
        </p:nvSpPr>
        <p:spPr>
          <a:xfrm>
            <a:off x="7877675" y="3523657"/>
            <a:ext cx="944489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75" b="1">
                <a:solidFill>
                  <a:srgbClr val="002060"/>
                </a:solidFill>
                <a:highlight>
                  <a:srgbClr val="E7EFFF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Cell </a:t>
            </a:r>
            <a:r>
              <a:rPr lang="ko-KR" altLang="en-US" sz="975" b="1" dirty="0">
                <a:solidFill>
                  <a:srgbClr val="002060"/>
                </a:solidFill>
                <a:highlight>
                  <a:srgbClr val="E7EFFF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가장자리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0550828-B17B-4CBA-B3C2-074D27C5ABD0}"/>
              </a:ext>
            </a:extLst>
          </p:cNvPr>
          <p:cNvSpPr/>
          <p:nvPr/>
        </p:nvSpPr>
        <p:spPr>
          <a:xfrm>
            <a:off x="6207929" y="3702106"/>
            <a:ext cx="1039067" cy="229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94" b="1" dirty="0">
                <a:solidFill>
                  <a:srgbClr val="00206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Max Delta = 70</a:t>
            </a:r>
            <a:endParaRPr lang="ko-KR" altLang="en-US" sz="894" b="1" dirty="0">
              <a:solidFill>
                <a:srgbClr val="002060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A89EFA7-8FA8-42EE-A57D-F48BA408CAA0}"/>
              </a:ext>
            </a:extLst>
          </p:cNvPr>
          <p:cNvSpPr/>
          <p:nvPr/>
        </p:nvSpPr>
        <p:spPr>
          <a:xfrm>
            <a:off x="7769190" y="3700771"/>
            <a:ext cx="1039067" cy="229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94" b="1" dirty="0">
                <a:solidFill>
                  <a:srgbClr val="00206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Max Delta = 40</a:t>
            </a:r>
            <a:endParaRPr lang="ko-KR" altLang="en-US" sz="894" b="1" dirty="0">
              <a:solidFill>
                <a:srgbClr val="002060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53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12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AFEF108-A99C-429A-81EA-8F01AFCB11D1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E78FEE-C907-4E71-B1A7-6E757FC7EFE7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1A8672CF-41C3-4B6E-B4CA-E9F65397C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AFD0BBCE-1428-47AF-9691-A4839F2F19DC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C2CE28B-DD99-4903-9627-2F7F3E3D759D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>
            <a:extLst>
              <a:ext uri="{FF2B5EF4-FFF2-40B4-BE49-F238E27FC236}">
                <a16:creationId xmlns:a16="http://schemas.microsoft.com/office/drawing/2014/main" id="{33A33ABF-849E-457D-ADAF-832A75B79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6. Noise Detection</a:t>
            </a:r>
            <a:endParaRPr lang="ko-KR" alt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050B6A-E64F-4F7C-AC0D-1E39400EA14F}"/>
                  </a:ext>
                </a:extLst>
              </p:cNvPr>
              <p:cNvSpPr txBox="1"/>
              <p:nvPr/>
            </p:nvSpPr>
            <p:spPr>
              <a:xfrm>
                <a:off x="649072" y="1351508"/>
                <a:ext cx="8474148" cy="4558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2. Noise Detection  :  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Noise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의 발생 유무를 판단</a:t>
                </a:r>
                <a:endParaRPr lang="en-US" altLang="ko-KR" sz="14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	Previous</a:t>
                </a:r>
                <a:r>
                  <a:rPr lang="ko-KR" altLang="en-US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Version</a:t>
                </a:r>
                <a:r>
                  <a:rPr lang="ko-KR" altLang="en-US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)	Diff = CurrMaxVal – PrevMaxVal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				AvgMaxDiff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  <a:cs typeface="Arial" panose="020B0604020202020204" pitchFamily="34" charset="0"/>
                              </a:rPr>
                              <m:t>𝐷𝑖𝑓𝑓</m:t>
                            </m:r>
                          </m:e>
                        </m:nary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  <m:t>𝑁𝑂𝐼𝑆𝐸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  <m:t>𝐷𝐸𝑇𝐸𝐶𝑇𝑂𝐼𝑁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  <m:t>𝐹𝑅𝐴𝑀𝐸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  <m:t>𝑁𝑈𝑀</m:t>
                        </m:r>
                      </m:den>
                    </m:f>
                  </m:oMath>
                </a14:m>
                <a:endParaRPr lang="en-US" altLang="ko-KR" sz="11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				AvgMaxDiff</a:t>
                </a:r>
                <a:r>
                  <a:rPr lang="ko-KR" altLang="en-US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가 </a:t>
                </a: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ucHoppingThd</a:t>
                </a:r>
                <a:r>
                  <a:rPr lang="ko-KR" altLang="en-US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를 넘어서면 </a:t>
                </a: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Frequency Change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1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				</a:t>
                </a: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 </a:t>
                </a:r>
                <a:r>
                  <a:rPr lang="ko-KR" altLang="en-US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일정 </a:t>
                </a: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frame</a:t>
                </a:r>
                <a:r>
                  <a:rPr lang="ko-KR" altLang="en-US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이 지나야지만 </a:t>
                </a: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Noise Detection</a:t>
                </a:r>
                <a:r>
                  <a:rPr lang="ko-KR" altLang="en-US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을 하기 때문에 </a:t>
                </a:r>
                <a:r>
                  <a:rPr lang="en-US" altLang="ko-KR" sz="1100" u="sng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Hopping </a:t>
                </a:r>
                <a:r>
                  <a:rPr lang="ko-KR" altLang="en-US" sz="1100" u="sng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반응이 느림</a:t>
                </a:r>
                <a:endParaRPr lang="en-US" altLang="ko-KR" sz="1100" u="sng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1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	New Version )		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𝑅𝑒𝑎𝑙𝐷𝑖𝑓𝑓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altLang="ko-KR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𝐶𝑢𝑟𝑟𝑀𝑎𝑥𝑉𝑎𝑙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𝑝𝑟𝑒𝑣𝑀𝑎𝑥𝑉𝑎𝑙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𝐷𝑖𝑓𝑓𝐶𝑛𝑡</m:t>
                        </m:r>
                      </m:den>
                    </m:f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𝑑𝑖𝑠𝑡</m:t>
                        </m:r>
                      </m:num>
                      <m:den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8−3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	 </a:t>
                </a:r>
                <a:r>
                  <a:rPr lang="en-US" altLang="ko-KR" sz="1100" dirty="0">
                    <a:solidFill>
                      <a:schemeClr val="bg1">
                        <a:lumMod val="50000"/>
                      </a:scheme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(dist = tPos</a:t>
                </a:r>
                <a:r>
                  <a:rPr lang="ko-KR" altLang="en-US" sz="1100" dirty="0">
                    <a:solidFill>
                      <a:schemeClr val="bg1">
                        <a:lumMod val="50000"/>
                      </a:scheme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와 </a:t>
                </a:r>
                <a:r>
                  <a:rPr lang="en-US" altLang="ko-KR" sz="1100" dirty="0">
                    <a:solidFill>
                      <a:schemeClr val="bg1">
                        <a:lumMod val="50000"/>
                      </a:scheme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OrgPastPos[0] </a:t>
                </a:r>
                <a:r>
                  <a:rPr lang="ko-KR" altLang="en-US" sz="1100" dirty="0">
                    <a:solidFill>
                      <a:schemeClr val="bg1">
                        <a:lumMod val="50000"/>
                      </a:scheme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사이의 거리</a:t>
                </a:r>
                <a:r>
                  <a:rPr lang="en-US" altLang="ko-KR" sz="1100" dirty="0">
                    <a:solidFill>
                      <a:schemeClr val="bg1">
                        <a:lumMod val="50000"/>
                      </a:scheme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chemeClr val="bg1">
                        <a:lumMod val="50000"/>
                      </a:scheme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				</a:t>
                </a:r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𝑅𝑒𝑎𝑙𝐷𝑖𝑓𝑓𝐼𝐼𝑅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𝑅𝑒𝑎𝑙𝐷𝑖𝑓𝑓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+3∗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𝑝𝑟𝑒𝑣𝑅𝑒𝑎𝑙𝐷𝑖𝑓𝑓𝐼𝐼𝑅</m:t>
                        </m:r>
                      </m:num>
                      <m:den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chemeClr val="bg1">
                        <a:lumMod val="50000"/>
                      </a:scheme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				</a:t>
                </a:r>
                <a:r>
                  <a:rPr lang="en-US" altLang="ko-KR" sz="1050" dirty="0"/>
                  <a:t>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𝑅𝑒𝑎𝑙𝐷𝑖𝑓𝑓𝐼𝐼𝑅</m:t>
                    </m:r>
                  </m:oMath>
                </a14:m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&gt; ucHoppingThd + add_hopping_thd		</a:t>
                </a: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sym typeface="Wingdings" panose="05000000000000000000" pitchFamily="2" charset="2"/>
                  </a:rPr>
                  <a:t>	</a:t>
                </a: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 Frequency Change</a:t>
                </a:r>
                <a:endPara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1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				*</a:t>
                </a:r>
                <a:r>
                  <a:rPr lang="en-US" altLang="ko-KR" sz="1000" dirty="0">
                    <a:highlight>
                      <a:srgbClr val="BDD7EE"/>
                    </a:highlight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Normal </a:t>
                </a:r>
                <a:r>
                  <a:rPr lang="ko-KR" altLang="en-US" sz="1000" dirty="0">
                    <a:highlight>
                      <a:srgbClr val="BDD7EE"/>
                    </a:highlight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주파수와 </a:t>
                </a:r>
                <a:r>
                  <a:rPr lang="en-US" altLang="ko-KR" sz="1000" dirty="0">
                    <a:highlight>
                      <a:srgbClr val="BDD7EE"/>
                    </a:highlight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Hopping </a:t>
                </a:r>
                <a:r>
                  <a:rPr lang="ko-KR" altLang="en-US" sz="1000" dirty="0">
                    <a:highlight>
                      <a:srgbClr val="BDD7EE"/>
                    </a:highlight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주파수 모두에서 </a:t>
                </a:r>
                <a:r>
                  <a:rPr lang="en-US" altLang="ko-KR" sz="1000" dirty="0">
                    <a:highlight>
                      <a:srgbClr val="BDD7EE"/>
                    </a:highlight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Noise</a:t>
                </a:r>
                <a:r>
                  <a:rPr lang="ko-KR" altLang="en-US" sz="1000" dirty="0">
                    <a:highlight>
                      <a:srgbClr val="BDD7EE"/>
                    </a:highlight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가 발생할 수 있기 때문에</a:t>
                </a:r>
                <a:endParaRPr lang="en-US" altLang="ko-KR" sz="1000" dirty="0">
                  <a:highlight>
                    <a:srgbClr val="BDD7EE"/>
                  </a:highlight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				</a:t>
                </a:r>
                <a:r>
                  <a:rPr lang="ko-KR" altLang="en-US" sz="1000" dirty="0">
                    <a:highlight>
                      <a:srgbClr val="BDD7EE"/>
                    </a:highlight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더 안정적인 주파수에서 구동할 수 있도록 </a:t>
                </a:r>
                <a:r>
                  <a:rPr lang="en-US" altLang="ko-KR" sz="1000" dirty="0">
                    <a:highlight>
                      <a:srgbClr val="BDD7EE"/>
                    </a:highlight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Noise </a:t>
                </a:r>
                <a:r>
                  <a:rPr lang="ko-KR" altLang="en-US" sz="1000" dirty="0">
                    <a:highlight>
                      <a:srgbClr val="BDD7EE"/>
                    </a:highlight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감지 시 </a:t>
                </a:r>
                <a:r>
                  <a:rPr lang="en-US" altLang="ko-KR" sz="1000" dirty="0">
                    <a:highlight>
                      <a:srgbClr val="BDD7EE"/>
                    </a:highlight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add_hopping_thd</a:t>
                </a:r>
                <a:r>
                  <a:rPr lang="ko-KR" altLang="en-US" sz="1000" dirty="0">
                    <a:highlight>
                      <a:srgbClr val="BDD7EE"/>
                    </a:highlight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를 </a:t>
                </a:r>
                <a:r>
                  <a:rPr lang="ko-KR" altLang="en-US" sz="1000" dirty="0" err="1">
                    <a:highlight>
                      <a:srgbClr val="BDD7EE"/>
                    </a:highlight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높여줌</a:t>
                </a:r>
                <a:endParaRPr lang="en-US" altLang="ko-KR" sz="1000" dirty="0">
                  <a:highlight>
                    <a:srgbClr val="BDD7EE"/>
                  </a:highlight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0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3. </a:t>
                </a:r>
                <a:r>
                  <a:rPr lang="en-US" altLang="ko-KR" sz="14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Frequency Change  :  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Noise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주파수 감지 시 구동 주파수를 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Hopping 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주파수로 바꾸어주는 단계</a:t>
                </a:r>
                <a:endParaRPr lang="en-US" altLang="ko-KR" sz="14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050B6A-E64F-4F7C-AC0D-1E39400EA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72" y="1351508"/>
                <a:ext cx="8474148" cy="4558620"/>
              </a:xfrm>
              <a:prstGeom prst="rect">
                <a:avLst/>
              </a:prstGeom>
              <a:blipFill>
                <a:blip r:embed="rId4"/>
                <a:stretch>
                  <a:fillRect l="-216" b="-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16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43A45157-E267-41E7-80E4-E567AB5C8B2E}"/>
              </a:ext>
            </a:extLst>
          </p:cNvPr>
          <p:cNvGrpSpPr/>
          <p:nvPr/>
        </p:nvGrpSpPr>
        <p:grpSpPr>
          <a:xfrm>
            <a:off x="5341504" y="1346201"/>
            <a:ext cx="3895051" cy="5117789"/>
            <a:chOff x="5299798" y="778199"/>
            <a:chExt cx="3791063" cy="5816536"/>
          </a:xfrm>
        </p:grpSpPr>
        <p:sp>
          <p:nvSpPr>
            <p:cNvPr id="19" name="순서도: 대체 처리 18">
              <a:extLst>
                <a:ext uri="{FF2B5EF4-FFF2-40B4-BE49-F238E27FC236}">
                  <a16:creationId xmlns:a16="http://schemas.microsoft.com/office/drawing/2014/main" id="{5EBC2598-286F-4F5D-AA63-3014F62C7EC4}"/>
                </a:ext>
              </a:extLst>
            </p:cNvPr>
            <p:cNvSpPr/>
            <p:nvPr/>
          </p:nvSpPr>
          <p:spPr>
            <a:xfrm>
              <a:off x="5299798" y="6026233"/>
              <a:ext cx="2124092" cy="568502"/>
            </a:xfrm>
            <a:prstGeom prst="flowChartAlternateProcess">
              <a:avLst/>
            </a:prstGeom>
            <a:noFill/>
            <a:ln w="47625" cap="flat" cmpd="sng" algn="ctr">
              <a:solidFill>
                <a:srgbClr val="FF0066"/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742909">
                <a:defRPr/>
              </a:pPr>
              <a:endParaRPr lang="ko-KR" altLang="en-US" sz="1462" kern="0" dirty="0">
                <a:solidFill>
                  <a:prstClr val="white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20" name="순서도: 처리 19">
              <a:extLst>
                <a:ext uri="{FF2B5EF4-FFF2-40B4-BE49-F238E27FC236}">
                  <a16:creationId xmlns:a16="http://schemas.microsoft.com/office/drawing/2014/main" id="{80555545-A782-4865-A291-95BDCFA85C11}"/>
                </a:ext>
              </a:extLst>
            </p:cNvPr>
            <p:cNvSpPr/>
            <p:nvPr/>
          </p:nvSpPr>
          <p:spPr>
            <a:xfrm>
              <a:off x="5562469" y="1748938"/>
              <a:ext cx="1584176" cy="306324"/>
            </a:xfrm>
            <a:prstGeom prst="flowChartProcess">
              <a:avLst/>
            </a:prstGeom>
            <a:solidFill>
              <a:srgbClr val="FFCCCC"/>
            </a:solidFill>
            <a:ln w="19050" cap="flat" cmpd="sng" algn="ctr">
              <a:solidFill>
                <a:srgbClr val="FF5050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sz="812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Baseline</a:t>
              </a:r>
              <a:r>
                <a:rPr lang="en-US" altLang="ko-KR" sz="812" b="1" kern="0" dirty="0">
                  <a:solidFill>
                    <a:prstClr val="black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 Calculation</a:t>
              </a:r>
              <a:endParaRPr lang="ko-KR" altLang="en-US" sz="812" b="1" kern="0" dirty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21" name="순서도: 처리 20">
              <a:extLst>
                <a:ext uri="{FF2B5EF4-FFF2-40B4-BE49-F238E27FC236}">
                  <a16:creationId xmlns:a16="http://schemas.microsoft.com/office/drawing/2014/main" id="{7AB6CAD8-F1F3-4B8C-A1CC-502C8790DC6A}"/>
                </a:ext>
              </a:extLst>
            </p:cNvPr>
            <p:cNvSpPr/>
            <p:nvPr/>
          </p:nvSpPr>
          <p:spPr>
            <a:xfrm>
              <a:off x="5562469" y="2963546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42909">
                <a:defRPr/>
              </a:pPr>
              <a:r>
                <a:rPr lang="en-US" altLang="ko-KR" sz="812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Labeling</a:t>
              </a:r>
              <a:endParaRPr lang="ko-KR" altLang="en-US" sz="812" b="1" kern="0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25" name="순서도: 처리 24">
              <a:extLst>
                <a:ext uri="{FF2B5EF4-FFF2-40B4-BE49-F238E27FC236}">
                  <a16:creationId xmlns:a16="http://schemas.microsoft.com/office/drawing/2014/main" id="{288BEFED-2D48-48E4-B777-862EA943B0BF}"/>
                </a:ext>
              </a:extLst>
            </p:cNvPr>
            <p:cNvSpPr/>
            <p:nvPr/>
          </p:nvSpPr>
          <p:spPr>
            <a:xfrm>
              <a:off x="5562469" y="3574543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42909">
                <a:defRPr/>
              </a:pPr>
              <a:r>
                <a:rPr lang="en-US" altLang="ko-KR" sz="812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Split &amp; Merge</a:t>
              </a:r>
              <a:endParaRPr lang="ko-KR" altLang="en-US" sz="812" b="1" kern="0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26" name="순서도: 처리 25">
              <a:extLst>
                <a:ext uri="{FF2B5EF4-FFF2-40B4-BE49-F238E27FC236}">
                  <a16:creationId xmlns:a16="http://schemas.microsoft.com/office/drawing/2014/main" id="{9099FD51-CC51-4A23-A94C-EE229A6D0919}"/>
                </a:ext>
              </a:extLst>
            </p:cNvPr>
            <p:cNvSpPr/>
            <p:nvPr/>
          </p:nvSpPr>
          <p:spPr>
            <a:xfrm>
              <a:off x="5562469" y="4072390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42909">
                <a:defRPr/>
              </a:pPr>
              <a:r>
                <a:rPr lang="en-US" altLang="ko-KR" sz="812" b="1" kern="0" dirty="0" err="1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Coord</a:t>
              </a:r>
              <a:r>
                <a:rPr lang="en-US" altLang="ko-KR" sz="812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. Calculation</a:t>
              </a:r>
              <a:endParaRPr lang="ko-KR" altLang="en-US" sz="812" b="1" kern="0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27" name="순서도: 처리 26">
              <a:extLst>
                <a:ext uri="{FF2B5EF4-FFF2-40B4-BE49-F238E27FC236}">
                  <a16:creationId xmlns:a16="http://schemas.microsoft.com/office/drawing/2014/main" id="{6681624F-99E4-484B-BCFC-B2DCEDC0694D}"/>
                </a:ext>
              </a:extLst>
            </p:cNvPr>
            <p:cNvSpPr/>
            <p:nvPr/>
          </p:nvSpPr>
          <p:spPr>
            <a:xfrm>
              <a:off x="5562469" y="4570237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42909">
                <a:defRPr/>
              </a:pPr>
              <a:r>
                <a:rPr lang="en-US" altLang="ko-KR" sz="812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Tracking</a:t>
              </a:r>
              <a:endParaRPr lang="ko-KR" altLang="en-US" sz="812" b="1" kern="0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28" name="순서도: 처리 27">
              <a:extLst>
                <a:ext uri="{FF2B5EF4-FFF2-40B4-BE49-F238E27FC236}">
                  <a16:creationId xmlns:a16="http://schemas.microsoft.com/office/drawing/2014/main" id="{3C686C30-F371-4B7D-8000-432C15604FB5}"/>
                </a:ext>
              </a:extLst>
            </p:cNvPr>
            <p:cNvSpPr/>
            <p:nvPr/>
          </p:nvSpPr>
          <p:spPr>
            <a:xfrm>
              <a:off x="5562469" y="5068084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42909">
                <a:defRPr/>
              </a:pPr>
              <a:r>
                <a:rPr lang="en-US" altLang="ko-KR" sz="812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Smoothing </a:t>
              </a:r>
              <a:endParaRPr lang="ko-KR" altLang="en-US" sz="812" b="1" kern="0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29" name="순서도: 처리 28">
              <a:extLst>
                <a:ext uri="{FF2B5EF4-FFF2-40B4-BE49-F238E27FC236}">
                  <a16:creationId xmlns:a16="http://schemas.microsoft.com/office/drawing/2014/main" id="{9F31B714-23C6-4FF1-83F7-06B5D940BF5A}"/>
                </a:ext>
              </a:extLst>
            </p:cNvPr>
            <p:cNvSpPr/>
            <p:nvPr/>
          </p:nvSpPr>
          <p:spPr>
            <a:xfrm>
              <a:off x="5562469" y="6164169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42909">
                <a:defRPr/>
              </a:pPr>
              <a:r>
                <a:rPr lang="en-US" altLang="ko-KR" sz="812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Report</a:t>
              </a:r>
              <a:endParaRPr lang="ko-KR" altLang="en-US" sz="812" b="1" kern="0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C19F2FEE-EE0B-476F-8ED2-4D93C530A205}"/>
                </a:ext>
              </a:extLst>
            </p:cNvPr>
            <p:cNvCxnSpPr>
              <a:stCxn id="21" idx="2"/>
              <a:endCxn id="25" idx="0"/>
            </p:cNvCxnSpPr>
            <p:nvPr/>
          </p:nvCxnSpPr>
          <p:spPr>
            <a:xfrm>
              <a:off x="6354557" y="3269870"/>
              <a:ext cx="0" cy="30467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95BE816E-C511-439A-B850-6786482AC348}"/>
                </a:ext>
              </a:extLst>
            </p:cNvPr>
            <p:cNvCxnSpPr>
              <a:stCxn id="25" idx="2"/>
              <a:endCxn id="26" idx="0"/>
            </p:cNvCxnSpPr>
            <p:nvPr/>
          </p:nvCxnSpPr>
          <p:spPr>
            <a:xfrm>
              <a:off x="6354557" y="3880867"/>
              <a:ext cx="0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E8BC2EAC-5973-4FEB-A60F-9288ADA9FAF2}"/>
                </a:ext>
              </a:extLst>
            </p:cNvPr>
            <p:cNvCxnSpPr>
              <a:stCxn id="26" idx="2"/>
              <a:endCxn id="27" idx="0"/>
            </p:cNvCxnSpPr>
            <p:nvPr/>
          </p:nvCxnSpPr>
          <p:spPr>
            <a:xfrm>
              <a:off x="6354557" y="4378714"/>
              <a:ext cx="0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24907C7D-40AF-45F2-88A6-6DC7B6DA9FEC}"/>
                </a:ext>
              </a:extLst>
            </p:cNvPr>
            <p:cNvCxnSpPr>
              <a:stCxn id="27" idx="2"/>
              <a:endCxn id="28" idx="0"/>
            </p:cNvCxnSpPr>
            <p:nvPr/>
          </p:nvCxnSpPr>
          <p:spPr>
            <a:xfrm>
              <a:off x="6354557" y="4876561"/>
              <a:ext cx="0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A8AD6C80-37B9-4228-9262-FE31A18A94A6}"/>
                </a:ext>
              </a:extLst>
            </p:cNvPr>
            <p:cNvCxnSpPr>
              <a:stCxn id="28" idx="2"/>
              <a:endCxn id="43" idx="0"/>
            </p:cNvCxnSpPr>
            <p:nvPr/>
          </p:nvCxnSpPr>
          <p:spPr>
            <a:xfrm flipH="1">
              <a:off x="6351134" y="5374408"/>
              <a:ext cx="3423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35" name="순서도: 판단 34">
              <a:extLst>
                <a:ext uri="{FF2B5EF4-FFF2-40B4-BE49-F238E27FC236}">
                  <a16:creationId xmlns:a16="http://schemas.microsoft.com/office/drawing/2014/main" id="{F0F74217-D3AD-4082-9A9D-F421D575AFC3}"/>
                </a:ext>
              </a:extLst>
            </p:cNvPr>
            <p:cNvSpPr/>
            <p:nvPr/>
          </p:nvSpPr>
          <p:spPr>
            <a:xfrm>
              <a:off x="5609325" y="2252158"/>
              <a:ext cx="1490464" cy="406715"/>
            </a:xfrm>
            <a:prstGeom prst="flowChartDecision">
              <a:avLst/>
            </a:prstGeom>
            <a:solidFill>
              <a:srgbClr val="FFE2C5"/>
            </a:solidFill>
            <a:ln w="19050" cap="flat" cmpd="sng" algn="ctr">
              <a:solidFill>
                <a:srgbClr val="FF99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42909">
                <a:defRPr/>
              </a:pPr>
              <a:r>
                <a:rPr lang="en-US" altLang="ko-KR" sz="812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Touch Expect ?</a:t>
              </a:r>
              <a:endParaRPr lang="ko-KR" altLang="en-US" sz="812" b="1" kern="0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053559F-3768-49B6-AC9E-51D52E69FD3D}"/>
                </a:ext>
              </a:extLst>
            </p:cNvPr>
            <p:cNvCxnSpPr>
              <a:stCxn id="20" idx="2"/>
              <a:endCxn id="35" idx="0"/>
            </p:cNvCxnSpPr>
            <p:nvPr/>
          </p:nvCxnSpPr>
          <p:spPr>
            <a:xfrm>
              <a:off x="6354557" y="2055262"/>
              <a:ext cx="0" cy="19689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CEE4178-E19F-43F0-BF72-34A4584BDEE1}"/>
                </a:ext>
              </a:extLst>
            </p:cNvPr>
            <p:cNvCxnSpPr>
              <a:stCxn id="35" idx="2"/>
              <a:endCxn id="21" idx="0"/>
            </p:cNvCxnSpPr>
            <p:nvPr/>
          </p:nvCxnSpPr>
          <p:spPr>
            <a:xfrm>
              <a:off x="6354557" y="2658873"/>
              <a:ext cx="0" cy="30467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EE0388-E824-4B35-81A3-84591B95EEA3}"/>
                </a:ext>
              </a:extLst>
            </p:cNvPr>
            <p:cNvSpPr txBox="1"/>
            <p:nvPr/>
          </p:nvSpPr>
          <p:spPr>
            <a:xfrm>
              <a:off x="6313347" y="2608957"/>
              <a:ext cx="327956" cy="2186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50" b="1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YES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262034D-0225-454E-94BE-FF5340BD41EA}"/>
                </a:ext>
              </a:extLst>
            </p:cNvPr>
            <p:cNvSpPr txBox="1"/>
            <p:nvPr/>
          </p:nvSpPr>
          <p:spPr>
            <a:xfrm>
              <a:off x="7013002" y="2279006"/>
              <a:ext cx="301432" cy="2186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50" b="1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NO</a:t>
              </a:r>
            </a:p>
          </p:txBody>
        </p:sp>
        <p:sp>
          <p:nvSpPr>
            <p:cNvPr id="40" name="순서도: 처리 39">
              <a:extLst>
                <a:ext uri="{FF2B5EF4-FFF2-40B4-BE49-F238E27FC236}">
                  <a16:creationId xmlns:a16="http://schemas.microsoft.com/office/drawing/2014/main" id="{A22C59BE-E5BE-4009-BB7A-B8609F35DC8A}"/>
                </a:ext>
              </a:extLst>
            </p:cNvPr>
            <p:cNvSpPr/>
            <p:nvPr/>
          </p:nvSpPr>
          <p:spPr>
            <a:xfrm>
              <a:off x="7506685" y="2302353"/>
              <a:ext cx="1584176" cy="306324"/>
            </a:xfrm>
            <a:prstGeom prst="flowChartProcess">
              <a:avLst/>
            </a:prstGeom>
            <a:solidFill>
              <a:srgbClr val="FFCCCC"/>
            </a:solidFill>
            <a:ln w="19050" cap="flat" cmpd="sng" algn="ctr">
              <a:solidFill>
                <a:srgbClr val="FF505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42909">
                <a:defRPr/>
              </a:pPr>
              <a:r>
                <a:rPr lang="en-US" altLang="ko-KR" sz="812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BaseLine Tracking</a:t>
              </a:r>
              <a:endParaRPr lang="ko-KR" altLang="en-US" sz="812" b="1" kern="0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A0B158F1-B66A-4A5B-9AC7-ECFB7B9DFFF8}"/>
                </a:ext>
              </a:extLst>
            </p:cNvPr>
            <p:cNvCxnSpPr>
              <a:stCxn id="35" idx="3"/>
              <a:endCxn id="40" idx="1"/>
            </p:cNvCxnSpPr>
            <p:nvPr/>
          </p:nvCxnSpPr>
          <p:spPr>
            <a:xfrm flipV="1">
              <a:off x="7099789" y="2455515"/>
              <a:ext cx="406896" cy="1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42" name="꺾인 연결선 23">
              <a:extLst>
                <a:ext uri="{FF2B5EF4-FFF2-40B4-BE49-F238E27FC236}">
                  <a16:creationId xmlns:a16="http://schemas.microsoft.com/office/drawing/2014/main" id="{15B15911-A910-4500-82E0-1F50AA960872}"/>
                </a:ext>
              </a:extLst>
            </p:cNvPr>
            <p:cNvCxnSpPr>
              <a:stCxn id="40" idx="0"/>
              <a:endCxn id="48" idx="3"/>
            </p:cNvCxnSpPr>
            <p:nvPr/>
          </p:nvCxnSpPr>
          <p:spPr>
            <a:xfrm rot="16200000" flipV="1">
              <a:off x="7269262" y="1272841"/>
              <a:ext cx="903472" cy="1155551"/>
            </a:xfrm>
            <a:prstGeom prst="bentConnector2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43" name="순서도: 판단 42">
              <a:extLst>
                <a:ext uri="{FF2B5EF4-FFF2-40B4-BE49-F238E27FC236}">
                  <a16:creationId xmlns:a16="http://schemas.microsoft.com/office/drawing/2014/main" id="{F16CE63B-49C7-4D16-B2A1-AAD89A3FDE25}"/>
                </a:ext>
              </a:extLst>
            </p:cNvPr>
            <p:cNvSpPr/>
            <p:nvPr/>
          </p:nvSpPr>
          <p:spPr>
            <a:xfrm>
              <a:off x="5605902" y="5565931"/>
              <a:ext cx="1490464" cy="406715"/>
            </a:xfrm>
            <a:prstGeom prst="flowChartDecision">
              <a:avLst/>
            </a:prstGeom>
            <a:solidFill>
              <a:srgbClr val="FFE2C5"/>
            </a:solidFill>
            <a:ln w="19050" cap="flat" cmpd="sng" algn="ctr">
              <a:solidFill>
                <a:srgbClr val="FF99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42909">
                <a:defRPr/>
              </a:pPr>
              <a:r>
                <a:rPr lang="en-US" altLang="ko-KR" sz="812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Normal Touch ?</a:t>
              </a:r>
              <a:endParaRPr lang="ko-KR" altLang="en-US" sz="812" b="1" kern="0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7B39BBC9-2CB7-4B74-862E-4D20ECF9A8BE}"/>
                </a:ext>
              </a:extLst>
            </p:cNvPr>
            <p:cNvCxnSpPr>
              <a:stCxn id="43" idx="2"/>
              <a:endCxn id="29" idx="0"/>
            </p:cNvCxnSpPr>
            <p:nvPr/>
          </p:nvCxnSpPr>
          <p:spPr>
            <a:xfrm>
              <a:off x="6351134" y="5972646"/>
              <a:ext cx="3423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45" name="꺾인 연결선 26">
              <a:extLst>
                <a:ext uri="{FF2B5EF4-FFF2-40B4-BE49-F238E27FC236}">
                  <a16:creationId xmlns:a16="http://schemas.microsoft.com/office/drawing/2014/main" id="{EF7B9C7B-FD5E-427F-ABB5-0F7109665AE6}"/>
                </a:ext>
              </a:extLst>
            </p:cNvPr>
            <p:cNvCxnSpPr>
              <a:stCxn id="43" idx="3"/>
            </p:cNvCxnSpPr>
            <p:nvPr/>
          </p:nvCxnSpPr>
          <p:spPr>
            <a:xfrm flipV="1">
              <a:off x="7096366" y="2658877"/>
              <a:ext cx="1202406" cy="3110412"/>
            </a:xfrm>
            <a:prstGeom prst="bentConnector2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AC109D-8D2D-4F95-9025-4BE704029C6F}"/>
                </a:ext>
              </a:extLst>
            </p:cNvPr>
            <p:cNvSpPr txBox="1"/>
            <p:nvPr/>
          </p:nvSpPr>
          <p:spPr>
            <a:xfrm>
              <a:off x="6329822" y="5926955"/>
              <a:ext cx="327956" cy="2186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50" b="1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YES</a:t>
              </a:r>
              <a:endParaRPr lang="ko-KR" altLang="en-US" sz="650" b="1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23D151-1CC3-4F2A-AAFE-047D24F135D1}"/>
                </a:ext>
              </a:extLst>
            </p:cNvPr>
            <p:cNvSpPr txBox="1"/>
            <p:nvPr/>
          </p:nvSpPr>
          <p:spPr>
            <a:xfrm>
              <a:off x="7013002" y="5591009"/>
              <a:ext cx="301432" cy="2186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50" b="1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NO</a:t>
              </a:r>
              <a:endParaRPr lang="ko-KR" altLang="en-US" sz="650" b="1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48" name="순서도: 처리 47">
              <a:extLst>
                <a:ext uri="{FF2B5EF4-FFF2-40B4-BE49-F238E27FC236}">
                  <a16:creationId xmlns:a16="http://schemas.microsoft.com/office/drawing/2014/main" id="{3BA13F10-C802-4953-916B-50596408070A}"/>
                </a:ext>
              </a:extLst>
            </p:cNvPr>
            <p:cNvSpPr/>
            <p:nvPr/>
          </p:nvSpPr>
          <p:spPr>
            <a:xfrm>
              <a:off x="5559046" y="1245719"/>
              <a:ext cx="1584176" cy="306324"/>
            </a:xfrm>
            <a:prstGeom prst="flowChartProcess">
              <a:avLst/>
            </a:prstGeom>
            <a:solidFill>
              <a:srgbClr val="FFCCCC"/>
            </a:solidFill>
            <a:ln w="19050" cap="flat" cmpd="sng" algn="ctr">
              <a:solidFill>
                <a:srgbClr val="FF505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42909">
                <a:defRPr/>
              </a:pPr>
              <a:r>
                <a:rPr lang="en-US" altLang="ko-KR" sz="812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Line Filter</a:t>
              </a:r>
            </a:p>
          </p:txBody>
        </p:sp>
        <p:cxnSp>
          <p:nvCxnSpPr>
            <p:cNvPr id="49" name="꺾인 연결선 33">
              <a:extLst>
                <a:ext uri="{FF2B5EF4-FFF2-40B4-BE49-F238E27FC236}">
                  <a16:creationId xmlns:a16="http://schemas.microsoft.com/office/drawing/2014/main" id="{52F0B7C6-BEC6-48A8-9E2F-FA92988D544D}"/>
                </a:ext>
              </a:extLst>
            </p:cNvPr>
            <p:cNvCxnSpPr>
              <a:stCxn id="40" idx="0"/>
              <a:endCxn id="20" idx="3"/>
            </p:cNvCxnSpPr>
            <p:nvPr/>
          </p:nvCxnSpPr>
          <p:spPr>
            <a:xfrm rot="16200000" flipV="1">
              <a:off x="7522583" y="1526163"/>
              <a:ext cx="400253" cy="1152128"/>
            </a:xfrm>
            <a:prstGeom prst="bentConnector2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5ABF132C-43A2-47EF-826D-8EBBD01F27A4}"/>
                </a:ext>
              </a:extLst>
            </p:cNvPr>
            <p:cNvCxnSpPr>
              <a:stCxn id="48" idx="2"/>
              <a:endCxn id="20" idx="0"/>
            </p:cNvCxnSpPr>
            <p:nvPr/>
          </p:nvCxnSpPr>
          <p:spPr>
            <a:xfrm>
              <a:off x="6351134" y="1552043"/>
              <a:ext cx="3423" cy="196895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CD82D84-5DC4-493A-88E7-8A1CFA26372F}"/>
                </a:ext>
              </a:extLst>
            </p:cNvPr>
            <p:cNvCxnSpPr>
              <a:endCxn id="48" idx="0"/>
            </p:cNvCxnSpPr>
            <p:nvPr/>
          </p:nvCxnSpPr>
          <p:spPr>
            <a:xfrm flipH="1">
              <a:off x="6351134" y="999706"/>
              <a:ext cx="2" cy="24601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B00DF58-A6E4-40BB-A056-C7BF439141C5}"/>
                </a:ext>
              </a:extLst>
            </p:cNvPr>
            <p:cNvSpPr txBox="1"/>
            <p:nvPr/>
          </p:nvSpPr>
          <p:spPr>
            <a:xfrm>
              <a:off x="5382590" y="2019811"/>
              <a:ext cx="835023" cy="246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12" b="1" dirty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Intensity Data</a:t>
              </a:r>
              <a:endParaRPr lang="ko-KR" altLang="en-US" sz="812" b="1" dirty="0"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D8AE7F1-8C7F-41C2-AACF-D31542D88562}"/>
                </a:ext>
              </a:extLst>
            </p:cNvPr>
            <p:cNvSpPr txBox="1"/>
            <p:nvPr/>
          </p:nvSpPr>
          <p:spPr>
            <a:xfrm>
              <a:off x="5866537" y="778199"/>
              <a:ext cx="969200" cy="246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12" b="1" dirty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Original </a:t>
              </a:r>
              <a:r>
                <a:rPr lang="en-US" altLang="ko-KR" sz="812" b="1" dirty="0" err="1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Rawdata</a:t>
              </a:r>
              <a:endParaRPr lang="ko-KR" altLang="en-US" sz="812" b="1" dirty="0"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AFF19BF-9E43-4146-9831-87C06FC8A8F7}"/>
              </a:ext>
            </a:extLst>
          </p:cNvPr>
          <p:cNvSpPr txBox="1"/>
          <p:nvPr/>
        </p:nvSpPr>
        <p:spPr>
          <a:xfrm>
            <a:off x="914438" y="1338081"/>
            <a:ext cx="2342308" cy="3606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71455" indent="-371455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9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Pend Touch</a:t>
            </a:r>
          </a:p>
          <a:p>
            <a:pPr marL="371455" indent="-371455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9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Edge Expand</a:t>
            </a:r>
          </a:p>
          <a:p>
            <a:pPr marL="371455" indent="-371455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9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Resolution</a:t>
            </a:r>
          </a:p>
          <a:p>
            <a:pPr marL="371455" indent="-371455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9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Clipping</a:t>
            </a:r>
          </a:p>
          <a:p>
            <a:pPr marL="371455" indent="-371455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9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Remove Edge</a:t>
            </a:r>
          </a:p>
          <a:p>
            <a:pPr marL="371455" indent="-371455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9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Noise Detection</a:t>
            </a:r>
          </a:p>
        </p:txBody>
      </p:sp>
      <p:sp>
        <p:nvSpPr>
          <p:cNvPr id="57" name="슬라이드 번호 개체 틀 56">
            <a:extLst>
              <a:ext uri="{FF2B5EF4-FFF2-40B4-BE49-F238E27FC236}">
                <a16:creationId xmlns:a16="http://schemas.microsoft.com/office/drawing/2014/main" id="{DAFACC6F-09F4-42B5-9C80-C391BC57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00F6C94-0F29-4ABD-9D66-66BC7299E34C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924F56E-E759-4E16-81C9-63B206809D24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7276633-F568-4913-9B22-006DE2E68A95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2">
            <a:extLst>
              <a:ext uri="{FF2B5EF4-FFF2-40B4-BE49-F238E27FC236}">
                <a16:creationId xmlns:a16="http://schemas.microsoft.com/office/drawing/2014/main" id="{8517DEE1-827F-43F3-9338-AEDD61093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ko-KR" alt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A279E82-4B8D-4AAE-B6FC-3DA8E38ADE17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2289C979-B83C-4754-85FA-5B6854428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9F6BC253-0076-40C1-B631-DCF9453718F8}"/>
              </a:ext>
            </a:extLst>
          </p:cNvPr>
          <p:cNvSpPr/>
          <p:nvPr/>
        </p:nvSpPr>
        <p:spPr>
          <a:xfrm>
            <a:off x="3017519" y="2357946"/>
            <a:ext cx="366041" cy="1797577"/>
          </a:xfrm>
          <a:prstGeom prst="rightBrace">
            <a:avLst>
              <a:gd name="adj1" fmla="val 0"/>
              <a:gd name="adj2" fmla="val 3176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1EB16C-50A8-49D9-8520-72A3EDE98E2C}"/>
              </a:ext>
            </a:extLst>
          </p:cNvPr>
          <p:cNvSpPr txBox="1"/>
          <p:nvPr/>
        </p:nvSpPr>
        <p:spPr>
          <a:xfrm>
            <a:off x="3516766" y="2735033"/>
            <a:ext cx="123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ea typeface="LG Smart UI SemiBold" panose="020B0700000101010101"/>
              </a:rPr>
              <a:t>Modify Pos</a:t>
            </a:r>
            <a:endParaRPr lang="ko-KR" altLang="en-US" dirty="0">
              <a:solidFill>
                <a:schemeClr val="accent1"/>
              </a:solidFill>
              <a:ea typeface="LG Smart UI SemiBold" panose="020B07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27366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AFEF108-A99C-429A-81EA-8F01AFCB11D1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E78FEE-C907-4E71-B1A7-6E757FC7EFE7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1A8672CF-41C3-4B6E-B4CA-E9F65397C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AFD0BBCE-1428-47AF-9691-A4839F2F19DC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C2CE28B-DD99-4903-9627-2F7F3E3D759D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>
            <a:extLst>
              <a:ext uri="{FF2B5EF4-FFF2-40B4-BE49-F238E27FC236}">
                <a16:creationId xmlns:a16="http://schemas.microsoft.com/office/drawing/2014/main" id="{33A33ABF-849E-457D-ADAF-832A75B79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ea typeface="LG Smart UI Regular" panose="020B0500000101010101"/>
                <a:cs typeface="Arial" panose="020B0604020202020204" pitchFamily="34" charset="0"/>
              </a:rPr>
              <a:t>1. Pend</a:t>
            </a:r>
            <a:r>
              <a:rPr lang="ko-KR" altLang="en-US" sz="2600" b="1" dirty="0">
                <a:latin typeface="Arial" panose="020B0604020202020204" pitchFamily="34" charset="0"/>
                <a:ea typeface="LG Smart UI Regular" panose="020B0500000101010101"/>
                <a:cs typeface="Arial" panose="020B0604020202020204" pitchFamily="34" charset="0"/>
              </a:rPr>
              <a:t> </a:t>
            </a:r>
            <a:r>
              <a:rPr lang="en-US" altLang="ko-KR" sz="2600" b="1" dirty="0">
                <a:latin typeface="Arial" panose="020B0604020202020204" pitchFamily="34" charset="0"/>
                <a:ea typeface="LG Smart UI Regular" panose="020B0500000101010101"/>
                <a:cs typeface="Arial" panose="020B0604020202020204" pitchFamily="34" charset="0"/>
              </a:rPr>
              <a:t>Touch</a:t>
            </a:r>
            <a:endParaRPr lang="ko-KR" altLang="en-US" sz="2600" b="1" dirty="0">
              <a:latin typeface="Arial" panose="020B0604020202020204" pitchFamily="34" charset="0"/>
              <a:ea typeface="LG Smart UI Regular" panose="020B0500000101010101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2153B5-3B20-4783-BD35-295F5373C75E}"/>
              </a:ext>
            </a:extLst>
          </p:cNvPr>
          <p:cNvSpPr txBox="1"/>
          <p:nvPr/>
        </p:nvSpPr>
        <p:spPr>
          <a:xfrm>
            <a:off x="733647" y="2055549"/>
            <a:ext cx="6274475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Pend Touch</a:t>
            </a:r>
            <a:r>
              <a:rPr lang="ko-KR" altLang="en-US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기능</a:t>
            </a:r>
            <a:endParaRPr lang="en-US" altLang="ko-KR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1) Touch On/Off</a:t>
            </a:r>
          </a:p>
          <a:p>
            <a:endParaRPr lang="en-US" altLang="ko-KR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: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MaxDelta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</a:t>
            </a:r>
            <a:r>
              <a:rPr lang="en-US" altLang="ko-KR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TouchOnThd</a:t>
            </a:r>
            <a:r>
              <a:rPr lang="ko-KR" altLang="en-US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넘어야지만 좌표 출력</a:t>
            </a:r>
            <a:endParaRPr lang="en-US" altLang="ko-KR" sz="1200" u="sng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(Label == 1)  MaxDelta &gt; sFirstTouchOnMaxCellVal + 20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(Label  &gt; 1 )  MaxDelta &gt; sFirstTouchOnMaxCellVal</a:t>
            </a:r>
          </a:p>
          <a:p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2) Local Finger Noise Remove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문제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 Pen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센싱 할 때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finger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잘 못 센싱 되는 경우 발생 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	sol )   pen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finger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사이의 거리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(dist)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를 보고 잘못 센싱 된 경우 구분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			 </a:t>
            </a:r>
            <a:r>
              <a:rPr lang="en-US" altLang="ko-KR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Pen</a:t>
            </a:r>
            <a:r>
              <a:rPr lang="ko-KR" altLang="en-US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Finger </a:t>
            </a:r>
            <a:r>
              <a:rPr lang="ko-KR" altLang="en-US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사이의 거리가 가까울 경우</a:t>
            </a:r>
            <a:r>
              <a:rPr lang="en-US" altLang="ko-KR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(dist &lt; 1024), </a:t>
            </a:r>
            <a:r>
              <a:rPr lang="ko-KR" altLang="en-US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해당 </a:t>
            </a:r>
            <a:r>
              <a:rPr lang="en-US" altLang="ko-KR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finger off</a:t>
            </a:r>
            <a:endParaRPr lang="en-US" altLang="ko-KR" sz="1200" u="sng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DAB8CA-93C0-4F1D-BCE4-DABFFD73A68A}"/>
              </a:ext>
            </a:extLst>
          </p:cNvPr>
          <p:cNvSpPr txBox="1"/>
          <p:nvPr/>
        </p:nvSpPr>
        <p:spPr>
          <a:xfrm>
            <a:off x="733647" y="1305688"/>
            <a:ext cx="704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Pend Touch :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앞에서 계산한 좌표들을 최종적으로 보정해 출력해 주는 단계</a:t>
            </a:r>
          </a:p>
        </p:txBody>
      </p:sp>
    </p:spTree>
    <p:extLst>
      <p:ext uri="{BB962C8B-B14F-4D97-AF65-F5344CB8AC3E}">
        <p14:creationId xmlns:p14="http://schemas.microsoft.com/office/powerpoint/2010/main" val="269920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AFEF108-A99C-429A-81EA-8F01AFCB11D1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E78FEE-C907-4E71-B1A7-6E757FC7EFE7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1A8672CF-41C3-4B6E-B4CA-E9F65397C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AFD0BBCE-1428-47AF-9691-A4839F2F19DC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C2CE28B-DD99-4903-9627-2F7F3E3D759D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>
            <a:extLst>
              <a:ext uri="{FF2B5EF4-FFF2-40B4-BE49-F238E27FC236}">
                <a16:creationId xmlns:a16="http://schemas.microsoft.com/office/drawing/2014/main" id="{33A33ABF-849E-457D-ADAF-832A75B79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1. Pend</a:t>
            </a:r>
            <a:r>
              <a:rPr lang="ko-KR" alt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Touch</a:t>
            </a:r>
            <a:endParaRPr lang="ko-KR" alt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74FC3C-81E0-44B7-850F-728C413F4FE8}"/>
              </a:ext>
            </a:extLst>
          </p:cNvPr>
          <p:cNvSpPr txBox="1"/>
          <p:nvPr/>
        </p:nvSpPr>
        <p:spPr>
          <a:xfrm>
            <a:off x="649072" y="1351508"/>
            <a:ext cx="847414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3) Palm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Whole Touch Remove</a:t>
            </a:r>
            <a:r>
              <a:rPr lang="en-US" altLang="ko-KR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조건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  bPalm_WholeTouchRemove ==YES   &amp;&amp;   bIsPalm == YES</a:t>
            </a:r>
          </a:p>
          <a:p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		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 palm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이 존재하면 모든 터치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off 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4) 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한 지점을 길게 </a:t>
            </a: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하는 경우 좌표 조정</a:t>
            </a:r>
            <a:endParaRPr lang="en-US" altLang="ko-KR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터치를 한자리에서 가만히 있는 경우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점을 출력할 수 있도록 같은 좌표만을 출력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조건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  tPastSentPos.vusS &gt; 0 &amp;&amp; distX &lt; ucMoveTHD_X &amp;&amp; distY &lt; ucMoveTHD_Y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	( distX = pos.x – old_pos.x,    distY = pos.y – old_pos.y 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		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200" b="1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조건을 만족하면 </a:t>
            </a:r>
            <a:r>
              <a:rPr lang="en-US" altLang="ko-KR" sz="1200" b="1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old_pos</a:t>
            </a:r>
            <a:r>
              <a:rPr lang="ko-KR" altLang="en-US" sz="1200" b="1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로</a:t>
            </a:r>
            <a:r>
              <a:rPr lang="en-US" altLang="ko-KR" sz="1200" b="1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200" b="1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같은 지점으로</a:t>
            </a:r>
            <a:r>
              <a:rPr lang="en-US" altLang="ko-KR" sz="1200" b="1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200" b="1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 출력</a:t>
            </a:r>
            <a:endParaRPr lang="en-US" altLang="ko-KR" sz="1600" b="1" u="sng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5) Modify_Pos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이전 좌표와 현재 좌표를 보고 현재 출력할 좌표의 위치를 올바르게 수정하는 부분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( Edge_Expand, Resolution, Clipping, Remove_Edge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	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EDF9D0-1787-47A8-A209-7D54AC8F7DDA}"/>
              </a:ext>
            </a:extLst>
          </p:cNvPr>
          <p:cNvSpPr/>
          <p:nvPr/>
        </p:nvSpPr>
        <p:spPr>
          <a:xfrm>
            <a:off x="7090707" y="3152775"/>
            <a:ext cx="1762125" cy="15525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2ED57-F369-479E-9CB8-75F4399040AA}"/>
              </a:ext>
            </a:extLst>
          </p:cNvPr>
          <p:cNvSpPr txBox="1"/>
          <p:nvPr/>
        </p:nvSpPr>
        <p:spPr>
          <a:xfrm>
            <a:off x="7551663" y="2904442"/>
            <a:ext cx="10583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2*</a:t>
            </a:r>
            <a:r>
              <a:rPr lang="en-US" altLang="ko-KR" sz="900" dirty="0">
                <a:solidFill>
                  <a:schemeClr val="accent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ucMoveTHD_X</a:t>
            </a:r>
            <a:endParaRPr lang="ko-KR" altLang="en-US" sz="900" dirty="0">
              <a:solidFill>
                <a:schemeClr val="accent5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7472DA-9FEB-43B9-B8E7-A78C36C4427D}"/>
              </a:ext>
            </a:extLst>
          </p:cNvPr>
          <p:cNvSpPr txBox="1"/>
          <p:nvPr/>
        </p:nvSpPr>
        <p:spPr>
          <a:xfrm>
            <a:off x="8877093" y="3873874"/>
            <a:ext cx="1053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2*</a:t>
            </a:r>
            <a:r>
              <a:rPr lang="en-US" altLang="ko-KR" sz="900" dirty="0">
                <a:solidFill>
                  <a:schemeClr val="accent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ucMoveTHD_Y</a:t>
            </a:r>
            <a:endParaRPr lang="ko-KR" altLang="en-US" sz="900" dirty="0">
              <a:solidFill>
                <a:schemeClr val="accent5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B95CEB6-AF4B-4BB8-9A74-6DB3CF40B4FD}"/>
              </a:ext>
            </a:extLst>
          </p:cNvPr>
          <p:cNvSpPr/>
          <p:nvPr/>
        </p:nvSpPr>
        <p:spPr>
          <a:xfrm>
            <a:off x="7948909" y="390620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CE32373-ED02-4636-9908-8A848EFE212A}"/>
              </a:ext>
            </a:extLst>
          </p:cNvPr>
          <p:cNvSpPr/>
          <p:nvPr/>
        </p:nvSpPr>
        <p:spPr>
          <a:xfrm>
            <a:off x="8396584" y="3585527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243C26-4A38-4EC4-9712-DA5AA283F570}"/>
              </a:ext>
            </a:extLst>
          </p:cNvPr>
          <p:cNvSpPr txBox="1"/>
          <p:nvPr/>
        </p:nvSpPr>
        <p:spPr>
          <a:xfrm>
            <a:off x="7551663" y="3966875"/>
            <a:ext cx="5325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old_pos</a:t>
            </a:r>
            <a:endParaRPr lang="ko-KR" altLang="en-US" sz="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4B776A-7CDA-496D-9B8F-BE7BB0C55CCD}"/>
              </a:ext>
            </a:extLst>
          </p:cNvPr>
          <p:cNvSpPr txBox="1"/>
          <p:nvPr/>
        </p:nvSpPr>
        <p:spPr>
          <a:xfrm>
            <a:off x="8278108" y="3370083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pos</a:t>
            </a:r>
            <a:endParaRPr lang="ko-KR" altLang="en-US" sz="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34C35BB-1847-4034-9E06-1B9A30CEFA29}"/>
              </a:ext>
            </a:extLst>
          </p:cNvPr>
          <p:cNvCxnSpPr>
            <a:cxnSpLocks/>
          </p:cNvCxnSpPr>
          <p:nvPr/>
        </p:nvCxnSpPr>
        <p:spPr>
          <a:xfrm flipV="1">
            <a:off x="7976531" y="3613652"/>
            <a:ext cx="431510" cy="313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8531EC0-8EEB-4006-B366-24299817E51C}"/>
              </a:ext>
            </a:extLst>
          </p:cNvPr>
          <p:cNvCxnSpPr>
            <a:cxnSpLocks/>
          </p:cNvCxnSpPr>
          <p:nvPr/>
        </p:nvCxnSpPr>
        <p:spPr>
          <a:xfrm flipV="1">
            <a:off x="7976531" y="3921442"/>
            <a:ext cx="438150" cy="761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278B20D-E22F-48C2-826A-D226ACD778CA}"/>
              </a:ext>
            </a:extLst>
          </p:cNvPr>
          <p:cNvCxnSpPr>
            <a:cxnSpLocks/>
          </p:cNvCxnSpPr>
          <p:nvPr/>
        </p:nvCxnSpPr>
        <p:spPr>
          <a:xfrm flipH="1" flipV="1">
            <a:off x="8416109" y="3608602"/>
            <a:ext cx="1206" cy="32045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4D6B0A-ECFF-4AD8-9881-71304024BD86}"/>
              </a:ext>
            </a:extLst>
          </p:cNvPr>
          <p:cNvSpPr txBox="1"/>
          <p:nvPr/>
        </p:nvSpPr>
        <p:spPr>
          <a:xfrm>
            <a:off x="8005026" y="3889262"/>
            <a:ext cx="4187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distX</a:t>
            </a:r>
            <a:endParaRPr lang="ko-KR" altLang="en-US" sz="8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8B7503-7FA1-424B-A817-38BA51BB8028}"/>
              </a:ext>
            </a:extLst>
          </p:cNvPr>
          <p:cNvSpPr txBox="1"/>
          <p:nvPr/>
        </p:nvSpPr>
        <p:spPr>
          <a:xfrm>
            <a:off x="8363894" y="3666992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distY</a:t>
            </a:r>
            <a:endParaRPr lang="ko-KR" altLang="en-US" sz="8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764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AFEF108-A99C-429A-81EA-8F01AFCB11D1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E78FEE-C907-4E71-B1A7-6E757FC7EFE7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1A8672CF-41C3-4B6E-B4CA-E9F65397C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AFD0BBCE-1428-47AF-9691-A4839F2F19DC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C2CE28B-DD99-4903-9627-2F7F3E3D759D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>
            <a:extLst>
              <a:ext uri="{FF2B5EF4-FFF2-40B4-BE49-F238E27FC236}">
                <a16:creationId xmlns:a16="http://schemas.microsoft.com/office/drawing/2014/main" id="{33A33ABF-849E-457D-ADAF-832A75B79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2. Edge Expand</a:t>
            </a:r>
            <a:endParaRPr lang="ko-KR" alt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90422-3678-421A-8530-C8248CAFAC44}"/>
              </a:ext>
            </a:extLst>
          </p:cNvPr>
          <p:cNvSpPr txBox="1"/>
          <p:nvPr/>
        </p:nvSpPr>
        <p:spPr>
          <a:xfrm>
            <a:off x="649072" y="1351508"/>
            <a:ext cx="8474148" cy="3872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Edge Touch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의 좌표 정확도를 높여주기 위한 알고리즘</a:t>
            </a:r>
          </a:p>
          <a:p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문제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: panel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바깥은 감도 없기 때문에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Edge Touch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시 좌표 정확도 낮음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(Edge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끝 쪽이 출력되지 않음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sol    : edge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영역이라고 판단이 되면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Edge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쪽으로 좌표를 밀어줌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	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이 전 좌표계산 단계에서 가상의 좌표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(d2)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를 만들어서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Edge Expand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를 수행하지만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,</a:t>
            </a:r>
          </a:p>
          <a:p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		    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그것만으로는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Edge Touch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의 정확도가 낮아 </a:t>
            </a:r>
            <a:r>
              <a:rPr lang="en-US" altLang="ko-KR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Edge </a:t>
            </a:r>
            <a:r>
              <a:rPr lang="ko-KR" altLang="en-US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쪽으로 밀어주는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 방법도 수행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상황에 따라 </a:t>
            </a:r>
            <a:r>
              <a:rPr lang="en-US" altLang="ko-KR" sz="1400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Expand</a:t>
            </a:r>
            <a:r>
              <a:rPr lang="ko-KR" altLang="en-US" sz="1400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의 강도 조절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(ucEdgeExpand)</a:t>
            </a:r>
          </a:p>
          <a:p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	1) Big Finger				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Edge Expand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가장 강하게 수행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LG스마트체 Regular" panose="020B06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	2) First Touch</a:t>
            </a:r>
            <a:r>
              <a:rPr lang="ko-KR" altLang="en-US" sz="1400" dirty="0">
                <a:latin typeface="LG스마트체 Regular" panose="020B06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가 </a:t>
            </a:r>
            <a:r>
              <a:rPr lang="en-US" altLang="ko-KR" sz="1400" dirty="0">
                <a:latin typeface="LG스마트체 Regular" panose="020B06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Edge			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Edge Expand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중간 정도로 수행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LG스마트체 Regular" panose="020B06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	3) Small Finger				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Edge Expand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가장 약하게 수행</a:t>
            </a: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anose="05000000000000000000" pitchFamily="2" charset="2"/>
            </a:endParaRPr>
          </a:p>
        </p:txBody>
      </p:sp>
      <p:graphicFrame>
        <p:nvGraphicFramePr>
          <p:cNvPr id="11" name="내용 개체 틀 3">
            <a:extLst>
              <a:ext uri="{FF2B5EF4-FFF2-40B4-BE49-F238E27FC236}">
                <a16:creationId xmlns:a16="http://schemas.microsoft.com/office/drawing/2014/main" id="{68DDA133-7A37-4C19-BF85-4CECE1E4C8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0575277"/>
              </p:ext>
            </p:extLst>
          </p:nvPr>
        </p:nvGraphicFramePr>
        <p:xfrm>
          <a:off x="7357928" y="1853382"/>
          <a:ext cx="1820744" cy="131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93">
                  <a:extLst>
                    <a:ext uri="{9D8B030D-6E8A-4147-A177-3AD203B41FA5}">
                      <a16:colId xmlns:a16="http://schemas.microsoft.com/office/drawing/2014/main" val="3712855123"/>
                    </a:ext>
                  </a:extLst>
                </a:gridCol>
                <a:gridCol w="227593">
                  <a:extLst>
                    <a:ext uri="{9D8B030D-6E8A-4147-A177-3AD203B41FA5}">
                      <a16:colId xmlns:a16="http://schemas.microsoft.com/office/drawing/2014/main" val="1098512684"/>
                    </a:ext>
                  </a:extLst>
                </a:gridCol>
                <a:gridCol w="227593">
                  <a:extLst>
                    <a:ext uri="{9D8B030D-6E8A-4147-A177-3AD203B41FA5}">
                      <a16:colId xmlns:a16="http://schemas.microsoft.com/office/drawing/2014/main" val="819457828"/>
                    </a:ext>
                  </a:extLst>
                </a:gridCol>
                <a:gridCol w="227593">
                  <a:extLst>
                    <a:ext uri="{9D8B030D-6E8A-4147-A177-3AD203B41FA5}">
                      <a16:colId xmlns:a16="http://schemas.microsoft.com/office/drawing/2014/main" val="2190302305"/>
                    </a:ext>
                  </a:extLst>
                </a:gridCol>
                <a:gridCol w="227593">
                  <a:extLst>
                    <a:ext uri="{9D8B030D-6E8A-4147-A177-3AD203B41FA5}">
                      <a16:colId xmlns:a16="http://schemas.microsoft.com/office/drawing/2014/main" val="3570920847"/>
                    </a:ext>
                  </a:extLst>
                </a:gridCol>
                <a:gridCol w="227593">
                  <a:extLst>
                    <a:ext uri="{9D8B030D-6E8A-4147-A177-3AD203B41FA5}">
                      <a16:colId xmlns:a16="http://schemas.microsoft.com/office/drawing/2014/main" val="2334717952"/>
                    </a:ext>
                  </a:extLst>
                </a:gridCol>
                <a:gridCol w="227593">
                  <a:extLst>
                    <a:ext uri="{9D8B030D-6E8A-4147-A177-3AD203B41FA5}">
                      <a16:colId xmlns:a16="http://schemas.microsoft.com/office/drawing/2014/main" val="666395659"/>
                    </a:ext>
                  </a:extLst>
                </a:gridCol>
                <a:gridCol w="227593">
                  <a:extLst>
                    <a:ext uri="{9D8B030D-6E8A-4147-A177-3AD203B41FA5}">
                      <a16:colId xmlns:a16="http://schemas.microsoft.com/office/drawing/2014/main" val="3148607351"/>
                    </a:ext>
                  </a:extLst>
                </a:gridCol>
              </a:tblGrid>
              <a:tr h="219712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43695"/>
                  </a:ext>
                </a:extLst>
              </a:tr>
              <a:tr h="219712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88164"/>
                  </a:ext>
                </a:extLst>
              </a:tr>
              <a:tr h="219712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357596"/>
                  </a:ext>
                </a:extLst>
              </a:tr>
              <a:tr h="219712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447034"/>
                  </a:ext>
                </a:extLst>
              </a:tr>
              <a:tr h="219712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35486"/>
                  </a:ext>
                </a:extLst>
              </a:tr>
              <a:tr h="219712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3241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6C78CA-A773-4C18-8C7B-D24ECA5BC172}"/>
                  </a:ext>
                </a:extLst>
              </p:cNvPr>
              <p:cNvSpPr txBox="1"/>
              <p:nvPr/>
            </p:nvSpPr>
            <p:spPr>
              <a:xfrm>
                <a:off x="8512649" y="2316479"/>
                <a:ext cx="131980" cy="150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75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</m:oMath>
                  </m:oMathPara>
                </a14:m>
                <a:endParaRPr lang="ko-KR" altLang="en-US" sz="975" b="1" dirty="0" err="1">
                  <a:solidFill>
                    <a:srgbClr val="00206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6C78CA-A773-4C18-8C7B-D24ECA5BC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649" y="2316479"/>
                <a:ext cx="131980" cy="150041"/>
              </a:xfrm>
              <a:prstGeom prst="rect">
                <a:avLst/>
              </a:prstGeom>
              <a:blipFill>
                <a:blip r:embed="rId4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D193089-44DD-496A-9EDB-F84E243A69EB}"/>
              </a:ext>
            </a:extLst>
          </p:cNvPr>
          <p:cNvCxnSpPr/>
          <p:nvPr/>
        </p:nvCxnSpPr>
        <p:spPr>
          <a:xfrm>
            <a:off x="8718982" y="1646857"/>
            <a:ext cx="0" cy="14151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47DE84-D017-499A-A892-1509D33E104F}"/>
              </a:ext>
            </a:extLst>
          </p:cNvPr>
          <p:cNvSpPr txBox="1"/>
          <p:nvPr/>
        </p:nvSpPr>
        <p:spPr>
          <a:xfrm>
            <a:off x="8397471" y="1449619"/>
            <a:ext cx="655949" cy="217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2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Panel</a:t>
            </a:r>
            <a:r>
              <a:rPr lang="ko-KR" altLang="en-US" sz="812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A2DC5A-F1DC-43F5-B025-A341CCBC0A40}"/>
              </a:ext>
            </a:extLst>
          </p:cNvPr>
          <p:cNvSpPr txBox="1"/>
          <p:nvPr/>
        </p:nvSpPr>
        <p:spPr>
          <a:xfrm>
            <a:off x="8245684" y="2531530"/>
            <a:ext cx="492443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출력좌표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52B3051-81A3-4AF4-BCF4-B1F84E9F62D4}"/>
              </a:ext>
            </a:extLst>
          </p:cNvPr>
          <p:cNvCxnSpPr>
            <a:cxnSpLocks/>
          </p:cNvCxnSpPr>
          <p:nvPr/>
        </p:nvCxnSpPr>
        <p:spPr>
          <a:xfrm flipV="1">
            <a:off x="8578637" y="2438708"/>
            <a:ext cx="0" cy="126983"/>
          </a:xfrm>
          <a:prstGeom prst="straightConnector1">
            <a:avLst/>
          </a:prstGeom>
          <a:ln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1F37FA-8AB1-458F-B991-145EA451C6FD}"/>
                  </a:ext>
                </a:extLst>
              </p:cNvPr>
              <p:cNvSpPr txBox="1"/>
              <p:nvPr/>
            </p:nvSpPr>
            <p:spPr>
              <a:xfrm>
                <a:off x="8659456" y="2316180"/>
                <a:ext cx="131980" cy="150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75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</m:oMath>
                  </m:oMathPara>
                </a14:m>
                <a:endParaRPr lang="ko-KR" altLang="en-US" sz="975" b="1" dirty="0" err="1">
                  <a:solidFill>
                    <a:srgbClr val="FF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1F37FA-8AB1-458F-B991-145EA451C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9456" y="2316180"/>
                <a:ext cx="131980" cy="150041"/>
              </a:xfrm>
              <a:prstGeom prst="rect">
                <a:avLst/>
              </a:prstGeom>
              <a:blipFill>
                <a:blip r:embed="rId5"/>
                <a:stretch>
                  <a:fillRect l="-9524"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2B23827-4F35-4746-92F3-9F4E9F1E0DC8}"/>
              </a:ext>
            </a:extLst>
          </p:cNvPr>
          <p:cNvCxnSpPr>
            <a:cxnSpLocks/>
          </p:cNvCxnSpPr>
          <p:nvPr/>
        </p:nvCxnSpPr>
        <p:spPr>
          <a:xfrm flipV="1">
            <a:off x="8727750" y="2446812"/>
            <a:ext cx="0" cy="126983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01B093-5B4F-4FDD-9AF8-000AB607D42D}"/>
              </a:ext>
            </a:extLst>
          </p:cNvPr>
          <p:cNvSpPr txBox="1"/>
          <p:nvPr/>
        </p:nvSpPr>
        <p:spPr>
          <a:xfrm>
            <a:off x="8644631" y="2520271"/>
            <a:ext cx="553357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실제 </a:t>
            </a:r>
            <a:r>
              <a:rPr lang="en-US" altLang="ko-KR" sz="6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input</a:t>
            </a:r>
            <a:endParaRPr lang="ko-KR" altLang="en-US" sz="65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F845926-AE79-4FFB-9889-9A0A3ACAEEC8}"/>
              </a:ext>
            </a:extLst>
          </p:cNvPr>
          <p:cNvGrpSpPr/>
          <p:nvPr/>
        </p:nvGrpSpPr>
        <p:grpSpPr>
          <a:xfrm>
            <a:off x="8585689" y="1857157"/>
            <a:ext cx="671239" cy="511208"/>
            <a:chOff x="3943446" y="3645024"/>
            <a:chExt cx="619605" cy="471884"/>
          </a:xfrm>
        </p:grpSpPr>
        <p:sp>
          <p:nvSpPr>
            <p:cNvPr id="21" name="자유형 56">
              <a:extLst>
                <a:ext uri="{FF2B5EF4-FFF2-40B4-BE49-F238E27FC236}">
                  <a16:creationId xmlns:a16="http://schemas.microsoft.com/office/drawing/2014/main" id="{89F530DE-7C23-4264-9581-4EA104D0393E}"/>
                </a:ext>
              </a:extLst>
            </p:cNvPr>
            <p:cNvSpPr/>
            <p:nvPr/>
          </p:nvSpPr>
          <p:spPr>
            <a:xfrm>
              <a:off x="3943446" y="3645024"/>
              <a:ext cx="619605" cy="471884"/>
            </a:xfrm>
            <a:custGeom>
              <a:avLst/>
              <a:gdLst>
                <a:gd name="connsiteX0" fmla="*/ 559561 w 1232661"/>
                <a:gd name="connsiteY0" fmla="*/ 0 h 789782"/>
                <a:gd name="connsiteX1" fmla="*/ 761 w 1232661"/>
                <a:gd name="connsiteY1" fmla="*/ 660400 h 789782"/>
                <a:gd name="connsiteX2" fmla="*/ 457961 w 1232661"/>
                <a:gd name="connsiteY2" fmla="*/ 749300 h 789782"/>
                <a:gd name="connsiteX3" fmla="*/ 1232661 w 1232661"/>
                <a:gd name="connsiteY3" fmla="*/ 177800 h 789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2661" h="789782">
                  <a:moveTo>
                    <a:pt x="559561" y="0"/>
                  </a:moveTo>
                  <a:cubicBezTo>
                    <a:pt x="288627" y="267758"/>
                    <a:pt x="17694" y="535517"/>
                    <a:pt x="761" y="660400"/>
                  </a:cubicBezTo>
                  <a:cubicBezTo>
                    <a:pt x="-16172" y="785283"/>
                    <a:pt x="252644" y="829733"/>
                    <a:pt x="457961" y="749300"/>
                  </a:cubicBezTo>
                  <a:cubicBezTo>
                    <a:pt x="663278" y="668867"/>
                    <a:pt x="947969" y="423333"/>
                    <a:pt x="1232661" y="177800"/>
                  </a:cubicBezTo>
                </a:path>
              </a:pathLst>
            </a:custGeom>
            <a:solidFill>
              <a:srgbClr val="FEDE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95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22" name="자유형 57">
              <a:extLst>
                <a:ext uri="{FF2B5EF4-FFF2-40B4-BE49-F238E27FC236}">
                  <a16:creationId xmlns:a16="http://schemas.microsoft.com/office/drawing/2014/main" id="{AAD2C108-7E83-4756-A452-8F5E2BF73309}"/>
                </a:ext>
              </a:extLst>
            </p:cNvPr>
            <p:cNvSpPr/>
            <p:nvPr/>
          </p:nvSpPr>
          <p:spPr>
            <a:xfrm>
              <a:off x="4007666" y="3736081"/>
              <a:ext cx="159593" cy="371816"/>
            </a:xfrm>
            <a:custGeom>
              <a:avLst/>
              <a:gdLst>
                <a:gd name="connsiteX0" fmla="*/ 317500 w 317500"/>
                <a:gd name="connsiteY0" fmla="*/ 0 h 622300"/>
                <a:gd name="connsiteX1" fmla="*/ 190500 w 317500"/>
                <a:gd name="connsiteY1" fmla="*/ 444500 h 622300"/>
                <a:gd name="connsiteX2" fmla="*/ 0 w 317500"/>
                <a:gd name="connsiteY2" fmla="*/ 62230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500" h="622300">
                  <a:moveTo>
                    <a:pt x="317500" y="0"/>
                  </a:moveTo>
                  <a:cubicBezTo>
                    <a:pt x="280458" y="170391"/>
                    <a:pt x="243417" y="340783"/>
                    <a:pt x="190500" y="444500"/>
                  </a:cubicBezTo>
                  <a:cubicBezTo>
                    <a:pt x="137583" y="548217"/>
                    <a:pt x="68791" y="585258"/>
                    <a:pt x="0" y="622300"/>
                  </a:cubicBezTo>
                </a:path>
              </a:pathLst>
            </a:custGeom>
            <a:solidFill>
              <a:srgbClr val="FEDE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95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013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AFEF108-A99C-429A-81EA-8F01AFCB11D1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E78FEE-C907-4E71-B1A7-6E757FC7EFE7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1A8672CF-41C3-4B6E-B4CA-E9F65397C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AFD0BBCE-1428-47AF-9691-A4839F2F19DC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C2CE28B-DD99-4903-9627-2F7F3E3D759D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>
            <a:extLst>
              <a:ext uri="{FF2B5EF4-FFF2-40B4-BE49-F238E27FC236}">
                <a16:creationId xmlns:a16="http://schemas.microsoft.com/office/drawing/2014/main" id="{33A33ABF-849E-457D-ADAF-832A75B79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2. Edge Expand</a:t>
            </a:r>
            <a:endParaRPr lang="ko-KR" alt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E3B53-DCF7-4B74-84F7-0FEB88240393}"/>
              </a:ext>
            </a:extLst>
          </p:cNvPr>
          <p:cNvSpPr txBox="1"/>
          <p:nvPr/>
        </p:nvSpPr>
        <p:spPr>
          <a:xfrm>
            <a:off x="649072" y="1351508"/>
            <a:ext cx="8474148" cy="324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Edge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Expand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수식</a:t>
            </a:r>
            <a:endParaRPr lang="en-US" altLang="ko-KR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alisto MT" panose="02040603050505030304" pitchFamily="18" charset="0"/>
                <a:ea typeface="LG스마트체 Regular" panose="020B0600000101010101" pitchFamily="50" charset="-127"/>
              </a:rPr>
              <a:t>iXExpandStart</a:t>
            </a:r>
            <a:r>
              <a:rPr lang="ko-KR" altLang="en-US" sz="1400" dirty="0">
                <a:latin typeface="Calisto MT" panose="02040603050505030304" pitchFamily="18" charset="0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>
                <a:latin typeface="Calisto MT" panose="02040603050505030304" pitchFamily="18" charset="0"/>
                <a:ea typeface="LG스마트체 Regular" panose="020B0600000101010101" pitchFamily="50" charset="-127"/>
              </a:rPr>
              <a:t>= iXExpandStart + sXExpandStartOffset 	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(Edge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영역 설정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Ex)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좌표가 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Edge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영역에 있다면</a:t>
            </a: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x = iXExpandStart + (((x – iXExpandStart) * ucEdgeExpand) &gt;&gt; 6)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y = iYExpandStart + (((x – iYExpandStart) * ucEdgeExpand) &gt;&gt; 6)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050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*ucEdgeExpand</a:t>
            </a:r>
            <a:r>
              <a:rPr lang="ko-KR" altLang="en-US" sz="1050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클 수록 좌표를 </a:t>
            </a:r>
            <a:r>
              <a:rPr lang="en-US" altLang="ko-KR" sz="1050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Edge </a:t>
            </a:r>
            <a:r>
              <a:rPr lang="ko-KR" altLang="en-US" sz="1050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쪽으로 밀어줌</a:t>
            </a:r>
            <a:endParaRPr lang="en-US" altLang="ko-KR" sz="1400" dirty="0">
              <a:highlight>
                <a:srgbClr val="BDD7EE"/>
              </a:highlight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11" name="내용 개체 틀 3">
            <a:extLst>
              <a:ext uri="{FF2B5EF4-FFF2-40B4-BE49-F238E27FC236}">
                <a16:creationId xmlns:a16="http://schemas.microsoft.com/office/drawing/2014/main" id="{9D4D1D99-3367-4006-A0ED-9554C899E0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855168"/>
              </p:ext>
            </p:extLst>
          </p:nvPr>
        </p:nvGraphicFramePr>
        <p:xfrm>
          <a:off x="6756978" y="4271025"/>
          <a:ext cx="1808286" cy="160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381">
                  <a:extLst>
                    <a:ext uri="{9D8B030D-6E8A-4147-A177-3AD203B41FA5}">
                      <a16:colId xmlns:a16="http://schemas.microsoft.com/office/drawing/2014/main" val="3712855123"/>
                    </a:ext>
                  </a:extLst>
                </a:gridCol>
                <a:gridCol w="301381">
                  <a:extLst>
                    <a:ext uri="{9D8B030D-6E8A-4147-A177-3AD203B41FA5}">
                      <a16:colId xmlns:a16="http://schemas.microsoft.com/office/drawing/2014/main" val="1098512684"/>
                    </a:ext>
                  </a:extLst>
                </a:gridCol>
                <a:gridCol w="301381">
                  <a:extLst>
                    <a:ext uri="{9D8B030D-6E8A-4147-A177-3AD203B41FA5}">
                      <a16:colId xmlns:a16="http://schemas.microsoft.com/office/drawing/2014/main" val="819457828"/>
                    </a:ext>
                  </a:extLst>
                </a:gridCol>
                <a:gridCol w="301381">
                  <a:extLst>
                    <a:ext uri="{9D8B030D-6E8A-4147-A177-3AD203B41FA5}">
                      <a16:colId xmlns:a16="http://schemas.microsoft.com/office/drawing/2014/main" val="2190302305"/>
                    </a:ext>
                  </a:extLst>
                </a:gridCol>
                <a:gridCol w="301381">
                  <a:extLst>
                    <a:ext uri="{9D8B030D-6E8A-4147-A177-3AD203B41FA5}">
                      <a16:colId xmlns:a16="http://schemas.microsoft.com/office/drawing/2014/main" val="3570920847"/>
                    </a:ext>
                  </a:extLst>
                </a:gridCol>
                <a:gridCol w="301381">
                  <a:extLst>
                    <a:ext uri="{9D8B030D-6E8A-4147-A177-3AD203B41FA5}">
                      <a16:colId xmlns:a16="http://schemas.microsoft.com/office/drawing/2014/main" val="2334717952"/>
                    </a:ext>
                  </a:extLst>
                </a:gridCol>
              </a:tblGrid>
              <a:tr h="26687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43695"/>
                  </a:ext>
                </a:extLst>
              </a:tr>
              <a:tr h="26687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88164"/>
                  </a:ext>
                </a:extLst>
              </a:tr>
              <a:tr h="26687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B9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357596"/>
                  </a:ext>
                </a:extLst>
              </a:tr>
              <a:tr h="26687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B9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447034"/>
                  </a:ext>
                </a:extLst>
              </a:tr>
              <a:tr h="26687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35486"/>
                  </a:ext>
                </a:extLst>
              </a:tr>
              <a:tr h="266874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32418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8AB6D6E-0163-46FE-83C3-9CC67A250DCD}"/>
              </a:ext>
            </a:extLst>
          </p:cNvPr>
          <p:cNvCxnSpPr>
            <a:cxnSpLocks/>
          </p:cNvCxnSpPr>
          <p:nvPr/>
        </p:nvCxnSpPr>
        <p:spPr>
          <a:xfrm>
            <a:off x="8267700" y="4271025"/>
            <a:ext cx="0" cy="1601244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D3BCC7A-3ABC-4DEB-9F3C-FDE6F11D8720}"/>
              </a:ext>
            </a:extLst>
          </p:cNvPr>
          <p:cNvSpPr txBox="1"/>
          <p:nvPr/>
        </p:nvSpPr>
        <p:spPr>
          <a:xfrm>
            <a:off x="7776219" y="3977568"/>
            <a:ext cx="982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iXExpandStart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02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AFEF108-A99C-429A-81EA-8F01AFCB11D1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E78FEE-C907-4E71-B1A7-6E757FC7EFE7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1A8672CF-41C3-4B6E-B4CA-E9F65397C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AFD0BBCE-1428-47AF-9691-A4839F2F19DC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C2CE28B-DD99-4903-9627-2F7F3E3D759D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>
            <a:extLst>
              <a:ext uri="{FF2B5EF4-FFF2-40B4-BE49-F238E27FC236}">
                <a16:creationId xmlns:a16="http://schemas.microsoft.com/office/drawing/2014/main" id="{33A33ABF-849E-457D-ADAF-832A75B79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3. Resolution</a:t>
            </a:r>
            <a:endParaRPr lang="ko-KR" alt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F79C75-F465-44BD-875B-E140FB3B76F6}"/>
                  </a:ext>
                </a:extLst>
              </p:cNvPr>
              <p:cNvSpPr txBox="1"/>
              <p:nvPr/>
            </p:nvSpPr>
            <p:spPr>
              <a:xfrm>
                <a:off x="649072" y="1351508"/>
                <a:ext cx="8474148" cy="423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4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현재 </a:t>
                </a:r>
                <a:r>
                  <a:rPr lang="en-US" altLang="ko-KR" sz="14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Panel</a:t>
                </a:r>
                <a:r>
                  <a:rPr lang="ko-KR" altLang="en-US" sz="14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의 </a:t>
                </a:r>
                <a:r>
                  <a:rPr lang="en-US" altLang="ko-KR" sz="14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Resolution</a:t>
                </a:r>
                <a:r>
                  <a:rPr lang="ko-KR" altLang="en-US" sz="14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에 맞게 좌표를 올바른 위치에 출력시켜주는 단계</a:t>
                </a:r>
                <a:endParaRPr lang="en-US" altLang="ko-KR" sz="14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Modify Resolution </a:t>
                </a:r>
                <a:r>
                  <a:rPr lang="ko-KR" altLang="en-US" sz="14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수식</a:t>
                </a:r>
                <a:endParaRPr lang="en-US" altLang="ko-KR" sz="14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14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𝑥</m:t>
                    </m:r>
                    <m:r>
                      <a:rPr lang="en-US" altLang="ko-KR" sz="14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4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𝑥</m:t>
                            </m:r>
                            <m:r>
                              <a:rPr lang="en-US" altLang="ko-KR" sz="14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+</m:t>
                            </m:r>
                            <m:r>
                              <a:rPr lang="en-US" altLang="ko-KR" sz="14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𝑖𝑋𝑂𝑓𝑓𝑠𝑒𝑡</m:t>
                            </m:r>
                          </m:e>
                        </m:d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×(</m:t>
                        </m:r>
                        <m:r>
                          <a:rPr lang="en-US" altLang="ko-KR" sz="1400" i="1">
                            <a:solidFill>
                              <a:srgbClr val="0070C0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𝑖𝑋𝑅𝑒𝑠𝑜𝑙𝑢𝑡𝑖𝑜𝑛</m:t>
                        </m:r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400" i="1">
                            <a:solidFill>
                              <a:srgbClr val="0070C0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𝑠𝐹𝑖𝑛𝑔𝑒𝑟𝐺𝑙𝑜𝑏𝑎𝑙𝐶𝑜𝑜𝑟𝑑𝑖𝑋𝑅𝑒𝑠𝑜𝑙𝑢𝑡𝑖𝑜𝑛𝑂𝑓𝑓𝑠𝑒𝑡</m:t>
                        </m:r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𝑖𝐼𝑛𝑡𝑒𝑟𝑛𝑎𝑙𝑋𝑅𝑒𝑠</m:t>
                        </m:r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+(2×</m:t>
                        </m:r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𝑖𝑋𝑂𝑓𝑓𝑠𝑒𝑡</m:t>
                        </m:r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14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400" i="1">
                        <a:solidFill>
                          <a:srgbClr val="0070C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𝑠𝐹𝑖𝑛𝑔𝑒𝑟𝐺𝑙𝑜𝑏𝑎𝑙𝐶𝑜𝑜𝑟𝑑𝑖𝑂𝑓𝑓𝑠𝑒𝑡𝑋</m:t>
                    </m:r>
                  </m:oMath>
                </a14:m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	</a:t>
                </a:r>
                <a:r>
                  <a:rPr lang="en-US" altLang="ko-KR" sz="1400" dirty="0">
                    <a:solidFill>
                      <a:srgbClr val="0070C0"/>
                    </a:solidFill>
                    <a:highlight>
                      <a:srgbClr val="FFFFFF"/>
                    </a:highlight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0" smtClean="0">
                        <a:solidFill>
                          <a:schemeClr val="bg1">
                            <a:lumMod val="50000"/>
                          </a:schemeClr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</m:t>
                    </m:r>
                    <m:r>
                      <a:rPr lang="en-US" altLang="ko-KR" sz="1200" b="0" i="1" smtClean="0">
                        <a:solidFill>
                          <a:schemeClr val="bg1">
                            <a:lumMod val="50000"/>
                          </a:schemeClr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𝑠𝐹𝑖𝑛𝑔𝑒𝑟𝐺𝑙𝑜𝑏𝑎𝑙𝐶𝑜𝑜𝑟𝑑𝑖𝑋𝑅𝑒𝑠𝑜𝑙𝑢𝑡𝑖𝑜𝑛𝑂𝑓𝑓𝑠𝑒𝑡</m:t>
                    </m:r>
                    <m:r>
                      <a:rPr lang="en-US" altLang="ko-KR" sz="1200" b="0" i="0" smtClean="0">
                        <a:solidFill>
                          <a:schemeClr val="bg1">
                            <a:lumMod val="50000"/>
                          </a:schemeClr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  좌표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scaling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 조절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bg1">
                            <a:lumMod val="50000"/>
                          </a:schemeClr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𝑠𝐹𝑖𝑛𝑔𝑒𝑟𝐺𝑙𝑜𝑏𝑎𝑙𝐶𝑜𝑜𝑟𝑑𝑖𝑂𝑓𝑓𝑠𝑒𝑡𝑋</m:t>
                    </m:r>
                  </m:oMath>
                </a14:m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 :   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좌표 위치 조정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)</a:t>
                </a:r>
              </a:p>
              <a:p>
                <a:endPara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  <a:p>
                <a:endPara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  <a:p>
                <a:endPara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  <a:p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	</a:t>
                </a:r>
                <a:r>
                  <a:rPr lang="en-US" altLang="ko-KR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* model</a:t>
                </a:r>
                <a:r>
                  <a:rPr lang="ko-KR" altLang="en-US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 별 </a:t>
                </a:r>
                <a:r>
                  <a:rPr lang="en-US" altLang="ko-KR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node size </a:t>
                </a:r>
                <a:r>
                  <a:rPr lang="ko-KR" altLang="en-US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차이가 있는 경우 하나의 식으로 튜닝이 어려움 </a:t>
                </a:r>
                <a:r>
                  <a:rPr lang="en-US" altLang="ko-KR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 2</a:t>
                </a:r>
                <a:r>
                  <a:rPr lang="ko-KR" altLang="en-US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개의 수식으로 조정</a:t>
                </a:r>
                <a:endParaRPr lang="en-US" altLang="ko-KR" sz="12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  <a:p>
                <a:endParaRPr lang="en-US" altLang="ko-KR" sz="12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  <a:p>
                <a:pPr lvl="2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r>
                  <a:rPr lang="en-US" altLang="ko-KR" sz="1200" dirty="0">
                    <a:highlight>
                      <a:srgbClr val="FFFFFF"/>
                    </a:highlight>
                    <a:ea typeface="LG스마트체 Regular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𝑦</m:t>
                    </m:r>
                    <m:r>
                      <a:rPr lang="en-US" altLang="ko-KR" sz="12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1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2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𝑦</m:t>
                            </m:r>
                            <m:r>
                              <a:rPr lang="en-US" altLang="ko-KR" sz="12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+</m:t>
                            </m:r>
                            <m:r>
                              <a:rPr lang="en-US" altLang="ko-KR" sz="12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𝑖𝑌𝑂𝑓𝑓𝑠𝑒𝑡</m:t>
                            </m:r>
                          </m:e>
                        </m:d>
                        <m:r>
                          <a:rPr lang="en-US" altLang="ko-KR" sz="1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×(</m:t>
                        </m:r>
                        <m:r>
                          <a:rPr lang="en-US" altLang="ko-KR" sz="1200" i="1">
                            <a:solidFill>
                              <a:srgbClr val="0070C0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𝑖𝑌</m:t>
                        </m:r>
                        <m:r>
                          <a:rPr lang="en-US" altLang="ko-KR" sz="1200" i="1">
                            <a:solidFill>
                              <a:srgbClr val="0070C0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𝑅𝑒𝑠𝑜𝑙𝑢𝑡𝑖𝑜𝑛</m:t>
                        </m:r>
                        <m:r>
                          <a:rPr lang="en-US" altLang="ko-KR" sz="1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i="1">
                            <a:solidFill>
                              <a:srgbClr val="0070C0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𝑠𝐹𝑖𝑛𝑔𝑒𝑟𝐺𝑙𝑜𝑏𝑎𝑙𝐶𝑜𝑜𝑟𝑑𝑖𝑌</m:t>
                        </m:r>
                        <m:r>
                          <a:rPr lang="en-US" altLang="ko-KR" sz="1200" i="1">
                            <a:solidFill>
                              <a:srgbClr val="0070C0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𝑅𝑒𝑠𝑜𝑙𝑢𝑡𝑖𝑜𝑛𝑂𝑓𝑓𝑠𝑒𝑡</m:t>
                        </m:r>
                        <m:r>
                          <a:rPr lang="en-US" altLang="ko-KR" sz="1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𝑖𝐼𝑛𝑡𝑒𝑟𝑛𝑎𝑙</m:t>
                        </m:r>
                        <m:r>
                          <a:rPr lang="en-US" altLang="ko-KR" sz="1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𝑌</m:t>
                        </m:r>
                        <m:r>
                          <a:rPr lang="en-US" altLang="ko-KR" sz="1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𝑅𝑒𝑠</m:t>
                        </m:r>
                        <m:r>
                          <a:rPr lang="en-US" altLang="ko-KR" sz="1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+(2×</m:t>
                        </m:r>
                        <m:r>
                          <a:rPr lang="en-US" altLang="ko-KR" sz="1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1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𝑂𝑓𝑓𝑠𝑒𝑡</m:t>
                        </m:r>
                        <m:r>
                          <a:rPr lang="en-US" altLang="ko-KR" sz="1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12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200" i="1">
                        <a:solidFill>
                          <a:srgbClr val="0070C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𝑠𝐹𝑖𝑛𝑔𝑒𝑟𝐺𝑙𝑜𝑏𝑎𝑙𝐶𝑜𝑜𝑟𝑑𝑖𝑂𝑓𝑓𝑠𝑒𝑡𝑌</m:t>
                    </m:r>
                  </m:oMath>
                </a14:m>
                <a:endParaRPr lang="en-US" altLang="ko-KR" sz="12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 lvl="2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 </m:t>
                    </m:r>
                    <m:r>
                      <a:rPr lang="en-US" altLang="ko-KR" sz="120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𝑦</m:t>
                    </m:r>
                    <m:r>
                      <a:rPr lang="en-US" altLang="ko-KR" sz="120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1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2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𝑦</m:t>
                            </m:r>
                            <m:r>
                              <a:rPr lang="en-US" altLang="ko-KR" sz="12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+</m:t>
                            </m:r>
                            <m:r>
                              <a:rPr lang="en-US" altLang="ko-KR" sz="12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𝑖𝑌𝑂𝑓𝑓𝑠𝑒𝑡</m:t>
                            </m:r>
                          </m:e>
                        </m:d>
                        <m:r>
                          <a:rPr lang="en-US" altLang="ko-KR" sz="1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×(</m:t>
                        </m:r>
                        <m:r>
                          <a:rPr lang="en-US" altLang="ko-KR" sz="1200" i="1">
                            <a:solidFill>
                              <a:srgbClr val="0070C0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𝑖𝑌𝑅𝑒𝑠𝑜𝑙𝑢𝑡𝑖𝑜𝑛</m:t>
                        </m:r>
                        <m:r>
                          <a:rPr lang="en-US" altLang="ko-KR" sz="1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i="1">
                            <a:solidFill>
                              <a:srgbClr val="0070C0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𝑠𝐹𝑖𝑛𝑔𝑒𝑟𝐺𝑙𝑜𝑏𝑎𝑙𝐶𝑜𝑜𝑟𝑑𝑖𝑌𝑅𝑒𝑠𝑜𝑙𝑢𝑡𝑖𝑜𝑛𝑂𝑓𝑓𝑠𝑒𝑡</m:t>
                        </m:r>
                        <m:r>
                          <a:rPr lang="en-US" altLang="ko-KR" sz="1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𝑖𝐼𝑛𝑡𝑒𝑟𝑛𝑎𝑙𝑌𝑅𝑒𝑠</m:t>
                        </m:r>
                        <m:r>
                          <a:rPr lang="en-US" altLang="ko-KR" sz="1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+(2×</m:t>
                        </m:r>
                        <m:r>
                          <a:rPr lang="en-US" altLang="ko-KR" sz="1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𝑖𝑌𝑂𝑓𝑓𝑠𝑒𝑡</m:t>
                        </m:r>
                        <m:r>
                          <a:rPr lang="en-US" altLang="ko-KR" sz="1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12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200" i="1">
                        <a:solidFill>
                          <a:srgbClr val="0070C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𝑠𝐹𝑖𝑛𝑔𝑒𝑟𝐺𝑙𝑜𝑏𝑎𝑙𝐶𝑜𝑜𝑟𝑑𝑖𝑂𝑓𝑓𝑠𝑒𝑡𝑌</m:t>
                    </m:r>
                    <m:r>
                      <a:rPr lang="en-US" altLang="ko-KR" sz="1200" i="1">
                        <a:solidFill>
                          <a:srgbClr val="0070C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sz="12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endParaRPr lang="en-US" altLang="ko-KR" sz="12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F79C75-F465-44BD-875B-E140FB3B7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72" y="1351508"/>
                <a:ext cx="8474148" cy="4236353"/>
              </a:xfrm>
              <a:prstGeom prst="rect">
                <a:avLst/>
              </a:prstGeom>
              <a:blipFill>
                <a:blip r:embed="rId4"/>
                <a:stretch>
                  <a:fillRect l="-2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262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8575" y="6356356"/>
            <a:ext cx="2228850" cy="365125"/>
          </a:xfrm>
        </p:spPr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AFEF108-A99C-429A-81EA-8F01AFCB11D1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E78FEE-C907-4E71-B1A7-6E757FC7EFE7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1A8672CF-41C3-4B6E-B4CA-E9F65397C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AFD0BBCE-1428-47AF-9691-A4839F2F19DC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C2CE28B-DD99-4903-9627-2F7F3E3D759D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>
            <a:extLst>
              <a:ext uri="{FF2B5EF4-FFF2-40B4-BE49-F238E27FC236}">
                <a16:creationId xmlns:a16="http://schemas.microsoft.com/office/drawing/2014/main" id="{33A33ABF-849E-457D-ADAF-832A75B79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4. Clipping</a:t>
            </a:r>
            <a:endParaRPr lang="ko-KR" alt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D60AF-F40A-41AB-9D3C-6B5F902EFC7B}"/>
              </a:ext>
            </a:extLst>
          </p:cNvPr>
          <p:cNvSpPr txBox="1"/>
          <p:nvPr/>
        </p:nvSpPr>
        <p:spPr>
          <a:xfrm>
            <a:off x="649072" y="1351508"/>
            <a:ext cx="8474148" cy="199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Clipping :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좌표가 지정 범위를 벗어날 경우 범위 안에 들어오도록 조정해주는 단계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범위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: 0~32767)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previous version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	-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drawing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의 기울기를 고려하지 않고 단순히 좌표가 범위를 넘어서면 안쪽으로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Clipping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		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 Edge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쪽에서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drawing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이 </a:t>
            </a:r>
            <a:r>
              <a:rPr lang="ko-KR" altLang="en-US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꺾이는 현상 발생</a:t>
            </a:r>
            <a:endParaRPr lang="en-US" altLang="ko-KR" sz="1400" u="sng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					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endParaRPr lang="en-US" altLang="ko-KR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424246C-49DA-4A56-847F-E5D4EA59CC41}"/>
              </a:ext>
            </a:extLst>
          </p:cNvPr>
          <p:cNvSpPr/>
          <p:nvPr/>
        </p:nvSpPr>
        <p:spPr>
          <a:xfrm>
            <a:off x="1776450" y="3476625"/>
            <a:ext cx="3728495" cy="243291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E463FC-0E1A-46CD-827A-0B17586FA6D6}"/>
              </a:ext>
            </a:extLst>
          </p:cNvPr>
          <p:cNvSpPr/>
          <p:nvPr/>
        </p:nvSpPr>
        <p:spPr>
          <a:xfrm>
            <a:off x="2602852" y="3476625"/>
            <a:ext cx="2902093" cy="2432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F0F5F4E-1B7C-40CA-8977-704DF66FE9F9}"/>
              </a:ext>
            </a:extLst>
          </p:cNvPr>
          <p:cNvSpPr/>
          <p:nvPr/>
        </p:nvSpPr>
        <p:spPr>
          <a:xfrm>
            <a:off x="5669507" y="5522479"/>
            <a:ext cx="124358" cy="124358"/>
          </a:xfrm>
          <a:prstGeom prst="ellipse">
            <a:avLst/>
          </a:prstGeom>
          <a:solidFill>
            <a:srgbClr val="70AC2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BE9D099-D97C-4CA5-B9A0-25391CDDB8B1}"/>
              </a:ext>
            </a:extLst>
          </p:cNvPr>
          <p:cNvSpPr/>
          <p:nvPr/>
        </p:nvSpPr>
        <p:spPr>
          <a:xfrm>
            <a:off x="5669507" y="5747085"/>
            <a:ext cx="124358" cy="124358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C2B5C4-8582-4DF8-BADA-E697A3A77549}"/>
              </a:ext>
            </a:extLst>
          </p:cNvPr>
          <p:cNvSpPr txBox="1"/>
          <p:nvPr/>
        </p:nvSpPr>
        <p:spPr>
          <a:xfrm>
            <a:off x="5803603" y="5451386"/>
            <a:ext cx="67518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실제 좌표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131749-5857-4B5D-BDD9-C369BD820025}"/>
              </a:ext>
            </a:extLst>
          </p:cNvPr>
          <p:cNvSpPr txBox="1"/>
          <p:nvPr/>
        </p:nvSpPr>
        <p:spPr>
          <a:xfrm>
            <a:off x="5801477" y="5686153"/>
            <a:ext cx="89800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Clipping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좌표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E8A2E9B-5E52-4D63-A730-DB514A1CB173}"/>
              </a:ext>
            </a:extLst>
          </p:cNvPr>
          <p:cNvGrpSpPr/>
          <p:nvPr/>
        </p:nvGrpSpPr>
        <p:grpSpPr>
          <a:xfrm>
            <a:off x="1710465" y="4247622"/>
            <a:ext cx="2298794" cy="1416931"/>
            <a:chOff x="2339885" y="4966717"/>
            <a:chExt cx="2298794" cy="1416931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0187231-FCCE-4151-9EC1-9F0D1435CD64}"/>
                </a:ext>
              </a:extLst>
            </p:cNvPr>
            <p:cNvSpPr/>
            <p:nvPr/>
          </p:nvSpPr>
          <p:spPr>
            <a:xfrm>
              <a:off x="2339885" y="6259290"/>
              <a:ext cx="124358" cy="124358"/>
            </a:xfrm>
            <a:prstGeom prst="ellipse">
              <a:avLst/>
            </a:prstGeom>
            <a:solidFill>
              <a:srgbClr val="70AC2E">
                <a:alpha val="40000"/>
              </a:srgbClr>
            </a:solidFill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768DE483-0D72-4EE1-B6F1-E76A5A76392B}"/>
                </a:ext>
              </a:extLst>
            </p:cNvPr>
            <p:cNvSpPr/>
            <p:nvPr/>
          </p:nvSpPr>
          <p:spPr>
            <a:xfrm>
              <a:off x="3491185" y="5588458"/>
              <a:ext cx="124358" cy="124358"/>
            </a:xfrm>
            <a:prstGeom prst="ellipse">
              <a:avLst/>
            </a:prstGeom>
            <a:solidFill>
              <a:srgbClr val="70AC2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957C1F8D-D376-487F-B7B0-FC0F775EBF15}"/>
                </a:ext>
              </a:extLst>
            </p:cNvPr>
            <p:cNvSpPr/>
            <p:nvPr/>
          </p:nvSpPr>
          <p:spPr>
            <a:xfrm>
              <a:off x="4514321" y="4994018"/>
              <a:ext cx="124358" cy="124358"/>
            </a:xfrm>
            <a:prstGeom prst="ellipse">
              <a:avLst/>
            </a:prstGeom>
            <a:solidFill>
              <a:srgbClr val="70AC2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2A915EBA-E10A-4ECC-BE7F-6A332B30DDC3}"/>
                </a:ext>
              </a:extLst>
            </p:cNvPr>
            <p:cNvSpPr/>
            <p:nvPr/>
          </p:nvSpPr>
          <p:spPr>
            <a:xfrm>
              <a:off x="3166287" y="6256166"/>
              <a:ext cx="124358" cy="124358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AFBB689A-BDD8-4315-BD6C-7F354CB99E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7736" y="4966717"/>
              <a:ext cx="2070734" cy="1206216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Dot"/>
              <a:headEnd type="oval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CC86D8B-AD8A-45D6-B4EA-77C26FD2F98F}"/>
              </a:ext>
            </a:extLst>
          </p:cNvPr>
          <p:cNvCxnSpPr>
            <a:cxnSpLocks/>
            <a:stCxn id="53" idx="6"/>
            <a:endCxn id="56" idx="2"/>
          </p:cNvCxnSpPr>
          <p:nvPr/>
        </p:nvCxnSpPr>
        <p:spPr>
          <a:xfrm flipV="1">
            <a:off x="1834823" y="5599250"/>
            <a:ext cx="702044" cy="3124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3963251-CB86-48C6-9043-58AA289737A9}"/>
              </a:ext>
            </a:extLst>
          </p:cNvPr>
          <p:cNvCxnSpPr>
            <a:cxnSpLocks/>
          </p:cNvCxnSpPr>
          <p:nvPr/>
        </p:nvCxnSpPr>
        <p:spPr>
          <a:xfrm flipH="1">
            <a:off x="2602852" y="4931542"/>
            <a:ext cx="324898" cy="6677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5D2C8F-D0F2-4A95-BFBB-3DEE4873931E}"/>
              </a:ext>
            </a:extLst>
          </p:cNvPr>
          <p:cNvCxnSpPr>
            <a:cxnSpLocks/>
          </p:cNvCxnSpPr>
          <p:nvPr/>
        </p:nvCxnSpPr>
        <p:spPr>
          <a:xfrm flipV="1">
            <a:off x="2923944" y="4337102"/>
            <a:ext cx="1023136" cy="5944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12B2ACC-6827-4538-B9A2-869D373436FD}"/>
              </a:ext>
            </a:extLst>
          </p:cNvPr>
          <p:cNvSpPr txBox="1"/>
          <p:nvPr/>
        </p:nvSpPr>
        <p:spPr>
          <a:xfrm rot="19718407">
            <a:off x="2562508" y="4500019"/>
            <a:ext cx="752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LG Smart UI Regular"/>
              </a:rPr>
              <a:t>drawing </a:t>
            </a:r>
            <a:r>
              <a:rPr lang="ko-KR" altLang="en-US" sz="800" dirty="0">
                <a:latin typeface="LG Smart UI Regular"/>
              </a:rPr>
              <a:t>방향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DA81A3-5BC8-4E66-A5D9-AB56A8473CE6}"/>
              </a:ext>
            </a:extLst>
          </p:cNvPr>
          <p:cNvSpPr txBox="1"/>
          <p:nvPr/>
        </p:nvSpPr>
        <p:spPr>
          <a:xfrm rot="19718407">
            <a:off x="3018679" y="4635488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LG Smart UI Regular"/>
              </a:rPr>
              <a:t>실제 출력 </a:t>
            </a:r>
            <a:r>
              <a:rPr lang="en-US" altLang="ko-KR" sz="800" dirty="0">
                <a:solidFill>
                  <a:srgbClr val="FF0000"/>
                </a:solidFill>
                <a:latin typeface="LG Smart UI Regular"/>
              </a:rPr>
              <a:t>drawing</a:t>
            </a:r>
            <a:endParaRPr lang="ko-KR" altLang="en-US" sz="800" dirty="0">
              <a:solidFill>
                <a:srgbClr val="FF0000"/>
              </a:solidFill>
              <a:latin typeface="LG Smart UI Regular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388E829-AD4C-4EA1-B463-8F88C088784C}"/>
              </a:ext>
            </a:extLst>
          </p:cNvPr>
          <p:cNvSpPr/>
          <p:nvPr/>
        </p:nvSpPr>
        <p:spPr>
          <a:xfrm rot="1555935">
            <a:off x="2439774" y="4747742"/>
            <a:ext cx="662486" cy="1041975"/>
          </a:xfrm>
          <a:prstGeom prst="ellipse">
            <a:avLst/>
          </a:prstGeom>
          <a:noFill/>
          <a:ln w="12700">
            <a:solidFill>
              <a:srgbClr val="33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9510AFD-E305-441C-AD98-3FE68EF4F819}"/>
              </a:ext>
            </a:extLst>
          </p:cNvPr>
          <p:cNvSpPr txBox="1"/>
          <p:nvPr/>
        </p:nvSpPr>
        <p:spPr>
          <a:xfrm>
            <a:off x="1904205" y="5612385"/>
            <a:ext cx="5709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LG Smart UI Regular"/>
              </a:rPr>
              <a:t>Clipping</a:t>
            </a:r>
            <a:endParaRPr lang="ko-KR" altLang="en-US" sz="800" dirty="0">
              <a:latin typeface="LG Smart UI Regular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56788C6-A62D-434C-B9E1-4745F1FDC617}"/>
              </a:ext>
            </a:extLst>
          </p:cNvPr>
          <p:cNvSpPr txBox="1"/>
          <p:nvPr/>
        </p:nvSpPr>
        <p:spPr>
          <a:xfrm>
            <a:off x="2180055" y="3272121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ucClippingLeft</a:t>
            </a:r>
            <a:endParaRPr lang="ko-KR" altLang="en-US" sz="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594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AFEF108-A99C-429A-81EA-8F01AFCB11D1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E78FEE-C907-4E71-B1A7-6E757FC7EFE7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1A8672CF-41C3-4B6E-B4CA-E9F65397C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AFD0BBCE-1428-47AF-9691-A4839F2F19DC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C2CE28B-DD99-4903-9627-2F7F3E3D759D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>
            <a:extLst>
              <a:ext uri="{FF2B5EF4-FFF2-40B4-BE49-F238E27FC236}">
                <a16:creationId xmlns:a16="http://schemas.microsoft.com/office/drawing/2014/main" id="{33A33ABF-849E-457D-ADAF-832A75B79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4. Clipping</a:t>
            </a:r>
            <a:endParaRPr lang="ko-KR" alt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53639A-8E88-45EC-9DBC-F8FAD3794BB3}"/>
                  </a:ext>
                </a:extLst>
              </p:cNvPr>
              <p:cNvSpPr txBox="1"/>
              <p:nvPr/>
            </p:nvSpPr>
            <p:spPr>
              <a:xfrm>
                <a:off x="649072" y="1351508"/>
                <a:ext cx="8474148" cy="2091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new version (Expect Clipping)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	- </a:t>
                </a:r>
                <a:r>
                  <a:rPr lang="en-US" altLang="ko-KR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drawing</a:t>
                </a:r>
                <a:r>
                  <a:rPr lang="ko-KR" altLang="en-US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의 기울기를 고려하여 </a:t>
                </a:r>
                <a:r>
                  <a:rPr lang="en-US" altLang="ko-KR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drawing</a:t>
                </a:r>
                <a:r>
                  <a:rPr lang="ko-KR" altLang="en-US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이 꺾이는 현상 개선</a:t>
                </a:r>
                <a:endParaRPr lang="en-US" altLang="ko-KR" sz="12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	- </a:t>
                </a: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Ex) Left Clipping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		x = ucClippingLeft		</a:t>
                </a:r>
                <a:r>
                  <a:rPr lang="en-US" altLang="ko-KR" sz="1100" dirty="0">
                    <a:highlight>
                      <a:srgbClr val="BDD7EE"/>
                    </a:highlight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(x</a:t>
                </a:r>
                <a:r>
                  <a:rPr lang="ko-KR" altLang="en-US" sz="1100" dirty="0">
                    <a:highlight>
                      <a:srgbClr val="BDD7EE"/>
                    </a:highlight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좌표 </a:t>
                </a:r>
                <a:r>
                  <a:rPr lang="en-US" altLang="ko-KR" sz="1100" dirty="0">
                    <a:highlight>
                      <a:srgbClr val="BDD7EE"/>
                    </a:highlight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Clipping </a:t>
                </a:r>
                <a:r>
                  <a:rPr lang="ko-KR" altLang="en-US" sz="1100" dirty="0">
                    <a:highlight>
                      <a:srgbClr val="BDD7EE"/>
                    </a:highlight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조건 </a:t>
                </a:r>
                <a:r>
                  <a:rPr lang="en-US" altLang="ko-KR" sz="1100" dirty="0">
                    <a:highlight>
                      <a:srgbClr val="BDD7EE"/>
                    </a:highlight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: pos.x &lt; ucClippingLeft)</a:t>
                </a:r>
              </a:p>
              <a:p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1100" i="1" dirty="0"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𝑦</m:t>
                    </m:r>
                    <m:r>
                      <a:rPr lang="en-US" altLang="ko-KR" sz="1100" i="1" dirty="0"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100" smtClean="0">
                            <a:solidFill>
                              <a:schemeClr val="tx1"/>
                            </a:solidFill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ucClippingLeft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old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pos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)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pos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 – 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old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pos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) + (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pos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old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pos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)/2 </m:t>
                        </m:r>
                      </m:num>
                      <m:den>
                        <m:d>
                          <m:d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ko-KR" sz="1100" dirty="0">
                                <a:latin typeface="LG스마트체 Regular" panose="020B0600000101010101" pitchFamily="50" charset="-127"/>
                                <a:ea typeface="LG스마트체 Regular" panose="020B0600000101010101" pitchFamily="50" charset="-127"/>
                              </a:rPr>
                              <m:t>pos</m:t>
                            </m:r>
                            <m:r>
                              <m:rPr>
                                <m:nor/>
                              </m:rPr>
                              <a:rPr lang="en-US" altLang="ko-KR" sz="1100" dirty="0">
                                <a:latin typeface="LG스마트체 Regular" panose="020B0600000101010101" pitchFamily="50" charset="-127"/>
                                <a:ea typeface="LG스마트체 Regular" panose="020B0600000101010101" pitchFamily="50" charset="-127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en-US" altLang="ko-KR" sz="1100" dirty="0">
                                <a:latin typeface="LG스마트체 Regular" panose="020B0600000101010101" pitchFamily="50" charset="-127"/>
                                <a:ea typeface="LG스마트체 Regular" panose="020B0600000101010101" pitchFamily="50" charset="-127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ko-KR" sz="1100" dirty="0">
                                <a:latin typeface="LG스마트체 Regular" panose="020B0600000101010101" pitchFamily="50" charset="-127"/>
                                <a:ea typeface="LG스마트체 Regular" panose="020B0600000101010101" pitchFamily="50" charset="-127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ko-KR" sz="1100" dirty="0">
                                <a:latin typeface="LG스마트체 Regular" panose="020B0600000101010101" pitchFamily="50" charset="-127"/>
                                <a:ea typeface="LG스마트체 Regular" panose="020B0600000101010101" pitchFamily="50" charset="-127"/>
                              </a:rPr>
                              <m:t>old</m:t>
                            </m:r>
                            <m:r>
                              <m:rPr>
                                <m:nor/>
                              </m:rPr>
                              <a:rPr lang="en-US" altLang="ko-KR" sz="1100" dirty="0">
                                <a:latin typeface="LG스마트체 Regular" panose="020B0600000101010101" pitchFamily="50" charset="-127"/>
                                <a:ea typeface="LG스마트체 Regular" panose="020B0600000101010101" pitchFamily="50" charset="-127"/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en-US" altLang="ko-KR" sz="1100" dirty="0">
                                <a:latin typeface="LG스마트체 Regular" panose="020B0600000101010101" pitchFamily="50" charset="-127"/>
                                <a:ea typeface="LG스마트체 Regular" panose="020B0600000101010101" pitchFamily="50" charset="-127"/>
                              </a:rPr>
                              <m:t>pos</m:t>
                            </m:r>
                            <m:r>
                              <m:rPr>
                                <m:nor/>
                              </m:rPr>
                              <a:rPr lang="en-US" altLang="ko-KR" sz="1100" dirty="0">
                                <a:latin typeface="LG스마트체 Regular" panose="020B0600000101010101" pitchFamily="50" charset="-127"/>
                                <a:ea typeface="LG스마트체 Regular" panose="020B0600000101010101" pitchFamily="50" charset="-127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en-US" altLang="ko-KR" sz="1100" dirty="0">
                                <a:latin typeface="LG스마트체 Regular" panose="020B0600000101010101" pitchFamily="50" charset="-127"/>
                                <a:ea typeface="LG스마트체 Regular" panose="020B0600000101010101" pitchFamily="50" charset="-127"/>
                              </a:rPr>
                              <m:t>x</m:t>
                            </m:r>
                          </m:e>
                        </m:d>
                      </m:den>
                    </m:f>
                    <m:r>
                      <a:rPr lang="en-US" altLang="ko-KR" sz="1100" i="1" dirty="0"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+</m:t>
                    </m:r>
                    <m:r>
                      <m:rPr>
                        <m:nor/>
                      </m:rPr>
                      <a:rPr lang="en-US" altLang="ko-KR" sz="11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rPr>
                      <m:t>old</m:t>
                    </m:r>
                    <m:r>
                      <m:rPr>
                        <m:nor/>
                      </m:rPr>
                      <a:rPr lang="en-US" altLang="ko-KR" sz="11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rPr>
                      <m:t>_</m:t>
                    </m:r>
                    <m:r>
                      <m:rPr>
                        <m:nor/>
                      </m:rPr>
                      <a:rPr lang="en-US" altLang="ko-KR" sz="11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rPr>
                      <m:t>pos</m:t>
                    </m:r>
                    <m:r>
                      <m:rPr>
                        <m:nor/>
                      </m:rPr>
                      <a:rPr lang="en-US" altLang="ko-KR" sz="11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rPr>
                      <m:t>.</m:t>
                    </m:r>
                    <m:r>
                      <m:rPr>
                        <m:nor/>
                      </m:rPr>
                      <a:rPr lang="en-US" altLang="ko-KR" sz="11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rPr>
                      <m:t>y</m:t>
                    </m:r>
                  </m:oMath>
                </a14:m>
                <a:endParaRPr lang="en-US" altLang="ko-KR" sz="11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		</a:t>
                </a:r>
                <a:r>
                  <a:rPr lang="en-US" altLang="ko-KR" sz="1000" dirty="0">
                    <a:highlight>
                      <a:srgbClr val="BDD7EE"/>
                    </a:highlight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(y</a:t>
                </a:r>
                <a:r>
                  <a:rPr lang="ko-KR" altLang="en-US" sz="1000" dirty="0">
                    <a:highlight>
                      <a:srgbClr val="BDD7EE"/>
                    </a:highlight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좌표 </a:t>
                </a:r>
                <a:r>
                  <a:rPr lang="en-US" altLang="ko-KR" sz="1000" dirty="0">
                    <a:highlight>
                      <a:srgbClr val="BDD7EE"/>
                    </a:highlight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Clipping </a:t>
                </a:r>
                <a:r>
                  <a:rPr lang="ko-KR" altLang="en-US" sz="1000" dirty="0">
                    <a:highlight>
                      <a:srgbClr val="BDD7EE"/>
                    </a:highlight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조건 </a:t>
                </a:r>
                <a:r>
                  <a:rPr lang="en-US" altLang="ko-KR" sz="1000" dirty="0">
                    <a:highlight>
                      <a:srgbClr val="BDD7EE"/>
                    </a:highlight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:</a:t>
                </a:r>
                <a:r>
                  <a:rPr lang="en-US" altLang="ko-KR" sz="1000" dirty="0">
                    <a:highlight>
                      <a:srgbClr val="BDD7EE"/>
                    </a:highlight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 old_pos != pos    &amp;&amp;     pos.x &lt; ucClippingLeft    &amp;&amp;    old_pos.x &gt; ucClippingLeft)</a:t>
                </a:r>
                <a:endParaRPr lang="en-US" altLang="ko-KR" sz="1000" dirty="0">
                  <a:highlight>
                    <a:srgbClr val="BDD7EE"/>
                  </a:highlight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					</a:t>
                </a:r>
                <a:r>
                  <a:rPr lang="ko-KR" altLang="en-US" sz="11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 </a:t>
                </a:r>
                <a:endParaRPr lang="en-US" altLang="ko-KR" sz="11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53639A-8E88-45EC-9DBC-F8FAD3794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72" y="1351508"/>
                <a:ext cx="8474148" cy="2091470"/>
              </a:xfrm>
              <a:prstGeom prst="rect">
                <a:avLst/>
              </a:prstGeom>
              <a:blipFill>
                <a:blip r:embed="rId4"/>
                <a:stretch>
                  <a:fillRect l="-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5D9C8D25-3F1F-4396-8478-8ACFA67EC569}"/>
              </a:ext>
            </a:extLst>
          </p:cNvPr>
          <p:cNvSpPr/>
          <p:nvPr/>
        </p:nvSpPr>
        <p:spPr>
          <a:xfrm>
            <a:off x="1776450" y="3476625"/>
            <a:ext cx="3728495" cy="243291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0B35B7-4E2F-40DA-BE2F-C1D98A95E6F8}"/>
              </a:ext>
            </a:extLst>
          </p:cNvPr>
          <p:cNvSpPr/>
          <p:nvPr/>
        </p:nvSpPr>
        <p:spPr>
          <a:xfrm>
            <a:off x="2602852" y="3476625"/>
            <a:ext cx="2902093" cy="2432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3E87502-6028-4308-A01E-8201197E02F7}"/>
              </a:ext>
            </a:extLst>
          </p:cNvPr>
          <p:cNvSpPr/>
          <p:nvPr/>
        </p:nvSpPr>
        <p:spPr>
          <a:xfrm>
            <a:off x="5709752" y="5350920"/>
            <a:ext cx="124358" cy="124358"/>
          </a:xfrm>
          <a:prstGeom prst="ellipse">
            <a:avLst/>
          </a:prstGeom>
          <a:solidFill>
            <a:srgbClr val="70AC2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69C8FA5-2796-4060-8EF3-3040D0A71836}"/>
              </a:ext>
            </a:extLst>
          </p:cNvPr>
          <p:cNvSpPr/>
          <p:nvPr/>
        </p:nvSpPr>
        <p:spPr>
          <a:xfrm>
            <a:off x="5709752" y="5575526"/>
            <a:ext cx="124358" cy="124358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835CA6-14AB-4BB3-B7E5-943218B69D62}"/>
              </a:ext>
            </a:extLst>
          </p:cNvPr>
          <p:cNvSpPr txBox="1"/>
          <p:nvPr/>
        </p:nvSpPr>
        <p:spPr>
          <a:xfrm>
            <a:off x="5843848" y="5279827"/>
            <a:ext cx="67518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실제 좌표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BDF9CF-64AF-4458-A312-9B63BAD1F278}"/>
              </a:ext>
            </a:extLst>
          </p:cNvPr>
          <p:cNvSpPr txBox="1"/>
          <p:nvPr/>
        </p:nvSpPr>
        <p:spPr>
          <a:xfrm>
            <a:off x="5841722" y="5514594"/>
            <a:ext cx="130997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개선된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Clipping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좌표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1F2DE49-9158-47CA-942A-309EAE3B419E}"/>
              </a:ext>
            </a:extLst>
          </p:cNvPr>
          <p:cNvGrpSpPr/>
          <p:nvPr/>
        </p:nvGrpSpPr>
        <p:grpSpPr>
          <a:xfrm>
            <a:off x="1710465" y="4274923"/>
            <a:ext cx="2298794" cy="1389630"/>
            <a:chOff x="2339885" y="4994018"/>
            <a:chExt cx="2298794" cy="138963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BF8A01C-5BA2-45F1-AFDD-8AAF041AB339}"/>
                </a:ext>
              </a:extLst>
            </p:cNvPr>
            <p:cNvSpPr/>
            <p:nvPr/>
          </p:nvSpPr>
          <p:spPr>
            <a:xfrm>
              <a:off x="2339885" y="6259290"/>
              <a:ext cx="124358" cy="124358"/>
            </a:xfrm>
            <a:prstGeom prst="ellipse">
              <a:avLst/>
            </a:prstGeom>
            <a:solidFill>
              <a:srgbClr val="70AC2E">
                <a:alpha val="40000"/>
              </a:srgbClr>
            </a:solidFill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ED1B59EB-8F01-4CA8-92B8-83FB9358788A}"/>
                </a:ext>
              </a:extLst>
            </p:cNvPr>
            <p:cNvSpPr/>
            <p:nvPr/>
          </p:nvSpPr>
          <p:spPr>
            <a:xfrm>
              <a:off x="3491185" y="5588458"/>
              <a:ext cx="124358" cy="124358"/>
            </a:xfrm>
            <a:prstGeom prst="ellipse">
              <a:avLst/>
            </a:prstGeom>
            <a:solidFill>
              <a:srgbClr val="70AC2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7E57344-70F0-4E72-8A32-273CF34E5A03}"/>
                </a:ext>
              </a:extLst>
            </p:cNvPr>
            <p:cNvSpPr/>
            <p:nvPr/>
          </p:nvSpPr>
          <p:spPr>
            <a:xfrm>
              <a:off x="4514321" y="4994018"/>
              <a:ext cx="124358" cy="124358"/>
            </a:xfrm>
            <a:prstGeom prst="ellipse">
              <a:avLst/>
            </a:prstGeom>
            <a:solidFill>
              <a:srgbClr val="70AC2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D2FAAA5-30C1-406E-8A80-0198AAE14181}"/>
                </a:ext>
              </a:extLst>
            </p:cNvPr>
            <p:cNvSpPr/>
            <p:nvPr/>
          </p:nvSpPr>
          <p:spPr>
            <a:xfrm>
              <a:off x="3170093" y="5775440"/>
              <a:ext cx="124358" cy="124358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F4F26BF-C6FB-4A1B-B339-5B974AD2B937}"/>
              </a:ext>
            </a:extLst>
          </p:cNvPr>
          <p:cNvCxnSpPr>
            <a:cxnSpLocks/>
          </p:cNvCxnSpPr>
          <p:nvPr/>
        </p:nvCxnSpPr>
        <p:spPr>
          <a:xfrm flipV="1">
            <a:off x="1827234" y="5142339"/>
            <a:ext cx="722965" cy="421672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8F6EB0F-B411-4696-980D-A1214136E963}"/>
              </a:ext>
            </a:extLst>
          </p:cNvPr>
          <p:cNvCxnSpPr>
            <a:cxnSpLocks/>
          </p:cNvCxnSpPr>
          <p:nvPr/>
        </p:nvCxnSpPr>
        <p:spPr>
          <a:xfrm flipH="1">
            <a:off x="2665031" y="4345038"/>
            <a:ext cx="1248446" cy="7508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701BB5-51E3-4E97-AAC8-D83F526F404F}"/>
              </a:ext>
            </a:extLst>
          </p:cNvPr>
          <p:cNvSpPr txBox="1"/>
          <p:nvPr/>
        </p:nvSpPr>
        <p:spPr>
          <a:xfrm rot="19777895">
            <a:off x="1951094" y="5361498"/>
            <a:ext cx="5709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LG Smart UI Regular"/>
              </a:rPr>
              <a:t>Clipping</a:t>
            </a:r>
            <a:endParaRPr lang="ko-KR" altLang="en-US" sz="800" dirty="0">
              <a:latin typeface="LG Smart UI Regular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2D692D-F5D6-4295-9EB0-D2DAA6688869}"/>
              </a:ext>
            </a:extLst>
          </p:cNvPr>
          <p:cNvSpPr txBox="1"/>
          <p:nvPr/>
        </p:nvSpPr>
        <p:spPr>
          <a:xfrm>
            <a:off x="2185845" y="5924490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ucClippingLeft</a:t>
            </a:r>
            <a:endParaRPr lang="ko-KR" altLang="en-US" sz="800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F47027-3360-4288-8280-4ED38BC4D702}"/>
              </a:ext>
            </a:extLst>
          </p:cNvPr>
          <p:cNvSpPr txBox="1"/>
          <p:nvPr/>
        </p:nvSpPr>
        <p:spPr>
          <a:xfrm>
            <a:off x="1447285" y="5613714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pos</a:t>
            </a:r>
            <a:endParaRPr lang="ko-KR" altLang="en-US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984B42-DFE6-434D-9B54-5403FB34C52C}"/>
              </a:ext>
            </a:extLst>
          </p:cNvPr>
          <p:cNvSpPr txBox="1"/>
          <p:nvPr/>
        </p:nvSpPr>
        <p:spPr>
          <a:xfrm>
            <a:off x="2780025" y="4984415"/>
            <a:ext cx="5325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old_pos</a:t>
            </a:r>
            <a:endParaRPr lang="ko-KR" altLang="en-US" sz="8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B0FF82A-0E3F-4F70-96AB-F801D7C75EC2}"/>
              </a:ext>
            </a:extLst>
          </p:cNvPr>
          <p:cNvSpPr/>
          <p:nvPr/>
        </p:nvSpPr>
        <p:spPr>
          <a:xfrm>
            <a:off x="2536867" y="5537071"/>
            <a:ext cx="124358" cy="124358"/>
          </a:xfrm>
          <a:prstGeom prst="ellipse">
            <a:avLst/>
          </a:prstGeom>
          <a:solidFill>
            <a:srgbClr val="3399FF">
              <a:alpha val="37000"/>
            </a:srgb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CAE270C-F0D3-487F-BE4D-0469A732456B}"/>
              </a:ext>
            </a:extLst>
          </p:cNvPr>
          <p:cNvSpPr/>
          <p:nvPr/>
        </p:nvSpPr>
        <p:spPr>
          <a:xfrm>
            <a:off x="5709752" y="5800132"/>
            <a:ext cx="124358" cy="124358"/>
          </a:xfrm>
          <a:prstGeom prst="ellipse">
            <a:avLst/>
          </a:prstGeom>
          <a:solidFill>
            <a:srgbClr val="3399FF">
              <a:alpha val="37000"/>
            </a:srgb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B62B46-7571-4302-AB71-8D86A5BFDB80}"/>
              </a:ext>
            </a:extLst>
          </p:cNvPr>
          <p:cNvSpPr txBox="1"/>
          <p:nvPr/>
        </p:nvSpPr>
        <p:spPr>
          <a:xfrm>
            <a:off x="5838873" y="5735585"/>
            <a:ext cx="12602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x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만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Clipping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했을 때</a:t>
            </a:r>
          </a:p>
        </p:txBody>
      </p:sp>
    </p:spTree>
    <p:extLst>
      <p:ext uri="{BB962C8B-B14F-4D97-AF65-F5344CB8AC3E}">
        <p14:creationId xmlns:p14="http://schemas.microsoft.com/office/powerpoint/2010/main" val="134100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59546</TotalTime>
  <Words>2101</Words>
  <Application>Microsoft Office PowerPoint</Application>
  <PresentationFormat>A4 용지(210x297mm)</PresentationFormat>
  <Paragraphs>329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8" baseType="lpstr">
      <vt:lpstr>Arial Unicode MS</vt:lpstr>
      <vt:lpstr>LG Smart UI Regular</vt:lpstr>
      <vt:lpstr>LG Smart UI SemiBold</vt:lpstr>
      <vt:lpstr>LG스마트체 Regular</vt:lpstr>
      <vt:lpstr>LG스마트체 SemiBold</vt:lpstr>
      <vt:lpstr>LG스마트체2.0 Regular</vt:lpstr>
      <vt:lpstr>돋움</vt:lpstr>
      <vt:lpstr>맑은 고딕</vt:lpstr>
      <vt:lpstr>Arial</vt:lpstr>
      <vt:lpstr>Calibri</vt:lpstr>
      <vt:lpstr>Calibri Light</vt:lpstr>
      <vt:lpstr>Calisto MT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Filter</dc:title>
  <dc:creator>이헌</dc:creator>
  <cp:lastModifiedBy>이헌</cp:lastModifiedBy>
  <cp:revision>403</cp:revision>
  <dcterms:created xsi:type="dcterms:W3CDTF">2022-11-01T02:40:20Z</dcterms:created>
  <dcterms:modified xsi:type="dcterms:W3CDTF">2023-01-19T01:29:56Z</dcterms:modified>
</cp:coreProperties>
</file>