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  <p:sldMasterId id="2147483772" r:id="rId5"/>
    <p:sldMasterId id="2147483780" r:id="rId6"/>
  </p:sldMasterIdLst>
  <p:notesMasterIdLst>
    <p:notesMasterId r:id="rId20"/>
  </p:notesMasterIdLst>
  <p:handoutMasterIdLst>
    <p:handoutMasterId r:id="rId21"/>
  </p:handoutMasterIdLst>
  <p:sldIdLst>
    <p:sldId id="1591" r:id="rId7"/>
    <p:sldId id="1594" r:id="rId8"/>
    <p:sldId id="1611" r:id="rId9"/>
    <p:sldId id="1651" r:id="rId10"/>
    <p:sldId id="1600" r:id="rId11"/>
    <p:sldId id="1652" r:id="rId12"/>
    <p:sldId id="1655" r:id="rId13"/>
    <p:sldId id="1653" r:id="rId14"/>
    <p:sldId id="1654" r:id="rId15"/>
    <p:sldId id="1656" r:id="rId16"/>
    <p:sldId id="1657" r:id="rId17"/>
    <p:sldId id="1660" r:id="rId18"/>
    <p:sldId id="1659" r:id="rId19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595">
          <p15:clr>
            <a:srgbClr val="A4A3A4"/>
          </p15:clr>
        </p15:guide>
        <p15:guide id="3" orient="horz" pos="2750">
          <p15:clr>
            <a:srgbClr val="A4A3A4"/>
          </p15:clr>
        </p15:guide>
        <p15:guide id="4" pos="5910">
          <p15:clr>
            <a:srgbClr val="A4A3A4"/>
          </p15:clr>
        </p15:guide>
        <p15:guide id="5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3C8C93"/>
    <a:srgbClr val="FF5050"/>
    <a:srgbClr val="C00000"/>
    <a:srgbClr val="6600CC"/>
    <a:srgbClr val="B5C6D9"/>
    <a:srgbClr val="F0FF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913" autoAdjust="0"/>
  </p:normalViewPr>
  <p:slideViewPr>
    <p:cSldViewPr snapToObjects="1">
      <p:cViewPr varScale="1">
        <p:scale>
          <a:sx n="113" d="100"/>
          <a:sy n="113" d="100"/>
        </p:scale>
        <p:origin x="3060" y="108"/>
      </p:cViewPr>
      <p:guideLst>
        <p:guide orient="horz" pos="640"/>
        <p:guide orient="horz" pos="595"/>
        <p:guide orient="horz" pos="2750"/>
        <p:guide pos="591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-3954" y="-102"/>
      </p:cViewPr>
      <p:guideLst>
        <p:guide orient="horz" pos="3129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53C7BDEA-FEE7-4AD0-B631-9CDAAB963F6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7"/>
            <a:ext cx="2950529" cy="49752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7"/>
            <a:ext cx="2950529" cy="49752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D3EB5C73-3C32-4DAE-9185-369FDE35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468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7" tIns="45855" rIns="91707" bIns="45855" numCol="1" anchor="t" anchorCtr="0" compatLnSpc="1">
            <a:prstTxWarp prst="textNoShape">
              <a:avLst/>
            </a:prstTxWarp>
          </a:bodyPr>
          <a:lstStyle>
            <a:lvl1pPr algn="l" defTabSz="916676">
              <a:defRPr sz="1200" b="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1" y="1"/>
            <a:ext cx="2948468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7" tIns="45855" rIns="91707" bIns="45855" numCol="1" anchor="t" anchorCtr="0" compatLnSpc="1">
            <a:prstTxWarp prst="textNoShape">
              <a:avLst/>
            </a:prstTxWarp>
          </a:bodyPr>
          <a:lstStyle>
            <a:lvl1pPr algn="r" defTabSz="916676">
              <a:defRPr sz="1200" b="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2950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16" y="4722227"/>
            <a:ext cx="5446369" cy="447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7" tIns="45855" rIns="91707" bIns="458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827"/>
            <a:ext cx="2948468" cy="49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7" tIns="45855" rIns="91707" bIns="45855" numCol="1" anchor="b" anchorCtr="0" compatLnSpc="1">
            <a:prstTxWarp prst="textNoShape">
              <a:avLst/>
            </a:prstTxWarp>
          </a:bodyPr>
          <a:lstStyle>
            <a:lvl1pPr algn="l" defTabSz="916676">
              <a:defRPr sz="1200" b="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1" y="9439827"/>
            <a:ext cx="2948468" cy="49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7" tIns="45855" rIns="91707" bIns="45855" numCol="1" anchor="b" anchorCtr="0" compatLnSpc="1">
            <a:prstTxWarp prst="textNoShape">
              <a:avLst/>
            </a:prstTxWarp>
          </a:bodyPr>
          <a:lstStyle>
            <a:lvl1pPr algn="r" defTabSz="916676">
              <a:defRPr sz="1200" b="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2B7B8-3B06-4E07-8DE1-D7FEA5D4D8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9127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6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2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DB1C779B-1F27-45C9-8D57-33C2724B77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320192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 txBox="1">
            <a:spLocks noGrp="1"/>
          </p:cNvSpPr>
          <p:nvPr userDrawn="1"/>
        </p:nvSpPr>
        <p:spPr bwMode="auto">
          <a:xfrm>
            <a:off x="4715595" y="6514340"/>
            <a:ext cx="5581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r">
              <a:defRPr/>
            </a:pPr>
            <a:fld id="{3F754DE4-BE45-4278-85B0-C720704F0E6F}" type="slidenum">
              <a:rPr lang="en-US" altLang="ko-KR" sz="1200" b="0" i="0" smtClean="0">
                <a:solidFill>
                  <a:srgbClr val="000000"/>
                </a:solidFill>
                <a:latin typeface="Tahoma" pitchFamily="34" charset="0"/>
                <a:ea typeface="맑은 고딕" pitchFamily="50" charset="-127"/>
              </a:rPr>
              <a:pPr algn="r">
                <a:defRPr/>
              </a:pPr>
              <a:t>‹#›</a:t>
            </a:fld>
            <a:r>
              <a:rPr lang="en-US" altLang="ko-KR" sz="1200" b="0" i="0" dirty="0">
                <a:solidFill>
                  <a:srgbClr val="000000"/>
                </a:solidFill>
                <a:latin typeface="Tahoma" pitchFamily="34" charset="0"/>
                <a:ea typeface="맑은 고딕" pitchFamily="50" charset="-127"/>
              </a:rPr>
              <a:t>/9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-17548" y="6633356"/>
            <a:ext cx="30598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800" b="0" i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Siliconworks Confidential</a:t>
            </a:r>
            <a:endParaRPr lang="ko-KR" altLang="en-US" sz="800" b="0" i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657600" y="125413"/>
            <a:ext cx="2584450" cy="338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0" i="0" dirty="0">
                <a:solidFill>
                  <a:srgbClr val="FFFFFF">
                    <a:lumMod val="75000"/>
                  </a:srgbClr>
                </a:solidFill>
                <a:latin typeface="Trebuchet MS" pitchFamily="34" charset="0"/>
                <a:ea typeface="HY견고딕" pitchFamily="18" charset="-127"/>
              </a:rPr>
              <a:t>Silicon Works Confidential</a:t>
            </a:r>
            <a:endParaRPr lang="ko-KR" altLang="en-US" sz="1600" b="0" i="0" dirty="0">
              <a:solidFill>
                <a:srgbClr val="FFFFFF">
                  <a:lumMod val="75000"/>
                </a:srgbClr>
              </a:solidFill>
              <a:latin typeface="Trebuchet MS" pitchFamily="34" charset="0"/>
              <a:ea typeface="HY견고딕" pitchFamily="18" charset="-127"/>
            </a:endParaRPr>
          </a:p>
        </p:txBody>
      </p:sp>
      <p:pic>
        <p:nvPicPr>
          <p:cNvPr id="4" name="그림 1" descr="LOGO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2" y="6165304"/>
            <a:ext cx="3286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1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560388" y="1125538"/>
            <a:ext cx="8850312" cy="48958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577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LOGO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308" y="6444580"/>
            <a:ext cx="1969074" cy="29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73000" y="548680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6198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B677-DD1B-4A21-98A5-063D4377A8EA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6C4B-25F6-46A9-BB2F-781A89B040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8" r:id="rId2"/>
    <p:sldLayoutId id="21474837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4775200" y="6557963"/>
            <a:ext cx="284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6" tIns="35996" rIns="35996" bIns="3599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fld id="{65045A7F-4EC1-4832-84D9-636AA209FC7E}" type="slidenum">
              <a:rPr kumimoji="0" lang="ko-KR" altLang="en-US" sz="1200" b="0" i="0" smtClean="0">
                <a:solidFill>
                  <a:srgbClr val="000000"/>
                </a:solidFill>
              </a:rPr>
              <a:pPr eaLnBrk="1" latinLnBrk="0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b="0" i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82575" y="333375"/>
            <a:ext cx="71438" cy="431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0" i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98475" y="765175"/>
            <a:ext cx="54006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60350"/>
            <a:ext cx="8915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657600" y="125413"/>
            <a:ext cx="2584450" cy="338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0" i="0">
                <a:solidFill>
                  <a:srgbClr val="FFFFFF">
                    <a:lumMod val="75000"/>
                  </a:srgbClr>
                </a:solidFill>
                <a:latin typeface="Trebuchet MS" pitchFamily="34" charset="0"/>
                <a:ea typeface="HY견고딕" pitchFamily="18" charset="-127"/>
              </a:rPr>
              <a:t>Silicon Works Confidential</a:t>
            </a:r>
            <a:endParaRPr lang="ko-KR" altLang="en-US" sz="1600" b="0" i="0">
              <a:solidFill>
                <a:srgbClr val="FFFFFF">
                  <a:lumMod val="75000"/>
                </a:srgbClr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977900"/>
            <a:ext cx="8543925" cy="519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그림 1" descr="LOGO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444580"/>
            <a:ext cx="1969074" cy="29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9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Arial" panose="020B060402020202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7"/>
          <p:cNvSpPr txBox="1">
            <a:spLocks noChangeArrowheads="1"/>
          </p:cNvSpPr>
          <p:nvPr/>
        </p:nvSpPr>
        <p:spPr bwMode="auto">
          <a:xfrm>
            <a:off x="2252663" y="5013325"/>
            <a:ext cx="5400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900" b="1" i="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Touch SW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775" y="908050"/>
            <a:ext cx="8064500" cy="8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ko-KR" sz="2700" i="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A guide for new employees </a:t>
            </a:r>
          </a:p>
          <a:p>
            <a:pPr algn="ctr">
              <a:defRPr/>
            </a:pPr>
            <a:r>
              <a:rPr lang="en-US" altLang="ko-KR" sz="2700" i="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of the Touch Software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9102" y="3897052"/>
            <a:ext cx="107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v0.1</a:t>
            </a:r>
            <a:endParaRPr lang="ko-KR" altLang="en-US" sz="2400" i="0" dirty="0" err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4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 charset="0"/>
              </a:rPr>
              <a:t>System Part</a:t>
            </a:r>
            <a:r>
              <a:rPr lang="ko-KR" altLang="en-US">
                <a:cs typeface="Arial" charset="0"/>
              </a:rPr>
              <a:t>의 업무 이해 </a:t>
            </a:r>
            <a:r>
              <a:rPr lang="en-US" altLang="ko-KR" dirty="0">
                <a:cs typeface="Arial" charset="0"/>
              </a:rPr>
              <a:t>– </a:t>
            </a:r>
            <a:r>
              <a:rPr lang="en-US" altLang="ko-KR" dirty="0" err="1">
                <a:cs typeface="Arial" charset="0"/>
              </a:rPr>
              <a:t>Bootloader</a:t>
            </a:r>
            <a:r>
              <a:rPr lang="en-US" altLang="ko-KR" dirty="0">
                <a:cs typeface="Arial" charset="0"/>
              </a:rPr>
              <a:t>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8864" y="1844824"/>
            <a:ext cx="2700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Bootloader</a:t>
            </a:r>
            <a:r>
              <a:rPr lang="ko-KR" altLang="en-US" sz="14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역할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4. App Download(IAP download)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기능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- Application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업데이트 하기 위해서 사용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하는 기능으로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Flash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 새로운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Writing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하기 위해 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Bootloade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Sram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으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로 옮기고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Flash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영역에 새로윤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Writing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- App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새롭게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Writing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하고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Reset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걸어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다시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Flash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에서 동작하도록 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0532" y="1316676"/>
            <a:ext cx="2916324" cy="4385957"/>
          </a:xfrm>
          <a:prstGeom prst="roundRect">
            <a:avLst/>
          </a:prstGeom>
          <a:solidFill>
            <a:srgbClr val="FFFFC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0548" y="5860249"/>
            <a:ext cx="255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&lt;SW 47701 TMCU Flash Memory&gt;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40532" y="2426269"/>
            <a:ext cx="29163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85277" y="1659094"/>
            <a:ext cx="1626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Bootloader</a:t>
            </a: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(12KB)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7273" y="3722413"/>
            <a:ext cx="1662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Application(116KB)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94376" y="1316676"/>
            <a:ext cx="2916324" cy="4385957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41022" y="5860249"/>
            <a:ext cx="202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&lt;SW 47701 TMCU SRAM&gt;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494376" y="2426269"/>
            <a:ext cx="29163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16744" y="1682464"/>
            <a:ext cx="22715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Reserved for </a:t>
            </a:r>
            <a:r>
              <a:rPr lang="en-US" altLang="ko-KR" sz="1400" i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Bootloader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89304" y="3389922"/>
            <a:ext cx="6401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+RW</a:t>
            </a:r>
          </a:p>
          <a:p>
            <a:pPr>
              <a:lnSpc>
                <a:spcPct val="150000"/>
              </a:lnSpc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+ZI</a:t>
            </a:r>
          </a:p>
          <a:p>
            <a:pPr>
              <a:lnSpc>
                <a:spcPct val="150000"/>
              </a:lnSpc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…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484696" y="1307816"/>
            <a:ext cx="2938527" cy="1113280"/>
            <a:chOff x="2862142" y="1571682"/>
            <a:chExt cx="2938527" cy="111328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743"/>
            <a:stretch/>
          </p:blipFill>
          <p:spPr>
            <a:xfrm>
              <a:off x="2862142" y="1571682"/>
              <a:ext cx="2938527" cy="111328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15903" y="1925336"/>
              <a:ext cx="16268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i="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Bootloader</a:t>
              </a:r>
              <a:r>
                <a:rPr lang="en-US" altLang="ko-KR" sz="1400" i="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(12KB)</a:t>
              </a:r>
              <a:endParaRPr lang="en-US" altLang="ko-KR" sz="1400" b="1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" name="왼쪽으로 구부러진 화살표 4"/>
          <p:cNvSpPr/>
          <p:nvPr/>
        </p:nvSpPr>
        <p:spPr>
          <a:xfrm rot="16200000">
            <a:off x="4874459" y="-475697"/>
            <a:ext cx="674344" cy="3731211"/>
          </a:xfrm>
          <a:prstGeom prst="curved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4802" y="2456892"/>
            <a:ext cx="2938527" cy="3263844"/>
            <a:chOff x="734802" y="2456892"/>
            <a:chExt cx="2938527" cy="3263844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53"/>
            <a:stretch/>
          </p:blipFill>
          <p:spPr>
            <a:xfrm rot="10800000">
              <a:off x="734802" y="2456892"/>
              <a:ext cx="2938527" cy="326384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167366" y="4256819"/>
              <a:ext cx="20810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i="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New Application(116KB)</a:t>
              </a:r>
              <a:endParaRPr lang="en-US" altLang="ko-KR" sz="1400" b="1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9" name="왼쪽으로 구부러진 화살표 48"/>
          <p:cNvSpPr/>
          <p:nvPr/>
        </p:nvSpPr>
        <p:spPr>
          <a:xfrm rot="3304952">
            <a:off x="5349228" y="1597466"/>
            <a:ext cx="762358" cy="5247186"/>
          </a:xfrm>
          <a:prstGeom prst="curvedLeftArrow">
            <a:avLst>
              <a:gd name="adj1" fmla="val 25000"/>
              <a:gd name="adj2" fmla="val 64397"/>
              <a:gd name="adj3" fmla="val 2500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4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 charset="0"/>
              </a:rPr>
              <a:t>System Part</a:t>
            </a:r>
            <a:r>
              <a:rPr lang="ko-KR" altLang="en-US">
                <a:cs typeface="Arial" charset="0"/>
              </a:rPr>
              <a:t>의 업무 이해 </a:t>
            </a:r>
            <a:r>
              <a:rPr lang="en-US" altLang="ko-KR" dirty="0">
                <a:cs typeface="Arial" charset="0"/>
              </a:rPr>
              <a:t>– Application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1895" y="1316676"/>
            <a:ext cx="2916324" cy="4385957"/>
          </a:xfrm>
          <a:prstGeom prst="roundRect">
            <a:avLst/>
          </a:prstGeom>
          <a:solidFill>
            <a:srgbClr val="FFFFC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911" y="5860249"/>
            <a:ext cx="255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&lt;SW 47701 TMCU Flash Memory&gt;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01895" y="2426269"/>
            <a:ext cx="29163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01895" y="1316676"/>
            <a:ext cx="24842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6640" y="1659094"/>
            <a:ext cx="1626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Bootloader</a:t>
            </a: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(12KB)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8636" y="3722413"/>
            <a:ext cx="1662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Application(116KB)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787" y="1150904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0x0000 0000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787" y="2264686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0x0000 3000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093" y="5538219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0x0002 0000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3020" y="1848884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</a:t>
            </a:r>
            <a:r>
              <a:rPr lang="ko-KR" altLang="en-US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역할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1. </a:t>
            </a:r>
            <a:r>
              <a:rPr lang="en-US" altLang="ko-KR" sz="1000" i="0" dirty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Normal Mode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-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가장 기본적이며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main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동작의 개념으로 앞선 내용과 동일하게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node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sensing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raw data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가져오고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Algorithm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처리를 통해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좌표를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report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하는 동작의 반복이 이루어지는 모드이다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2. Diagnostic Mode   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- Project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진행하며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패널에서 발생하는 문제를 검출하는 모드이다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주로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raw data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이상유무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Touch node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간의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short open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등의 불량을 검출하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기 위한 모드이다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3. Download Mode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- 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Bootloader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Download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기능을 구현할 수 있도록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Application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Boot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로 넘어 갈 수 있도록 해주는 모드이다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390789" y="2442744"/>
            <a:ext cx="2938527" cy="3274743"/>
            <a:chOff x="734802" y="2456892"/>
            <a:chExt cx="2938527" cy="326384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53"/>
            <a:stretch/>
          </p:blipFill>
          <p:spPr>
            <a:xfrm rot="10800000">
              <a:off x="734802" y="2456892"/>
              <a:ext cx="2938527" cy="326384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72451" y="3726939"/>
              <a:ext cx="17254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i="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Application(116KB)</a:t>
              </a:r>
              <a:endParaRPr lang="en-US" altLang="ko-KR" sz="1400" b="1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1402201" y="5703991"/>
            <a:ext cx="24842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7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 charset="0"/>
              </a:rPr>
              <a:t>System Part</a:t>
            </a:r>
            <a:r>
              <a:rPr lang="ko-KR" altLang="en-US">
                <a:cs typeface="Arial" charset="0"/>
              </a:rPr>
              <a:t>의 업무 이해 </a:t>
            </a:r>
            <a:r>
              <a:rPr lang="en-US" altLang="ko-KR" dirty="0">
                <a:cs typeface="Arial" charset="0"/>
              </a:rPr>
              <a:t>– FW flow chart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97013" y="2185988"/>
            <a:ext cx="1511300" cy="287337"/>
          </a:xfrm>
          <a:prstGeom prst="roundRect">
            <a:avLst/>
          </a:prstGeom>
          <a:solidFill>
            <a:srgbClr val="F6C67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Set Trim Value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7013" y="1268413"/>
            <a:ext cx="1511300" cy="431800"/>
          </a:xfrm>
          <a:prstGeom prst="ellipse">
            <a:avLst/>
          </a:prstGeom>
          <a:solidFill>
            <a:srgbClr val="F6C67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Power On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97013" y="2959100"/>
            <a:ext cx="1511300" cy="287338"/>
          </a:xfrm>
          <a:prstGeom prst="roundRect">
            <a:avLst/>
          </a:prstGeom>
          <a:solidFill>
            <a:srgbClr val="F6C67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Clock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7013" y="3732213"/>
            <a:ext cx="1511300" cy="287337"/>
          </a:xfrm>
          <a:prstGeom prst="roundRect">
            <a:avLst/>
          </a:prstGeom>
          <a:solidFill>
            <a:srgbClr val="F6C67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Protocol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1497013" y="4505325"/>
            <a:ext cx="1511300" cy="647700"/>
          </a:xfrm>
          <a:prstGeom prst="diamond">
            <a:avLst/>
          </a:prstGeom>
          <a:solidFill>
            <a:srgbClr val="F6C67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Is CRC correct?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91013" y="4092575"/>
            <a:ext cx="1512887" cy="287338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TPIC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91013" y="4865688"/>
            <a:ext cx="1512887" cy="287337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Parameter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91013" y="5627688"/>
            <a:ext cx="1512887" cy="287337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Algorithm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23038" y="1773238"/>
            <a:ext cx="1512887" cy="285750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Module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23038" y="2473325"/>
            <a:ext cx="1512887" cy="287338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Baseline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29388" y="3175000"/>
            <a:ext cx="1512887" cy="287338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Get </a:t>
            </a:r>
            <a:r>
              <a:rPr lang="en-US" altLang="ko-KR" sz="1000" i="0" dirty="0" err="1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Rawdata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29388" y="3875088"/>
            <a:ext cx="1512887" cy="287337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Algorithm Process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94463" y="5638800"/>
            <a:ext cx="1512887" cy="287338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Report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92600" y="1773238"/>
            <a:ext cx="1512888" cy="285750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Set Trim Value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92600" y="2546350"/>
            <a:ext cx="1512888" cy="287338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Clock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92600" y="3319463"/>
            <a:ext cx="1512888" cy="287337"/>
          </a:xfrm>
          <a:prstGeom prst="roundRect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Protocol Initialize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7013" y="5638800"/>
            <a:ext cx="1511300" cy="287338"/>
          </a:xfrm>
          <a:prstGeom prst="roundRect">
            <a:avLst/>
          </a:prstGeom>
          <a:solidFill>
            <a:srgbClr val="F6C67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Download Mode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995613" y="4822825"/>
            <a:ext cx="5032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3498850" y="1557338"/>
            <a:ext cx="9525" cy="3265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98850" y="1552575"/>
            <a:ext cx="1547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/>
          <p:cNvSpPr/>
          <p:nvPr/>
        </p:nvSpPr>
        <p:spPr>
          <a:xfrm>
            <a:off x="6513513" y="4576763"/>
            <a:ext cx="1511300" cy="647700"/>
          </a:xfrm>
          <a:prstGeom prst="diamond">
            <a:avLst/>
          </a:prstGeom>
          <a:solidFill>
            <a:srgbClr val="A5D1F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i="0" dirty="0">
                <a:solidFill>
                  <a:schemeClr val="tx1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Is touch?</a:t>
            </a:r>
            <a:endParaRPr lang="ko-KR" altLang="en-US" sz="1000" i="0" dirty="0" err="1">
              <a:solidFill>
                <a:schemeClr val="tx1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996238" y="4908550"/>
            <a:ext cx="46672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8464550" y="2965450"/>
            <a:ext cx="19050" cy="3221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4"/>
            <a:endCxn id="18" idx="0"/>
          </p:cNvCxnSpPr>
          <p:nvPr/>
        </p:nvCxnSpPr>
        <p:spPr>
          <a:xfrm>
            <a:off x="2252663" y="1700213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262188" y="2479675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262188" y="3252788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262188" y="4022725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262188" y="5157788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1" idx="2"/>
            <a:endCxn id="32" idx="0"/>
          </p:cNvCxnSpPr>
          <p:nvPr/>
        </p:nvCxnSpPr>
        <p:spPr>
          <a:xfrm>
            <a:off x="5049838" y="2058988"/>
            <a:ext cx="0" cy="4873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2"/>
            <a:endCxn id="27" idx="0"/>
          </p:cNvCxnSpPr>
          <p:nvPr/>
        </p:nvCxnSpPr>
        <p:spPr>
          <a:xfrm>
            <a:off x="7280275" y="2058988"/>
            <a:ext cx="0" cy="414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043488" y="2827338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043488" y="3611563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043488" y="4391025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045075" y="5156200"/>
            <a:ext cx="0" cy="485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7283450" y="2759075"/>
            <a:ext cx="0" cy="4143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281863" y="3459163"/>
            <a:ext cx="0" cy="414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283450" y="4167188"/>
            <a:ext cx="0" cy="414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281863" y="5233988"/>
            <a:ext cx="0" cy="414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043488" y="1546225"/>
            <a:ext cx="0" cy="2222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280275" y="1546225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049838" y="6165850"/>
            <a:ext cx="1031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 flipV="1">
            <a:off x="6075363" y="1554163"/>
            <a:ext cx="12700" cy="4611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75363" y="1550988"/>
            <a:ext cx="120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043488" y="5908675"/>
            <a:ext cx="0" cy="257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283450" y="5921375"/>
            <a:ext cx="0" cy="257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7285038" y="6165850"/>
            <a:ext cx="1198562" cy="63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7280275" y="2965450"/>
            <a:ext cx="12049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92"/>
          <p:cNvSpPr txBox="1">
            <a:spLocks noChangeArrowheads="1"/>
          </p:cNvSpPr>
          <p:nvPr/>
        </p:nvSpPr>
        <p:spPr bwMode="auto">
          <a:xfrm>
            <a:off x="7258050" y="5183188"/>
            <a:ext cx="431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Yes</a:t>
            </a:r>
          </a:p>
        </p:txBody>
      </p:sp>
      <p:sp>
        <p:nvSpPr>
          <p:cNvPr id="66" name="TextBox 109"/>
          <p:cNvSpPr txBox="1">
            <a:spLocks noChangeArrowheads="1"/>
          </p:cNvSpPr>
          <p:nvPr/>
        </p:nvSpPr>
        <p:spPr bwMode="auto">
          <a:xfrm>
            <a:off x="2936875" y="4606925"/>
            <a:ext cx="400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Yes</a:t>
            </a:r>
          </a:p>
        </p:txBody>
      </p:sp>
      <p:sp>
        <p:nvSpPr>
          <p:cNvPr id="67" name="TextBox 110"/>
          <p:cNvSpPr txBox="1">
            <a:spLocks noChangeArrowheads="1"/>
          </p:cNvSpPr>
          <p:nvPr/>
        </p:nvSpPr>
        <p:spPr bwMode="auto">
          <a:xfrm>
            <a:off x="2247900" y="5119688"/>
            <a:ext cx="400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No</a:t>
            </a:r>
          </a:p>
        </p:txBody>
      </p:sp>
      <p:sp>
        <p:nvSpPr>
          <p:cNvPr id="68" name="TextBox 111"/>
          <p:cNvSpPr txBox="1">
            <a:spLocks noChangeArrowheads="1"/>
          </p:cNvSpPr>
          <p:nvPr/>
        </p:nvSpPr>
        <p:spPr bwMode="auto">
          <a:xfrm>
            <a:off x="7908925" y="4695825"/>
            <a:ext cx="4016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No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4488" y="1123950"/>
            <a:ext cx="3387725" cy="5257800"/>
          </a:xfrm>
          <a:prstGeom prst="roundRect">
            <a:avLst/>
          </a:prstGeom>
          <a:noFill/>
          <a:ln w="28575">
            <a:solidFill>
              <a:srgbClr val="F6C6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98888" y="1123950"/>
            <a:ext cx="5762625" cy="5257800"/>
          </a:xfrm>
          <a:prstGeom prst="roundRect">
            <a:avLst/>
          </a:prstGeom>
          <a:noFill/>
          <a:ln w="28575">
            <a:solidFill>
              <a:srgbClr val="A5D1F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1" name="TextBox 101"/>
          <p:cNvSpPr txBox="1">
            <a:spLocks noChangeArrowheads="1"/>
          </p:cNvSpPr>
          <p:nvPr/>
        </p:nvSpPr>
        <p:spPr bwMode="auto">
          <a:xfrm>
            <a:off x="8266113" y="1341438"/>
            <a:ext cx="863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b="1" i="0" dirty="0">
                <a:solidFill>
                  <a:srgbClr val="0B5EA9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  <a:cs typeface="Arial" panose="020B0604020202020204" pitchFamily="34" charset="0"/>
              </a:rPr>
              <a:t>Application</a:t>
            </a:r>
            <a:endParaRPr lang="ko-KR" altLang="en-US" sz="1100" b="1" i="0">
              <a:solidFill>
                <a:srgbClr val="0B5EA9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TextBox 117"/>
          <p:cNvSpPr txBox="1">
            <a:spLocks noChangeArrowheads="1"/>
          </p:cNvSpPr>
          <p:nvPr/>
        </p:nvSpPr>
        <p:spPr bwMode="auto">
          <a:xfrm>
            <a:off x="415925" y="1341438"/>
            <a:ext cx="8651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b="1" i="0" dirty="0" err="1">
                <a:solidFill>
                  <a:srgbClr val="C4820C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  <a:cs typeface="Arial" panose="020B0604020202020204" pitchFamily="34" charset="0"/>
              </a:rPr>
              <a:t>Bootloader</a:t>
            </a:r>
            <a:endParaRPr lang="ko-KR" altLang="en-US" sz="1100" b="1" i="0">
              <a:solidFill>
                <a:srgbClr val="C4820C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548844" y="2980640"/>
            <a:ext cx="2808312" cy="9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감사합니다</a:t>
            </a:r>
            <a:r>
              <a:rPr lang="en-US" altLang="ko-KR" sz="4000" b="1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76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495300" y="1256692"/>
            <a:ext cx="540067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굴림" charset="-127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en-US" altLang="ko-KR" sz="1900" b="1" i="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Touch SW Team</a:t>
            </a:r>
            <a:r>
              <a:rPr lang="ko-KR" altLang="en-US" sz="1900" b="1" i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업무</a:t>
            </a:r>
            <a:endParaRPr lang="en-US" altLang="ko-KR" sz="1900" b="1" i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457200" indent="-457200" eaLnBrk="1" hangingPunct="1">
              <a:buAutoNum type="arabicPeriod"/>
            </a:pPr>
            <a:endParaRPr lang="en-US" altLang="ko-KR" sz="1900" i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457200" indent="-457200" eaLnBrk="1" hangingPunct="1">
              <a:buAutoNum type="arabicPeriod"/>
            </a:pPr>
            <a:r>
              <a:rPr lang="en-US" altLang="ko-KR" sz="1900" i="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System Part</a:t>
            </a:r>
            <a:r>
              <a:rPr lang="ko-KR" altLang="en-US" sz="1900" i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업무</a:t>
            </a:r>
            <a:endParaRPr lang="en-US" altLang="ko-KR" sz="1900" i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Touch SW Team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의 업무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04628" y="3752894"/>
            <a:ext cx="1404000" cy="1152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91850" y="4597118"/>
            <a:ext cx="66877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i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TMCU</a:t>
            </a:r>
            <a:endParaRPr kumimoji="0" lang="ko-KR" altLang="en-US" sz="1400" b="1" i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5" name="오른쪽 중괄호 144"/>
          <p:cNvSpPr/>
          <p:nvPr/>
        </p:nvSpPr>
        <p:spPr>
          <a:xfrm rot="5400000">
            <a:off x="2243918" y="1778745"/>
            <a:ext cx="144018" cy="3588000"/>
          </a:xfrm>
          <a:prstGeom prst="rightBrac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2883214" y="3353196"/>
            <a:ext cx="329458" cy="3382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3052237" y="3682553"/>
            <a:ext cx="164660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SRIC (Source + ROIC)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2324708" y="3572874"/>
            <a:ext cx="0" cy="1800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52" name="그룹 151"/>
          <p:cNvGrpSpPr/>
          <p:nvPr/>
        </p:nvGrpSpPr>
        <p:grpSpPr>
          <a:xfrm rot="10800000">
            <a:off x="416496" y="3207556"/>
            <a:ext cx="3773040" cy="246533"/>
            <a:chOff x="1025543" y="1117212"/>
            <a:chExt cx="3773040" cy="246533"/>
          </a:xfrm>
        </p:grpSpPr>
        <p:sp>
          <p:nvSpPr>
            <p:cNvPr id="153" name="자유형 152"/>
            <p:cNvSpPr/>
            <p:nvPr/>
          </p:nvSpPr>
          <p:spPr bwMode="auto">
            <a:xfrm rot="10800000">
              <a:off x="1025543" y="1117212"/>
              <a:ext cx="3773040" cy="144000"/>
            </a:xfrm>
            <a:custGeom>
              <a:avLst/>
              <a:gdLst>
                <a:gd name="connsiteX0" fmla="*/ 0 w 1295400"/>
                <a:gd name="connsiteY0" fmla="*/ 0 h 158750"/>
                <a:gd name="connsiteX1" fmla="*/ 1295400 w 1295400"/>
                <a:gd name="connsiteY1" fmla="*/ 0 h 158750"/>
                <a:gd name="connsiteX2" fmla="*/ 1295400 w 1295400"/>
                <a:gd name="connsiteY2" fmla="*/ 158750 h 158750"/>
                <a:gd name="connsiteX3" fmla="*/ 9525 w 1295400"/>
                <a:gd name="connsiteY3" fmla="*/ 158750 h 158750"/>
                <a:gd name="connsiteX4" fmla="*/ 0 w 1295400"/>
                <a:gd name="connsiteY4" fmla="*/ 0 h 158750"/>
                <a:gd name="connsiteX0" fmla="*/ 0 w 1295400"/>
                <a:gd name="connsiteY0" fmla="*/ 0 h 158750"/>
                <a:gd name="connsiteX1" fmla="*/ 1295400 w 1295400"/>
                <a:gd name="connsiteY1" fmla="*/ 0 h 158750"/>
                <a:gd name="connsiteX2" fmla="*/ 1295400 w 1295400"/>
                <a:gd name="connsiteY2" fmla="*/ 158750 h 158750"/>
                <a:gd name="connsiteX3" fmla="*/ 0 w 1295400"/>
                <a:gd name="connsiteY3" fmla="*/ 158750 h 158750"/>
                <a:gd name="connsiteX4" fmla="*/ 0 w 1295400"/>
                <a:gd name="connsiteY4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0" h="158750">
                  <a:moveTo>
                    <a:pt x="0" y="0"/>
                  </a:moveTo>
                  <a:lnTo>
                    <a:pt x="1295400" y="0"/>
                  </a:lnTo>
                  <a:lnTo>
                    <a:pt x="1295400" y="158750"/>
                  </a:lnTo>
                  <a:lnTo>
                    <a:pt x="0" y="15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>
                <a:alpha val="30196"/>
              </a:srgbClr>
            </a:solidFill>
            <a:ln w="6350" cap="flat" cmpd="sng" algn="ctr">
              <a:solidFill>
                <a:srgbClr val="33339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1135651" y="1215450"/>
              <a:ext cx="3601325" cy="148295"/>
              <a:chOff x="959592" y="1215450"/>
              <a:chExt cx="3601325" cy="148295"/>
            </a:xfrm>
          </p:grpSpPr>
          <p:grpSp>
            <p:nvGrpSpPr>
              <p:cNvPr id="155" name="그룹 850"/>
              <p:cNvGrpSpPr>
                <a:grpSpLocks/>
              </p:cNvGrpSpPr>
              <p:nvPr/>
            </p:nvGrpSpPr>
            <p:grpSpPr bwMode="auto">
              <a:xfrm rot="10800000">
                <a:off x="959592" y="1215450"/>
                <a:ext cx="195553" cy="144000"/>
                <a:chOff x="3193324" y="5013220"/>
                <a:chExt cx="193677" cy="133495"/>
              </a:xfrm>
            </p:grpSpPr>
            <p:sp>
              <p:nvSpPr>
                <p:cNvPr id="171" name="자유형 170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850"/>
              <p:cNvGrpSpPr>
                <a:grpSpLocks/>
              </p:cNvGrpSpPr>
              <p:nvPr/>
            </p:nvGrpSpPr>
            <p:grpSpPr bwMode="auto">
              <a:xfrm rot="10800000">
                <a:off x="1640747" y="1215450"/>
                <a:ext cx="195553" cy="144000"/>
                <a:chOff x="3053034" y="5013220"/>
                <a:chExt cx="193677" cy="133495"/>
              </a:xfrm>
            </p:grpSpPr>
            <p:sp>
              <p:nvSpPr>
                <p:cNvPr id="169" name="자유형 168"/>
                <p:cNvSpPr/>
                <p:nvPr/>
              </p:nvSpPr>
              <p:spPr bwMode="auto">
                <a:xfrm>
                  <a:off x="305303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 bwMode="auto">
                <a:xfrm>
                  <a:off x="3085396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850"/>
              <p:cNvGrpSpPr>
                <a:grpSpLocks/>
              </p:cNvGrpSpPr>
              <p:nvPr/>
            </p:nvGrpSpPr>
            <p:grpSpPr bwMode="auto">
              <a:xfrm rot="10800000">
                <a:off x="2321902" y="1215450"/>
                <a:ext cx="195552" cy="144000"/>
                <a:chOff x="3121963" y="5013220"/>
                <a:chExt cx="193677" cy="133495"/>
              </a:xfrm>
            </p:grpSpPr>
            <p:sp>
              <p:nvSpPr>
                <p:cNvPr id="167" name="자유형 166"/>
                <p:cNvSpPr/>
                <p:nvPr/>
              </p:nvSpPr>
              <p:spPr bwMode="auto">
                <a:xfrm>
                  <a:off x="3121963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 bwMode="auto">
                <a:xfrm>
                  <a:off x="3149928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8" name="그룹 850"/>
              <p:cNvGrpSpPr>
                <a:grpSpLocks/>
              </p:cNvGrpSpPr>
              <p:nvPr/>
            </p:nvGrpSpPr>
            <p:grpSpPr bwMode="auto">
              <a:xfrm rot="10800000">
                <a:off x="3003056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165" name="자유형 164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9" name="그룹 850"/>
              <p:cNvGrpSpPr>
                <a:grpSpLocks/>
              </p:cNvGrpSpPr>
              <p:nvPr/>
            </p:nvGrpSpPr>
            <p:grpSpPr bwMode="auto">
              <a:xfrm rot="10800000">
                <a:off x="3684211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163" name="자유형 162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0" name="그룹 850"/>
              <p:cNvGrpSpPr>
                <a:grpSpLocks/>
              </p:cNvGrpSpPr>
              <p:nvPr/>
            </p:nvGrpSpPr>
            <p:grpSpPr bwMode="auto">
              <a:xfrm rot="10800000">
                <a:off x="4365364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161" name="자유형 160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4" name="모서리가 둥근 직사각형 173"/>
          <p:cNvSpPr/>
          <p:nvPr/>
        </p:nvSpPr>
        <p:spPr>
          <a:xfrm>
            <a:off x="495300" y="1470894"/>
            <a:ext cx="3578268" cy="1635489"/>
          </a:xfrm>
          <a:prstGeom prst="round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6495" y="1191236"/>
            <a:ext cx="55015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78" name="표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05228"/>
              </p:ext>
            </p:extLst>
          </p:nvPr>
        </p:nvGraphicFramePr>
        <p:xfrm>
          <a:off x="495303" y="1480496"/>
          <a:ext cx="3578265" cy="161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9" name="직선 화살표 연결선 178"/>
          <p:cNvCxnSpPr/>
          <p:nvPr/>
        </p:nvCxnSpPr>
        <p:spPr>
          <a:xfrm flipV="1">
            <a:off x="1164681" y="1329272"/>
            <a:ext cx="238631" cy="25035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184" name="TextBox 183"/>
          <p:cNvSpPr txBox="1"/>
          <p:nvPr/>
        </p:nvSpPr>
        <p:spPr>
          <a:xfrm>
            <a:off x="1298507" y="1052736"/>
            <a:ext cx="99097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Node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376568" y="5262297"/>
            <a:ext cx="1860120" cy="432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USB/I</a:t>
            </a:r>
            <a:r>
              <a:rPr kumimoji="0" lang="en-US" altLang="ko-KR" sz="14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C(Host)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cxnSp>
        <p:nvCxnSpPr>
          <p:cNvPr id="186" name="직선 화살표 연결선 185"/>
          <p:cNvCxnSpPr>
            <a:stCxn id="185" idx="0"/>
            <a:endCxn id="119" idx="2"/>
          </p:cNvCxnSpPr>
          <p:nvPr/>
        </p:nvCxnSpPr>
        <p:spPr>
          <a:xfrm flipV="1">
            <a:off x="2306628" y="4904894"/>
            <a:ext cx="0" cy="3574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4953000" y="132497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SW Team</a:t>
            </a:r>
            <a:r>
              <a:rPr lang="ko-KR" altLang="en-US" sz="1400" b="1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목표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고객사가 요구하는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성능과 기능을 구현하는 것이다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63357" y="5893097"/>
            <a:ext cx="2086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</a:t>
            </a:r>
            <a:r>
              <a:rPr lang="ko-KR" altLang="ko-KR" sz="12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Simplified </a:t>
            </a:r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System 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953000" y="2098568"/>
            <a:ext cx="439248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SW Team</a:t>
            </a:r>
            <a:r>
              <a:rPr lang="ko-KR" altLang="en-US" sz="1400" b="1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업무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Panel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각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Node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Data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가공하고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Algorithm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통해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성능을 개선하고 특정 동작을 구현한다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Touch SW team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은 크게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3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개의 파트로 나누어진다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System part: TMCU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가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raw data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(Touch Node data)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정상적으로 가져올 수 있도록 시스템을 셋팅한다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Algorithm part: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정확한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구현하기 위해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Algorithm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개발하고 구현한다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Application Part: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사용자가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data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볼 수있도록 프로그램을 구현하거나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Firmware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다운로드할 수 있는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Tool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개발한다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38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Touch SW Team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의 업무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04628" y="3752894"/>
            <a:ext cx="1404000" cy="1152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91850" y="4597118"/>
            <a:ext cx="66877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i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TMCU</a:t>
            </a:r>
            <a:endParaRPr kumimoji="0" lang="ko-KR" altLang="en-US" sz="1400" b="1" i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5" name="오른쪽 중괄호 144"/>
          <p:cNvSpPr/>
          <p:nvPr/>
        </p:nvSpPr>
        <p:spPr>
          <a:xfrm rot="5400000">
            <a:off x="2243918" y="1778745"/>
            <a:ext cx="144018" cy="3588000"/>
          </a:xfrm>
          <a:prstGeom prst="rightBrac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2883214" y="3353196"/>
            <a:ext cx="329458" cy="3382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3052237" y="3682553"/>
            <a:ext cx="164660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SRIC (Source + ROIC)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52" name="그룹 151"/>
          <p:cNvGrpSpPr/>
          <p:nvPr/>
        </p:nvGrpSpPr>
        <p:grpSpPr>
          <a:xfrm rot="10800000">
            <a:off x="416496" y="3207556"/>
            <a:ext cx="3773040" cy="246533"/>
            <a:chOff x="1025543" y="1117212"/>
            <a:chExt cx="3773040" cy="246533"/>
          </a:xfrm>
        </p:grpSpPr>
        <p:sp>
          <p:nvSpPr>
            <p:cNvPr id="153" name="자유형 152"/>
            <p:cNvSpPr/>
            <p:nvPr/>
          </p:nvSpPr>
          <p:spPr bwMode="auto">
            <a:xfrm rot="10800000">
              <a:off x="1025543" y="1117212"/>
              <a:ext cx="3773040" cy="144000"/>
            </a:xfrm>
            <a:custGeom>
              <a:avLst/>
              <a:gdLst>
                <a:gd name="connsiteX0" fmla="*/ 0 w 1295400"/>
                <a:gd name="connsiteY0" fmla="*/ 0 h 158750"/>
                <a:gd name="connsiteX1" fmla="*/ 1295400 w 1295400"/>
                <a:gd name="connsiteY1" fmla="*/ 0 h 158750"/>
                <a:gd name="connsiteX2" fmla="*/ 1295400 w 1295400"/>
                <a:gd name="connsiteY2" fmla="*/ 158750 h 158750"/>
                <a:gd name="connsiteX3" fmla="*/ 9525 w 1295400"/>
                <a:gd name="connsiteY3" fmla="*/ 158750 h 158750"/>
                <a:gd name="connsiteX4" fmla="*/ 0 w 1295400"/>
                <a:gd name="connsiteY4" fmla="*/ 0 h 158750"/>
                <a:gd name="connsiteX0" fmla="*/ 0 w 1295400"/>
                <a:gd name="connsiteY0" fmla="*/ 0 h 158750"/>
                <a:gd name="connsiteX1" fmla="*/ 1295400 w 1295400"/>
                <a:gd name="connsiteY1" fmla="*/ 0 h 158750"/>
                <a:gd name="connsiteX2" fmla="*/ 1295400 w 1295400"/>
                <a:gd name="connsiteY2" fmla="*/ 158750 h 158750"/>
                <a:gd name="connsiteX3" fmla="*/ 0 w 1295400"/>
                <a:gd name="connsiteY3" fmla="*/ 158750 h 158750"/>
                <a:gd name="connsiteX4" fmla="*/ 0 w 1295400"/>
                <a:gd name="connsiteY4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0" h="158750">
                  <a:moveTo>
                    <a:pt x="0" y="0"/>
                  </a:moveTo>
                  <a:lnTo>
                    <a:pt x="1295400" y="0"/>
                  </a:lnTo>
                  <a:lnTo>
                    <a:pt x="1295400" y="158750"/>
                  </a:lnTo>
                  <a:lnTo>
                    <a:pt x="0" y="15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>
                <a:alpha val="30196"/>
              </a:srgbClr>
            </a:solidFill>
            <a:ln w="6350" cap="flat" cmpd="sng" algn="ctr">
              <a:solidFill>
                <a:srgbClr val="33339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1135651" y="1215450"/>
              <a:ext cx="3601325" cy="148295"/>
              <a:chOff x="959592" y="1215450"/>
              <a:chExt cx="3601325" cy="148295"/>
            </a:xfrm>
          </p:grpSpPr>
          <p:grpSp>
            <p:nvGrpSpPr>
              <p:cNvPr id="155" name="그룹 850"/>
              <p:cNvGrpSpPr>
                <a:grpSpLocks/>
              </p:cNvGrpSpPr>
              <p:nvPr/>
            </p:nvGrpSpPr>
            <p:grpSpPr bwMode="auto">
              <a:xfrm rot="10800000">
                <a:off x="959592" y="1215450"/>
                <a:ext cx="195553" cy="144000"/>
                <a:chOff x="3193324" y="5013220"/>
                <a:chExt cx="193677" cy="133495"/>
              </a:xfrm>
            </p:grpSpPr>
            <p:sp>
              <p:nvSpPr>
                <p:cNvPr id="171" name="자유형 170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850"/>
              <p:cNvGrpSpPr>
                <a:grpSpLocks/>
              </p:cNvGrpSpPr>
              <p:nvPr/>
            </p:nvGrpSpPr>
            <p:grpSpPr bwMode="auto">
              <a:xfrm rot="10800000">
                <a:off x="1640747" y="1215450"/>
                <a:ext cx="195553" cy="144000"/>
                <a:chOff x="3053034" y="5013220"/>
                <a:chExt cx="193677" cy="133495"/>
              </a:xfrm>
            </p:grpSpPr>
            <p:sp>
              <p:nvSpPr>
                <p:cNvPr id="169" name="자유형 168"/>
                <p:cNvSpPr/>
                <p:nvPr/>
              </p:nvSpPr>
              <p:spPr bwMode="auto">
                <a:xfrm>
                  <a:off x="305303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 bwMode="auto">
                <a:xfrm>
                  <a:off x="3085396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850"/>
              <p:cNvGrpSpPr>
                <a:grpSpLocks/>
              </p:cNvGrpSpPr>
              <p:nvPr/>
            </p:nvGrpSpPr>
            <p:grpSpPr bwMode="auto">
              <a:xfrm rot="10800000">
                <a:off x="2321902" y="1215450"/>
                <a:ext cx="195552" cy="144000"/>
                <a:chOff x="3121963" y="5013220"/>
                <a:chExt cx="193677" cy="133495"/>
              </a:xfrm>
            </p:grpSpPr>
            <p:sp>
              <p:nvSpPr>
                <p:cNvPr id="167" name="자유형 166"/>
                <p:cNvSpPr/>
                <p:nvPr/>
              </p:nvSpPr>
              <p:spPr bwMode="auto">
                <a:xfrm>
                  <a:off x="3121963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 bwMode="auto">
                <a:xfrm>
                  <a:off x="3149928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8" name="그룹 850"/>
              <p:cNvGrpSpPr>
                <a:grpSpLocks/>
              </p:cNvGrpSpPr>
              <p:nvPr/>
            </p:nvGrpSpPr>
            <p:grpSpPr bwMode="auto">
              <a:xfrm rot="10800000">
                <a:off x="3003056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165" name="자유형 164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9" name="그룹 850"/>
              <p:cNvGrpSpPr>
                <a:grpSpLocks/>
              </p:cNvGrpSpPr>
              <p:nvPr/>
            </p:nvGrpSpPr>
            <p:grpSpPr bwMode="auto">
              <a:xfrm rot="10800000">
                <a:off x="3684211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163" name="자유형 162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0" name="그룹 850"/>
              <p:cNvGrpSpPr>
                <a:grpSpLocks/>
              </p:cNvGrpSpPr>
              <p:nvPr/>
            </p:nvGrpSpPr>
            <p:grpSpPr bwMode="auto">
              <a:xfrm rot="10800000">
                <a:off x="4365364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161" name="자유형 160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4" name="모서리가 둥근 직사각형 173"/>
          <p:cNvSpPr/>
          <p:nvPr/>
        </p:nvSpPr>
        <p:spPr>
          <a:xfrm>
            <a:off x="495300" y="1470894"/>
            <a:ext cx="3578268" cy="1635489"/>
          </a:xfrm>
          <a:prstGeom prst="round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6495" y="1191236"/>
            <a:ext cx="55015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78" name="표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48479"/>
              </p:ext>
            </p:extLst>
          </p:nvPr>
        </p:nvGraphicFramePr>
        <p:xfrm>
          <a:off x="495303" y="1480496"/>
          <a:ext cx="3578265" cy="161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9" name="직선 화살표 연결선 178"/>
          <p:cNvCxnSpPr/>
          <p:nvPr/>
        </p:nvCxnSpPr>
        <p:spPr>
          <a:xfrm flipV="1">
            <a:off x="1164681" y="1329272"/>
            <a:ext cx="238631" cy="25035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184" name="TextBox 183"/>
          <p:cNvSpPr txBox="1"/>
          <p:nvPr/>
        </p:nvSpPr>
        <p:spPr>
          <a:xfrm>
            <a:off x="1298507" y="1052736"/>
            <a:ext cx="99097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Node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376568" y="5262297"/>
            <a:ext cx="1860120" cy="432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USB/I</a:t>
            </a:r>
            <a:r>
              <a:rPr kumimoji="0" lang="en-US" altLang="ko-KR" sz="14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C(Host)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cxnSp>
        <p:nvCxnSpPr>
          <p:cNvPr id="186" name="직선 화살표 연결선 185"/>
          <p:cNvCxnSpPr>
            <a:stCxn id="185" idx="0"/>
            <a:endCxn id="119" idx="2"/>
          </p:cNvCxnSpPr>
          <p:nvPr/>
        </p:nvCxnSpPr>
        <p:spPr>
          <a:xfrm flipV="1">
            <a:off x="2306628" y="4904894"/>
            <a:ext cx="0" cy="3574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4953000" y="1324973"/>
            <a:ext cx="439248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Simplified </a:t>
            </a: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Touch System Flow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기본적인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System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동작 원리는 다음과 같다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System part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System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clock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셋팅하여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Timer, PWM, I2C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등 시스템을 동작시킨다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통신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(I2C, TLVDS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등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)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이용해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TPIC, ROIC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Reg.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셋팅하여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raw data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가져온다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Algorithm Part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System part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에서 가져온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raw data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Algorithm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개발 및 적용하여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linearity, accuracy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개선하거나 특정 기능을 구현한다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63357" y="5893097"/>
            <a:ext cx="2086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</a:t>
            </a:r>
            <a:r>
              <a:rPr lang="ko-KR" altLang="ko-KR" sz="12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Simplified</a:t>
            </a:r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Touch System 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5304" y="4113124"/>
            <a:ext cx="572532" cy="432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TPIC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315927" y="3577118"/>
            <a:ext cx="0" cy="24803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3" name="직사각형 52"/>
          <p:cNvSpPr/>
          <p:nvPr/>
        </p:nvSpPr>
        <p:spPr>
          <a:xfrm>
            <a:off x="3692860" y="4092935"/>
            <a:ext cx="839990" cy="79864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00872" y="4597387"/>
            <a:ext cx="71846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i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T-CON</a:t>
            </a:r>
            <a:endParaRPr kumimoji="0" lang="ko-KR" altLang="en-US" sz="1400" b="1" i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14" name="직선 화살표 연결선 13"/>
          <p:cNvCxnSpPr>
            <a:stCxn id="119" idx="1"/>
            <a:endCxn id="39" idx="3"/>
          </p:cNvCxnSpPr>
          <p:nvPr/>
        </p:nvCxnSpPr>
        <p:spPr>
          <a:xfrm flipH="1">
            <a:off x="1217836" y="4328894"/>
            <a:ext cx="386792" cy="2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1"/>
          </p:cNvCxnSpPr>
          <p:nvPr/>
        </p:nvCxnSpPr>
        <p:spPr>
          <a:xfrm flipH="1">
            <a:off x="3008628" y="4492259"/>
            <a:ext cx="684232" cy="2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9" idx="0"/>
          </p:cNvCxnSpPr>
          <p:nvPr/>
        </p:nvCxnSpPr>
        <p:spPr>
          <a:xfrm flipV="1">
            <a:off x="931570" y="3574752"/>
            <a:ext cx="0" cy="53837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53000" y="3701136"/>
            <a:ext cx="43924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System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ROIC(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ReadOut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IC): Panel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 전달되는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인식하여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MCU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data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전송하는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IC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TPIC(Touch Power IC): Touch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구간 동안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Gate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와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VCOM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전압을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신호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와 동기화하여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Parasitic Capacitance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제거하여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성능을 향상 시켜주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IC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T-CON: V-sync, T-sync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신호를 보내 한정된 시간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안에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Display time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과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Touch Sensing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time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 겹치지 않도록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Timing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조절하는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IC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USB/I2C: Host(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개발자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)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가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MCU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컨트롤하거나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디버깅 할 수 있도록 사용하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통신 방식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(Tool Part)</a:t>
            </a:r>
          </a:p>
        </p:txBody>
      </p:sp>
    </p:spTree>
    <p:extLst>
      <p:ext uri="{BB962C8B-B14F-4D97-AF65-F5344CB8AC3E}">
        <p14:creationId xmlns:p14="http://schemas.microsoft.com/office/powerpoint/2010/main" val="53773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 charset="0"/>
              </a:rPr>
              <a:t>System Part</a:t>
            </a:r>
            <a:r>
              <a:rPr lang="ko-KR" altLang="en-US">
                <a:cs typeface="Arial" charset="0"/>
              </a:rPr>
              <a:t>의 업무 이해</a:t>
            </a:r>
            <a:endParaRPr lang="en-US" altLang="ko-KR" dirty="0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" y="1232756"/>
            <a:ext cx="4392488" cy="154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 Part</a:t>
            </a:r>
            <a:r>
              <a:rPr lang="ko-KR" altLang="en-US" sz="1400" b="1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역할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고객사에서 전달 받은 패널과 보드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(4 page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모식도와 실물을 비교하여 참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고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)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MCU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컨트롤 하여 사전에 합의한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Spec.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 맞춰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raw data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추출한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System part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가장 중요한 목표는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raw data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정상적으로 추출하는 것이  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981" y="3192209"/>
            <a:ext cx="439248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 Part</a:t>
            </a:r>
            <a:r>
              <a:rPr lang="ko-KR" altLang="en-US" sz="1400" b="1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이해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1.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시스템의 구성을 파악하고 각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Peripheral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역할과 상관관계를 정확하게 이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해하는 것이 중요하다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 (ex raw data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가져오는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flow (SRIC -&gt; Memory)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2. MCU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에서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발생시키는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Clock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어떤 레지스터로 컨트롤하고 각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Clock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 어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느 곳에 사용되는지 알아야 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3. MCU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와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Peripheral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간의 통신을 위한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I2C, SPI, TLVDS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등 통신방식을 이해하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고 있어야한다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4.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팀 내에서 사용하는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base code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구조를 파악해야만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data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생성 및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출력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flow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알 수 있다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8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 charset="0"/>
              </a:rPr>
              <a:t>System Part</a:t>
            </a:r>
            <a:r>
              <a:rPr lang="ko-KR" altLang="en-US">
                <a:cs typeface="Arial" charset="0"/>
              </a:rPr>
              <a:t>의 업무 이해 </a:t>
            </a:r>
            <a:r>
              <a:rPr lang="en-US" altLang="ko-KR" dirty="0">
                <a:cs typeface="Arial" charset="0"/>
              </a:rPr>
              <a:t>– Display time, Sensing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" y="3429000"/>
            <a:ext cx="439248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Display, Sensing time</a:t>
            </a:r>
            <a:r>
              <a:rPr lang="ko-KR" altLang="en-US" sz="14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구분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VSYNC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T-CON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에서 발생하는 파형으로 </a:t>
            </a:r>
            <a:r>
              <a:rPr lang="en-US" altLang="ko-KR" sz="1000" i="0" dirty="0">
                <a:solidFill>
                  <a:srgbClr val="0000FF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 Frame </a:t>
            </a:r>
            <a:r>
              <a:rPr lang="ko-KR" altLang="en-US" sz="1000" i="0">
                <a:solidFill>
                  <a:srgbClr val="0000FF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나타내는 기준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 되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파형이다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 VSYNC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 따라서 주사율이 결정된다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TSYNC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에서 </a:t>
            </a:r>
            <a:r>
              <a:rPr lang="en-US" altLang="ko-KR" sz="1000" i="0" dirty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high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일 때가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Display time,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en-US" altLang="ko-KR" sz="1000" i="0" dirty="0">
                <a:solidFill>
                  <a:srgbClr val="0000FF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Low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일 때가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Sensing Time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TSYNC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LOW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구간에서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Sensing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하고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data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가져온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후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High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구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간에서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Algorithm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처리를 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&gt;&gt;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따라서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TSYNC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ko-KR" altLang="en-US" sz="1000" i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정해진 타이밍에 맞춰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Data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가져오고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     Algorithm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처리를 하는 작업이 굉장히 중요하다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5330" y="2703513"/>
            <a:ext cx="165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&lt;Touch sensing </a:t>
            </a:r>
            <a:r>
              <a:rPr lang="ko-KR" altLang="en-US" sz="12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파형</a:t>
            </a:r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7788" y="3428999"/>
            <a:ext cx="4392488" cy="18004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PWM(Pulse Width Modulation)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Touch Data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검출하기 위한 파형으로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MCU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내부에서 생성하여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T-CON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으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로 부터 입력 받은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TSYNC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와 동기화 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SRIC, TPIC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로 전달된다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따라서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PWM block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레지스터를 컨트롤 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PWM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컨트롤하여 센싱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타이밍을 조절한다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27634" y="1033787"/>
            <a:ext cx="24982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27746" y="1262511"/>
            <a:ext cx="249822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7568" y="858778"/>
            <a:ext cx="439248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: Display time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: Touch time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91344" y="1461443"/>
            <a:ext cx="7725198" cy="1139465"/>
            <a:chOff x="1091344" y="1406219"/>
            <a:chExt cx="7725198" cy="1139465"/>
          </a:xfrm>
        </p:grpSpPr>
        <p:pic>
          <p:nvPicPr>
            <p:cNvPr id="6" name="그림 5"/>
            <p:cNvPicPr/>
            <p:nvPr/>
          </p:nvPicPr>
          <p:blipFill rotWithShape="1">
            <a:blip r:embed="rId2"/>
            <a:srcRect b="66361"/>
            <a:stretch/>
          </p:blipFill>
          <p:spPr>
            <a:xfrm>
              <a:off x="1091345" y="1802263"/>
              <a:ext cx="7723310" cy="366597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2947700" y="1900165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420397" y="1897240"/>
              <a:ext cx="25232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890753" y="1900165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05059" y="1900165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075492" y="1900165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553915" y="1899880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25885" y="1902002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705371" y="2135729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183575" y="2135729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653329" y="2135729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838214" y="2135427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314504" y="2135799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789451" y="2135729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259954" y="2140792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199851" y="1901982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673512" y="1901697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145482" y="1904613"/>
              <a:ext cx="24982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970510" y="2136451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439657" y="2136823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912223" y="2136753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8382726" y="2139435"/>
              <a:ext cx="24982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/>
            <p:cNvPicPr/>
            <p:nvPr/>
          </p:nvPicPr>
          <p:blipFill rotWithShape="1">
            <a:blip r:embed="rId2"/>
            <a:srcRect t="35119" b="31843"/>
            <a:stretch/>
          </p:blipFill>
          <p:spPr>
            <a:xfrm>
              <a:off x="1091344" y="1406219"/>
              <a:ext cx="7723310" cy="360040"/>
            </a:xfrm>
            <a:prstGeom prst="rect">
              <a:avLst/>
            </a:prstGeom>
          </p:spPr>
        </p:pic>
        <p:pic>
          <p:nvPicPr>
            <p:cNvPr id="37" name="그림 36"/>
            <p:cNvPicPr/>
            <p:nvPr/>
          </p:nvPicPr>
          <p:blipFill rotWithShape="1">
            <a:blip r:embed="rId2"/>
            <a:srcRect t="68726"/>
            <a:stretch/>
          </p:blipFill>
          <p:spPr>
            <a:xfrm>
              <a:off x="1093232" y="2204864"/>
              <a:ext cx="7723310" cy="340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8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모서리가 둥근 직사각형 83"/>
          <p:cNvSpPr/>
          <p:nvPr/>
        </p:nvSpPr>
        <p:spPr>
          <a:xfrm>
            <a:off x="495300" y="2406998"/>
            <a:ext cx="3578268" cy="163548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04"/>
          <a:stretch/>
        </p:blipFill>
        <p:spPr>
          <a:xfrm>
            <a:off x="484888" y="3212975"/>
            <a:ext cx="3603048" cy="839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 charset="0"/>
              </a:rPr>
              <a:t>System Part</a:t>
            </a:r>
            <a:r>
              <a:rPr lang="ko-KR" altLang="en-US">
                <a:cs typeface="Arial" charset="0"/>
              </a:rPr>
              <a:t>의 업무 이해 </a:t>
            </a:r>
            <a:r>
              <a:rPr lang="en-US" altLang="ko-KR" dirty="0">
                <a:cs typeface="Arial" charset="0"/>
              </a:rPr>
              <a:t>–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3699" y="4555598"/>
            <a:ext cx="182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&lt;Panel</a:t>
            </a:r>
            <a:r>
              <a:rPr lang="ko-KR" altLang="en-US" sz="12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MUX </a:t>
            </a:r>
            <a:r>
              <a:rPr lang="ko-KR" altLang="en-US" sz="12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모식도</a:t>
            </a:r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2318970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MUX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MUX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번의 센싱으로 가져올 수 있는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raw data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의미하고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각 패널마다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MUX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개수는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다르다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패널의 모든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data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한번에 가져올 수 없기 때문에 나눠서 </a:t>
            </a:r>
            <a:r>
              <a:rPr lang="ko-KR" altLang="en-US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센싱하는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MUX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사용한다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따라서 패널의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Touch node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모두 </a:t>
            </a:r>
            <a:r>
              <a:rPr lang="ko-KR" altLang="en-US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센싱하기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위해서는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PWM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MUX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개수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 맞춰서 나가야한다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→ </a:t>
            </a:r>
            <a:r>
              <a:rPr lang="ko-KR" altLang="en-US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센싱된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데이터는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SPI, TLVDS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등의 통신을 통해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MCU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지정된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SRAM Buffer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</a:t>
            </a:r>
            <a:r>
              <a:rPr lang="ko-KR" altLang="en-US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로 저장되어 알고리즘에 사용된다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grpSp>
        <p:nvGrpSpPr>
          <p:cNvPr id="63" name="그룹 62"/>
          <p:cNvGrpSpPr/>
          <p:nvPr/>
        </p:nvGrpSpPr>
        <p:grpSpPr>
          <a:xfrm rot="10800000">
            <a:off x="416496" y="4143660"/>
            <a:ext cx="3773040" cy="246533"/>
            <a:chOff x="1025543" y="1117212"/>
            <a:chExt cx="3773040" cy="246533"/>
          </a:xfrm>
        </p:grpSpPr>
        <p:sp>
          <p:nvSpPr>
            <p:cNvPr id="64" name="자유형 63"/>
            <p:cNvSpPr/>
            <p:nvPr/>
          </p:nvSpPr>
          <p:spPr bwMode="auto">
            <a:xfrm rot="10800000">
              <a:off x="1025543" y="1117212"/>
              <a:ext cx="3773040" cy="144000"/>
            </a:xfrm>
            <a:custGeom>
              <a:avLst/>
              <a:gdLst>
                <a:gd name="connsiteX0" fmla="*/ 0 w 1295400"/>
                <a:gd name="connsiteY0" fmla="*/ 0 h 158750"/>
                <a:gd name="connsiteX1" fmla="*/ 1295400 w 1295400"/>
                <a:gd name="connsiteY1" fmla="*/ 0 h 158750"/>
                <a:gd name="connsiteX2" fmla="*/ 1295400 w 1295400"/>
                <a:gd name="connsiteY2" fmla="*/ 158750 h 158750"/>
                <a:gd name="connsiteX3" fmla="*/ 9525 w 1295400"/>
                <a:gd name="connsiteY3" fmla="*/ 158750 h 158750"/>
                <a:gd name="connsiteX4" fmla="*/ 0 w 1295400"/>
                <a:gd name="connsiteY4" fmla="*/ 0 h 158750"/>
                <a:gd name="connsiteX0" fmla="*/ 0 w 1295400"/>
                <a:gd name="connsiteY0" fmla="*/ 0 h 158750"/>
                <a:gd name="connsiteX1" fmla="*/ 1295400 w 1295400"/>
                <a:gd name="connsiteY1" fmla="*/ 0 h 158750"/>
                <a:gd name="connsiteX2" fmla="*/ 1295400 w 1295400"/>
                <a:gd name="connsiteY2" fmla="*/ 158750 h 158750"/>
                <a:gd name="connsiteX3" fmla="*/ 0 w 1295400"/>
                <a:gd name="connsiteY3" fmla="*/ 158750 h 158750"/>
                <a:gd name="connsiteX4" fmla="*/ 0 w 1295400"/>
                <a:gd name="connsiteY4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0" h="158750">
                  <a:moveTo>
                    <a:pt x="0" y="0"/>
                  </a:moveTo>
                  <a:lnTo>
                    <a:pt x="1295400" y="0"/>
                  </a:lnTo>
                  <a:lnTo>
                    <a:pt x="1295400" y="158750"/>
                  </a:lnTo>
                  <a:lnTo>
                    <a:pt x="0" y="15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>
                <a:alpha val="30196"/>
              </a:srgbClr>
            </a:solidFill>
            <a:ln w="6350" cap="flat" cmpd="sng" algn="ctr">
              <a:solidFill>
                <a:srgbClr val="33339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1135651" y="1215450"/>
              <a:ext cx="3601325" cy="148295"/>
              <a:chOff x="959592" y="1215450"/>
              <a:chExt cx="3601325" cy="148295"/>
            </a:xfrm>
          </p:grpSpPr>
          <p:grpSp>
            <p:nvGrpSpPr>
              <p:cNvPr id="66" name="그룹 850"/>
              <p:cNvGrpSpPr>
                <a:grpSpLocks/>
              </p:cNvGrpSpPr>
              <p:nvPr/>
            </p:nvGrpSpPr>
            <p:grpSpPr bwMode="auto">
              <a:xfrm rot="10800000">
                <a:off x="959592" y="1215450"/>
                <a:ext cx="195553" cy="144000"/>
                <a:chOff x="3193324" y="5013220"/>
                <a:chExt cx="193677" cy="133495"/>
              </a:xfrm>
            </p:grpSpPr>
            <p:sp>
              <p:nvSpPr>
                <p:cNvPr id="82" name="자유형 81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7" name="그룹 850"/>
              <p:cNvGrpSpPr>
                <a:grpSpLocks/>
              </p:cNvGrpSpPr>
              <p:nvPr/>
            </p:nvGrpSpPr>
            <p:grpSpPr bwMode="auto">
              <a:xfrm rot="10800000">
                <a:off x="1640747" y="1215450"/>
                <a:ext cx="195553" cy="144000"/>
                <a:chOff x="3053034" y="5013220"/>
                <a:chExt cx="193677" cy="133495"/>
              </a:xfrm>
            </p:grpSpPr>
            <p:sp>
              <p:nvSpPr>
                <p:cNvPr id="80" name="자유형 79"/>
                <p:cNvSpPr/>
                <p:nvPr/>
              </p:nvSpPr>
              <p:spPr bwMode="auto">
                <a:xfrm>
                  <a:off x="305303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 bwMode="auto">
                <a:xfrm>
                  <a:off x="3085396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그룹 850"/>
              <p:cNvGrpSpPr>
                <a:grpSpLocks/>
              </p:cNvGrpSpPr>
              <p:nvPr/>
            </p:nvGrpSpPr>
            <p:grpSpPr bwMode="auto">
              <a:xfrm rot="10800000">
                <a:off x="2321902" y="1215450"/>
                <a:ext cx="195552" cy="144000"/>
                <a:chOff x="3121963" y="5013220"/>
                <a:chExt cx="193677" cy="133495"/>
              </a:xfrm>
            </p:grpSpPr>
            <p:sp>
              <p:nvSpPr>
                <p:cNvPr id="78" name="자유형 77"/>
                <p:cNvSpPr/>
                <p:nvPr/>
              </p:nvSpPr>
              <p:spPr bwMode="auto">
                <a:xfrm>
                  <a:off x="3121963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 bwMode="auto">
                <a:xfrm>
                  <a:off x="3149928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9" name="그룹 850"/>
              <p:cNvGrpSpPr>
                <a:grpSpLocks/>
              </p:cNvGrpSpPr>
              <p:nvPr/>
            </p:nvGrpSpPr>
            <p:grpSpPr bwMode="auto">
              <a:xfrm rot="10800000">
                <a:off x="3003056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76" name="자유형 75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그룹 850"/>
              <p:cNvGrpSpPr>
                <a:grpSpLocks/>
              </p:cNvGrpSpPr>
              <p:nvPr/>
            </p:nvGrpSpPr>
            <p:grpSpPr bwMode="auto">
              <a:xfrm rot="10800000">
                <a:off x="3684211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74" name="자유형 73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1" name="그룹 850"/>
              <p:cNvGrpSpPr>
                <a:grpSpLocks/>
              </p:cNvGrpSpPr>
              <p:nvPr/>
            </p:nvGrpSpPr>
            <p:grpSpPr bwMode="auto">
              <a:xfrm rot="10800000">
                <a:off x="4365364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72" name="자유형 71"/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85" name="TextBox 84"/>
          <p:cNvSpPr txBox="1"/>
          <p:nvPr/>
        </p:nvSpPr>
        <p:spPr>
          <a:xfrm>
            <a:off x="416495" y="2127340"/>
            <a:ext cx="55015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56441"/>
              </p:ext>
            </p:extLst>
          </p:nvPr>
        </p:nvGraphicFramePr>
        <p:xfrm>
          <a:off x="506340" y="2410734"/>
          <a:ext cx="3560760" cy="161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78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25753" marR="25753" marT="12882" marB="12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7" name="직선 화살표 연결선 86"/>
          <p:cNvCxnSpPr/>
          <p:nvPr/>
        </p:nvCxnSpPr>
        <p:spPr>
          <a:xfrm flipV="1">
            <a:off x="3913742" y="2540748"/>
            <a:ext cx="355182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252740" y="2458583"/>
            <a:ext cx="615874" cy="161582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MUX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 MUX</a:t>
            </a: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3888229" y="3933056"/>
            <a:ext cx="355182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91" name="직선 화살표 연결선 90"/>
          <p:cNvCxnSpPr/>
          <p:nvPr/>
        </p:nvCxnSpPr>
        <p:spPr>
          <a:xfrm>
            <a:off x="2883214" y="4352775"/>
            <a:ext cx="329458" cy="3382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3052237" y="4682132"/>
            <a:ext cx="164660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SRIC (Source + ROIC)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95300" y="2816932"/>
            <a:ext cx="35718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01768" y="3068960"/>
            <a:ext cx="35718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0991" y="3356992"/>
            <a:ext cx="35718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97459" y="3636786"/>
            <a:ext cx="35718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16136" y="3894000"/>
            <a:ext cx="35718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16136" y="2550608"/>
            <a:ext cx="35718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6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 charset="0"/>
              </a:rPr>
              <a:t>System Part</a:t>
            </a:r>
            <a:r>
              <a:rPr lang="ko-KR" altLang="en-US">
                <a:cs typeface="Arial" charset="0"/>
              </a:rPr>
              <a:t>의 업무 이해 </a:t>
            </a:r>
            <a:r>
              <a:rPr lang="en-US" altLang="ko-KR" dirty="0">
                <a:cs typeface="Arial" charset="0"/>
              </a:rPr>
              <a:t>– Firmware </a:t>
            </a:r>
            <a:r>
              <a:rPr lang="ko-KR" altLang="en-US">
                <a:cs typeface="Arial" charset="0"/>
              </a:rPr>
              <a:t>구성</a:t>
            </a:r>
            <a:endParaRPr lang="en-US" altLang="ko-KR" dirty="0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3020" y="2132856"/>
            <a:ext cx="43924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Firmware</a:t>
            </a:r>
            <a:r>
              <a:rPr lang="ko-KR" altLang="en-US" sz="14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란</a:t>
            </a: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→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하드웨어 장치에 포함된 소프트웨어로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하드웨어의 제어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(low-level control)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와 구동을 담당하는 일종의 운영체제이다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3020" y="3399812"/>
            <a:ext cx="43924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Firmware</a:t>
            </a:r>
            <a:r>
              <a:rPr lang="ko-KR" altLang="en-US" sz="14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구성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1. Touch FW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크게 </a:t>
            </a:r>
            <a:r>
              <a:rPr lang="en-US" altLang="ko-KR" sz="1000" i="0" dirty="0" err="1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Bootloader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와 </a:t>
            </a:r>
            <a:r>
              <a:rPr lang="en-US" altLang="ko-KR" sz="1000" i="0" dirty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Application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으로 나누어져 있다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2. FW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Binary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로 이루어진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img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파일 형태로 사용한다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- .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img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파일은 빌드 후 </a:t>
            </a:r>
            <a:r>
              <a:rPr lang="en-US" altLang="ko-KR" sz="1000" i="0" dirty="0">
                <a:solidFill>
                  <a:srgbClr val="0000FF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Post Process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과정을 통해 만들어 진다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- Post Process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란 빌드를 통해 생성된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axf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파일을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img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로 변환하는 작업이다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1895" y="1316676"/>
            <a:ext cx="2916324" cy="4385957"/>
          </a:xfrm>
          <a:prstGeom prst="roundRect">
            <a:avLst/>
          </a:prstGeom>
          <a:solidFill>
            <a:srgbClr val="FFFFC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911" y="5860249"/>
            <a:ext cx="255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&lt;SW 47701 TMCU Flash Memory&gt;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01895" y="2426269"/>
            <a:ext cx="29163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01895" y="1316676"/>
            <a:ext cx="24842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6640" y="1659094"/>
            <a:ext cx="1626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Bootloader</a:t>
            </a: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(12KB)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8636" y="3722413"/>
            <a:ext cx="1662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Application(116KB)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787" y="1150904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0x0000 0000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787" y="2264686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0x0000 3000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402201" y="5703991"/>
            <a:ext cx="24842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0093" y="5538219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0x0002 0000</a:t>
            </a:r>
          </a:p>
        </p:txBody>
      </p:sp>
    </p:spTree>
    <p:extLst>
      <p:ext uri="{BB962C8B-B14F-4D97-AF65-F5344CB8AC3E}">
        <p14:creationId xmlns:p14="http://schemas.microsoft.com/office/powerpoint/2010/main" val="8249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30093" y="5193196"/>
            <a:ext cx="4097882" cy="982290"/>
            <a:chOff x="430093" y="5193196"/>
            <a:chExt cx="4097882" cy="982290"/>
          </a:xfrm>
        </p:grpSpPr>
        <p:grpSp>
          <p:nvGrpSpPr>
            <p:cNvPr id="24" name="그룹 23"/>
            <p:cNvGrpSpPr/>
            <p:nvPr/>
          </p:nvGrpSpPr>
          <p:grpSpPr>
            <a:xfrm>
              <a:off x="1036182" y="5193196"/>
              <a:ext cx="3491793" cy="842246"/>
              <a:chOff x="1036182" y="5185576"/>
              <a:chExt cx="3491793" cy="842246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6577" t="25" r="-12253" b="80867"/>
              <a:stretch/>
            </p:blipFill>
            <p:spPr>
              <a:xfrm rot="10800000">
                <a:off x="1036182" y="5185576"/>
                <a:ext cx="3491793" cy="84224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304257" y="5752936"/>
                <a:ext cx="111159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i="0" dirty="0">
                    <a:latin typeface="LG스마트체2.0 Light" panose="020B0600000101010101" pitchFamily="50" charset="-127"/>
                    <a:ea typeface="LG스마트체2.0 Light" panose="020B0600000101010101" pitchFamily="50" charset="-127"/>
                  </a:rPr>
                  <a:t>Information Region</a:t>
                </a:r>
                <a:endParaRPr lang="ko-KR" altLang="en-US" sz="900" i="0" dirty="0" err="1">
                  <a:latin typeface="LG스마트체2.0 Light" panose="020B0600000101010101" pitchFamily="50" charset="-127"/>
                  <a:ea typeface="LG스마트체2.0 Light" panose="020B0600000101010101" pitchFamily="50" charset="-127"/>
                </a:endParaRPr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>
              <a:off x="1402201" y="6018093"/>
              <a:ext cx="24842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30093" y="5852321"/>
              <a:ext cx="10081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0" i="0" dirty="0">
                  <a:latin typeface="LG스마트체2.0 Light" panose="020B0600000101010101" pitchFamily="50" charset="-127"/>
                  <a:ea typeface="LG스마트체2.0 Light" panose="020B0600000101010101" pitchFamily="50" charset="-127"/>
                </a:rPr>
                <a:t>0x0002 07FF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 charset="0"/>
              </a:rPr>
              <a:t>System Part</a:t>
            </a:r>
            <a:r>
              <a:rPr lang="ko-KR" altLang="en-US">
                <a:cs typeface="Arial" charset="0"/>
              </a:rPr>
              <a:t>의 업무 이해 </a:t>
            </a:r>
            <a:r>
              <a:rPr lang="en-US" altLang="ko-KR" dirty="0">
                <a:cs typeface="Arial" charset="0"/>
              </a:rPr>
              <a:t>– </a:t>
            </a:r>
            <a:r>
              <a:rPr lang="en-US" altLang="ko-KR" dirty="0" err="1">
                <a:cs typeface="Arial" charset="0"/>
              </a:rPr>
              <a:t>Bootloader</a:t>
            </a:r>
            <a:r>
              <a:rPr lang="en-US" altLang="ko-KR" dirty="0">
                <a:cs typeface="Arial" charset="0"/>
              </a:rPr>
              <a:t>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3020" y="1340768"/>
            <a:ext cx="43924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Bootloader</a:t>
            </a:r>
            <a:r>
              <a:rPr lang="ko-KR" altLang="en-US" sz="1400" i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역할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1. Trim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값 체크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- Trim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값이란 칩마다 웨이퍼의 위치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특성에 따라 달라지는 특성을 보상해 주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기 위한 값이다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 Ex)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설계상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OSC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주파수가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12MHz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인데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실제 측정시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11.5MHz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가 나온다면 이를 보상해줄 수 있는 값을 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Infor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 Region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Writing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- 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Bootloader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Infor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 Region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Writing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돼있는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Trim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값을 확인하여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Booting 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여부를 결정한다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1895" y="1316676"/>
            <a:ext cx="2916324" cy="4385957"/>
          </a:xfrm>
          <a:prstGeom prst="roundRect">
            <a:avLst/>
          </a:prstGeom>
          <a:solidFill>
            <a:srgbClr val="FFFFC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910" y="6115155"/>
            <a:ext cx="255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&lt;SW 47701 TMCU Flash Memory&gt;</a:t>
            </a:r>
            <a:endParaRPr lang="ko-KR" altLang="en-US" sz="1200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01895" y="2426269"/>
            <a:ext cx="29163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01895" y="1316676"/>
            <a:ext cx="24842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8636" y="3722413"/>
            <a:ext cx="1662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Application(116KB)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787" y="1150904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0x0000 0000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787" y="2264686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0x0000 3000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43"/>
          <a:stretch/>
        </p:blipFill>
        <p:spPr>
          <a:xfrm>
            <a:off x="1392879" y="1305440"/>
            <a:ext cx="2938527" cy="111328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402201" y="5703991"/>
            <a:ext cx="24842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0093" y="5538219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0x0002 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6640" y="1659094"/>
            <a:ext cx="1626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Bootloader</a:t>
            </a:r>
            <a:r>
              <a:rPr lang="en-US" altLang="ko-KR" sz="1400" i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(12KB)</a:t>
            </a:r>
            <a:endParaRPr lang="en-US" altLang="ko-KR" sz="1400" b="1" i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351317" y="5445224"/>
            <a:ext cx="980636" cy="268980"/>
            <a:chOff x="3351317" y="5445224"/>
            <a:chExt cx="980636" cy="26898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68449" b="93898"/>
            <a:stretch/>
          </p:blipFill>
          <p:spPr>
            <a:xfrm rot="10800000">
              <a:off x="3404827" y="5445224"/>
              <a:ext cx="927126" cy="2689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351317" y="5461200"/>
              <a:ext cx="773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i="0" dirty="0">
                  <a:latin typeface="LG스마트체2.0 Light" panose="020B0600000101010101" pitchFamily="50" charset="-127"/>
                  <a:ea typeface="LG스마트체2.0 Light" panose="020B0600000101010101" pitchFamily="50" charset="-127"/>
                </a:rPr>
                <a:t>CRC(4Byte)</a:t>
              </a:r>
              <a:endParaRPr lang="ko-KR" altLang="en-US" sz="90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129990" y="2919320"/>
            <a:ext cx="439248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2. </a:t>
            </a:r>
            <a:r>
              <a:rPr lang="en-US" altLang="ko-KR" sz="1000" i="0" dirty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Application </a:t>
            </a:r>
            <a:r>
              <a:rPr lang="ko-KR" altLang="en-US" sz="1000" i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유효성 체크</a:t>
            </a:r>
            <a:r>
              <a:rPr lang="en-US" altLang="ko-KR" sz="1000" i="0" dirty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(</a:t>
            </a:r>
            <a:r>
              <a:rPr lang="en-US" altLang="ko-KR" sz="1000" i="0" dirty="0" err="1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Bootloader</a:t>
            </a:r>
            <a:r>
              <a:rPr lang="ko-KR" altLang="en-US" sz="1000" i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핵심</a:t>
            </a:r>
            <a:r>
              <a:rPr lang="en-US" altLang="ko-KR" sz="1000" i="0" dirty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- </a:t>
            </a:r>
            <a:r>
              <a:rPr lang="en-US" altLang="ko-KR" sz="1000" i="0" dirty="0">
                <a:solidFill>
                  <a:srgbClr val="0000FF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Post Process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거친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Application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마지막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4Byte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에는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CRC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값이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Writing 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돼 있고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Bootloader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</a:t>
            </a:r>
            <a:r>
              <a:rPr lang="ko-KR" altLang="en-US" sz="100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CRC</a:t>
            </a:r>
            <a:r>
              <a:rPr lang="ko-KR" altLang="en-US" sz="100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계산하여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Writing</a:t>
            </a:r>
            <a:r>
              <a:rPr lang="ko-KR" altLang="en-US" sz="100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된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CRC</a:t>
            </a:r>
            <a:r>
              <a:rPr lang="ko-KR" altLang="en-US" sz="100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값과 비교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하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유효성을 검증한다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-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검증과정을 마친 후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으로 동작한다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-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</a:t>
            </a:r>
            <a:r>
              <a:rPr lang="ko-KR" altLang="en-US" sz="100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</a:t>
            </a:r>
            <a:r>
              <a:rPr lang="en-US" altLang="ko-KR" sz="100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CRC</a:t>
            </a:r>
            <a:r>
              <a:rPr lang="ko-KR" altLang="en-US" sz="100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값이 다르다면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 Download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모드로 진입하여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App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을 다시 다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 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운로드 할 수도 있도록 대기한다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3. CLK </a:t>
            </a:r>
            <a:r>
              <a:rPr lang="en-US" altLang="ko-KR" sz="1000" b="0" i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Init.</a:t>
            </a:r>
            <a:endParaRPr lang="en-US" altLang="ko-KR" sz="1000" b="0" i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    - 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시스템에 사용되는 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CLK</a:t>
            </a:r>
            <a:r>
              <a:rPr lang="ko-KR" altLang="en-US" sz="1000" b="0" i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들을 셋팅하여 정상적으로 동작하는지 확인한다</a:t>
            </a:r>
            <a:r>
              <a:rPr lang="en-US" altLang="ko-KR" sz="1000" b="0" i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3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LG스마트체 Regular"/>
        <a:ea typeface="LG스마트체 Regular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1000" i="0" dirty="0" smtClean="0">
            <a:solidFill>
              <a:schemeClr val="tx1"/>
            </a:solidFill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026D9091F3A145BB2A9F35631C9B06" ma:contentTypeVersion="0" ma:contentTypeDescription="새 문서를 만듭니다." ma:contentTypeScope="" ma:versionID="c41499dd11203ccbc2288bb1299fb6a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0FC363-4849-4EB6-9DF9-9A3F209748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B99323-CE1C-4110-A06F-9B8DBF686E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2CB145-7381-4A12-81E8-9976FD311636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191086</TotalTime>
  <Words>1452</Words>
  <Application>Microsoft Office PowerPoint</Application>
  <PresentationFormat>A4 용지(210x297mm)</PresentationFormat>
  <Paragraphs>221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HY견고딕</vt:lpstr>
      <vt:lpstr>LG스마트체 Regular</vt:lpstr>
      <vt:lpstr>LG스마트체2.0 Light</vt:lpstr>
      <vt:lpstr>LG스마트체2.0 Regular</vt:lpstr>
      <vt:lpstr>굴림</vt:lpstr>
      <vt:lpstr>돋움</vt:lpstr>
      <vt:lpstr>맑은 고딕</vt:lpstr>
      <vt:lpstr>Arial</vt:lpstr>
      <vt:lpstr>Calibri</vt:lpstr>
      <vt:lpstr>Trebuchet MS</vt:lpstr>
      <vt:lpstr>Wingdings</vt:lpstr>
      <vt:lpstr>Office 테마</vt:lpstr>
      <vt:lpstr>1_Office 테마</vt:lpstr>
      <vt:lpstr>디자인 사용자 지정</vt:lpstr>
      <vt:lpstr>PowerPoint 프레젠테이션</vt:lpstr>
      <vt:lpstr>Index </vt:lpstr>
      <vt:lpstr>Touch SW Team의 업무</vt:lpstr>
      <vt:lpstr>Touch SW Team의 업무</vt:lpstr>
      <vt:lpstr>System Part의 업무 이해</vt:lpstr>
      <vt:lpstr>System Part의 업무 이해 – Display time, Sensing time</vt:lpstr>
      <vt:lpstr>System Part의 업무 이해 – MUX</vt:lpstr>
      <vt:lpstr>System Part의 업무 이해 – Firmware 구성</vt:lpstr>
      <vt:lpstr>System Part의 업무 이해 – Bootloader(1)</vt:lpstr>
      <vt:lpstr>System Part의 업무 이해 – Bootloader(2)</vt:lpstr>
      <vt:lpstr>System Part의 업무 이해 – Application</vt:lpstr>
      <vt:lpstr>System Part의 업무 이해 – FW flow chart</vt:lpstr>
      <vt:lpstr>Q&amp;A</vt:lpstr>
    </vt:vector>
  </TitlesOfParts>
  <Company>LG Display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Administrators</dc:creator>
  <cp:lastModifiedBy>이헌</cp:lastModifiedBy>
  <cp:revision>11310</cp:revision>
  <cp:lastPrinted>2017-05-11T08:26:04Z</cp:lastPrinted>
  <dcterms:created xsi:type="dcterms:W3CDTF">2009-09-17T00:08:50Z</dcterms:created>
  <dcterms:modified xsi:type="dcterms:W3CDTF">2022-09-26T06:07:27Z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0x01010035026D9091F3A145BB2A9F35631C9B06</vt:lpwstr>
  </property>
</Properties>
</file>