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90"/>
  </p:notesMasterIdLst>
  <p:handoutMasterIdLst>
    <p:handoutMasterId r:id="rId91"/>
  </p:handoutMasterIdLst>
  <p:sldIdLst>
    <p:sldId id="305" r:id="rId2"/>
    <p:sldId id="347" r:id="rId3"/>
    <p:sldId id="348" r:id="rId4"/>
    <p:sldId id="358" r:id="rId5"/>
    <p:sldId id="355" r:id="rId6"/>
    <p:sldId id="357" r:id="rId7"/>
    <p:sldId id="350" r:id="rId8"/>
    <p:sldId id="351" r:id="rId9"/>
    <p:sldId id="352" r:id="rId10"/>
    <p:sldId id="354" r:id="rId11"/>
    <p:sldId id="359" r:id="rId12"/>
    <p:sldId id="377" r:id="rId13"/>
    <p:sldId id="378" r:id="rId14"/>
    <p:sldId id="380" r:id="rId15"/>
    <p:sldId id="379" r:id="rId16"/>
    <p:sldId id="383" r:id="rId17"/>
    <p:sldId id="382" r:id="rId18"/>
    <p:sldId id="360" r:id="rId19"/>
    <p:sldId id="362" r:id="rId20"/>
    <p:sldId id="364" r:id="rId21"/>
    <p:sldId id="363" r:id="rId22"/>
    <p:sldId id="365" r:id="rId23"/>
    <p:sldId id="370" r:id="rId24"/>
    <p:sldId id="371" r:id="rId25"/>
    <p:sldId id="372" r:id="rId26"/>
    <p:sldId id="503" r:id="rId27"/>
    <p:sldId id="373" r:id="rId28"/>
    <p:sldId id="376" r:id="rId29"/>
    <p:sldId id="374" r:id="rId30"/>
    <p:sldId id="375" r:id="rId31"/>
    <p:sldId id="384" r:id="rId32"/>
    <p:sldId id="391" r:id="rId33"/>
    <p:sldId id="386" r:id="rId34"/>
    <p:sldId id="392" r:id="rId35"/>
    <p:sldId id="387" r:id="rId36"/>
    <p:sldId id="507" r:id="rId37"/>
    <p:sldId id="314" r:id="rId38"/>
    <p:sldId id="317" r:id="rId39"/>
    <p:sldId id="308" r:id="rId40"/>
    <p:sldId id="319" r:id="rId41"/>
    <p:sldId id="323" r:id="rId42"/>
    <p:sldId id="324" r:id="rId43"/>
    <p:sldId id="326" r:id="rId44"/>
    <p:sldId id="327" r:id="rId45"/>
    <p:sldId id="330" r:id="rId46"/>
    <p:sldId id="342" r:id="rId47"/>
    <p:sldId id="508" r:id="rId48"/>
    <p:sldId id="393" r:id="rId49"/>
    <p:sldId id="500" r:id="rId50"/>
    <p:sldId id="338" r:id="rId51"/>
    <p:sldId id="333" r:id="rId52"/>
    <p:sldId id="505" r:id="rId53"/>
    <p:sldId id="504" r:id="rId54"/>
    <p:sldId id="506" r:id="rId55"/>
    <p:sldId id="499" r:id="rId56"/>
    <p:sldId id="309" r:id="rId57"/>
    <p:sldId id="345" r:id="rId58"/>
    <p:sldId id="337" r:id="rId59"/>
    <p:sldId id="336" r:id="rId60"/>
    <p:sldId id="343" r:id="rId61"/>
    <p:sldId id="394" r:id="rId62"/>
    <p:sldId id="340" r:id="rId63"/>
    <p:sldId id="344" r:id="rId64"/>
    <p:sldId id="325" r:id="rId65"/>
    <p:sldId id="395" r:id="rId66"/>
    <p:sldId id="396" r:id="rId67"/>
    <p:sldId id="331" r:id="rId68"/>
    <p:sldId id="397" r:id="rId69"/>
    <p:sldId id="509" r:id="rId70"/>
    <p:sldId id="510" r:id="rId71"/>
    <p:sldId id="398" r:id="rId72"/>
    <p:sldId id="335" r:id="rId73"/>
    <p:sldId id="399" r:id="rId74"/>
    <p:sldId id="400" r:id="rId75"/>
    <p:sldId id="486" r:id="rId76"/>
    <p:sldId id="485" r:id="rId77"/>
    <p:sldId id="490" r:id="rId78"/>
    <p:sldId id="487" r:id="rId79"/>
    <p:sldId id="488" r:id="rId80"/>
    <p:sldId id="491" r:id="rId81"/>
    <p:sldId id="492" r:id="rId82"/>
    <p:sldId id="493" r:id="rId83"/>
    <p:sldId id="494" r:id="rId84"/>
    <p:sldId id="495" r:id="rId85"/>
    <p:sldId id="339" r:id="rId86"/>
    <p:sldId id="496" r:id="rId87"/>
    <p:sldId id="498" r:id="rId88"/>
    <p:sldId id="497" r:id="rId89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DD"/>
    <a:srgbClr val="4597A0"/>
    <a:srgbClr val="70AC2E"/>
    <a:srgbClr val="CDDEFF"/>
    <a:srgbClr val="E7EFFF"/>
    <a:srgbClr val="FEDEBA"/>
    <a:srgbClr val="F3F7FF"/>
    <a:srgbClr val="C2E49C"/>
    <a:srgbClr val="D1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1" autoAdjust="0"/>
    <p:restoredTop sz="96336" autoAdjust="0"/>
  </p:normalViewPr>
  <p:slideViewPr>
    <p:cSldViewPr>
      <p:cViewPr varScale="1">
        <p:scale>
          <a:sx n="104" d="100"/>
          <a:sy n="104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-79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89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7FFEFBA-3180-43C6-8CB3-54417A62EA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890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5AC8571-D1F6-4842-9689-CA382841F476}" type="datetimeFigureOut">
              <a:rPr lang="ko-KR" altLang="en-US"/>
              <a:pPr>
                <a:defRPr/>
              </a:pPr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8667ED7-C562-4ED6-828F-B02849F97F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1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74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54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어느 단계까지 했는지</a:t>
            </a:r>
            <a:r>
              <a:rPr lang="en-US" altLang="ko-KR" dirty="0"/>
              <a:t>, </a:t>
            </a:r>
            <a:r>
              <a:rPr lang="ko-KR" altLang="en-US" dirty="0"/>
              <a:t>지금은 어느 단계 하고있는지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93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4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69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2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Delta</a:t>
            </a:r>
            <a:r>
              <a:rPr lang="ko-KR" altLang="en-US" dirty="0"/>
              <a:t> </a:t>
            </a:r>
            <a:r>
              <a:rPr lang="en-US" altLang="ko-KR" dirty="0"/>
              <a:t>calculation</a:t>
            </a:r>
            <a:r>
              <a:rPr lang="ko-KR" altLang="en-US" dirty="0"/>
              <a:t>에 대한 </a:t>
            </a:r>
            <a:r>
              <a:rPr lang="en-US" altLang="ko-KR" dirty="0"/>
              <a:t>parameter </a:t>
            </a:r>
            <a:r>
              <a:rPr lang="ko-KR" altLang="en-US" dirty="0"/>
              <a:t>따로 없음 </a:t>
            </a:r>
            <a:r>
              <a:rPr lang="en-US" altLang="ko-KR" dirty="0"/>
              <a:t>(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ucOvrShift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한 개 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r>
              <a:rPr lang="ko-KR" altLang="en-US" dirty="0"/>
              <a:t>일단</a:t>
            </a:r>
            <a:r>
              <a:rPr lang="en-US" altLang="ko-KR" dirty="0"/>
              <a:t> delta calculation</a:t>
            </a:r>
            <a:r>
              <a:rPr lang="ko-KR" altLang="en-US" dirty="0"/>
              <a:t> 함수에서 사용된 </a:t>
            </a:r>
            <a:r>
              <a:rPr lang="en-US" altLang="ko-KR" dirty="0"/>
              <a:t>parameter(baseline parameter)</a:t>
            </a:r>
            <a:r>
              <a:rPr lang="ko-KR" altLang="en-US" dirty="0"/>
              <a:t> 정리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5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어느 단계까지 했는지</a:t>
            </a:r>
            <a:r>
              <a:rPr lang="en-US" altLang="ko-KR" dirty="0"/>
              <a:t>, </a:t>
            </a:r>
            <a:r>
              <a:rPr lang="ko-KR" altLang="en-US" dirty="0"/>
              <a:t>지금은 어느 단계 하고있는지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503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usSeedBase</a:t>
            </a:r>
            <a:endParaRPr lang="en-US" altLang="ko-KR" dirty="0"/>
          </a:p>
          <a:p>
            <a:r>
              <a:rPr lang="en-US" altLang="ko-KR" dirty="0" err="1"/>
              <a:t>ucSeedSlope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iPosCnt</a:t>
            </a:r>
            <a:r>
              <a:rPr lang="en-US" altLang="ko-KR" dirty="0"/>
              <a:t>: parameter X (baseline</a:t>
            </a:r>
            <a:r>
              <a:rPr lang="ko-KR" altLang="en-US" dirty="0"/>
              <a:t> 단계에서 계산 </a:t>
            </a:r>
            <a:r>
              <a:rPr lang="en-US" altLang="ko-KR" dirty="0"/>
              <a:t>– positive cell count)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91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어느 단계까지 했는지</a:t>
            </a:r>
            <a:r>
              <a:rPr lang="en-US" altLang="ko-KR" dirty="0"/>
              <a:t>, </a:t>
            </a:r>
            <a:r>
              <a:rPr lang="ko-KR" altLang="en-US" dirty="0"/>
              <a:t>지금은 어느 단계 하고있는지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265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Cl: current label</a:t>
            </a:r>
          </a:p>
          <a:p>
            <a:r>
              <a:rPr lang="en-US" altLang="ko-KR" dirty="0"/>
              <a:t>Pl: past label</a:t>
            </a:r>
          </a:p>
        </p:txBody>
      </p:sp>
    </p:spTree>
    <p:extLst>
      <p:ext uri="{BB962C8B-B14F-4D97-AF65-F5344CB8AC3E}">
        <p14:creationId xmlns:p14="http://schemas.microsoft.com/office/powerpoint/2010/main" val="2428287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763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546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60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631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096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739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656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165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어느 단계까지 했는지</a:t>
            </a:r>
            <a:r>
              <a:rPr lang="en-US" altLang="ko-KR" dirty="0"/>
              <a:t>, </a:t>
            </a:r>
            <a:r>
              <a:rPr lang="ko-KR" altLang="en-US" dirty="0"/>
              <a:t>지금은 어느 단계 하고있는지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8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917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Watershed </a:t>
            </a:r>
            <a:r>
              <a:rPr lang="ko-KR" altLang="en-US" dirty="0"/>
              <a:t>방식</a:t>
            </a:r>
            <a:r>
              <a:rPr lang="en-US" altLang="ko-KR" dirty="0"/>
              <a:t>: </a:t>
            </a:r>
            <a:r>
              <a:rPr lang="ko-KR" altLang="en-US" dirty="0"/>
              <a:t>봉우리</a:t>
            </a:r>
            <a:r>
              <a:rPr lang="en-US" altLang="ko-KR" dirty="0"/>
              <a:t>(</a:t>
            </a:r>
            <a:r>
              <a:rPr lang="ko-KR" altLang="en-US" dirty="0"/>
              <a:t>높은 부분</a:t>
            </a:r>
            <a:r>
              <a:rPr lang="en-US" altLang="ko-KR" dirty="0"/>
              <a:t>), </a:t>
            </a:r>
            <a:r>
              <a:rPr lang="ko-KR" altLang="en-US" dirty="0"/>
              <a:t>계곡</a:t>
            </a:r>
            <a:r>
              <a:rPr lang="en-US" altLang="ko-KR" dirty="0"/>
              <a:t>(</a:t>
            </a:r>
            <a:r>
              <a:rPr lang="ko-KR" altLang="en-US" dirty="0"/>
              <a:t>낮은 부분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물 계속 </a:t>
            </a:r>
            <a:r>
              <a:rPr lang="ko-KR" altLang="en-US" dirty="0" err="1">
                <a:sym typeface="Wingdings" panose="05000000000000000000" pitchFamily="2" charset="2"/>
              </a:rPr>
              <a:t>부으면</a:t>
            </a:r>
            <a:r>
              <a:rPr lang="ko-KR" altLang="en-US" dirty="0">
                <a:sym typeface="Wingdings" panose="05000000000000000000" pitchFamily="2" charset="2"/>
              </a:rPr>
              <a:t> 섞이는 부분 생김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 부분에 </a:t>
            </a:r>
            <a:r>
              <a:rPr lang="ko-KR" altLang="en-US" b="1" dirty="0">
                <a:sym typeface="Wingdings" panose="05000000000000000000" pitchFamily="2" charset="2"/>
              </a:rPr>
              <a:t>경계선</a:t>
            </a:r>
            <a:r>
              <a:rPr lang="ko-KR" altLang="en-US" dirty="0">
                <a:sym typeface="Wingdings" panose="05000000000000000000" pitchFamily="2" charset="2"/>
              </a:rPr>
              <a:t> 만들어 서로 섞이지 않게 함</a:t>
            </a:r>
            <a:endParaRPr lang="en-US" altLang="ko-KR" dirty="0"/>
          </a:p>
          <a:p>
            <a:r>
              <a:rPr lang="en-US" altLang="ko-KR" b="1" dirty="0">
                <a:highlight>
                  <a:srgbClr val="FFFF00"/>
                </a:highlight>
              </a:rPr>
              <a:t>Code:</a:t>
            </a:r>
            <a:r>
              <a:rPr lang="en-US" altLang="ko-KR" b="1" dirty="0"/>
              <a:t> </a:t>
            </a:r>
            <a:r>
              <a:rPr lang="en-US" altLang="ko-KR" dirty="0"/>
              <a:t>(Label) </a:t>
            </a:r>
            <a:r>
              <a:rPr lang="ko-KR" altLang="en-US" dirty="0"/>
              <a:t>하나의 좌표</a:t>
            </a:r>
            <a:r>
              <a:rPr lang="en-US" altLang="ko-KR" dirty="0"/>
              <a:t>(</a:t>
            </a:r>
            <a:r>
              <a:rPr lang="en-US" altLang="ko-KR" dirty="0" err="1"/>
              <a:t>r,c</a:t>
            </a:r>
            <a:r>
              <a:rPr lang="en-US" altLang="ko-KR" dirty="0"/>
              <a:t>)</a:t>
            </a:r>
            <a:r>
              <a:rPr lang="ko-KR" altLang="en-US" dirty="0"/>
              <a:t>에 대하여 </a:t>
            </a:r>
            <a:r>
              <a:rPr lang="en-US" altLang="ko-KR" dirty="0"/>
              <a:t>8-</a:t>
            </a:r>
            <a:r>
              <a:rPr lang="ko-KR" altLang="en-US" dirty="0"/>
              <a:t>이웃 확인 </a:t>
            </a:r>
            <a:r>
              <a:rPr lang="en-US" altLang="ko-KR" dirty="0">
                <a:sym typeface="Wingdings" panose="05000000000000000000" pitchFamily="2" charset="2"/>
              </a:rPr>
              <a:t> Label = 0 / 1 / &gt;1 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따라 좌표 처리해 줌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(Label </a:t>
            </a:r>
            <a:r>
              <a:rPr lang="ko-KR" altLang="en-US" dirty="0">
                <a:sym typeface="Wingdings" panose="05000000000000000000" pitchFamily="2" charset="2"/>
              </a:rPr>
              <a:t>셀 때 </a:t>
            </a:r>
            <a:r>
              <a:rPr lang="en-US" altLang="ko-KR" dirty="0">
                <a:sym typeface="Wingdings" panose="05000000000000000000" pitchFamily="2" charset="2"/>
              </a:rPr>
              <a:t>Conflict </a:t>
            </a:r>
            <a:r>
              <a:rPr lang="ko-KR" altLang="en-US" dirty="0">
                <a:sym typeface="Wingdings" panose="05000000000000000000" pitchFamily="2" charset="2"/>
              </a:rPr>
              <a:t>셀은 제외하고 세는 것</a:t>
            </a:r>
            <a:r>
              <a:rPr lang="en-US" altLang="ko-KR" dirty="0">
                <a:sym typeface="Wingdings" panose="05000000000000000000" pitchFamily="2" charset="2"/>
              </a:rPr>
              <a:t>!)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783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17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388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69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usMediumNodeCnt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uint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16-bit) : code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 존재하긴 하지만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구분 효과 없음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/>
            <a:r>
              <a:rPr lang="en-US" altLang="ko-KR" dirty="0"/>
              <a:t>if (</a:t>
            </a:r>
            <a:r>
              <a:rPr lang="en-US" altLang="ko-KR" dirty="0" err="1"/>
              <a:t>usValidCellCnt</a:t>
            </a:r>
            <a:r>
              <a:rPr lang="en-US" altLang="ko-KR" dirty="0"/>
              <a:t> &lt; </a:t>
            </a:r>
            <a:r>
              <a:rPr lang="en-US" altLang="ko-KR" dirty="0" err="1"/>
              <a:t>usSmallNodeCnt</a:t>
            </a:r>
            <a:r>
              <a:rPr lang="en-US" altLang="ko-KR" dirty="0"/>
              <a:t>) : </a:t>
            </a:r>
            <a:r>
              <a:rPr lang="en-US" altLang="ko-KR" dirty="0" err="1"/>
              <a:t>ucMergeSmallThdPer</a:t>
            </a:r>
            <a:endParaRPr lang="en-US" altLang="ko-KR" dirty="0"/>
          </a:p>
          <a:p>
            <a:pPr lvl="1"/>
            <a:r>
              <a:rPr lang="en-US" altLang="ko-KR" dirty="0"/>
              <a:t>else if (</a:t>
            </a:r>
            <a:r>
              <a:rPr lang="en-US" altLang="ko-KR" dirty="0" err="1"/>
              <a:t>usValidCellCnt</a:t>
            </a:r>
            <a:r>
              <a:rPr lang="en-US" altLang="ko-KR" dirty="0"/>
              <a:t> &lt; </a:t>
            </a:r>
            <a:r>
              <a:rPr lang="en-US" altLang="ko-KR" dirty="0" err="1"/>
              <a:t>usMediumNodeCnt</a:t>
            </a:r>
            <a:r>
              <a:rPr lang="en-US" altLang="ko-KR" dirty="0"/>
              <a:t>) : </a:t>
            </a:r>
            <a:r>
              <a:rPr lang="en-US" altLang="ko-KR" dirty="0" err="1"/>
              <a:t>ucMergeMediumThdPer</a:t>
            </a:r>
            <a:endParaRPr lang="en-US" altLang="ko-KR" dirty="0"/>
          </a:p>
          <a:p>
            <a:pPr lvl="1"/>
            <a:r>
              <a:rPr lang="en-US" altLang="ko-KR" dirty="0"/>
              <a:t>else : </a:t>
            </a:r>
            <a:r>
              <a:rPr lang="en-US" altLang="ko-KR" dirty="0" err="1"/>
              <a:t>ucMergeMediumThdPer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176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317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829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095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775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Center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edge</a:t>
                </a:r>
                <a:r>
                  <a:rPr lang="ko-KR" altLang="en-US" dirty="0">
                    <a:sym typeface="Wingdings" panose="05000000000000000000" pitchFamily="2" charset="2"/>
                  </a:rPr>
                  <a:t>로 </a:t>
                </a:r>
                <a:r>
                  <a:rPr lang="en-US" altLang="ko-KR" dirty="0">
                    <a:sym typeface="Wingdings" panose="05000000000000000000" pitchFamily="2" charset="2"/>
                  </a:rPr>
                  <a:t>drawing </a:t>
                </a:r>
                <a:r>
                  <a:rPr lang="ko-KR" altLang="en-US" dirty="0">
                    <a:sym typeface="Wingdings" panose="05000000000000000000" pitchFamily="2" charset="2"/>
                  </a:rPr>
                  <a:t>시 감도를 조절하기 위해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 dirty="0" err="1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EdgeExpand_MaxD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이용 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corner 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여부 확인 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(corner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경우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 corner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의 방향 확인</a:t>
                </a:r>
                <a:endParaRPr lang="en-US" altLang="ko-KR" sz="1200" dirty="0"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altLang="ko-KR" sz="1200" dirty="0"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Corner</a:t>
                </a:r>
                <a:r>
                  <a:rPr lang="ko-KR" altLang="en-US" sz="1200" dirty="0" err="1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일때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touch 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면적 더 작아 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delta 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값 큼 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 err="1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제어값</a:t>
                </a:r>
                <a:r>
                  <a:rPr lang="ko-KR" altLang="en-US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더 큼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?</a:t>
                </a:r>
              </a:p>
              <a:p>
                <a:endParaRPr lang="en-US" altLang="ko-KR" sz="1200" dirty="0">
                  <a:solidFill>
                    <a:srgbClr val="0070C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ko-KR" altLang="en-US" sz="1200" i="0" u="sng">
                    <a:latin typeface="Cambria Math" panose="02040503050406030204" pitchFamily="18" charset="0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r>
                  <a:rPr lang="en-US" altLang="ko-KR" sz="1200" u="sng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200" i="0" u="sng">
                    <a:latin typeface="Cambria Math" panose="02040503050406030204" pitchFamily="18" charset="0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𝛽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역시 </a:t>
                </a:r>
                <a:r>
                  <a:rPr lang="ko-KR" altLang="en-US" dirty="0" err="1"/>
                  <a:t>상수긴</a:t>
                </a:r>
                <a:r>
                  <a:rPr lang="ko-KR" altLang="en-US" dirty="0"/>
                  <a:t> 한데</a:t>
                </a:r>
                <a:r>
                  <a:rPr lang="en-US" altLang="ko-KR" dirty="0"/>
                  <a:t>, parameter</a:t>
                </a:r>
                <a:r>
                  <a:rPr lang="ko-KR" altLang="en-US" dirty="0"/>
                  <a:t>가 별도로 </a:t>
                </a:r>
                <a:r>
                  <a:rPr lang="en-US" altLang="ko-KR" dirty="0"/>
                  <a:t>define</a:t>
                </a:r>
                <a:r>
                  <a:rPr lang="ko-KR" altLang="en-US" dirty="0"/>
                  <a:t>되어 있지는 않음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37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213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EdgeExpand_MaxD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이용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corner/edge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여부 확인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방향 확인</a:t>
            </a: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MaxcellVal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작아짐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d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d2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작아짐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사실상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MaxcellVal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크기는 거의 차이가 없음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edge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쪽으로 갈수록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usValidCellCnt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TmpExtStrength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 length)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작아짐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 </a:t>
            </a:r>
            <a:r>
              <a:rPr lang="ko-KR" alt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재정리해야함</a:t>
            </a:r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edge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그릴때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선 매끄럽지 않음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대신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edge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에서 첫 터치할 경우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edge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쪽으로 터치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당겨줌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04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8006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3434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RealMaxDelta</a:t>
            </a:r>
            <a:r>
              <a:rPr lang="en-US" altLang="ko-KR" dirty="0"/>
              <a:t> = MI + MI * (</a:t>
            </a:r>
            <a:r>
              <a:rPr lang="en-US" altLang="ko-KR" dirty="0" err="1"/>
              <a:t>coef</a:t>
            </a:r>
            <a:r>
              <a:rPr lang="en-US" altLang="ko-KR" dirty="0"/>
              <a:t>)/512 </a:t>
            </a:r>
            <a:r>
              <a:rPr lang="ko-KR" altLang="en-US" dirty="0"/>
              <a:t>이므로  </a:t>
            </a:r>
            <a:r>
              <a:rPr lang="en-US" altLang="ko-KR" dirty="0"/>
              <a:t>(MI:</a:t>
            </a:r>
            <a:r>
              <a:rPr lang="ko-KR" altLang="en-US" dirty="0"/>
              <a:t> </a:t>
            </a:r>
            <a:r>
              <a:rPr lang="en-US" altLang="ko-KR" dirty="0"/>
              <a:t>Max</a:t>
            </a:r>
            <a:r>
              <a:rPr lang="ko-KR" altLang="en-US" dirty="0"/>
              <a:t> </a:t>
            </a:r>
            <a:r>
              <a:rPr lang="en-US" altLang="ko-KR"/>
              <a:t>Intensity)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MI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(MI/2) ~ </a:t>
            </a:r>
            <a:r>
              <a:rPr lang="ko-KR" altLang="en-US" dirty="0"/>
              <a:t>최소 </a:t>
            </a:r>
            <a:r>
              <a:rPr lang="en-US" altLang="ko-KR" dirty="0"/>
              <a:t>MI </a:t>
            </a:r>
            <a:r>
              <a:rPr lang="ko-KR" altLang="en-US" dirty="0"/>
              <a:t>로 보정된다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645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어느 단계까지 했는지</a:t>
            </a:r>
            <a:r>
              <a:rPr lang="en-US" altLang="ko-KR" dirty="0"/>
              <a:t>, </a:t>
            </a:r>
            <a:r>
              <a:rPr lang="ko-KR" altLang="en-US" dirty="0"/>
              <a:t>지금은 어느 단계 하고있는지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710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558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3834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aseline="0" dirty="0"/>
              <a:t>일반 매칭</a:t>
            </a: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/>
              <a:t>1) Label </a:t>
            </a:r>
            <a:r>
              <a:rPr lang="ko-KR" altLang="en-US" baseline="0" dirty="0"/>
              <a:t>두개 이상 </a:t>
            </a:r>
            <a:r>
              <a:rPr lang="en-US" altLang="ko-KR" baseline="0" dirty="0"/>
              <a:t>2) Current finger != </a:t>
            </a:r>
            <a:r>
              <a:rPr lang="en-US" altLang="ko-KR" baseline="0" dirty="0" err="1"/>
              <a:t>Prev</a:t>
            </a:r>
            <a:r>
              <a:rPr lang="en-US" altLang="ko-KR" baseline="0" dirty="0"/>
              <a:t> finger 3) </a:t>
            </a:r>
            <a:r>
              <a:rPr lang="en-US" altLang="ko-KR" baseline="0" dirty="0" err="1"/>
              <a:t>Rect</a:t>
            </a:r>
            <a:r>
              <a:rPr lang="en-US" altLang="ko-KR" baseline="0" dirty="0"/>
              <a:t> “Max – Min” &gt; </a:t>
            </a:r>
            <a:r>
              <a:rPr lang="en-US" altLang="ko-KR" baseline="0" dirty="0" err="1"/>
              <a:t>Thd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Center match</a:t>
            </a:r>
            <a:r>
              <a:rPr lang="ko-KR" altLang="en-US" baseline="0" dirty="0" err="1"/>
              <a:t>일경우</a:t>
            </a:r>
            <a:r>
              <a:rPr lang="ko-KR" altLang="en-US" baseline="0" dirty="0"/>
              <a:t> 빨강벡터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초록벡터의 </a:t>
            </a:r>
            <a:r>
              <a:rPr lang="ko-KR" altLang="en-US" baseline="0" dirty="0" err="1"/>
              <a:t>차이값을</a:t>
            </a:r>
            <a:r>
              <a:rPr lang="ko-KR" altLang="en-US" baseline="0" dirty="0"/>
              <a:t> 가지고 매칭시킴</a:t>
            </a:r>
            <a:endParaRPr lang="en-US" altLang="ko-KR" baseline="0" dirty="0"/>
          </a:p>
          <a:p>
            <a:r>
              <a:rPr lang="ko-KR" altLang="en-US" baseline="0" dirty="0"/>
              <a:t>매칭 이후 </a:t>
            </a:r>
            <a:r>
              <a:rPr lang="en-US" altLang="ko-KR" baseline="0" dirty="0"/>
              <a:t>Tracking Distance </a:t>
            </a:r>
            <a:r>
              <a:rPr lang="en-US" altLang="ko-KR" baseline="0" dirty="0" err="1"/>
              <a:t>Thd</a:t>
            </a:r>
            <a:r>
              <a:rPr lang="ko-KR" altLang="en-US" baseline="0" dirty="0"/>
              <a:t>에 맞추기 위해 각 </a:t>
            </a:r>
            <a:r>
              <a:rPr lang="ko-KR" altLang="en-US" baseline="0" dirty="0" err="1"/>
              <a:t>매칭좌표를</a:t>
            </a:r>
            <a:r>
              <a:rPr lang="ko-KR" altLang="en-US" baseline="0" dirty="0"/>
              <a:t> 넣어준다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7336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0793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어느 단계까지 했는지</a:t>
            </a:r>
            <a:r>
              <a:rPr lang="en-US" altLang="ko-KR" dirty="0"/>
              <a:t>, </a:t>
            </a:r>
            <a:r>
              <a:rPr lang="ko-KR" altLang="en-US" dirty="0"/>
              <a:t>지금은 어느 단계 하고있는지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9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780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2) 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 좌표 반영 비중 높을수록 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 좌표와 가깝게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 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좌표가 생성 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Latency 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증가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실제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좌표간 거리 발생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22500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bFingerMeanSmoothing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=1 </a:t>
            </a:r>
            <a:r>
              <a:rPr lang="ko-KR" altLang="en-US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인 경우</a:t>
            </a:r>
            <a:r>
              <a:rPr lang="en-US" altLang="ko-KR" sz="10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SmoothOrgInter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Avg smooth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둘 중 하나만 수행 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둘 다 수행되는 경우 없음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/*parameter*/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SmoothPastOrgInter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↑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OrgPast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비중 증가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(=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OrgPast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좌표가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Past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좌표보다 뒤에 있으므로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ucSmoothPastOrgInter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키워줄수록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Smoothing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약해짐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그러나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drawing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속도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smoothing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정도에 따라 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 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약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강 정도 달라질 것으로 예상</a:t>
            </a:r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5655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X= (13/12)[2]+(17/12)[1]+(17/12)[0]+(13/12)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OrgPos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T=X/5</a:t>
            </a: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1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Avg smoothing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보다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SmoothPastOrgInter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smoothing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강도 셈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(Past,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OrgPast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둘다 고려하기 때문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?)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4967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차 좌표 계산 수행하지 않는 경우 있음 </a:t>
            </a:r>
            <a:r>
              <a:rPr lang="en-US" altLang="ko-KR" dirty="0">
                <a:sym typeface="Wingdings" panose="05000000000000000000" pitchFamily="2" charset="2"/>
              </a:rPr>
              <a:t> (</a:t>
            </a: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bFingerMeanSmoothing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=0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인 경우에는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 좌표 계산만 수행됨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SmoothingCoefficient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/2 :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반올림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계수 기준으로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SmoothingCoefficient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distance) + (distance) =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SmoothingCoefficient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남으니까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SmoothingCoefficient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나눠서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만들어줌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(weighted sum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비슷한 개념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Avg smoothing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비교해서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짧게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할 수록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(Distance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짧을수록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Jitter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크게 느껴지는 것 보정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(Jitter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속도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(Distance)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측면에서 고려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/*parameter*/</a:t>
            </a:r>
          </a:p>
          <a:p>
            <a:pPr marL="0" indent="0">
              <a:buNone/>
            </a:pP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cDisSmoothOffset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↑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Pos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비중 증가     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Smoothing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약화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	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↓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PastPos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비중 증가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Smoothing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강화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lMoveSmoothingLevel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	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↑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반영 커짐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Smoothing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강화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8624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Prediction: distance-based smoothing </a:t>
            </a:r>
            <a:r>
              <a:rPr lang="ko-KR" altLang="en-US" dirty="0"/>
              <a:t>코드 내부에 위치 </a:t>
            </a:r>
            <a:r>
              <a:rPr lang="en-US" altLang="ko-KR" dirty="0"/>
              <a:t>(Vector prediction define</a:t>
            </a:r>
            <a:r>
              <a:rPr lang="ko-KR" altLang="en-US" dirty="0"/>
              <a:t> 되었을 시 </a:t>
            </a:r>
            <a:r>
              <a:rPr lang="en-US" altLang="ko-KR" dirty="0"/>
              <a:t>distance-based </a:t>
            </a:r>
            <a:r>
              <a:rPr lang="ko-KR" altLang="en-US" dirty="0"/>
              <a:t>에서 함께 수행됨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71304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Vector</a:t>
            </a:r>
            <a:r>
              <a:rPr lang="ko-KR" altLang="en-US" dirty="0"/>
              <a:t> </a:t>
            </a:r>
            <a:r>
              <a:rPr lang="en-US" altLang="ko-KR" dirty="0"/>
              <a:t>Prediction: distance-based smoothing </a:t>
            </a:r>
            <a:r>
              <a:rPr lang="ko-KR" altLang="en-US" dirty="0"/>
              <a:t>코드 내부에 위치 </a:t>
            </a:r>
            <a:r>
              <a:rPr lang="en-US" altLang="ko-KR" dirty="0"/>
              <a:t>(Vector prediction define</a:t>
            </a:r>
            <a:r>
              <a:rPr lang="ko-KR" altLang="en-US" dirty="0"/>
              <a:t> 되었을 시 </a:t>
            </a:r>
            <a:r>
              <a:rPr lang="en-US" altLang="ko-KR" dirty="0"/>
              <a:t>distance-based </a:t>
            </a:r>
            <a:r>
              <a:rPr lang="ko-KR" altLang="en-US" dirty="0"/>
              <a:t>에서 함께 수행됨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distance: (S0,C) (S0,T) </a:t>
            </a:r>
            <a:r>
              <a:rPr lang="ko-KR" altLang="en-US" dirty="0"/>
              <a:t>큰 차이 없을 것 </a:t>
            </a:r>
            <a:r>
              <a:rPr lang="en-US" altLang="ko-KR" dirty="0"/>
              <a:t>/ </a:t>
            </a:r>
            <a:r>
              <a:rPr lang="ko-KR" altLang="en-US" dirty="0"/>
              <a:t>원래 </a:t>
            </a:r>
            <a:r>
              <a:rPr lang="en-US" altLang="ko-KR" dirty="0"/>
              <a:t>drawing</a:t>
            </a:r>
            <a:r>
              <a:rPr lang="ko-KR" altLang="en-US" dirty="0"/>
              <a:t> 속도 반영하기 위해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ProjectionVector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‘</a:t>
            </a: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PrevVector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정사영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 가장 가까운 좌표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수선의 발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)’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가리키는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vector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PredPos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S2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</a:t>
            </a: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ProjectionVector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가리키는 위치로 이동한 좌표</a:t>
            </a: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(Edge) Pos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좌표 </a:t>
            </a: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PredPos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이동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Smoothing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더 강하게 주기 위해</a:t>
            </a: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ProjectionEnable</a:t>
            </a:r>
            <a:r>
              <a:rPr lang="en-US" altLang="ko-KR" dirty="0"/>
              <a:t>=YES (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usDistThdStationaryToMoving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보다 빠르게 이동한 경우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: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IIRProjectionVector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ProjectionVector</a:t>
            </a: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ProjectionEnable</a:t>
            </a:r>
            <a:r>
              <a:rPr lang="en-US" altLang="ko-KR" dirty="0"/>
              <a:t>=NO :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IIRProjectionVector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IIRProjectionVector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별로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ProjectionEnable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설정해 주지만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쓰이는 곳은 없음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35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Smoothing </a:t>
            </a:r>
            <a:r>
              <a:rPr lang="ko-KR" altLang="en-US" dirty="0"/>
              <a:t>후 좌표가 </a:t>
            </a:r>
            <a:r>
              <a:rPr lang="en-US" altLang="ko-KR" dirty="0"/>
              <a:t>Edge</a:t>
            </a:r>
            <a:r>
              <a:rPr lang="ko-KR" altLang="en-US" dirty="0"/>
              <a:t>에 위치한 경우 한번 더 </a:t>
            </a:r>
            <a:r>
              <a:rPr lang="en-US" altLang="ko-KR" dirty="0"/>
              <a:t>smoothing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Edge</a:t>
            </a:r>
            <a:r>
              <a:rPr lang="ko-KR" altLang="en-US" dirty="0"/>
              <a:t>는 </a:t>
            </a:r>
            <a:r>
              <a:rPr lang="en-US" altLang="ko-KR" dirty="0"/>
              <a:t>Jitter, latency</a:t>
            </a:r>
            <a:r>
              <a:rPr lang="ko-KR" altLang="en-US" dirty="0"/>
              <a:t>가 </a:t>
            </a:r>
            <a:r>
              <a:rPr lang="en-US" altLang="ko-KR" dirty="0"/>
              <a:t>center</a:t>
            </a:r>
            <a:r>
              <a:rPr lang="ko-KR" altLang="en-US" dirty="0"/>
              <a:t>일 때 보다 더 </a:t>
            </a:r>
            <a:r>
              <a:rPr lang="ko-KR" altLang="en-US" dirty="0" err="1"/>
              <a:t>안좋음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특성이 다름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때문에 한번 더 </a:t>
            </a:r>
            <a:r>
              <a:rPr lang="en-US" altLang="ko-KR" dirty="0">
                <a:sym typeface="Wingdings" panose="05000000000000000000" pitchFamily="2" charset="2"/>
              </a:rPr>
              <a:t>smoothing </a:t>
            </a:r>
            <a:r>
              <a:rPr lang="ko-KR" altLang="en-US" dirty="0">
                <a:sym typeface="Wingdings" panose="05000000000000000000" pitchFamily="2" charset="2"/>
              </a:rPr>
              <a:t>해 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/*parameter*/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cEdgeSmoothing_Finger_On</a:t>
            </a:r>
            <a:endParaRPr lang="en-US" altLang="ko-KR" sz="10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↑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distance &amp;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SmoothingCoefficient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커짐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승수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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PastPos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영향 커짐 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   Smoothing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강화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4590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distance </a:t>
            </a:r>
            <a:r>
              <a:rPr lang="ko-KR" altLang="en-US" dirty="0"/>
              <a:t>짧을 때 정지된 상태로 봄 </a:t>
            </a:r>
            <a:r>
              <a:rPr lang="en-US" altLang="ko-KR" dirty="0"/>
              <a:t>(jitter </a:t>
            </a:r>
            <a:r>
              <a:rPr lang="ko-KR" altLang="en-US" dirty="0"/>
              <a:t>섞였다고 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Threshold </a:t>
            </a:r>
            <a:r>
              <a:rPr lang="ko-KR" altLang="en-US" dirty="0"/>
              <a:t>강하게 할수록 작게 </a:t>
            </a:r>
            <a:r>
              <a:rPr lang="en-US" altLang="ko-KR" dirty="0"/>
              <a:t>drawing</a:t>
            </a:r>
            <a:r>
              <a:rPr lang="ko-KR" altLang="en-US" dirty="0"/>
              <a:t> 할 때 역시 </a:t>
            </a:r>
            <a:r>
              <a:rPr lang="en-US" altLang="ko-KR" dirty="0"/>
              <a:t>Jitter</a:t>
            </a:r>
            <a:r>
              <a:rPr lang="ko-KR" altLang="en-US" dirty="0"/>
              <a:t>로 판단하고 정지된 좌표 출력할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DrawFlag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 = 0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수정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다음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frame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touch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있는 경우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단계가 수행될 수 있도록 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5664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25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항상 </a:t>
                </a:r>
                <a:r>
                  <a:rPr lang="ko-KR" altLang="en-US" sz="12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켜두는</a:t>
                </a:r>
                <a:r>
                  <a:rPr lang="ko-KR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 것은 아님 </a:t>
                </a:r>
                <a:r>
                  <a:rPr lang="en-US" altLang="ko-K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-&gt; </a:t>
                </a:r>
                <a:r>
                  <a:rPr lang="ko-KR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결국 가상의좌표를 생성해내는 것이기 때문에 </a:t>
                </a:r>
                <a:r>
                  <a:rPr lang="en-US" altLang="ko-KR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ghost</a:t>
                </a:r>
                <a:r>
                  <a:rPr lang="ko-KR" altLang="en-US" sz="1200" b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sym typeface="Wingdings" panose="05000000000000000000" pitchFamily="2" charset="2"/>
                  </a:rPr>
                  <a:t>처럼 뜰 수도 있으므로</a:t>
                </a:r>
                <a:endParaRPr lang="en-US" altLang="ko-KR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Data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120Hz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Mux </a:t>
                </a:r>
                <a:r>
                  <a:rPr lang="ko-KR" altLang="en-US" dirty="0"/>
                  <a:t>단위로 받음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touch</a:t>
                </a:r>
                <a:r>
                  <a:rPr lang="ko-KR" altLang="en-US" dirty="0">
                    <a:sym typeface="Wingdings" panose="05000000000000000000" pitchFamily="2" charset="2"/>
                  </a:rPr>
                  <a:t>한 시점과 맞지 않으면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역시 좌표인식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못하게됨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조건</a:t>
                </a:r>
                <a:r>
                  <a:rPr lang="en-US" altLang="ko-KR" dirty="0"/>
                  <a:t>1) </a:t>
                </a:r>
                <a:r>
                  <a:rPr lang="ko-KR" altLang="en-US" dirty="0"/>
                  <a:t>만약 이전 </a:t>
                </a:r>
                <a:r>
                  <a:rPr lang="en-US" altLang="ko-KR" dirty="0"/>
                  <a:t>frame</a:t>
                </a:r>
                <a:r>
                  <a:rPr lang="ko-KR" altLang="en-US" dirty="0"/>
                  <a:t>의 좌표가 출력된 상태에서 가상으로 생성한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이전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 좌표를 내보낸다면 섞일 가능성이 있으므로</a:t>
                </a:r>
                <a:endParaRPr lang="en-US" altLang="ko-KR" dirty="0"/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4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400" b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iInternalXRes</a:t>
                </a:r>
                <a:endParaRPr lang="en-US" altLang="ko-KR" sz="14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조건</a:t>
                </a:r>
                <a:r>
                  <a:rPr lang="en-US" altLang="ko-KR" dirty="0"/>
                  <a:t>1: </a:t>
                </a:r>
                <a:r>
                  <a:rPr lang="ko-KR" altLang="en-US" dirty="0"/>
                  <a:t>만약 이전 </a:t>
                </a:r>
                <a:r>
                  <a:rPr lang="en-US" altLang="ko-KR" dirty="0"/>
                  <a:t>frame</a:t>
                </a:r>
                <a:r>
                  <a:rPr lang="ko-KR" altLang="en-US" dirty="0"/>
                  <a:t>의 좌표가 출력된 상태에서 가상으로 생성한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이전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 좌표를 내보낸다면 섞일 가능성이 있으므로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Left(Edge)  Right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y = 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FirstPos.y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- (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FirstPos.x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i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×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y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기울기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 / x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기울기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34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8417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In-out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은 일반적으로 항상 </a:t>
            </a:r>
            <a:r>
              <a:rPr lang="ko-KR" altLang="en-US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켜둠</a:t>
            </a: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Max(|</a:t>
            </a: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Dist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|)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사용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속도 가장 빠른 경우를 반영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가장 세게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 </a:t>
            </a:r>
            <a:r>
              <a:rPr lang="ko-KR" altLang="en-US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가해줌</a:t>
            </a:r>
            <a:endParaRPr lang="ko-KR" altLang="en-US" dirty="0"/>
          </a:p>
          <a:p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/* parameter */</a:t>
            </a:r>
          </a:p>
          <a:p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ucPostProcessExpendDiv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클수록 </a:t>
            </a: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Dist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[0]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영향 </a:t>
            </a:r>
            <a:r>
              <a:rPr lang="ko-KR" altLang="en-US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작아짐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OrgPast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[0]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영향 </a:t>
            </a:r>
            <a:r>
              <a:rPr lang="ko-KR" altLang="en-US" sz="12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강해짐</a:t>
            </a:r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smoothing </a:t>
            </a:r>
            <a:r>
              <a:rPr lang="ko-KR" altLang="en-US" sz="1200" dirty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영향 </a:t>
            </a:r>
            <a:endParaRPr lang="en-US" altLang="ko-KR" sz="12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6232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1317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이전에 어느 단계까지 했는지</a:t>
            </a:r>
            <a:r>
              <a:rPr lang="en-US" altLang="ko-KR" dirty="0"/>
              <a:t>, </a:t>
            </a:r>
            <a:r>
              <a:rPr lang="ko-KR" altLang="en-US" dirty="0"/>
              <a:t>지금은 어느 단계 하고있는지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7843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9567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0844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T=3/4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곡선 표현 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8159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0840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1317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25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233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9320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ucEdgeExpandCoef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경우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작지 않은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finger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 drawing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할 경우 선이 매끄럽지 못함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가장 강하게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expand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수행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4636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iXExpandStart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1*UNIT_DIST</a:t>
            </a:r>
          </a:p>
          <a:p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sXExpandStartOffset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키울수록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Edge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영역 증가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X-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iXExpandStart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 &lt; 0  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anose="05000000000000000000" pitchFamily="2" charset="2"/>
              </a:rPr>
              <a:t>로 끌어당김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7178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4388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5552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Touch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algorithm</a:t>
                </a:r>
                <a:r>
                  <a:rPr lang="ko-KR" altLang="en-US" dirty="0"/>
                  <a:t>은 실제 좌표</a:t>
                </a:r>
                <a:r>
                  <a:rPr lang="en-US" altLang="ko-KR" dirty="0"/>
                  <a:t>*</a:t>
                </a:r>
                <a:r>
                  <a:rPr lang="en-US" altLang="ko-KR" b="1" dirty="0"/>
                  <a:t>256</a:t>
                </a:r>
                <a:r>
                  <a:rPr lang="ko-KR" altLang="en-US" dirty="0"/>
                  <a:t>한 좌표</a:t>
                </a:r>
                <a:r>
                  <a:rPr lang="en-US" altLang="ko-KR" dirty="0"/>
                  <a:t>(Resolution)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iXOffset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UNIT_DIST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(2*</a:t>
                </a:r>
                <a:r>
                  <a:rPr lang="en-US" altLang="ko-KR" dirty="0" err="1"/>
                  <a:t>iXEdgeNum-iXEdgeDen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(2*</a:t>
                </a:r>
                <a:r>
                  <a:rPr lang="en-US" altLang="ko-KR" dirty="0" err="1"/>
                  <a:t>iXEdgeDen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= UNIT_DIST / 2 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iInternalRes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내부 </a:t>
                </a:r>
                <a:r>
                  <a:rPr lang="en-US" altLang="ko-KR" dirty="0"/>
                  <a:t>Resolution</a:t>
                </a:r>
              </a:p>
              <a:p>
                <a:r>
                  <a:rPr lang="en-US" altLang="ko-KR" dirty="0" err="1"/>
                  <a:t>iResolution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실제 </a:t>
                </a:r>
                <a:r>
                  <a:rPr lang="en-US" altLang="ko-KR" dirty="0"/>
                  <a:t>Resolution</a:t>
                </a:r>
              </a:p>
              <a:p>
                <a:r>
                  <a:rPr lang="en-US" altLang="ko-KR" dirty="0" err="1"/>
                  <a:t>iInternalXRes</a:t>
                </a:r>
                <a:r>
                  <a:rPr lang="en-US" altLang="ko-KR" dirty="0"/>
                  <a:t> = (ROW_MAX-1) &lt;&lt; POS_BOOST_SHIFT</a:t>
                </a: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err="1"/>
                  <a:t>iInternalYRes</a:t>
                </a:r>
                <a:r>
                  <a:rPr lang="en-US" altLang="ko-KR" dirty="0"/>
                  <a:t> = (COL_MAX-1) &lt;&lt; POS_BOOST_SHIFT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/*parameter*/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</m:t>
                    </m:r>
                    <m:r>
                      <a:rPr lang="en-US" altLang="ko-KR" sz="1200" b="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1200" i="1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𝑅𝑒𝑠𝑜𝑙𝑢𝑡𝑖𝑜𝑛𝑂𝑓𝑓𝑠𝑒𝑡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현재 좌표의 위치에 따라 </a:t>
                </a:r>
                <a:r>
                  <a:rPr lang="en-US" altLang="ko-KR" dirty="0"/>
                  <a:t>scaling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조정 정도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운동량</a:t>
                </a:r>
                <a:r>
                  <a:rPr lang="en-US" altLang="ko-KR" baseline="0" dirty="0"/>
                  <a:t>)</a:t>
                </a:r>
                <a:r>
                  <a:rPr lang="ko-KR" altLang="en-US" baseline="0" dirty="0"/>
                  <a:t> 다름 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현재 좌표</a:t>
                </a:r>
                <a:r>
                  <a:rPr lang="en-US" altLang="ko-KR" baseline="0" dirty="0"/>
                  <a:t>=0 </a:t>
                </a:r>
                <a:r>
                  <a:rPr lang="ko-KR" altLang="en-US" baseline="0" dirty="0"/>
                  <a:t>이면 </a:t>
                </a:r>
                <a:r>
                  <a:rPr lang="en-US" altLang="ko-KR" baseline="0" dirty="0"/>
                  <a:t>parameter</a:t>
                </a:r>
                <a:r>
                  <a:rPr lang="ko-KR" altLang="en-US" baseline="0" dirty="0"/>
                  <a:t>값 조정해도 위치 변화 </a:t>
                </a:r>
                <a:r>
                  <a:rPr lang="en-US" altLang="ko-KR" baseline="0" dirty="0"/>
                  <a:t>X)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현재 좌표의 위치와</a:t>
                </a:r>
                <a:r>
                  <a:rPr lang="ko-KR" altLang="en-US" baseline="0" dirty="0"/>
                  <a:t> 상관없이 </a:t>
                </a:r>
                <a:r>
                  <a:rPr lang="en-US" altLang="ko-KR" baseline="0" dirty="0"/>
                  <a:t>scaling </a:t>
                </a:r>
                <a:r>
                  <a:rPr lang="ko-KR" altLang="en-US" baseline="0" dirty="0"/>
                  <a:t>조정 정도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운동량</a:t>
                </a:r>
                <a:r>
                  <a:rPr lang="en-US" altLang="ko-KR" baseline="0" dirty="0"/>
                  <a:t>) </a:t>
                </a:r>
                <a:r>
                  <a:rPr lang="ko-KR" altLang="en-US" baseline="0" dirty="0"/>
                  <a:t>같음 </a:t>
                </a:r>
                <a:endParaRPr lang="en-US" altLang="ko-KR" baseline="0" dirty="0"/>
              </a:p>
              <a:p>
                <a:endParaRPr lang="en-US" altLang="ko-KR" baseline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Touch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algorithm</a:t>
                </a:r>
                <a:r>
                  <a:rPr lang="ko-KR" altLang="en-US" dirty="0"/>
                  <a:t>은 실제 좌표</a:t>
                </a:r>
                <a:r>
                  <a:rPr lang="en-US" altLang="ko-KR" dirty="0"/>
                  <a:t>*</a:t>
                </a:r>
                <a:r>
                  <a:rPr lang="en-US" altLang="ko-KR" b="1" dirty="0"/>
                  <a:t>256</a:t>
                </a:r>
                <a:r>
                  <a:rPr lang="ko-KR" altLang="en-US" dirty="0"/>
                  <a:t>한 좌표</a:t>
                </a:r>
                <a:r>
                  <a:rPr lang="en-US" altLang="ko-KR" dirty="0"/>
                  <a:t>(Resolution)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iXOffset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UNIT_DIST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(2*</a:t>
                </a:r>
                <a:r>
                  <a:rPr lang="en-US" altLang="ko-KR" dirty="0" err="1"/>
                  <a:t>iXEdgeNum-iXEdgeDen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(2*</a:t>
                </a:r>
                <a:r>
                  <a:rPr lang="en-US" altLang="ko-KR" dirty="0" err="1"/>
                  <a:t>iXEdgeDen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= UNIT_DIST / 2 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iInternalRes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내부 </a:t>
                </a:r>
                <a:r>
                  <a:rPr lang="en-US" altLang="ko-KR" dirty="0"/>
                  <a:t>Resolution</a:t>
                </a:r>
              </a:p>
              <a:p>
                <a:r>
                  <a:rPr lang="en-US" altLang="ko-KR" dirty="0" err="1"/>
                  <a:t>iResolution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실제 </a:t>
                </a:r>
                <a:r>
                  <a:rPr lang="en-US" altLang="ko-KR" dirty="0"/>
                  <a:t>Resolution</a:t>
                </a:r>
              </a:p>
              <a:p>
                <a:r>
                  <a:rPr lang="en-US" altLang="ko-KR" dirty="0" err="1"/>
                  <a:t>iInternalXRes</a:t>
                </a:r>
                <a:r>
                  <a:rPr lang="en-US" altLang="ko-KR" dirty="0"/>
                  <a:t> = (ROW_MAX-1) &lt;&lt; POS_BOOST_SHIFT</a:t>
                </a:r>
              </a:p>
              <a:p>
                <a:pPr marL="0" marR="0" lvl="0" indent="0" algn="l" defTabSz="914400" rtl="0" eaLnBrk="0" fontAlgn="base" latinLnBrk="1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 err="1"/>
                  <a:t>iInternalYRes</a:t>
                </a:r>
                <a:r>
                  <a:rPr lang="en-US" altLang="ko-KR" dirty="0"/>
                  <a:t> = (COL_MAX-1) &lt;&lt; POS_BOOST_SHIFT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/*parameter*/</a:t>
                </a:r>
              </a:p>
              <a:p>
                <a:r>
                  <a:rPr lang="en-US" altLang="ko-KR" sz="120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𝑠𝐹𝑖𝑛𝑔𝑒𝑟𝐺𝑙𝑜𝑏𝑎𝑙𝐶𝑜𝑜𝑟𝑑𝑖</a:t>
                </a:r>
                <a:r>
                  <a:rPr lang="en-US" altLang="ko-KR" sz="1200" b="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𝑌</a:t>
                </a:r>
                <a:r>
                  <a:rPr lang="en-US" altLang="ko-KR" sz="120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𝑅𝑒𝑠𝑜𝑙𝑢𝑡𝑖𝑜𝑛𝑂𝑓𝑓𝑠𝑒𝑡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현재 좌표의 위치에 따라 </a:t>
                </a:r>
                <a:r>
                  <a:rPr lang="en-US" altLang="ko-KR" dirty="0"/>
                  <a:t>scaling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조정 정도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운동량</a:t>
                </a:r>
                <a:r>
                  <a:rPr lang="en-US" altLang="ko-KR" baseline="0" dirty="0"/>
                  <a:t>)</a:t>
                </a:r>
                <a:r>
                  <a:rPr lang="ko-KR" altLang="en-US" baseline="0" dirty="0"/>
                  <a:t> 다름 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현재 좌표</a:t>
                </a:r>
                <a:r>
                  <a:rPr lang="en-US" altLang="ko-KR" baseline="0" dirty="0"/>
                  <a:t>=0 </a:t>
                </a:r>
                <a:r>
                  <a:rPr lang="ko-KR" altLang="en-US" baseline="0" dirty="0"/>
                  <a:t>이면 </a:t>
                </a:r>
                <a:r>
                  <a:rPr lang="en-US" altLang="ko-KR" baseline="0" dirty="0"/>
                  <a:t>parameter</a:t>
                </a:r>
                <a:r>
                  <a:rPr lang="ko-KR" altLang="en-US" baseline="0" dirty="0"/>
                  <a:t>값 조정해도 위치 변화 </a:t>
                </a:r>
                <a:r>
                  <a:rPr lang="en-US" altLang="ko-KR" baseline="0" dirty="0"/>
                  <a:t>X)</a:t>
                </a:r>
                <a:endParaRPr lang="en-US" altLang="ko-KR" dirty="0"/>
              </a:p>
              <a:p>
                <a:r>
                  <a:rPr lang="en-US" altLang="ko-KR" sz="1200" b="0" i="0">
                    <a:solidFill>
                      <a:srgbClr val="0070C0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𝑠𝐹𝑖𝑛𝑔𝑒𝑟𝐺𝑙𝑜𝑏𝑎𝑙𝐶𝑜𝑜𝑟𝑑𝑖𝑂𝑓𝑓𝑠𝑒𝑡𝑋</a:t>
                </a:r>
                <a:r>
                  <a:rPr lang="en-US" altLang="ko-KR" dirty="0"/>
                  <a:t> : </a:t>
                </a:r>
                <a:r>
                  <a:rPr lang="ko-KR" altLang="en-US" dirty="0"/>
                  <a:t>현재 좌표의 위치와</a:t>
                </a:r>
                <a:r>
                  <a:rPr lang="ko-KR" altLang="en-US" baseline="0" dirty="0"/>
                  <a:t> 상관없이 </a:t>
                </a:r>
                <a:r>
                  <a:rPr lang="en-US" altLang="ko-KR" baseline="0" dirty="0"/>
                  <a:t>scaling </a:t>
                </a:r>
                <a:r>
                  <a:rPr lang="ko-KR" altLang="en-US" baseline="0" dirty="0"/>
                  <a:t>조정 정도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/>
                  <a:t>운동량</a:t>
                </a:r>
                <a:r>
                  <a:rPr lang="en-US" altLang="ko-KR" baseline="0" dirty="0"/>
                  <a:t>) </a:t>
                </a:r>
                <a:r>
                  <a:rPr lang="ko-KR" altLang="en-US" baseline="0" dirty="0"/>
                  <a:t>같음 </a:t>
                </a:r>
                <a:endParaRPr lang="en-US" altLang="ko-KR" baseline="0" dirty="0"/>
              </a:p>
              <a:p>
                <a:endParaRPr lang="en-US" altLang="ko-KR" baseline="0" dirty="0"/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7441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759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변수정리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old_pos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이전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출력되었던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old_pos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/OR/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출력되는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//Pos: 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Edge_expand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수행 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출력되는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값 다름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bExpectClipping_Finger_On</a:t>
            </a:r>
            <a:r>
              <a:rPr lang="en-US" altLang="ko-KR" dirty="0"/>
              <a:t> </a:t>
            </a:r>
            <a:r>
              <a:rPr lang="ko-KR" altLang="en-US" dirty="0"/>
              <a:t>수행하는 경우</a:t>
            </a:r>
            <a:r>
              <a:rPr lang="en-US" altLang="ko-KR" dirty="0"/>
              <a:t>, drawing </a:t>
            </a:r>
            <a:r>
              <a:rPr lang="ko-KR" altLang="en-US" dirty="0"/>
              <a:t>기울기 고려해서 좌표 계산</a:t>
            </a:r>
            <a:endParaRPr lang="en-US" altLang="ko-KR" dirty="0"/>
          </a:p>
          <a:p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ExpectClipping_Finger_Margin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200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979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8658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iXResolutionForClipping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=iXResolution-1</a:t>
            </a: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tFirstPos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위치하는 경우는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Edge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drawing 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출력되어야 하기 때문에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한번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bRemoveEdge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[index]=1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지정된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대해서는 계속해서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touch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remove</a:t>
            </a:r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됨</a:t>
            </a:r>
            <a:endParaRPr lang="en-US" altLang="ko-KR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479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82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4540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4499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8791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327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Col_edge</a:t>
                </a:r>
                <a:r>
                  <a:rPr lang="ko-KR" altLang="en-US" dirty="0"/>
                  <a:t>의 경우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각 </a:t>
                </a:r>
                <a:r>
                  <a:rPr lang="en-US" altLang="ko-KR" dirty="0"/>
                  <a:t>row </a:t>
                </a:r>
                <a:r>
                  <a:rPr lang="ko-KR" altLang="en-US" dirty="0"/>
                  <a:t>별 </a:t>
                </a:r>
                <a:r>
                  <a:rPr lang="en-US" altLang="ko-KR" dirty="0"/>
                  <a:t>(d+d1) </a:t>
                </a:r>
                <a:r>
                  <a:rPr lang="ko-KR" altLang="en-US" dirty="0"/>
                  <a:t>중 가장 큰 값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max_d</a:t>
                </a:r>
                <a:r>
                  <a:rPr lang="en-US" altLang="ko-KR" dirty="0"/>
                  <a:t>	(</a:t>
                </a:r>
                <a:r>
                  <a:rPr lang="ko-KR" altLang="en-US" dirty="0"/>
                  <a:t>기본값 </a:t>
                </a:r>
                <a:r>
                  <a:rPr lang="en-US" altLang="ko-KR" dirty="0"/>
                  <a:t>= 100)</a:t>
                </a:r>
              </a:p>
              <a:p>
                <a:endParaRPr lang="en-US" altLang="ko-KR" dirty="0"/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tmp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max Strength</a:t>
                </a:r>
                <a:endParaRPr lang="ko-KR" altLang="ko-K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𝑑−𝑑1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𝑑+𝑑1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d, d1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의 변화량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/(</a:t>
                </a:r>
                <a:r>
                  <a:rPr lang="en-US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𝑒𝑑𝑔𝑒_𝑠𝑢𝑚</a:t>
                </a:r>
                <a:r>
                  <a:rPr lang="ko-KR" altLang="ko-K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 edge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단의 각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delta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에 대한 비중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비율</a:t>
                </a:r>
                <a:r>
                  <a:rPr lang="en-US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ko-KR" altLang="ko-K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할당</a:t>
                </a:r>
              </a:p>
              <a:p>
                <a:endParaRPr lang="ko-KR" alt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15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657600" y="12541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baseline="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baseline="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91" y="6237312"/>
            <a:ext cx="3218674" cy="5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0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5672138" y="6496050"/>
            <a:ext cx="3960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World’s No.1 </a:t>
            </a:r>
            <a:r>
              <a:rPr lang="en-US" altLang="ko-KR" sz="1000" b="1" i="1" dirty="0" err="1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SoC</a:t>
            </a:r>
            <a:r>
              <a:rPr lang="en-US" altLang="ko-KR" sz="1000" b="1" i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 Provider for FPD (Flat Panel Display)</a:t>
            </a:r>
            <a:endParaRPr lang="ko-KR" altLang="en-US" sz="1000" b="1" i="1" dirty="0">
              <a:solidFill>
                <a:srgbClr val="0000CC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" name="제목 6"/>
          <p:cNvSpPr txBox="1">
            <a:spLocks/>
          </p:cNvSpPr>
          <p:nvPr userDrawn="1"/>
        </p:nvSpPr>
        <p:spPr bwMode="auto">
          <a:xfrm>
            <a:off x="495300" y="274638"/>
            <a:ext cx="89154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defRPr/>
            </a:pPr>
            <a:endParaRPr lang="ko-KR" altLang="en-US" sz="2000">
              <a:solidFill>
                <a:schemeClr val="tx2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95300" y="1000110"/>
            <a:ext cx="8915400" cy="51260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096" y="260648"/>
            <a:ext cx="8915400" cy="58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9502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2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1"/>
          <p:cNvSpPr txBox="1">
            <a:spLocks noChangeArrowheads="1"/>
          </p:cNvSpPr>
          <p:nvPr/>
        </p:nvSpPr>
        <p:spPr bwMode="auto">
          <a:xfrm>
            <a:off x="4775200" y="6557963"/>
            <a:ext cx="284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6" tIns="35996" rIns="35996" bIns="3599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fld id="{B2E1665A-765C-4226-9B7E-00061F53F9AB}" type="slidenum">
              <a:rPr kumimoji="0" lang="ko-KR" altLang="en-US" sz="1200" smtClean="0">
                <a:solidFill>
                  <a:srgbClr val="000000"/>
                </a:solidFill>
              </a:rPr>
              <a:pPr eaLnBrk="1" latinLnBrk="0" hangingPunct="1">
                <a:spcBef>
                  <a:spcPct val="50000"/>
                </a:spcBef>
                <a:defRPr/>
              </a:pPr>
              <a:t>‹#›</a:t>
            </a:fld>
            <a:endParaRPr kumimoji="0"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2575" y="333375"/>
            <a:ext cx="71438" cy="4318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98475" y="765175"/>
            <a:ext cx="540067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60350"/>
            <a:ext cx="8915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68326" y="91073"/>
            <a:ext cx="2420856" cy="338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LX </a:t>
            </a:r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Semicon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 Confidential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78036"/>
            <a:ext cx="2222153" cy="3598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돋움" panose="020B0600000101010101" pitchFamily="50" charset="-127"/>
          <a:cs typeface="Arial" panose="020B060402020202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돋움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돋움" pitchFamily="50" charset="-127"/>
          <a:ea typeface="돋움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66775" y="908050"/>
            <a:ext cx="8064500" cy="865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en-US" altLang="ko-KR" sz="27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Finger Touch Algorithm</a:t>
            </a:r>
          </a:p>
        </p:txBody>
      </p:sp>
      <p:sp>
        <p:nvSpPr>
          <p:cNvPr id="6" name="Rectangle 17" descr="파피루스"/>
          <p:cNvSpPr>
            <a:spLocks noChangeArrowheads="1"/>
          </p:cNvSpPr>
          <p:nvPr/>
        </p:nvSpPr>
        <p:spPr bwMode="auto">
          <a:xfrm>
            <a:off x="2162721" y="5301208"/>
            <a:ext cx="5472608" cy="70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SWE</a:t>
            </a:r>
            <a:r>
              <a:rPr lang="ko-KR" altLang="en-US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팀</a:t>
            </a:r>
            <a:endParaRPr lang="en-US" altLang="ko-KR" sz="16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ko-KR" altLang="en-US" sz="1600" b="1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charset="0"/>
              </a:rPr>
              <a:t>김소현</a:t>
            </a:r>
            <a:endParaRPr lang="en-US" altLang="ko-KR" sz="1600" b="1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B07C1A-A66F-40DF-9992-12FF40AE2E5F}"/>
              </a:ext>
            </a:extLst>
          </p:cNvPr>
          <p:cNvSpPr/>
          <p:nvPr/>
        </p:nvSpPr>
        <p:spPr>
          <a:xfrm>
            <a:off x="866775" y="3067868"/>
            <a:ext cx="5089167" cy="1656184"/>
          </a:xfrm>
          <a:prstGeom prst="rect">
            <a:avLst/>
          </a:prstGeom>
          <a:solidFill>
            <a:srgbClr val="E7EFFF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※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용어 정리</a:t>
            </a:r>
            <a:endParaRPr lang="en-US" altLang="ko-KR" sz="14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Intensity data (delta): (raw data – Baseline) / (level scaling)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Baseline: touch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없을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때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전체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frame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에 대해서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주변 환경의 변화에 따른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 data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변화량 반영</a:t>
            </a:r>
          </a:p>
        </p:txBody>
      </p:sp>
    </p:spTree>
    <p:extLst>
      <p:ext uri="{BB962C8B-B14F-4D97-AF65-F5344CB8AC3E}">
        <p14:creationId xmlns:p14="http://schemas.microsoft.com/office/powerpoint/2010/main" val="222234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B788A05-6118-4E90-8056-D67336EB80A2}"/>
              </a:ext>
            </a:extLst>
          </p:cNvPr>
          <p:cNvSpPr/>
          <p:nvPr/>
        </p:nvSpPr>
        <p:spPr>
          <a:xfrm>
            <a:off x="128464" y="6381328"/>
            <a:ext cx="9505056" cy="37308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#4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296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FINGER_LF_VER2_EN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사용가능</a:t>
            </a:r>
            <a:endParaRPr lang="en-US" altLang="ko-KR" sz="1400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 &amp; Column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단위로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별로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몇 개의 값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간격으로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Max/Min limit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범위에 속하는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보상 값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sampling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값들을 </a:t>
            </a: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Average</a:t>
            </a: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별 보상 값 적용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5059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Row, Column 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개별적으로 계산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전체 계산 시간 증가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(Column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noise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발생하는 경우 대비 가능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12F30-C421-4DEF-9849-C1CA66422D20}"/>
              </a:ext>
            </a:extLst>
          </p:cNvPr>
          <p:cNvSpPr txBox="1"/>
          <p:nvPr/>
        </p:nvSpPr>
        <p:spPr>
          <a:xfrm>
            <a:off x="954775" y="3691561"/>
            <a:ext cx="8102681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limit: 3 / Max limit : 7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/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(Row)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값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Average(5,3,6,5) = 4  /  (column)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값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Average(1,</a:t>
            </a:r>
            <a:r>
              <a:rPr lang="en-US" altLang="ko-KR" sz="12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= 3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EC711D-4699-4814-A3CF-3B72DDDE1636}"/>
              </a:ext>
            </a:extLst>
          </p:cNvPr>
          <p:cNvSpPr/>
          <p:nvPr/>
        </p:nvSpPr>
        <p:spPr>
          <a:xfrm>
            <a:off x="632520" y="4242548"/>
            <a:ext cx="8402481" cy="2585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BFEAF9-5C06-4C6F-9B07-1F542255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92181"/>
              </p:ext>
            </p:extLst>
          </p:nvPr>
        </p:nvGraphicFramePr>
        <p:xfrm>
          <a:off x="983697" y="4316010"/>
          <a:ext cx="257869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37">
                  <a:extLst>
                    <a:ext uri="{9D8B030D-6E8A-4147-A177-3AD203B41FA5}">
                      <a16:colId xmlns:a16="http://schemas.microsoft.com/office/drawing/2014/main" val="385017642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956936811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174746225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606568796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1442558484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440890594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89432716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890522110"/>
                    </a:ext>
                  </a:extLst>
                </a:gridCol>
              </a:tblGrid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1418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344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32775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6029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44241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334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68632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81074"/>
                  </a:ext>
                </a:extLst>
              </a:tr>
            </a:tbl>
          </a:graphicData>
        </a:graphic>
      </p:graphicFrame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A5098EF-51B4-4027-A25E-B60E2D21EE43}"/>
              </a:ext>
            </a:extLst>
          </p:cNvPr>
          <p:cNvSpPr/>
          <p:nvPr/>
        </p:nvSpPr>
        <p:spPr>
          <a:xfrm rot="16200000">
            <a:off x="4440851" y="5690525"/>
            <a:ext cx="484632" cy="369332"/>
          </a:xfrm>
          <a:prstGeom prst="downArrow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B94C4-E614-43FA-AD76-168C29C3DFF1}"/>
              </a:ext>
            </a:extLst>
          </p:cNvPr>
          <p:cNvSpPr txBox="1"/>
          <p:nvPr/>
        </p:nvSpPr>
        <p:spPr>
          <a:xfrm>
            <a:off x="3814042" y="4988905"/>
            <a:ext cx="1738250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data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적용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9686EED-9AE5-4515-A660-6ECC3618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40721"/>
              </p:ext>
            </p:extLst>
          </p:nvPr>
        </p:nvGraphicFramePr>
        <p:xfrm>
          <a:off x="6017463" y="4343328"/>
          <a:ext cx="259481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385017642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956936811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174746225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606568796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1442558484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440890594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89432716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890522110"/>
                    </a:ext>
                  </a:extLst>
                </a:gridCol>
              </a:tblGrid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1418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344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32775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6029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44241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334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68632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81074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FC92CB7-8155-424E-8036-205026D7A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33904"/>
              </p:ext>
            </p:extLst>
          </p:nvPr>
        </p:nvGraphicFramePr>
        <p:xfrm>
          <a:off x="6017463" y="4343328"/>
          <a:ext cx="2594814" cy="24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385017642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956936811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174746225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606568796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1442558484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440890594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894327168"/>
                    </a:ext>
                  </a:extLst>
                </a:gridCol>
                <a:gridCol w="322337">
                  <a:extLst>
                    <a:ext uri="{9D8B030D-6E8A-4147-A177-3AD203B41FA5}">
                      <a16:colId xmlns:a16="http://schemas.microsoft.com/office/drawing/2014/main" val="3890522110"/>
                    </a:ext>
                  </a:extLst>
                </a:gridCol>
              </a:tblGrid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1418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0344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432775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6029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244241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334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68632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-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681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3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82739"/>
              </p:ext>
            </p:extLst>
          </p:nvPr>
        </p:nvGraphicFramePr>
        <p:xfrm>
          <a:off x="565865" y="1124744"/>
          <a:ext cx="877426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92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036695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cLineFilter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사용할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Line Filter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종류 선택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(1,2,3,4)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sLineFilterUpLimit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Raw data upper 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849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sLineFilterLowLimit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Raw data lower 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-100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39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ucLineFilterColOffset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Raw data sampling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086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ucLineFilterRepeatTH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Line Filter </a:t>
                      </a:r>
                      <a:r>
                        <a:rPr lang="ko-KR" altLang="en-US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재수행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여부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8771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cLineFilterMinTH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Power-on touch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경우 판별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(LineFilter#1)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3506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ucMinDeltaTh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Power-on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touch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경우 판별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(LineFilter#2)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0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5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Delta</a:t>
            </a:r>
            <a:r>
              <a:rPr lang="ko-KR" altLang="en-US" dirty="0"/>
              <a:t> </a:t>
            </a:r>
            <a:r>
              <a:rPr lang="en-US" altLang="ko-KR" dirty="0"/>
              <a:t>Calculation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Baseline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Baseline tracking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Baseline recalibration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527690" y="649277"/>
            <a:ext cx="3717797" cy="5692294"/>
            <a:chOff x="5373064" y="778199"/>
            <a:chExt cx="3717797" cy="56922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73064" y="1613706"/>
              <a:ext cx="1956141" cy="616682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B3D4F409-0801-4A26-BD11-CDD9A1C473F2}"/>
              </a:ext>
            </a:extLst>
          </p:cNvPr>
          <p:cNvSpPr/>
          <p:nvPr/>
        </p:nvSpPr>
        <p:spPr>
          <a:xfrm>
            <a:off x="7529633" y="2018251"/>
            <a:ext cx="1956141" cy="616682"/>
          </a:xfrm>
          <a:prstGeom prst="flowChartAlternateProcess">
            <a:avLst/>
          </a:prstGeom>
          <a:noFill/>
          <a:ln w="25400" cap="flat" cmpd="sng" algn="ctr">
            <a:solidFill>
              <a:srgbClr val="FF0066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96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Delta Calculation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393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판단하기 위한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Intensity Data(Delta)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계산</a:t>
            </a:r>
            <a:endParaRPr lang="en-US" altLang="ko-KR" sz="1400" u="sng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 Data – Baseline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Normalize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감도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 어느 위치에서도 비슷하게 나오도록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상단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하단의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algorithm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성능을 맞추기 위해 감도 맞춤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PCB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가까울수록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intensity data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값이 높게 나옴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Scaling </a:t>
            </a:r>
          </a:p>
          <a:p>
            <a:pPr marL="1200150" lvl="2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n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으로 나눔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성능 향상 및 연산 간소화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* Delta Calculation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이후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Baseline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tracking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/ Recalibration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 여부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계산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85D1D2C-E3EF-458B-8F6B-A1B32C7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41443"/>
              </p:ext>
            </p:extLst>
          </p:nvPr>
        </p:nvGraphicFramePr>
        <p:xfrm>
          <a:off x="529470" y="4852005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Data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F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D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E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2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4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E3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1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4C11734-738C-4321-94DC-D1373DCD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75419"/>
              </p:ext>
            </p:extLst>
          </p:nvPr>
        </p:nvGraphicFramePr>
        <p:xfrm>
          <a:off x="3512840" y="4869160"/>
          <a:ext cx="2670822" cy="1429512"/>
        </p:xfrm>
        <a:graphic>
          <a:graphicData uri="http://schemas.openxmlformats.org/drawingml/2006/table">
            <a:tbl>
              <a:tblPr/>
              <a:tblGrid>
                <a:gridCol w="24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28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Raw Data - Baseline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C881788-1AA8-4700-BC35-D2A48473D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36175"/>
              </p:ext>
            </p:extLst>
          </p:nvPr>
        </p:nvGraphicFramePr>
        <p:xfrm>
          <a:off x="6503123" y="4870942"/>
          <a:ext cx="2663909" cy="1429512"/>
        </p:xfrm>
        <a:graphic>
          <a:graphicData uri="http://schemas.openxmlformats.org/drawingml/2006/table">
            <a:tbl>
              <a:tblPr/>
              <a:tblGrid>
                <a:gridCol w="232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1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912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Intensity Data (Scaling) 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1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74B53D6-8D83-400A-A4FB-1FC945ACD579}"/>
              </a:ext>
            </a:extLst>
          </p:cNvPr>
          <p:cNvSpPr/>
          <p:nvPr/>
        </p:nvSpPr>
        <p:spPr>
          <a:xfrm>
            <a:off x="3240936" y="5434398"/>
            <a:ext cx="315205" cy="2990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602549F-6F4E-4EE7-9F4F-F496F2C1E831}"/>
              </a:ext>
            </a:extLst>
          </p:cNvPr>
          <p:cNvSpPr/>
          <p:nvPr/>
        </p:nvSpPr>
        <p:spPr>
          <a:xfrm>
            <a:off x="6229482" y="5434398"/>
            <a:ext cx="315205" cy="29903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D8E78A-03A6-4618-BB30-14013136AC7A}"/>
              </a:ext>
            </a:extLst>
          </p:cNvPr>
          <p:cNvSpPr/>
          <p:nvPr/>
        </p:nvSpPr>
        <p:spPr>
          <a:xfrm>
            <a:off x="7465721" y="5467920"/>
            <a:ext cx="986790" cy="480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3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Initial Baseline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n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 data 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평균</a:t>
            </a:r>
            <a:endParaRPr lang="en-US" altLang="ko-KR" sz="1400" u="sng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Discard Frame: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초기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k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 data 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은 버림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Discard Frame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이후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n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개의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 data 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이용하여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계산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98D951-9D14-4448-90F0-4AD9DC34DEF1}"/>
              </a:ext>
            </a:extLst>
          </p:cNvPr>
          <p:cNvSpPr/>
          <p:nvPr/>
        </p:nvSpPr>
        <p:spPr>
          <a:xfrm>
            <a:off x="1516321" y="3428999"/>
            <a:ext cx="2247023" cy="891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38033-D1A1-446C-A0B0-E6D2725D377F}"/>
              </a:ext>
            </a:extLst>
          </p:cNvPr>
          <p:cNvSpPr/>
          <p:nvPr/>
        </p:nvSpPr>
        <p:spPr>
          <a:xfrm>
            <a:off x="1635509" y="3507919"/>
            <a:ext cx="2247023" cy="891919"/>
          </a:xfrm>
          <a:prstGeom prst="rect">
            <a:avLst/>
          </a:prstGeom>
          <a:solidFill>
            <a:srgbClr val="BFD8E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2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D5EC84-8C20-4592-A944-ACAE3F6A2129}"/>
              </a:ext>
            </a:extLst>
          </p:cNvPr>
          <p:cNvSpPr/>
          <p:nvPr/>
        </p:nvSpPr>
        <p:spPr>
          <a:xfrm>
            <a:off x="1757717" y="3591587"/>
            <a:ext cx="2247023" cy="891919"/>
          </a:xfrm>
          <a:prstGeom prst="rect">
            <a:avLst/>
          </a:prstGeom>
          <a:solidFill>
            <a:srgbClr val="81B2D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ABB2C-577A-48C4-93E3-09A18C887F40}"/>
              </a:ext>
            </a:extLst>
          </p:cNvPr>
          <p:cNvSpPr txBox="1"/>
          <p:nvPr/>
        </p:nvSpPr>
        <p:spPr>
          <a:xfrm rot="2529832">
            <a:off x="1539762" y="4385931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…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29263-DFAE-4053-A151-CA31F869808B}"/>
              </a:ext>
            </a:extLst>
          </p:cNvPr>
          <p:cNvSpPr/>
          <p:nvPr/>
        </p:nvSpPr>
        <p:spPr>
          <a:xfrm>
            <a:off x="1917584" y="3716070"/>
            <a:ext cx="2247023" cy="891919"/>
          </a:xfrm>
          <a:prstGeom prst="rect">
            <a:avLst/>
          </a:prstGeom>
          <a:solidFill>
            <a:srgbClr val="4B91D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Raw Data Frame n-1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E694A5-FAD1-46D4-B2B3-1771261A8757}"/>
              </a:ext>
            </a:extLst>
          </p:cNvPr>
          <p:cNvSpPr txBox="1"/>
          <p:nvPr/>
        </p:nvSpPr>
        <p:spPr>
          <a:xfrm rot="2724835">
            <a:off x="2892122" y="3931712"/>
            <a:ext cx="192380" cy="22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</a:t>
            </a:r>
            <a:endParaRPr lang="ko-KR" altLang="en-US" sz="7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2F9A99-EEE6-461E-96FD-C0E958E08009}"/>
              </a:ext>
            </a:extLst>
          </p:cNvPr>
          <p:cNvSpPr/>
          <p:nvPr/>
        </p:nvSpPr>
        <p:spPr>
          <a:xfrm>
            <a:off x="2046197" y="3804489"/>
            <a:ext cx="2247023" cy="891919"/>
          </a:xfrm>
          <a:prstGeom prst="rect">
            <a:avLst/>
          </a:prstGeom>
          <a:solidFill>
            <a:srgbClr val="2C6EAA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95DE1665-BC80-4547-A881-38F5BA541E30}"/>
              </a:ext>
            </a:extLst>
          </p:cNvPr>
          <p:cNvSpPr/>
          <p:nvPr/>
        </p:nvSpPr>
        <p:spPr>
          <a:xfrm rot="7635695">
            <a:off x="1508447" y="4245180"/>
            <a:ext cx="203015" cy="835271"/>
          </a:xfrm>
          <a:prstGeom prst="rightBrace">
            <a:avLst>
              <a:gd name="adj1" fmla="val 54698"/>
              <a:gd name="adj2" fmla="val 516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15136B-A890-445B-B879-F6D85EF213F5}"/>
              </a:ext>
            </a:extLst>
          </p:cNvPr>
          <p:cNvSpPr txBox="1"/>
          <p:nvPr/>
        </p:nvSpPr>
        <p:spPr>
          <a:xfrm>
            <a:off x="1008977" y="4732472"/>
            <a:ext cx="103298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 frames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19225-F402-4DB2-9A6E-73C7786F4F87}"/>
              </a:ext>
            </a:extLst>
          </p:cNvPr>
          <p:cNvSpPr txBox="1"/>
          <p:nvPr/>
        </p:nvSpPr>
        <p:spPr>
          <a:xfrm rot="2529832">
            <a:off x="4037519" y="3395864"/>
            <a:ext cx="3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…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702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702349-1F71-4D7D-A301-624209BE9D69}"/>
              </a:ext>
            </a:extLst>
          </p:cNvPr>
          <p:cNvSpPr/>
          <p:nvPr/>
        </p:nvSpPr>
        <p:spPr>
          <a:xfrm>
            <a:off x="4452232" y="6357408"/>
            <a:ext cx="1217562" cy="4559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Tracking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2637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위치에 길게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할 경우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해당 위치에 대한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 사라짐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인식하지 못함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주변환경 변화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에 따른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 Data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변화량을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에 반영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초기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current sensing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ROIC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주변의 온도 변화에 민감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최근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voltage sensing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 없을 때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현재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raw data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일정 비율로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update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하여 다음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으로 사용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Baseline = ( </a:t>
            </a:r>
            <a:r>
              <a:rPr lang="el-GR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α</a:t>
            </a:r>
            <a:r>
              <a:rPr lang="en-US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x Baseline + (100 - </a:t>
            </a:r>
            <a:r>
              <a:rPr lang="el-GR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α</a:t>
            </a:r>
            <a:r>
              <a:rPr lang="en-US" altLang="ko-KR" sz="1400" dirty="0">
                <a:highlight>
                  <a:srgbClr val="FFFFDD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x current raw data ) / 100</a:t>
            </a:r>
            <a:endParaRPr lang="en-US" altLang="ko-KR" sz="1400" dirty="0">
              <a:highlight>
                <a:srgbClr val="FFFFDD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Max,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Strength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threshold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벗어나는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 tracking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45C1F5-CF37-404A-A89F-3E44990B802A}"/>
              </a:ext>
            </a:extLst>
          </p:cNvPr>
          <p:cNvSpPr/>
          <p:nvPr/>
        </p:nvSpPr>
        <p:spPr>
          <a:xfrm>
            <a:off x="2645456" y="4124309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Run Algorithm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382D12-4192-41EE-9584-865793FD496A}"/>
              </a:ext>
            </a:extLst>
          </p:cNvPr>
          <p:cNvSpPr/>
          <p:nvPr/>
        </p:nvSpPr>
        <p:spPr>
          <a:xfrm>
            <a:off x="4452467" y="6215270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Skip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Baseline Tracking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6DB6A0-0553-4E44-BB03-00F489EB51D9}"/>
              </a:ext>
            </a:extLst>
          </p:cNvPr>
          <p:cNvSpPr/>
          <p:nvPr/>
        </p:nvSpPr>
        <p:spPr>
          <a:xfrm>
            <a:off x="2645456" y="6215270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Run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Baseline Tracking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BE8F71FC-16B6-463D-B375-96AA7BF93857}"/>
              </a:ext>
            </a:extLst>
          </p:cNvPr>
          <p:cNvSpPr/>
          <p:nvPr/>
        </p:nvSpPr>
        <p:spPr>
          <a:xfrm>
            <a:off x="2504728" y="4721318"/>
            <a:ext cx="1872207" cy="582015"/>
          </a:xfrm>
          <a:prstGeom prst="flowChartDecision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Max</a:t>
            </a:r>
            <a:r>
              <a:rPr lang="en-US" altLang="ko-KR" sz="105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Strength</a:t>
            </a:r>
            <a:endParaRPr lang="en-US" altLang="ko-KR" sz="105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 th1</a:t>
            </a:r>
            <a:endParaRPr lang="ko-KR" altLang="en-US" sz="105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2" name="꺾인 연결선 30">
            <a:extLst>
              <a:ext uri="{FF2B5EF4-FFF2-40B4-BE49-F238E27FC236}">
                <a16:creationId xmlns:a16="http://schemas.microsoft.com/office/drawing/2014/main" id="{53D6A244-9BFB-4D72-A0FA-E272196FDEED}"/>
              </a:ext>
            </a:extLst>
          </p:cNvPr>
          <p:cNvCxnSpPr>
            <a:stCxn id="31" idx="3"/>
            <a:endCxn id="29" idx="0"/>
          </p:cNvCxnSpPr>
          <p:nvPr/>
        </p:nvCxnSpPr>
        <p:spPr>
          <a:xfrm>
            <a:off x="4376935" y="5012326"/>
            <a:ext cx="870908" cy="1202944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00419D6A-27AA-4482-9FB7-10A11604003D}"/>
              </a:ext>
            </a:extLst>
          </p:cNvPr>
          <p:cNvSpPr/>
          <p:nvPr/>
        </p:nvSpPr>
        <p:spPr>
          <a:xfrm>
            <a:off x="2504728" y="5468294"/>
            <a:ext cx="1872207" cy="582015"/>
          </a:xfrm>
          <a:prstGeom prst="flowChartDecision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Min</a:t>
            </a:r>
            <a:r>
              <a:rPr lang="en-US" altLang="ko-KR" sz="105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Strength</a:t>
            </a:r>
            <a:r>
              <a:rPr lang="en-US" altLang="ko-KR" sz="105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&lt; th2</a:t>
            </a:r>
            <a:endParaRPr lang="ko-KR" altLang="en-US" sz="105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4" name="꺾인 연결선 37">
            <a:extLst>
              <a:ext uri="{FF2B5EF4-FFF2-40B4-BE49-F238E27FC236}">
                <a16:creationId xmlns:a16="http://schemas.microsoft.com/office/drawing/2014/main" id="{A2EBF04A-B6C4-4B81-B373-91D3F8B7BD16}"/>
              </a:ext>
            </a:extLst>
          </p:cNvPr>
          <p:cNvCxnSpPr>
            <a:stCxn id="33" idx="3"/>
            <a:endCxn id="29" idx="0"/>
          </p:cNvCxnSpPr>
          <p:nvPr/>
        </p:nvCxnSpPr>
        <p:spPr>
          <a:xfrm>
            <a:off x="4376935" y="5759302"/>
            <a:ext cx="870908" cy="455968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B645FF6-2851-4632-8DA6-39C135951B37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3440832" y="4556357"/>
            <a:ext cx="0" cy="1649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2DE975-7104-4E0E-A51B-3E0E2108395B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3440832" y="5303333"/>
            <a:ext cx="0" cy="1649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C182D1-D806-49B4-AAF0-7DAC08F7336D}"/>
              </a:ext>
            </a:extLst>
          </p:cNvPr>
          <p:cNvCxnSpPr>
            <a:stCxn id="33" idx="2"/>
            <a:endCxn id="30" idx="0"/>
          </p:cNvCxnSpPr>
          <p:nvPr/>
        </p:nvCxnSpPr>
        <p:spPr>
          <a:xfrm>
            <a:off x="3440832" y="6050309"/>
            <a:ext cx="0" cy="1649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55BA6D-EEDF-4370-BE23-104256401F5F}"/>
              </a:ext>
            </a:extLst>
          </p:cNvPr>
          <p:cNvSpPr txBox="1"/>
          <p:nvPr/>
        </p:nvSpPr>
        <p:spPr>
          <a:xfrm>
            <a:off x="4520952" y="4792724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D4E76-AD99-47FD-A0F0-35702F3851A4}"/>
              </a:ext>
            </a:extLst>
          </p:cNvPr>
          <p:cNvSpPr txBox="1"/>
          <p:nvPr/>
        </p:nvSpPr>
        <p:spPr>
          <a:xfrm>
            <a:off x="4520952" y="5539143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YES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521FEE-18B7-4DD5-87CE-52851F1D2B82}"/>
              </a:ext>
            </a:extLst>
          </p:cNvPr>
          <p:cNvSpPr txBox="1"/>
          <p:nvPr/>
        </p:nvSpPr>
        <p:spPr>
          <a:xfrm>
            <a:off x="3444239" y="5270398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D0C9EF-051E-4C13-BDAC-3E06D5476047}"/>
              </a:ext>
            </a:extLst>
          </p:cNvPr>
          <p:cNvSpPr txBox="1"/>
          <p:nvPr/>
        </p:nvSpPr>
        <p:spPr>
          <a:xfrm>
            <a:off x="3444239" y="6004479"/>
            <a:ext cx="43204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  <a:endParaRPr lang="ko-KR" altLang="en-US" sz="9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269289-71F9-4DB9-B947-3BCD88C852B4}"/>
              </a:ext>
            </a:extLst>
          </p:cNvPr>
          <p:cNvSpPr txBox="1"/>
          <p:nvPr/>
        </p:nvSpPr>
        <p:spPr>
          <a:xfrm>
            <a:off x="4306572" y="4086220"/>
            <a:ext cx="17314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th1 : </a:t>
            </a:r>
            <a:r>
              <a:rPr lang="en-US" altLang="ko-KR" sz="11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sBlockPosThd</a:t>
            </a:r>
            <a:endParaRPr lang="en-US" altLang="ko-KR" sz="11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th2 : </a:t>
            </a:r>
            <a:r>
              <a:rPr lang="en-US" altLang="ko-KR" sz="11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sBlockNegThd</a:t>
            </a:r>
            <a:endParaRPr lang="ko-KR" altLang="en-US" sz="1100" dirty="0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0BB843-B0FA-45A6-9C4E-9679EDE6D453}"/>
              </a:ext>
            </a:extLst>
          </p:cNvPr>
          <p:cNvSpPr/>
          <p:nvPr/>
        </p:nvSpPr>
        <p:spPr>
          <a:xfrm>
            <a:off x="2645456" y="3459770"/>
            <a:ext cx="1590752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Get Intensity Data</a:t>
            </a:r>
            <a:endParaRPr lang="ko-KR" altLang="en-US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0F5EAC-3D65-4672-931E-FA4F6F28ECB7}"/>
              </a:ext>
            </a:extLst>
          </p:cNvPr>
          <p:cNvCxnSpPr>
            <a:stCxn id="43" idx="2"/>
            <a:endCxn id="28" idx="0"/>
          </p:cNvCxnSpPr>
          <p:nvPr/>
        </p:nvCxnSpPr>
        <p:spPr>
          <a:xfrm>
            <a:off x="3440832" y="3891818"/>
            <a:ext cx="0" cy="23249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4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Recalibration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360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이 잘못 계산된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 initialize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계산 </a:t>
            </a:r>
            <a:r>
              <a:rPr lang="ko-KR" altLang="en-US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재수행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급격한 온도 변화가 발생하는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된 상태에서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계산된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경우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떼면 해당 영역에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(-) data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발생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없을 때에 비해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baseline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값이 높게 생성되었기 때문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제대로 인식하지 못함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(data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유효 조건으로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baseline tracking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으로 해결 못함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(+,-) data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섞여 있음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(line filter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역보상으로 인해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(+)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 발생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 err="1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iPosSum</a:t>
            </a:r>
            <a:r>
              <a:rPr lang="en-US" altLang="ko-KR" sz="1400" dirty="0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sz="1400" dirty="0" err="1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iNegSum</a:t>
            </a:r>
            <a:r>
              <a:rPr lang="en-US" altLang="ko-KR" sz="1400" dirty="0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&lt; thd1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recalibration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Finger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OR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작은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size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 sz="1400" dirty="0" err="1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iNegSum</a:t>
            </a:r>
            <a:r>
              <a:rPr lang="en-US" altLang="ko-KR" sz="1400" dirty="0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&lt; thd2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recalibration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564A1B-BE89-4557-B5D5-32D0712D1F94}"/>
              </a:ext>
            </a:extLst>
          </p:cNvPr>
          <p:cNvSpPr txBox="1"/>
          <p:nvPr/>
        </p:nvSpPr>
        <p:spPr>
          <a:xfrm>
            <a:off x="6991250" y="3546613"/>
            <a:ext cx="2479302" cy="938719"/>
          </a:xfrm>
          <a:prstGeom prst="rect">
            <a:avLst/>
          </a:prstGeom>
          <a:solidFill>
            <a:srgbClr val="F3F7FF"/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th1 : </a:t>
            </a:r>
            <a:r>
              <a:rPr lang="en-US" altLang="ko-KR" sz="11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sBlockPosThd</a:t>
            </a:r>
            <a:endParaRPr lang="en-US" altLang="ko-KR" sz="11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th2 : </a:t>
            </a:r>
            <a:r>
              <a:rPr lang="en-US" altLang="ko-KR" sz="11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sBlockNegThd</a:t>
            </a:r>
            <a:endParaRPr lang="en-US" altLang="ko-KR" sz="11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sz="11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PosSum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+=</a:t>
            </a:r>
            <a:r>
              <a:rPr lang="en-US" altLang="ko-KR" sz="11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delta-</a:t>
            </a:r>
            <a:r>
              <a:rPr lang="en-US" altLang="ko-KR" sz="11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sAccumPosSumThd</a:t>
            </a:r>
            <a:endParaRPr lang="en-US" altLang="ko-KR" sz="11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1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NegSum</a:t>
            </a:r>
            <a:r>
              <a:rPr lang="en-US" altLang="ko-KR" sz="11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+=</a:t>
            </a:r>
            <a:r>
              <a:rPr lang="en-US" altLang="ko-KR" sz="11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delta-</a:t>
            </a:r>
            <a:r>
              <a:rPr lang="en-US" altLang="ko-KR" sz="11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sAccumNegSumThd</a:t>
            </a:r>
            <a:endParaRPr lang="ko-KR" altLang="en-US" sz="11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F66B5B-04B1-442F-AC3C-4CB96A4EC588}"/>
              </a:ext>
            </a:extLst>
          </p:cNvPr>
          <p:cNvGrpSpPr/>
          <p:nvPr/>
        </p:nvGrpSpPr>
        <p:grpSpPr>
          <a:xfrm>
            <a:off x="1496616" y="5013176"/>
            <a:ext cx="6624736" cy="1171831"/>
            <a:chOff x="1712640" y="5197992"/>
            <a:chExt cx="6624736" cy="11718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3B8432-9E2F-4395-917A-EDCD1E7F0A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12640" y="5445224"/>
              <a:ext cx="1130100" cy="924280"/>
              <a:chOff x="2185829" y="5301208"/>
              <a:chExt cx="1495695" cy="122329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7573C54-2A4F-4342-ADFF-E3A0D36A83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829" y="5301208"/>
                <a:ext cx="1495695" cy="8974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B7B62-BD09-4018-A227-D99CFB66E3D8}"/>
                  </a:ext>
                </a:extLst>
              </p:cNvPr>
              <p:cNvSpPr txBox="1"/>
              <p:nvPr/>
            </p:nvSpPr>
            <p:spPr>
              <a:xfrm>
                <a:off x="2185830" y="6198624"/>
                <a:ext cx="1495694" cy="325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off</a:t>
                </a:r>
                <a:endParaRPr lang="ko-KR" altLang="en-US" sz="1000" dirty="0"/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2AE72EF0-281D-4E09-A789-1CCD6BA56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4864" y="5405205"/>
                <a:ext cx="598812" cy="689422"/>
              </a:xfrm>
              <a:prstGeom prst="rect">
                <a:avLst/>
              </a:prstGeom>
            </p:spPr>
          </p:pic>
        </p:grpSp>
        <p:sp>
          <p:nvSpPr>
            <p:cNvPr id="8" name="오른쪽 화살표 18">
              <a:extLst>
                <a:ext uri="{FF2B5EF4-FFF2-40B4-BE49-F238E27FC236}">
                  <a16:creationId xmlns:a16="http://schemas.microsoft.com/office/drawing/2014/main" id="{959E9B4F-5A66-4CD6-BCC4-3C70A564A919}"/>
                </a:ext>
              </a:extLst>
            </p:cNvPr>
            <p:cNvSpPr/>
            <p:nvPr/>
          </p:nvSpPr>
          <p:spPr>
            <a:xfrm>
              <a:off x="5754371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오른쪽 화살표 19">
              <a:extLst>
                <a:ext uri="{FF2B5EF4-FFF2-40B4-BE49-F238E27FC236}">
                  <a16:creationId xmlns:a16="http://schemas.microsoft.com/office/drawing/2014/main" id="{27E9C73E-1E7A-41AB-B8D6-61C6F11F7C8B}"/>
                </a:ext>
              </a:extLst>
            </p:cNvPr>
            <p:cNvSpPr/>
            <p:nvPr/>
          </p:nvSpPr>
          <p:spPr>
            <a:xfrm>
              <a:off x="2895799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13D3C6B-0FF0-4F55-A379-B7C7FAC0CC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1925" y="5445226"/>
              <a:ext cx="1130100" cy="924597"/>
              <a:chOff x="2185829" y="5301208"/>
              <a:chExt cx="1495695" cy="122371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2690182-594D-4177-9508-B81F28B07C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829" y="5301208"/>
                <a:ext cx="1495695" cy="8974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E9FE2-7F18-4F4E-86E9-81E13169AE8A}"/>
                  </a:ext>
                </a:extLst>
              </p:cNvPr>
              <p:cNvSpPr txBox="1"/>
              <p:nvPr/>
            </p:nvSpPr>
            <p:spPr>
              <a:xfrm>
                <a:off x="2185830" y="6199043"/>
                <a:ext cx="1495694" cy="325875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</a:t>
                </a:r>
                <a:endParaRPr lang="ko-KR" altLang="en-US" sz="1000" dirty="0"/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42698A05-716F-4A28-91AE-30E4B808D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4864" y="5405205"/>
                <a:ext cx="598812" cy="689422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65B87FC-6AD9-4E2F-A7E7-A63EDDED0393}"/>
                </a:ext>
              </a:extLst>
            </p:cNvPr>
            <p:cNvGrpSpPr/>
            <p:nvPr/>
          </p:nvGrpSpPr>
          <p:grpSpPr>
            <a:xfrm>
              <a:off x="7207274" y="5197992"/>
              <a:ext cx="1130102" cy="1171829"/>
              <a:chOff x="5695106" y="5197992"/>
              <a:chExt cx="1130102" cy="117182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0D2F089-A029-47F2-8B75-EE6B2BEE2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108" y="5445224"/>
                <a:ext cx="1130100" cy="6780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331EF9-5E36-4F7B-BB28-2EA78A06E5AE}"/>
                  </a:ext>
                </a:extLst>
              </p:cNvPr>
              <p:cNvSpPr txBox="1"/>
              <p:nvPr/>
            </p:nvSpPr>
            <p:spPr>
              <a:xfrm>
                <a:off x="5695109" y="6123600"/>
                <a:ext cx="1130099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</a:t>
                </a:r>
                <a:endParaRPr lang="ko-KR" altLang="en-US" sz="1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2ECE8E-4080-4BCB-96B6-72A65595AC07}"/>
                  </a:ext>
                </a:extLst>
              </p:cNvPr>
              <p:cNvSpPr txBox="1"/>
              <p:nvPr/>
            </p:nvSpPr>
            <p:spPr>
              <a:xfrm>
                <a:off x="5695106" y="5197992"/>
                <a:ext cx="1077858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Baseline </a:t>
                </a:r>
                <a:r>
                  <a:rPr lang="ko-KR" altLang="en-US" sz="100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다시 계산</a:t>
                </a:r>
                <a:endParaRPr lang="ko-KR" altLang="en-US" sz="10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3" name="오른쪽 화살표 27">
              <a:extLst>
                <a:ext uri="{FF2B5EF4-FFF2-40B4-BE49-F238E27FC236}">
                  <a16:creationId xmlns:a16="http://schemas.microsoft.com/office/drawing/2014/main" id="{80602451-AD3F-4DCE-B5C6-3AEDD82FA079}"/>
                </a:ext>
              </a:extLst>
            </p:cNvPr>
            <p:cNvSpPr/>
            <p:nvPr/>
          </p:nvSpPr>
          <p:spPr>
            <a:xfrm>
              <a:off x="6961151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3A7F2C-81B6-4D79-A112-B3F6C0B2E593}"/>
                </a:ext>
              </a:extLst>
            </p:cNvPr>
            <p:cNvSpPr txBox="1"/>
            <p:nvPr/>
          </p:nvSpPr>
          <p:spPr>
            <a:xfrm>
              <a:off x="6008735" y="5654199"/>
              <a:ext cx="907595" cy="246221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altLang="ko-KR" sz="1000" dirty="0" err="1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Recal</a:t>
              </a:r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. </a:t>
              </a:r>
              <a:r>
                <a:rPr lang="ko-KR" altLang="en-US" sz="100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조건 만족</a:t>
              </a:r>
              <a:endParaRPr lang="ko-KR" altLang="en-US" sz="1000" dirty="0"/>
            </a:p>
          </p:txBody>
        </p:sp>
        <p:sp>
          <p:nvSpPr>
            <p:cNvPr id="15" name="오른쪽 화살표 29">
              <a:extLst>
                <a:ext uri="{FF2B5EF4-FFF2-40B4-BE49-F238E27FC236}">
                  <a16:creationId xmlns:a16="http://schemas.microsoft.com/office/drawing/2014/main" id="{11F23FC8-8106-478F-82A7-EDC1C02189BD}"/>
                </a:ext>
              </a:extLst>
            </p:cNvPr>
            <p:cNvSpPr/>
            <p:nvPr/>
          </p:nvSpPr>
          <p:spPr>
            <a:xfrm>
              <a:off x="4325084" y="5693048"/>
              <a:ext cx="193067" cy="182409"/>
            </a:xfrm>
            <a:prstGeom prst="rightArrow">
              <a:avLst/>
            </a:prstGeom>
            <a:solidFill>
              <a:srgbClr val="7030A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0B269B-236F-4AA4-9AA7-82429CB67872}"/>
                </a:ext>
              </a:extLst>
            </p:cNvPr>
            <p:cNvGrpSpPr/>
            <p:nvPr/>
          </p:nvGrpSpPr>
          <p:grpSpPr>
            <a:xfrm>
              <a:off x="4571210" y="5197992"/>
              <a:ext cx="1130102" cy="1171829"/>
              <a:chOff x="5695106" y="5197992"/>
              <a:chExt cx="1130102" cy="117182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4B292EC-88A5-499E-8FB9-CA6DABA11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108" y="5445224"/>
                <a:ext cx="1130100" cy="6780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96DF5E-3A33-4893-BA77-AF30AEE274AF}"/>
                  </a:ext>
                </a:extLst>
              </p:cNvPr>
              <p:cNvSpPr txBox="1"/>
              <p:nvPr/>
            </p:nvSpPr>
            <p:spPr>
              <a:xfrm>
                <a:off x="5695109" y="6123600"/>
                <a:ext cx="1130099" cy="246221"/>
              </a:xfrm>
              <a:prstGeom prst="rect">
                <a:avLst/>
              </a:prstGeom>
              <a:noFill/>
            </p:spPr>
            <p:txBody>
              <a:bodyPr wrap="square" lIns="0" rIns="0" rtlCol="0" anchor="ctr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Power On</a:t>
                </a:r>
                <a:endParaRPr lang="ko-KR" altLang="en-US" sz="10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612B528-5808-4332-B1A0-DA0FBCDCEB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24189" y="5536800"/>
                <a:ext cx="421200" cy="49320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9BCD12-728A-42AE-828D-B68F2A25FD16}"/>
                  </a:ext>
                </a:extLst>
              </p:cNvPr>
              <p:cNvSpPr txBox="1"/>
              <p:nvPr/>
            </p:nvSpPr>
            <p:spPr>
              <a:xfrm>
                <a:off x="5695106" y="5197992"/>
                <a:ext cx="9140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100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Baseline </a:t>
                </a:r>
                <a:r>
                  <a:rPr lang="ko-KR" altLang="en-US" sz="100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잘못됨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67760"/>
              </p:ext>
            </p:extLst>
          </p:nvPr>
        </p:nvGraphicFramePr>
        <p:xfrm>
          <a:off x="241796" y="1124744"/>
          <a:ext cx="928732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012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3830765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ucOvrShift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(raw data – baseline)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나누는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cNormalizeDelta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Delta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값 균등하게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849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ucDiscardFrameNum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Baseline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계산 전에 버리는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raw data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frame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39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ucInitialFrameNum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Baseline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계산에 사용되는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raw data frame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086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sBlockPosThd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Baseline tracking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여부를 판단하는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upper 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9417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sBlockNegThd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Baseline tracking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여부를 판단하는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lower 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-24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7512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sAccumPosSumThd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Recalibration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여부를 판단하는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upper 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274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sAccumNegSumThd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Recalibration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여부를 판단하는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lower limit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20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5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40228F-7269-495F-BF2E-CB9937E427A6}"/>
              </a:ext>
            </a:extLst>
          </p:cNvPr>
          <p:cNvSpPr/>
          <p:nvPr/>
        </p:nvSpPr>
        <p:spPr>
          <a:xfrm>
            <a:off x="449052" y="853386"/>
            <a:ext cx="2878086" cy="549079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517356" y="649277"/>
            <a:ext cx="3728131" cy="5692294"/>
            <a:chOff x="5362730" y="778199"/>
            <a:chExt cx="3728131" cy="56922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62730" y="2837842"/>
              <a:ext cx="1956141" cy="50792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6AAABD-9D86-4A0B-A0B3-3D6094DCA009}"/>
              </a:ext>
            </a:extLst>
          </p:cNvPr>
          <p:cNvSpPr/>
          <p:nvPr/>
        </p:nvSpPr>
        <p:spPr>
          <a:xfrm>
            <a:off x="916920" y="1412504"/>
            <a:ext cx="1947848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en-US" altLang="ko-KR" sz="10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Thd</a:t>
            </a:r>
            <a:endParaRPr lang="en-US" altLang="ko-KR" sz="1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(Labeling 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Thd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9652B3-B6EF-47A0-ACCB-99E124EE19A6}"/>
              </a:ext>
            </a:extLst>
          </p:cNvPr>
          <p:cNvSpPr/>
          <p:nvPr/>
        </p:nvSpPr>
        <p:spPr>
          <a:xfrm>
            <a:off x="916920" y="2052423"/>
            <a:ext cx="1947848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Search Valid Area (Labeling)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유효 라벨 탐색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505E4A8-5107-43E2-A605-C3D799E2C368}"/>
              </a:ext>
            </a:extLst>
          </p:cNvPr>
          <p:cNvSpPr/>
          <p:nvPr/>
        </p:nvSpPr>
        <p:spPr>
          <a:xfrm>
            <a:off x="916920" y="2684306"/>
            <a:ext cx="1947848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Rejection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(Palm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라벨 제외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264072-9EC0-461F-A004-6A84BB6C4FAB}"/>
              </a:ext>
            </a:extLst>
          </p:cNvPr>
          <p:cNvSpPr/>
          <p:nvPr/>
        </p:nvSpPr>
        <p:spPr>
          <a:xfrm>
            <a:off x="916920" y="3316189"/>
            <a:ext cx="1947848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Short Compensation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(Short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 보상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C6D703-2135-4D89-A4F1-6CFB9187CCD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890844" y="1844552"/>
            <a:ext cx="0" cy="2078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EF7837-9D15-485E-B478-1C5B3F0ACD79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890844" y="2484471"/>
            <a:ext cx="0" cy="1998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CD7E5C-145C-4EC8-A2A6-10A3C02C21EA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890844" y="3116354"/>
            <a:ext cx="0" cy="1998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CC9ACE1-A58B-4277-B93D-26EFFC372146}"/>
              </a:ext>
            </a:extLst>
          </p:cNvPr>
          <p:cNvSpPr/>
          <p:nvPr/>
        </p:nvSpPr>
        <p:spPr>
          <a:xfrm>
            <a:off x="916920" y="4579956"/>
            <a:ext cx="1947848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Merge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(Split / Merge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판단 및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처리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EBF450-DFB8-4F33-AB55-FFF4B58365FA}"/>
              </a:ext>
            </a:extLst>
          </p:cNvPr>
          <p:cNvSpPr/>
          <p:nvPr/>
        </p:nvSpPr>
        <p:spPr>
          <a:xfrm>
            <a:off x="916920" y="3948072"/>
            <a:ext cx="1947848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Split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(Conflict Area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탐색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B158504-B801-4A96-83AD-173F59E9AFF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1890844" y="4380120"/>
            <a:ext cx="0" cy="1998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ACD89-EEF2-43E0-9AD7-4454EF4D06B8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1890844" y="3748237"/>
            <a:ext cx="0" cy="19983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B99C81-061B-458B-BB51-284D651A33E8}"/>
              </a:ext>
            </a:extLst>
          </p:cNvPr>
          <p:cNvSpPr/>
          <p:nvPr/>
        </p:nvSpPr>
        <p:spPr>
          <a:xfrm>
            <a:off x="916920" y="5211840"/>
            <a:ext cx="1947848" cy="432048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Mark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Boundary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라벨 주변 노드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Coord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계산에 포함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9C4DA12-5409-4E17-B3B2-9EAD56971587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1890844" y="5012004"/>
            <a:ext cx="0" cy="1998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39292F-F600-41F0-AB82-E3B626314BEE}"/>
              </a:ext>
            </a:extLst>
          </p:cNvPr>
          <p:cNvSpPr/>
          <p:nvPr/>
        </p:nvSpPr>
        <p:spPr>
          <a:xfrm>
            <a:off x="916201" y="5843724"/>
            <a:ext cx="1947848" cy="432048"/>
          </a:xfrm>
          <a:prstGeom prst="rect">
            <a:avLst/>
          </a:prstGeom>
          <a:solidFill>
            <a:srgbClr val="CDDE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Calculate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Coordination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터치 좌표 계산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5AAA68-BC9A-4456-950E-85A24709F6A3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1890125" y="5643888"/>
            <a:ext cx="719" cy="1998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1F8E6C-B433-4B11-9123-A621C75A34A9}"/>
              </a:ext>
            </a:extLst>
          </p:cNvPr>
          <p:cNvSpPr/>
          <p:nvPr/>
        </p:nvSpPr>
        <p:spPr>
          <a:xfrm>
            <a:off x="1259537" y="935935"/>
            <a:ext cx="1429429" cy="337282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Process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09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0FC61D-4BD9-4198-B48A-2500AFB067A0}"/>
              </a:ext>
            </a:extLst>
          </p:cNvPr>
          <p:cNvSpPr/>
          <p:nvPr/>
        </p:nvSpPr>
        <p:spPr>
          <a:xfrm>
            <a:off x="169195" y="6174376"/>
            <a:ext cx="2407541" cy="68362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57B645-0075-4DCF-A05A-00E8DEBB2175}"/>
              </a:ext>
            </a:extLst>
          </p:cNvPr>
          <p:cNvSpPr/>
          <p:nvPr/>
        </p:nvSpPr>
        <p:spPr>
          <a:xfrm>
            <a:off x="6611418" y="3212975"/>
            <a:ext cx="2878086" cy="332139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Label Threshold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0AE24-AC13-48E8-9EB8-FB6B0B33D445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8102681" cy="564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Delta &gt; </a:t>
                </a:r>
                <a:r>
                  <a:rPr lang="en-US" altLang="ko-KR" sz="1400" dirty="0">
                    <a:solidFill>
                      <a:srgbClr val="FF0000"/>
                    </a:solidFill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Label Th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만족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Label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로 인식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Original Formula</a:t>
                </a: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전체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감도를 맞춤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        ∴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𝑇h𝑑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𝑆𝑒𝑒𝑑𝑏𝑎𝑠𝑒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𝑀𝑎𝑥𝑆𝑡𝑟𝑒𝑛𝑔𝑡h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𝑢𝑠𝑆𝑒𝑒𝑑𝑏𝑎𝑠𝑒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𝑢𝑐𝑆𝑒𝑒𝑑𝑆𝑙𝑜𝑝𝑒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Adaptive Seedbase</a:t>
                </a: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Panel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에 따라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Adaptive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Seedbase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사용여부 결정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ADAPTIVE_SEEDBASE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define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했을 때 사용가능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Palm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입력된 경우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Palm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입력 시 감도 낮아지므로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, Palm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크기에 따라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Seedbase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조절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𝐴𝑑𝑎𝑝𝑡𝑖𝑣𝑒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_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𝑠𝑒𝑒𝑑𝑏𝑎𝑠𝑒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 &lt; </m:t>
                    </m:r>
                    <m:f>
                      <m:f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</m:ctrlPr>
                      </m:fPr>
                      <m:num>
                        <m:r>
                          <a:rPr lang="en-US" altLang="ko-KR" sz="1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  <m:t>𝑢𝑠𝑆𝑒𝑒𝑑𝑏𝑎𝑠𝑒</m:t>
                        </m:r>
                      </m:num>
                      <m:den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인 경우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𝐴𝑑𝑎𝑝𝑡𝑖𝑣𝑒𝑆𝑒𝑒𝑑𝐵𝑎𝑠𝑒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 = </m:t>
                    </m:r>
                    <m:f>
                      <m:f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</m:ctrlPr>
                      </m:fPr>
                      <m:num>
                        <m:r>
                          <a:rPr lang="en-US" altLang="ko-KR" sz="1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  <m:t>𝑢𝑠𝑆𝑒𝑒𝑑𝑏𝑎𝑠𝑒</m:t>
                        </m:r>
                      </m:num>
                      <m:den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그렇지 않은 경우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: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𝐴𝑑𝑎𝑝𝑡𝑖𝑣𝑒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_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𝑠𝑒𝑒𝑑𝑏𝑎𝑠𝑒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=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 </m:t>
                    </m:r>
                    <m:r>
                      <a:rPr lang="en-US" altLang="ko-KR" sz="1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𝑢𝑠𝑆𝑒𝑒𝑑𝑏𝑎𝑠𝑒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–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ea typeface="LG Smart UI Regular" panose="020B0500000101010101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1400" i="1" dirty="0"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</m:ctrlPr>
                      </m:fPr>
                      <m:num>
                        <m:r>
                          <a:rPr lang="en-US" altLang="ko-KR" sz="1400" i="1" dirty="0"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  <m:t>𝑖𝑃𝑜𝑠𝐶𝑛𝑡</m:t>
                        </m:r>
                      </m:num>
                      <m:den>
                        <m:r>
                          <a:rPr lang="en-US" altLang="ko-KR" sz="1400" i="1" dirty="0">
                            <a:latin typeface="Cambria Math" panose="02040503050406030204" pitchFamily="18" charset="0"/>
                            <a:ea typeface="LG Smart UI Regular" panose="020B0500000101010101" pitchFamily="50" charset="-127"/>
                          </a:rPr>
                          <m:t>16</m:t>
                        </m:r>
                      </m:den>
                    </m:f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2)    Palm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입력 없는 경우</a:t>
                </a:r>
                <a:endParaRPr lang="en-US" altLang="ko-KR" sz="1400" i="1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𝐴𝑑𝑎𝑝𝑡𝑖𝑣𝑒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𝑠𝑒𝑒𝑑𝑏𝑎𝑠𝑒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𝑢𝑠𝑆𝑒𝑒𝑑𝑏𝑎𝑠𝑒</m:t>
                    </m:r>
                  </m:oMath>
                </a14:m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i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∴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𝑇h𝑑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𝑆𝑒𝑒𝑑𝑏𝑎𝑠𝑒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𝑀𝑎𝑥𝑆𝑡𝑟𝑒𝑛𝑔𝑡h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𝐴𝑑𝑎𝑝𝑡𝑖𝑣𝑒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𝑆𝑒𝑒𝑑𝑏𝑎𝑠𝑒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𝑢𝑐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𝑆𝑒𝑒𝑑𝑆𝑙𝑜𝑝𝑒</m:t>
                        </m:r>
                      </m:num>
                      <m:den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0AE24-AC13-48E8-9EB8-FB6B0B33D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8102681" cy="5641416"/>
              </a:xfrm>
              <a:prstGeom prst="rect">
                <a:avLst/>
              </a:prstGeom>
              <a:blipFill>
                <a:blip r:embed="rId3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CB7FD8-82A3-4A75-8D5A-0B45B8224428}"/>
              </a:ext>
            </a:extLst>
          </p:cNvPr>
          <p:cNvGrpSpPr/>
          <p:nvPr/>
        </p:nvGrpSpPr>
        <p:grpSpPr>
          <a:xfrm>
            <a:off x="6611418" y="3212975"/>
            <a:ext cx="2808393" cy="3384376"/>
            <a:chOff x="592380" y="2589384"/>
            <a:chExt cx="2970589" cy="1577356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B134FE1-0518-4AD9-A2AF-591B3A066671}"/>
                </a:ext>
              </a:extLst>
            </p:cNvPr>
            <p:cNvGrpSpPr/>
            <p:nvPr/>
          </p:nvGrpSpPr>
          <p:grpSpPr>
            <a:xfrm>
              <a:off x="592380" y="2589384"/>
              <a:ext cx="2970589" cy="1577356"/>
              <a:chOff x="592380" y="2589384"/>
              <a:chExt cx="2970589" cy="1577356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06ACA61-31EF-4892-9B31-5CD3B073200F}"/>
                  </a:ext>
                </a:extLst>
              </p:cNvPr>
              <p:cNvGrpSpPr/>
              <p:nvPr/>
            </p:nvGrpSpPr>
            <p:grpSpPr>
              <a:xfrm>
                <a:off x="592380" y="2589384"/>
                <a:ext cx="2970589" cy="1380222"/>
                <a:chOff x="592380" y="2589384"/>
                <a:chExt cx="2970589" cy="1380222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38C8C8B4-9E41-47AD-9B67-1534FAD79172}"/>
                    </a:ext>
                  </a:extLst>
                </p:cNvPr>
                <p:cNvGrpSpPr/>
                <p:nvPr/>
              </p:nvGrpSpPr>
              <p:grpSpPr>
                <a:xfrm>
                  <a:off x="592380" y="2589384"/>
                  <a:ext cx="2970589" cy="1380222"/>
                  <a:chOff x="326227" y="4160166"/>
                  <a:chExt cx="2970589" cy="1380222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75CB1E9C-9BE2-4EE5-A44A-676577A0DFAC}"/>
                      </a:ext>
                    </a:extLst>
                  </p:cNvPr>
                  <p:cNvGrpSpPr/>
                  <p:nvPr/>
                </p:nvGrpSpPr>
                <p:grpSpPr>
                  <a:xfrm>
                    <a:off x="326227" y="4160166"/>
                    <a:ext cx="2970589" cy="1380222"/>
                    <a:chOff x="515397" y="3173080"/>
                    <a:chExt cx="3397176" cy="1544512"/>
                  </a:xfrm>
                </p:grpSpPr>
                <p:cxnSp>
                  <p:nvCxnSpPr>
                    <p:cNvPr id="47" name="직선 화살표 연결선 46">
                      <a:extLst>
                        <a:ext uri="{FF2B5EF4-FFF2-40B4-BE49-F238E27FC236}">
                          <a16:creationId xmlns:a16="http://schemas.microsoft.com/office/drawing/2014/main" id="{8B717CA7-1BC2-4377-AF6F-4FEC7A451E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35126" y="4717590"/>
                      <a:ext cx="2277447" cy="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직선 화살표 연결선 47">
                      <a:extLst>
                        <a:ext uri="{FF2B5EF4-FFF2-40B4-BE49-F238E27FC236}">
                          <a16:creationId xmlns:a16="http://schemas.microsoft.com/office/drawing/2014/main" id="{50BE3142-1B30-4A35-925A-4CFC991DAF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593806" y="3285751"/>
                      <a:ext cx="41319" cy="143184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3ADEABD-2E3E-491E-958C-DD22AF7C7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96636" y="3173080"/>
                      <a:ext cx="708961" cy="1284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Delta</a:t>
                      </a:r>
                      <a:endParaRPr lang="ko-KR" altLang="en-US" sz="10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p:txBody>
                </p:sp>
                <p:cxnSp>
                  <p:nvCxnSpPr>
                    <p:cNvPr id="50" name="직선 화살표 연결선 49">
                      <a:extLst>
                        <a:ext uri="{FF2B5EF4-FFF2-40B4-BE49-F238E27FC236}">
                          <a16:creationId xmlns:a16="http://schemas.microsoft.com/office/drawing/2014/main" id="{D45853FB-6C97-4EAE-B90D-BDF32F22C77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66323" y="4208211"/>
                      <a:ext cx="236390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C02ABD54-24A6-4821-9475-0DF868D08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5397" y="4139143"/>
                      <a:ext cx="1003608" cy="1284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0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Touch Off</a:t>
                      </a:r>
                      <a:endParaRPr lang="ko-KR" altLang="en-US" sz="10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p:txBody>
                </p:sp>
              </p:grpSp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AEEF5443-D7E6-4073-AD75-4161942C0486}"/>
                      </a:ext>
                    </a:extLst>
                  </p:cNvPr>
                  <p:cNvCxnSpPr/>
                  <p:nvPr/>
                </p:nvCxnSpPr>
                <p:spPr>
                  <a:xfrm>
                    <a:off x="1159669" y="4635363"/>
                    <a:ext cx="206706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21D8C91-AB8F-4449-BFFA-A7A4101D51B0}"/>
                      </a:ext>
                    </a:extLst>
                  </p:cNvPr>
                  <p:cNvSpPr txBox="1"/>
                  <p:nvPr/>
                </p:nvSpPr>
                <p:spPr>
                  <a:xfrm>
                    <a:off x="326227" y="4582382"/>
                    <a:ext cx="877581" cy="114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a:t>Touch On</a:t>
                    </a:r>
                    <a:endParaRPr lang="ko-KR" altLang="en-US" sz="1000" dirty="0">
                      <a:latin typeface="LG Smart UI Regular" panose="020B0500000101010101" pitchFamily="50" charset="-127"/>
                      <a:ea typeface="LG Smart UI Regular" panose="020B0500000101010101" pitchFamily="50" charset="-127"/>
                    </a:endParaRPr>
                  </a:p>
                </p:txBody>
              </p: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E933EC3C-CB86-48BF-9BCA-29ABE4EB0619}"/>
                      </a:ext>
                    </a:extLst>
                  </p:cNvPr>
                  <p:cNvCxnSpPr/>
                  <p:nvPr/>
                </p:nvCxnSpPr>
                <p:spPr>
                  <a:xfrm>
                    <a:off x="1159672" y="5283883"/>
                    <a:ext cx="2067064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headEnd type="none" w="med" len="med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0F1765A-CC90-4786-A76E-ECB7F73270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8155" y="5222161"/>
                    <a:ext cx="877583" cy="1147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000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a:t>Label </a:t>
                    </a:r>
                    <a:r>
                      <a:rPr lang="en-US" altLang="ko-KR" sz="1000" dirty="0" err="1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a:t>Thd</a:t>
                    </a:r>
                    <a:endParaRPr lang="ko-KR" altLang="en-US" sz="1000" dirty="0">
                      <a:solidFill>
                        <a:srgbClr val="FF0000"/>
                      </a:solidFill>
                      <a:latin typeface="LG Smart UI Regular" panose="020B0500000101010101" pitchFamily="50" charset="-127"/>
                      <a:ea typeface="LG Smart UI Regular" panose="020B0500000101010101" pitchFamily="50" charset="-127"/>
                    </a:endParaRPr>
                  </a:p>
                </p:txBody>
              </p:sp>
            </p:grpSp>
            <p:sp>
              <p:nvSpPr>
                <p:cNvPr id="41" name="자유형 61">
                  <a:extLst>
                    <a:ext uri="{FF2B5EF4-FFF2-40B4-BE49-F238E27FC236}">
                      <a16:creationId xmlns:a16="http://schemas.microsoft.com/office/drawing/2014/main" id="{D0C7AFF3-874A-49DF-8295-748DF130A287}"/>
                    </a:ext>
                  </a:extLst>
                </p:cNvPr>
                <p:cNvSpPr/>
                <p:nvPr/>
              </p:nvSpPr>
              <p:spPr>
                <a:xfrm>
                  <a:off x="1840310" y="2736452"/>
                  <a:ext cx="1284790" cy="1161070"/>
                </a:xfrm>
                <a:custGeom>
                  <a:avLst/>
                  <a:gdLst>
                    <a:gd name="connsiteX0" fmla="*/ 0 w 1284790"/>
                    <a:gd name="connsiteY0" fmla="*/ 1412114 h 1451891"/>
                    <a:gd name="connsiteX1" fmla="*/ 173620 w 1284790"/>
                    <a:gd name="connsiteY1" fmla="*/ 1273217 h 1451891"/>
                    <a:gd name="connsiteX2" fmla="*/ 729205 w 1284790"/>
                    <a:gd name="connsiteY2" fmla="*/ 2 h 1451891"/>
                    <a:gd name="connsiteX3" fmla="*/ 1134319 w 1284790"/>
                    <a:gd name="connsiteY3" fmla="*/ 1284792 h 1451891"/>
                    <a:gd name="connsiteX4" fmla="*/ 1284790 w 1284790"/>
                    <a:gd name="connsiteY4" fmla="*/ 1400539 h 1451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4790" h="1451891">
                      <a:moveTo>
                        <a:pt x="0" y="1412114"/>
                      </a:moveTo>
                      <a:cubicBezTo>
                        <a:pt x="26043" y="1460341"/>
                        <a:pt x="52086" y="1508569"/>
                        <a:pt x="173620" y="1273217"/>
                      </a:cubicBezTo>
                      <a:cubicBezTo>
                        <a:pt x="295154" y="1037865"/>
                        <a:pt x="569089" y="-1927"/>
                        <a:pt x="729205" y="2"/>
                      </a:cubicBezTo>
                      <a:cubicBezTo>
                        <a:pt x="889321" y="1931"/>
                        <a:pt x="1041722" y="1051369"/>
                        <a:pt x="1134319" y="1284792"/>
                      </a:cubicBezTo>
                      <a:cubicBezTo>
                        <a:pt x="1226916" y="1518215"/>
                        <a:pt x="1209555" y="1387035"/>
                        <a:pt x="1284790" y="1400539"/>
                      </a:cubicBezTo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</p:grp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2A91685F-F721-4E4E-864C-1B50B815F9D1}"/>
                  </a:ext>
                </a:extLst>
              </p:cNvPr>
              <p:cNvCxnSpPr/>
              <p:nvPr/>
            </p:nvCxnSpPr>
            <p:spPr>
              <a:xfrm flipH="1" flipV="1">
                <a:off x="2034809" y="3701909"/>
                <a:ext cx="9525" cy="38108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67B82B-3662-490C-BB13-DCB4AC7397E6}"/>
                  </a:ext>
                </a:extLst>
              </p:cNvPr>
              <p:cNvSpPr txBox="1"/>
              <p:nvPr/>
            </p:nvSpPr>
            <p:spPr>
              <a:xfrm>
                <a:off x="1947300" y="4051984"/>
                <a:ext cx="619936" cy="11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t1</a:t>
                </a:r>
                <a:endParaRPr lang="ko-KR" altLang="en-US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B82253-5C67-47AB-A177-2C0E633EED3C}"/>
                </a:ext>
              </a:extLst>
            </p:cNvPr>
            <p:cNvSpPr txBox="1"/>
            <p:nvPr/>
          </p:nvSpPr>
          <p:spPr>
            <a:xfrm>
              <a:off x="2180058" y="4041674"/>
              <a:ext cx="1184292" cy="114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Label On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C8C502-0A6C-40EE-A91F-34FBE6901514}"/>
              </a:ext>
            </a:extLst>
          </p:cNvPr>
          <p:cNvGrpSpPr/>
          <p:nvPr/>
        </p:nvGrpSpPr>
        <p:grpSpPr>
          <a:xfrm>
            <a:off x="7905495" y="1844824"/>
            <a:ext cx="1584009" cy="1257463"/>
            <a:chOff x="7537080" y="740258"/>
            <a:chExt cx="2217548" cy="165391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EBFC1B-77A7-4051-96FD-D2F6E8FC4F6E}"/>
                </a:ext>
              </a:extLst>
            </p:cNvPr>
            <p:cNvSpPr/>
            <p:nvPr/>
          </p:nvSpPr>
          <p:spPr>
            <a:xfrm>
              <a:off x="7537080" y="740258"/>
              <a:ext cx="2217548" cy="1653914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EB76F94-F4E5-4432-934B-BEB09DA3DBA1}"/>
                </a:ext>
              </a:extLst>
            </p:cNvPr>
            <p:cNvGrpSpPr/>
            <p:nvPr/>
          </p:nvGrpSpPr>
          <p:grpSpPr>
            <a:xfrm>
              <a:off x="7626384" y="782483"/>
              <a:ext cx="2128244" cy="1520575"/>
              <a:chOff x="7022516" y="2720485"/>
              <a:chExt cx="2390527" cy="1445939"/>
            </a:xfrm>
          </p:grpSpPr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57989B2C-101D-4396-BD8D-D33CC62F46F6}"/>
                  </a:ext>
                </a:extLst>
              </p:cNvPr>
              <p:cNvSpPr/>
              <p:nvPr/>
            </p:nvSpPr>
            <p:spPr>
              <a:xfrm>
                <a:off x="7034214" y="3281591"/>
                <a:ext cx="2378829" cy="884833"/>
              </a:xfrm>
              <a:prstGeom prst="parallelogram">
                <a:avLst>
                  <a:gd name="adj" fmla="val 15130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F39ABED0-5DE5-4A85-92A8-07DC8C69B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900550">
                <a:off x="7022516" y="3156788"/>
                <a:ext cx="521088" cy="521088"/>
              </a:xfrm>
              <a:prstGeom prst="rect">
                <a:avLst/>
              </a:prstGeom>
            </p:spPr>
          </p:pic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E4D7FF7B-F6EE-4194-8715-61E9E16A7B64}"/>
                  </a:ext>
                </a:extLst>
              </p:cNvPr>
              <p:cNvCxnSpPr/>
              <p:nvPr/>
            </p:nvCxnSpPr>
            <p:spPr>
              <a:xfrm>
                <a:off x="7384939" y="3564599"/>
                <a:ext cx="344846" cy="3910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39CD9FF-DED6-4032-BA56-1CED9F079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443459">
                <a:off x="7894130" y="2720485"/>
                <a:ext cx="633826" cy="633826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1064500B-BC0C-4ED2-8637-0BC9A069D8BA}"/>
                  </a:ext>
                </a:extLst>
              </p:cNvPr>
              <p:cNvCxnSpPr/>
              <p:nvPr/>
            </p:nvCxnSpPr>
            <p:spPr>
              <a:xfrm>
                <a:off x="8274244" y="3189113"/>
                <a:ext cx="0" cy="4710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31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Line Filter</a:t>
            </a:r>
            <a:r>
              <a:rPr lang="ko-KR" altLang="en-US" dirty="0"/>
              <a:t> </a:t>
            </a:r>
            <a:r>
              <a:rPr lang="en-US" altLang="ko-KR" dirty="0"/>
              <a:t>(#1,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4)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( *DSP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별도 정리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527690" y="649277"/>
            <a:ext cx="3717797" cy="5692294"/>
            <a:chOff x="5373064" y="778199"/>
            <a:chExt cx="3717797" cy="56922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73064" y="1142566"/>
              <a:ext cx="1956141" cy="480060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AC24E2-CFF8-47AD-86BF-C46EB4833886}"/>
              </a:ext>
            </a:extLst>
          </p:cNvPr>
          <p:cNvSpPr/>
          <p:nvPr/>
        </p:nvSpPr>
        <p:spPr>
          <a:xfrm>
            <a:off x="570795" y="2279787"/>
            <a:ext cx="2878086" cy="358460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Valid</a:t>
            </a:r>
            <a:r>
              <a:rPr lang="ko-KR" altLang="en-US" dirty="0"/>
              <a:t> </a:t>
            </a:r>
            <a:r>
              <a:rPr lang="en-US" altLang="ko-KR" dirty="0"/>
              <a:t>Area (Labeling)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0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Intensity data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중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영역을 구분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          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탐색 및 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개수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각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에 대한 관련 정보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Rect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MaxDelta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MaxPos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Cell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cnt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취득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D2CA26-8BF5-4F83-8C44-899A4C68A840}"/>
              </a:ext>
            </a:extLst>
          </p:cNvPr>
          <p:cNvSpPr/>
          <p:nvPr/>
        </p:nvSpPr>
        <p:spPr>
          <a:xfrm>
            <a:off x="1085201" y="2391229"/>
            <a:ext cx="1889650" cy="408406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Search Valid Area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DB6DE6-2244-4AEC-8784-7D7CE74C5932}"/>
              </a:ext>
            </a:extLst>
          </p:cNvPr>
          <p:cNvSpPr/>
          <p:nvPr/>
        </p:nvSpPr>
        <p:spPr>
          <a:xfrm>
            <a:off x="817657" y="4483064"/>
            <a:ext cx="2383259" cy="488905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3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(Label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등가 테이블 정리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Label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개수 정리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697111-33B5-4091-AEFB-5707FEC3AF38}"/>
              </a:ext>
            </a:extLst>
          </p:cNvPr>
          <p:cNvSpPr/>
          <p:nvPr/>
        </p:nvSpPr>
        <p:spPr>
          <a:xfrm>
            <a:off x="817657" y="3017168"/>
            <a:ext cx="2383259" cy="488905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</a:t>
            </a:r>
            <a:r>
              <a:rPr lang="en-US" altLang="ko-KR" sz="10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Scan)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2CEA0D-7F30-40C7-93FC-0FADE2764CD5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2009287" y="3506073"/>
            <a:ext cx="0" cy="23436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0A68E0-8B3E-43BE-85E1-0FC065711EA0}"/>
              </a:ext>
            </a:extLst>
          </p:cNvPr>
          <p:cNvSpPr/>
          <p:nvPr/>
        </p:nvSpPr>
        <p:spPr>
          <a:xfrm>
            <a:off x="817657" y="3740437"/>
            <a:ext cx="2383259" cy="488905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2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(Label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등가 테이블 정리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–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동일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판단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FFA830-4D35-4FCC-8367-ABD64696FCA9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2009287" y="4229342"/>
            <a:ext cx="0" cy="25372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8F72BA-0BEE-4B84-AC9B-023C9D168D60}"/>
              </a:ext>
            </a:extLst>
          </p:cNvPr>
          <p:cNvSpPr/>
          <p:nvPr/>
        </p:nvSpPr>
        <p:spPr>
          <a:xfrm>
            <a:off x="817657" y="5225692"/>
            <a:ext cx="2383259" cy="488904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4</a:t>
            </a:r>
          </a:p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</a:t>
            </a:r>
            <a:r>
              <a:rPr lang="en-US" altLang="ko-KR" sz="10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nd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Label Scan)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8E4EC0-04EA-414A-B686-49224876E704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2009287" y="4971969"/>
            <a:ext cx="0" cy="253723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75FC63-3683-429F-A5D5-EF7F48E4C34D}"/>
              </a:ext>
            </a:extLst>
          </p:cNvPr>
          <p:cNvGrpSpPr/>
          <p:nvPr/>
        </p:nvGrpSpPr>
        <p:grpSpPr>
          <a:xfrm>
            <a:off x="6316634" y="2153971"/>
            <a:ext cx="1889814" cy="1733410"/>
            <a:chOff x="5751911" y="3281779"/>
            <a:chExt cx="3168352" cy="277995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4642677-CBEB-467F-823A-F955C5C08838}"/>
                </a:ext>
              </a:extLst>
            </p:cNvPr>
            <p:cNvSpPr/>
            <p:nvPr/>
          </p:nvSpPr>
          <p:spPr bwMode="auto">
            <a:xfrm>
              <a:off x="614795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A4775B-5142-4C06-B7AC-E423D210F2C9}"/>
                </a:ext>
              </a:extLst>
            </p:cNvPr>
            <p:cNvSpPr/>
            <p:nvPr/>
          </p:nvSpPr>
          <p:spPr bwMode="auto">
            <a:xfrm>
              <a:off x="654399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8B98FA5-218A-411C-A193-4BC2CC3DD7F8}"/>
                </a:ext>
              </a:extLst>
            </p:cNvPr>
            <p:cNvSpPr/>
            <p:nvPr/>
          </p:nvSpPr>
          <p:spPr bwMode="auto">
            <a:xfrm>
              <a:off x="6940043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FF3A206-4E64-459A-803E-833DD2D870E6}"/>
                </a:ext>
              </a:extLst>
            </p:cNvPr>
            <p:cNvSpPr/>
            <p:nvPr/>
          </p:nvSpPr>
          <p:spPr bwMode="auto">
            <a:xfrm>
              <a:off x="7336087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EB1018-3294-4A6A-9569-391C65FD46A5}"/>
                </a:ext>
              </a:extLst>
            </p:cNvPr>
            <p:cNvSpPr/>
            <p:nvPr/>
          </p:nvSpPr>
          <p:spPr bwMode="auto">
            <a:xfrm>
              <a:off x="7732131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CE76EBC-69DC-48C0-8D56-DEE9A4457E4F}"/>
                </a:ext>
              </a:extLst>
            </p:cNvPr>
            <p:cNvSpPr/>
            <p:nvPr/>
          </p:nvSpPr>
          <p:spPr bwMode="auto">
            <a:xfrm>
              <a:off x="812817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FA209F-D6B6-4465-B46D-C1B9DD407B2C}"/>
                </a:ext>
              </a:extLst>
            </p:cNvPr>
            <p:cNvSpPr/>
            <p:nvPr/>
          </p:nvSpPr>
          <p:spPr bwMode="auto">
            <a:xfrm>
              <a:off x="852421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072BF8A-443D-43AC-B9C9-3AEF28F43CB3}"/>
                </a:ext>
              </a:extLst>
            </p:cNvPr>
            <p:cNvSpPr/>
            <p:nvPr/>
          </p:nvSpPr>
          <p:spPr bwMode="auto">
            <a:xfrm>
              <a:off x="614795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4062FA-C279-4DCE-9479-27E54F22B7C6}"/>
                </a:ext>
              </a:extLst>
            </p:cNvPr>
            <p:cNvSpPr/>
            <p:nvPr/>
          </p:nvSpPr>
          <p:spPr bwMode="auto">
            <a:xfrm>
              <a:off x="654399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2CA656D-A7EE-40F3-AB5C-7DFB6600D619}"/>
                </a:ext>
              </a:extLst>
            </p:cNvPr>
            <p:cNvSpPr/>
            <p:nvPr/>
          </p:nvSpPr>
          <p:spPr bwMode="auto">
            <a:xfrm>
              <a:off x="6940043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06DBD21-E0E3-44B5-83BE-CAE072BE9A42}"/>
                </a:ext>
              </a:extLst>
            </p:cNvPr>
            <p:cNvSpPr/>
            <p:nvPr/>
          </p:nvSpPr>
          <p:spPr bwMode="auto">
            <a:xfrm>
              <a:off x="7336087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488B95-94F8-471D-8F73-170B648F94B7}"/>
                </a:ext>
              </a:extLst>
            </p:cNvPr>
            <p:cNvSpPr/>
            <p:nvPr/>
          </p:nvSpPr>
          <p:spPr bwMode="auto">
            <a:xfrm>
              <a:off x="7732131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F2D524-EE0B-40BF-8507-8748D420C2E2}"/>
                </a:ext>
              </a:extLst>
            </p:cNvPr>
            <p:cNvSpPr/>
            <p:nvPr/>
          </p:nvSpPr>
          <p:spPr bwMode="auto">
            <a:xfrm>
              <a:off x="812817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1984F4-44E9-4E65-94C6-95E4A6BACA13}"/>
                </a:ext>
              </a:extLst>
            </p:cNvPr>
            <p:cNvSpPr/>
            <p:nvPr/>
          </p:nvSpPr>
          <p:spPr bwMode="auto">
            <a:xfrm>
              <a:off x="852421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74DC436-01E1-4305-B0F0-63344748A53C}"/>
                </a:ext>
              </a:extLst>
            </p:cNvPr>
            <p:cNvSpPr/>
            <p:nvPr/>
          </p:nvSpPr>
          <p:spPr bwMode="auto">
            <a:xfrm>
              <a:off x="614795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D8C4CE7-6D48-4CCB-9C24-4F6D21B60C8E}"/>
                </a:ext>
              </a:extLst>
            </p:cNvPr>
            <p:cNvSpPr/>
            <p:nvPr/>
          </p:nvSpPr>
          <p:spPr bwMode="auto">
            <a:xfrm>
              <a:off x="654399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3625BFB-C156-4356-8F86-30505A244A68}"/>
                </a:ext>
              </a:extLst>
            </p:cNvPr>
            <p:cNvSpPr/>
            <p:nvPr/>
          </p:nvSpPr>
          <p:spPr bwMode="auto">
            <a:xfrm>
              <a:off x="6940043" y="4477555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7247E73-2989-4C94-A722-E5037A107614}"/>
                </a:ext>
              </a:extLst>
            </p:cNvPr>
            <p:cNvSpPr/>
            <p:nvPr/>
          </p:nvSpPr>
          <p:spPr bwMode="auto">
            <a:xfrm>
              <a:off x="7336087" y="4477555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44A9449-76F8-46F1-900C-CB6DFD8479E8}"/>
                </a:ext>
              </a:extLst>
            </p:cNvPr>
            <p:cNvSpPr/>
            <p:nvPr/>
          </p:nvSpPr>
          <p:spPr bwMode="auto">
            <a:xfrm>
              <a:off x="7732131" y="4477555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A73E2E-CCB7-44CB-A455-0872DD4F95CB}"/>
                </a:ext>
              </a:extLst>
            </p:cNvPr>
            <p:cNvSpPr/>
            <p:nvPr/>
          </p:nvSpPr>
          <p:spPr bwMode="auto">
            <a:xfrm>
              <a:off x="812817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A07D831-277A-4667-A4C0-EFBEFEA64E78}"/>
                </a:ext>
              </a:extLst>
            </p:cNvPr>
            <p:cNvSpPr/>
            <p:nvPr/>
          </p:nvSpPr>
          <p:spPr bwMode="auto">
            <a:xfrm>
              <a:off x="852421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B92438B-713D-48D4-AE5F-AC25AF65A3AE}"/>
                </a:ext>
              </a:extLst>
            </p:cNvPr>
            <p:cNvSpPr/>
            <p:nvPr/>
          </p:nvSpPr>
          <p:spPr bwMode="auto">
            <a:xfrm>
              <a:off x="614795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DCEA0B0-9EE0-4D3F-86C6-8CFF7AFAE820}"/>
                </a:ext>
              </a:extLst>
            </p:cNvPr>
            <p:cNvSpPr/>
            <p:nvPr/>
          </p:nvSpPr>
          <p:spPr bwMode="auto">
            <a:xfrm>
              <a:off x="6543999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71BDF7F-65B2-47D8-A68A-D761352F6AE8}"/>
                </a:ext>
              </a:extLst>
            </p:cNvPr>
            <p:cNvSpPr/>
            <p:nvPr/>
          </p:nvSpPr>
          <p:spPr bwMode="auto">
            <a:xfrm>
              <a:off x="6940043" y="4873599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C612354-80F4-4B7D-9AE9-F98989D0ACF8}"/>
                </a:ext>
              </a:extLst>
            </p:cNvPr>
            <p:cNvSpPr/>
            <p:nvPr/>
          </p:nvSpPr>
          <p:spPr bwMode="auto">
            <a:xfrm>
              <a:off x="7336087" y="4873599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141D826-33AA-4D93-9C8D-3A9C87E4A762}"/>
                </a:ext>
              </a:extLst>
            </p:cNvPr>
            <p:cNvSpPr/>
            <p:nvPr/>
          </p:nvSpPr>
          <p:spPr bwMode="auto">
            <a:xfrm>
              <a:off x="7732131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30CD99B-FB3E-4100-B122-6C53CDF06A1E}"/>
                </a:ext>
              </a:extLst>
            </p:cNvPr>
            <p:cNvSpPr/>
            <p:nvPr/>
          </p:nvSpPr>
          <p:spPr bwMode="auto">
            <a:xfrm>
              <a:off x="812817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87DDCC-BB2F-44FC-805D-015881B0F741}"/>
                </a:ext>
              </a:extLst>
            </p:cNvPr>
            <p:cNvSpPr/>
            <p:nvPr/>
          </p:nvSpPr>
          <p:spPr bwMode="auto">
            <a:xfrm>
              <a:off x="8524219" y="4873599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7205FBA-47AB-492D-97F0-FE5D416DFB90}"/>
                </a:ext>
              </a:extLst>
            </p:cNvPr>
            <p:cNvSpPr/>
            <p:nvPr/>
          </p:nvSpPr>
          <p:spPr bwMode="auto">
            <a:xfrm>
              <a:off x="614795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5E8671B-4414-4635-8DC2-2B487905296C}"/>
                </a:ext>
              </a:extLst>
            </p:cNvPr>
            <p:cNvSpPr/>
            <p:nvPr/>
          </p:nvSpPr>
          <p:spPr bwMode="auto">
            <a:xfrm>
              <a:off x="654399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FB4D7A5-2C67-436F-9781-B78B61A17485}"/>
                </a:ext>
              </a:extLst>
            </p:cNvPr>
            <p:cNvSpPr/>
            <p:nvPr/>
          </p:nvSpPr>
          <p:spPr bwMode="auto">
            <a:xfrm>
              <a:off x="6940043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6DA78C-D553-4159-B449-8CDB252255F0}"/>
                </a:ext>
              </a:extLst>
            </p:cNvPr>
            <p:cNvSpPr/>
            <p:nvPr/>
          </p:nvSpPr>
          <p:spPr bwMode="auto">
            <a:xfrm>
              <a:off x="7336087" y="5269643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27F7DE3-4D1E-4B1D-89DF-829D0445BA6E}"/>
                </a:ext>
              </a:extLst>
            </p:cNvPr>
            <p:cNvSpPr/>
            <p:nvPr/>
          </p:nvSpPr>
          <p:spPr bwMode="auto">
            <a:xfrm>
              <a:off x="7732131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7FF4CC6-6690-4A06-B9A5-1379BBB19669}"/>
                </a:ext>
              </a:extLst>
            </p:cNvPr>
            <p:cNvSpPr/>
            <p:nvPr/>
          </p:nvSpPr>
          <p:spPr bwMode="auto">
            <a:xfrm>
              <a:off x="812817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87829CA-8AA1-4A34-B693-74EB32441E28}"/>
                </a:ext>
              </a:extLst>
            </p:cNvPr>
            <p:cNvSpPr/>
            <p:nvPr/>
          </p:nvSpPr>
          <p:spPr bwMode="auto">
            <a:xfrm>
              <a:off x="852421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3FFB6D0-6B54-402B-A41E-155A0F5AA5FE}"/>
                </a:ext>
              </a:extLst>
            </p:cNvPr>
            <p:cNvSpPr/>
            <p:nvPr/>
          </p:nvSpPr>
          <p:spPr bwMode="auto">
            <a:xfrm>
              <a:off x="614795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FFEB6C4-0C35-4732-8322-552AC76F6A4A}"/>
                </a:ext>
              </a:extLst>
            </p:cNvPr>
            <p:cNvSpPr/>
            <p:nvPr/>
          </p:nvSpPr>
          <p:spPr bwMode="auto">
            <a:xfrm>
              <a:off x="654399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D26F124-279A-4991-B5B1-448E5CDF7C83}"/>
                </a:ext>
              </a:extLst>
            </p:cNvPr>
            <p:cNvSpPr/>
            <p:nvPr/>
          </p:nvSpPr>
          <p:spPr bwMode="auto">
            <a:xfrm>
              <a:off x="6940043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8724-370C-4469-BFEB-07E1CCE8808F}"/>
                </a:ext>
              </a:extLst>
            </p:cNvPr>
            <p:cNvSpPr/>
            <p:nvPr/>
          </p:nvSpPr>
          <p:spPr bwMode="auto">
            <a:xfrm>
              <a:off x="7336087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B1623ED-6BC0-44DB-9FFA-5C0B47693A19}"/>
                </a:ext>
              </a:extLst>
            </p:cNvPr>
            <p:cNvSpPr/>
            <p:nvPr/>
          </p:nvSpPr>
          <p:spPr bwMode="auto">
            <a:xfrm>
              <a:off x="7732131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990CA7B-91EE-4BFC-A742-A62080824145}"/>
                </a:ext>
              </a:extLst>
            </p:cNvPr>
            <p:cNvSpPr/>
            <p:nvPr/>
          </p:nvSpPr>
          <p:spPr bwMode="auto">
            <a:xfrm>
              <a:off x="812817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E4556B5-515C-40CC-8816-50CBADA3B0A0}"/>
                </a:ext>
              </a:extLst>
            </p:cNvPr>
            <p:cNvSpPr/>
            <p:nvPr/>
          </p:nvSpPr>
          <p:spPr bwMode="auto">
            <a:xfrm>
              <a:off x="852421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0EBB4BF-FE27-4B36-8AD6-9E370D8A0CD3}"/>
                </a:ext>
              </a:extLst>
            </p:cNvPr>
            <p:cNvSpPr/>
            <p:nvPr/>
          </p:nvSpPr>
          <p:spPr bwMode="auto">
            <a:xfrm>
              <a:off x="614795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DA438AD-C35E-4D31-A9A9-994F3EAA7B97}"/>
                </a:ext>
              </a:extLst>
            </p:cNvPr>
            <p:cNvSpPr/>
            <p:nvPr/>
          </p:nvSpPr>
          <p:spPr bwMode="auto">
            <a:xfrm>
              <a:off x="654399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E65A689-2232-4201-BEA7-292F7D6DEC4E}"/>
                </a:ext>
              </a:extLst>
            </p:cNvPr>
            <p:cNvSpPr/>
            <p:nvPr/>
          </p:nvSpPr>
          <p:spPr bwMode="auto">
            <a:xfrm>
              <a:off x="6940043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CA4823F-308F-402B-BA7A-DC8833E6E667}"/>
                </a:ext>
              </a:extLst>
            </p:cNvPr>
            <p:cNvSpPr/>
            <p:nvPr/>
          </p:nvSpPr>
          <p:spPr bwMode="auto">
            <a:xfrm>
              <a:off x="7336087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</a:t>
              </a:r>
              <a:endParaRPr kumimoji="1" lang="ko-KR" altLang="en-US" sz="1000" b="1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9CAACB6-849A-46D0-8DAD-DEADA2052A92}"/>
                </a:ext>
              </a:extLst>
            </p:cNvPr>
            <p:cNvSpPr/>
            <p:nvPr/>
          </p:nvSpPr>
          <p:spPr bwMode="auto">
            <a:xfrm>
              <a:off x="7732131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4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C8F5641-5A63-47CB-9412-6C809926D07A}"/>
                </a:ext>
              </a:extLst>
            </p:cNvPr>
            <p:cNvSpPr/>
            <p:nvPr/>
          </p:nvSpPr>
          <p:spPr bwMode="auto">
            <a:xfrm>
              <a:off x="812817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5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9498530-2C1D-4FE5-9E73-988E98FC837D}"/>
                </a:ext>
              </a:extLst>
            </p:cNvPr>
            <p:cNvSpPr/>
            <p:nvPr/>
          </p:nvSpPr>
          <p:spPr bwMode="auto">
            <a:xfrm>
              <a:off x="852421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6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C4EA8ED-8008-491C-A21C-E5773D97894D}"/>
                </a:ext>
              </a:extLst>
            </p:cNvPr>
            <p:cNvSpPr/>
            <p:nvPr/>
          </p:nvSpPr>
          <p:spPr bwMode="auto">
            <a:xfrm>
              <a:off x="5751911" y="368546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CC7063B-2864-43D2-AF77-3EC23D91F31B}"/>
                </a:ext>
              </a:extLst>
            </p:cNvPr>
            <p:cNvSpPr/>
            <p:nvPr/>
          </p:nvSpPr>
          <p:spPr bwMode="auto">
            <a:xfrm>
              <a:off x="5751911" y="4081511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A887935-98CC-4856-87C4-0C8E175D89EA}"/>
                </a:ext>
              </a:extLst>
            </p:cNvPr>
            <p:cNvSpPr/>
            <p:nvPr/>
          </p:nvSpPr>
          <p:spPr bwMode="auto">
            <a:xfrm>
              <a:off x="5751911" y="4477555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21C2A8-DF6F-497F-8315-8E5936BF467E}"/>
                </a:ext>
              </a:extLst>
            </p:cNvPr>
            <p:cNvSpPr/>
            <p:nvPr/>
          </p:nvSpPr>
          <p:spPr bwMode="auto">
            <a:xfrm>
              <a:off x="5751911" y="487359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</a:t>
              </a:r>
              <a:endParaRPr kumimoji="1" lang="ko-KR" altLang="en-US" sz="1000" b="1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6CA66E7-FA35-4870-B747-591C0AF46566}"/>
                </a:ext>
              </a:extLst>
            </p:cNvPr>
            <p:cNvSpPr/>
            <p:nvPr/>
          </p:nvSpPr>
          <p:spPr bwMode="auto">
            <a:xfrm>
              <a:off x="5751911" y="5269643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4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7915195-BDFB-4998-A43E-42903CA336C0}"/>
                </a:ext>
              </a:extLst>
            </p:cNvPr>
            <p:cNvSpPr/>
            <p:nvPr/>
          </p:nvSpPr>
          <p:spPr bwMode="auto">
            <a:xfrm>
              <a:off x="5751911" y="566568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5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D2EF282-C10D-4017-82F9-5C8C1C3A3096}"/>
              </a:ext>
            </a:extLst>
          </p:cNvPr>
          <p:cNvGrpSpPr/>
          <p:nvPr/>
        </p:nvGrpSpPr>
        <p:grpSpPr>
          <a:xfrm>
            <a:off x="3830332" y="2153971"/>
            <a:ext cx="1889814" cy="1733410"/>
            <a:chOff x="5751911" y="3281779"/>
            <a:chExt cx="3168352" cy="277995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DF6FA06-1EC5-4C89-A4C4-863023694C26}"/>
                </a:ext>
              </a:extLst>
            </p:cNvPr>
            <p:cNvSpPr/>
            <p:nvPr/>
          </p:nvSpPr>
          <p:spPr bwMode="auto">
            <a:xfrm>
              <a:off x="614795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48242EC-C557-4767-AE9A-5055CFDDEFE7}"/>
                </a:ext>
              </a:extLst>
            </p:cNvPr>
            <p:cNvSpPr/>
            <p:nvPr/>
          </p:nvSpPr>
          <p:spPr bwMode="auto">
            <a:xfrm>
              <a:off x="654399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DA300EE-EE85-4FDD-A53C-663B332F4400}"/>
                </a:ext>
              </a:extLst>
            </p:cNvPr>
            <p:cNvSpPr/>
            <p:nvPr/>
          </p:nvSpPr>
          <p:spPr bwMode="auto">
            <a:xfrm>
              <a:off x="6940043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6BE5EB-383F-4702-8B1F-9176499E4CD4}"/>
                </a:ext>
              </a:extLst>
            </p:cNvPr>
            <p:cNvSpPr/>
            <p:nvPr/>
          </p:nvSpPr>
          <p:spPr bwMode="auto">
            <a:xfrm>
              <a:off x="7336087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0618CF-55DA-463D-B9B6-C338C5F0D696}"/>
                </a:ext>
              </a:extLst>
            </p:cNvPr>
            <p:cNvSpPr/>
            <p:nvPr/>
          </p:nvSpPr>
          <p:spPr bwMode="auto">
            <a:xfrm>
              <a:off x="7732131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DB9D62A-D355-49F0-9279-A1CC99E02B93}"/>
                </a:ext>
              </a:extLst>
            </p:cNvPr>
            <p:cNvSpPr/>
            <p:nvPr/>
          </p:nvSpPr>
          <p:spPr bwMode="auto">
            <a:xfrm>
              <a:off x="8128175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073AF9E-923E-4486-9B3D-92380CDCCEE8}"/>
                </a:ext>
              </a:extLst>
            </p:cNvPr>
            <p:cNvSpPr/>
            <p:nvPr/>
          </p:nvSpPr>
          <p:spPr bwMode="auto">
            <a:xfrm>
              <a:off x="8524219" y="368546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7184758-FED9-4FB0-BDC1-240594BDE62C}"/>
                </a:ext>
              </a:extLst>
            </p:cNvPr>
            <p:cNvSpPr/>
            <p:nvPr/>
          </p:nvSpPr>
          <p:spPr bwMode="auto">
            <a:xfrm>
              <a:off x="614795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92217FD-AFE9-4EC1-AAB4-F4B9F1FA746B}"/>
                </a:ext>
              </a:extLst>
            </p:cNvPr>
            <p:cNvSpPr/>
            <p:nvPr/>
          </p:nvSpPr>
          <p:spPr bwMode="auto">
            <a:xfrm>
              <a:off x="654399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6E8F4C-E186-4707-9594-83ACE85835BB}"/>
                </a:ext>
              </a:extLst>
            </p:cNvPr>
            <p:cNvSpPr/>
            <p:nvPr/>
          </p:nvSpPr>
          <p:spPr bwMode="auto">
            <a:xfrm>
              <a:off x="6940043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4864132-C740-4252-896D-1AA96F83D30F}"/>
                </a:ext>
              </a:extLst>
            </p:cNvPr>
            <p:cNvSpPr/>
            <p:nvPr/>
          </p:nvSpPr>
          <p:spPr bwMode="auto">
            <a:xfrm>
              <a:off x="7336087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500BDC3-31DC-4EF0-A7C0-19E933D42B01}"/>
                </a:ext>
              </a:extLst>
            </p:cNvPr>
            <p:cNvSpPr/>
            <p:nvPr/>
          </p:nvSpPr>
          <p:spPr bwMode="auto">
            <a:xfrm>
              <a:off x="7732131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509394B-8D3D-4B8C-A86E-4B4A7C38F209}"/>
                </a:ext>
              </a:extLst>
            </p:cNvPr>
            <p:cNvSpPr/>
            <p:nvPr/>
          </p:nvSpPr>
          <p:spPr bwMode="auto">
            <a:xfrm>
              <a:off x="8128175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35C616-7ECC-4688-9C7E-987AD4A9BD24}"/>
                </a:ext>
              </a:extLst>
            </p:cNvPr>
            <p:cNvSpPr/>
            <p:nvPr/>
          </p:nvSpPr>
          <p:spPr bwMode="auto">
            <a:xfrm>
              <a:off x="8524219" y="4081511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2C63AD4-DC99-4C8F-8FFB-447299743D42}"/>
                </a:ext>
              </a:extLst>
            </p:cNvPr>
            <p:cNvSpPr/>
            <p:nvPr/>
          </p:nvSpPr>
          <p:spPr bwMode="auto">
            <a:xfrm>
              <a:off x="614795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6C2996C-4AFE-437E-880D-4FF3876CFF14}"/>
                </a:ext>
              </a:extLst>
            </p:cNvPr>
            <p:cNvSpPr/>
            <p:nvPr/>
          </p:nvSpPr>
          <p:spPr bwMode="auto">
            <a:xfrm>
              <a:off x="654399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D8D07AD-9933-40E1-AAC4-F669294494EE}"/>
                </a:ext>
              </a:extLst>
            </p:cNvPr>
            <p:cNvSpPr/>
            <p:nvPr/>
          </p:nvSpPr>
          <p:spPr bwMode="auto">
            <a:xfrm>
              <a:off x="6940043" y="4477555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*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F254A51-2F0C-4095-9214-98799A50AF5D}"/>
                </a:ext>
              </a:extLst>
            </p:cNvPr>
            <p:cNvSpPr/>
            <p:nvPr/>
          </p:nvSpPr>
          <p:spPr bwMode="auto">
            <a:xfrm>
              <a:off x="7336087" y="4477556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*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2E522CD-F420-4423-ABE1-BA979AA4AE5B}"/>
                </a:ext>
              </a:extLst>
            </p:cNvPr>
            <p:cNvSpPr/>
            <p:nvPr/>
          </p:nvSpPr>
          <p:spPr bwMode="auto">
            <a:xfrm>
              <a:off x="7732131" y="4477555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*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C2EDF23-0111-4525-9288-34118FBF84C3}"/>
                </a:ext>
              </a:extLst>
            </p:cNvPr>
            <p:cNvSpPr/>
            <p:nvPr/>
          </p:nvSpPr>
          <p:spPr bwMode="auto">
            <a:xfrm>
              <a:off x="8128175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4B283C3-6FEB-4903-80E6-F539B6F06A3D}"/>
                </a:ext>
              </a:extLst>
            </p:cNvPr>
            <p:cNvSpPr/>
            <p:nvPr/>
          </p:nvSpPr>
          <p:spPr bwMode="auto">
            <a:xfrm>
              <a:off x="8524219" y="4477555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DC365D0-54AB-43DE-9D19-0829E09D234C}"/>
                </a:ext>
              </a:extLst>
            </p:cNvPr>
            <p:cNvSpPr/>
            <p:nvPr/>
          </p:nvSpPr>
          <p:spPr bwMode="auto">
            <a:xfrm>
              <a:off x="614795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3DB73C6-4DBF-4CEA-902F-142745F65A74}"/>
                </a:ext>
              </a:extLst>
            </p:cNvPr>
            <p:cNvSpPr/>
            <p:nvPr/>
          </p:nvSpPr>
          <p:spPr bwMode="auto">
            <a:xfrm>
              <a:off x="6543999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8B757E-7B39-46D7-8775-CE749B583E3A}"/>
                </a:ext>
              </a:extLst>
            </p:cNvPr>
            <p:cNvSpPr/>
            <p:nvPr/>
          </p:nvSpPr>
          <p:spPr bwMode="auto">
            <a:xfrm>
              <a:off x="6940043" y="4873599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*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5676575-2CD8-470F-B820-2D52ADA0F591}"/>
                </a:ext>
              </a:extLst>
            </p:cNvPr>
            <p:cNvSpPr/>
            <p:nvPr/>
          </p:nvSpPr>
          <p:spPr bwMode="auto">
            <a:xfrm>
              <a:off x="7336087" y="4873599"/>
              <a:ext cx="396044" cy="396044"/>
            </a:xfrm>
            <a:prstGeom prst="rect">
              <a:avLst/>
            </a:prstGeom>
            <a:solidFill>
              <a:srgbClr val="7DA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1981C0D-CFBE-48BE-A531-EFC99C9BCA26}"/>
                </a:ext>
              </a:extLst>
            </p:cNvPr>
            <p:cNvSpPr/>
            <p:nvPr/>
          </p:nvSpPr>
          <p:spPr bwMode="auto">
            <a:xfrm>
              <a:off x="7732131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94B5C5B-1352-4D7C-908F-F1DA1E7DC445}"/>
                </a:ext>
              </a:extLst>
            </p:cNvPr>
            <p:cNvSpPr/>
            <p:nvPr/>
          </p:nvSpPr>
          <p:spPr bwMode="auto">
            <a:xfrm>
              <a:off x="8128175" y="4873599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ADE3DD5-6B7A-42E1-9267-53FC802D3BEF}"/>
                </a:ext>
              </a:extLst>
            </p:cNvPr>
            <p:cNvSpPr/>
            <p:nvPr/>
          </p:nvSpPr>
          <p:spPr bwMode="auto">
            <a:xfrm>
              <a:off x="8524219" y="4873599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*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E87A2A2-3E19-465A-A548-68B52AD2722E}"/>
                </a:ext>
              </a:extLst>
            </p:cNvPr>
            <p:cNvSpPr/>
            <p:nvPr/>
          </p:nvSpPr>
          <p:spPr bwMode="auto">
            <a:xfrm>
              <a:off x="614795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EF93B29-99D0-4ECD-933B-16976198D104}"/>
                </a:ext>
              </a:extLst>
            </p:cNvPr>
            <p:cNvSpPr/>
            <p:nvPr/>
          </p:nvSpPr>
          <p:spPr bwMode="auto">
            <a:xfrm>
              <a:off x="654399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C97A71A-BB6A-42EA-A393-51E775808A1F}"/>
                </a:ext>
              </a:extLst>
            </p:cNvPr>
            <p:cNvSpPr/>
            <p:nvPr/>
          </p:nvSpPr>
          <p:spPr bwMode="auto">
            <a:xfrm>
              <a:off x="6940043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94C7173-A46F-43A7-8517-A72B5EB71BD9}"/>
                </a:ext>
              </a:extLst>
            </p:cNvPr>
            <p:cNvSpPr/>
            <p:nvPr/>
          </p:nvSpPr>
          <p:spPr bwMode="auto">
            <a:xfrm>
              <a:off x="7336087" y="5269643"/>
              <a:ext cx="396044" cy="396044"/>
            </a:xfrm>
            <a:prstGeom prst="rect">
              <a:avLst/>
            </a:prstGeom>
            <a:solidFill>
              <a:srgbClr val="E7E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*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BDC1A9C-E7FF-490A-97EB-60E027AC56FC}"/>
                </a:ext>
              </a:extLst>
            </p:cNvPr>
            <p:cNvSpPr/>
            <p:nvPr/>
          </p:nvSpPr>
          <p:spPr bwMode="auto">
            <a:xfrm>
              <a:off x="7732131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C03886B-FB7C-4808-8FE8-EE4965F46687}"/>
                </a:ext>
              </a:extLst>
            </p:cNvPr>
            <p:cNvSpPr/>
            <p:nvPr/>
          </p:nvSpPr>
          <p:spPr bwMode="auto">
            <a:xfrm>
              <a:off x="8128175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0BD7528-0A35-47E4-9B54-009BAD968466}"/>
                </a:ext>
              </a:extLst>
            </p:cNvPr>
            <p:cNvSpPr/>
            <p:nvPr/>
          </p:nvSpPr>
          <p:spPr bwMode="auto">
            <a:xfrm>
              <a:off x="8524219" y="5269643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F93E48F-B428-4A97-ACD2-D9AB0A53D9EB}"/>
                </a:ext>
              </a:extLst>
            </p:cNvPr>
            <p:cNvSpPr/>
            <p:nvPr/>
          </p:nvSpPr>
          <p:spPr bwMode="auto">
            <a:xfrm>
              <a:off x="614795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E862086-393E-42A5-9DF1-A71098D34019}"/>
                </a:ext>
              </a:extLst>
            </p:cNvPr>
            <p:cNvSpPr/>
            <p:nvPr/>
          </p:nvSpPr>
          <p:spPr bwMode="auto">
            <a:xfrm>
              <a:off x="654399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4F9624A-10D2-4F97-8A70-69D37474958C}"/>
                </a:ext>
              </a:extLst>
            </p:cNvPr>
            <p:cNvSpPr/>
            <p:nvPr/>
          </p:nvSpPr>
          <p:spPr bwMode="auto">
            <a:xfrm>
              <a:off x="6940043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085686E-2E70-414A-BFFA-F71607EE06F9}"/>
                </a:ext>
              </a:extLst>
            </p:cNvPr>
            <p:cNvSpPr/>
            <p:nvPr/>
          </p:nvSpPr>
          <p:spPr bwMode="auto">
            <a:xfrm>
              <a:off x="7336087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7F7E4A7-2D6E-4574-B2BD-AD55561C77D0}"/>
                </a:ext>
              </a:extLst>
            </p:cNvPr>
            <p:cNvSpPr/>
            <p:nvPr/>
          </p:nvSpPr>
          <p:spPr bwMode="auto">
            <a:xfrm>
              <a:off x="7732131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EACD600-F180-4FA2-AB95-83BCC9E55463}"/>
                </a:ext>
              </a:extLst>
            </p:cNvPr>
            <p:cNvSpPr/>
            <p:nvPr/>
          </p:nvSpPr>
          <p:spPr bwMode="auto">
            <a:xfrm>
              <a:off x="8128175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8113F25-002F-4361-91FF-DE337958A6A3}"/>
                </a:ext>
              </a:extLst>
            </p:cNvPr>
            <p:cNvSpPr/>
            <p:nvPr/>
          </p:nvSpPr>
          <p:spPr bwMode="auto">
            <a:xfrm>
              <a:off x="8524219" y="5665687"/>
              <a:ext cx="396044" cy="3960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X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7320729-3226-4D56-9E40-2568A8D188AE}"/>
                </a:ext>
              </a:extLst>
            </p:cNvPr>
            <p:cNvSpPr/>
            <p:nvPr/>
          </p:nvSpPr>
          <p:spPr bwMode="auto">
            <a:xfrm>
              <a:off x="614795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4D240FD-F390-4867-88E7-1495DCAB6A37}"/>
                </a:ext>
              </a:extLst>
            </p:cNvPr>
            <p:cNvSpPr/>
            <p:nvPr/>
          </p:nvSpPr>
          <p:spPr bwMode="auto">
            <a:xfrm>
              <a:off x="654399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769C7B1-6BBF-41B1-A82D-6E255D28AA8D}"/>
                </a:ext>
              </a:extLst>
            </p:cNvPr>
            <p:cNvSpPr/>
            <p:nvPr/>
          </p:nvSpPr>
          <p:spPr bwMode="auto">
            <a:xfrm>
              <a:off x="6940043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E131028-483D-403F-B719-BEA7BFFA8370}"/>
                </a:ext>
              </a:extLst>
            </p:cNvPr>
            <p:cNvSpPr/>
            <p:nvPr/>
          </p:nvSpPr>
          <p:spPr bwMode="auto">
            <a:xfrm>
              <a:off x="7336087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</a:t>
              </a:r>
              <a:endParaRPr kumimoji="1" lang="ko-KR" altLang="en-US" sz="1000" b="1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AC23CFE0-6E75-4638-92A0-3C8CEBF568C9}"/>
                </a:ext>
              </a:extLst>
            </p:cNvPr>
            <p:cNvSpPr/>
            <p:nvPr/>
          </p:nvSpPr>
          <p:spPr bwMode="auto">
            <a:xfrm>
              <a:off x="7732131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4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86FE75AC-FB35-4434-9591-31254C62E60C}"/>
                </a:ext>
              </a:extLst>
            </p:cNvPr>
            <p:cNvSpPr/>
            <p:nvPr/>
          </p:nvSpPr>
          <p:spPr bwMode="auto">
            <a:xfrm>
              <a:off x="8128175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5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1470B67B-D3A1-4593-BF10-DA68C00F4168}"/>
                </a:ext>
              </a:extLst>
            </p:cNvPr>
            <p:cNvSpPr/>
            <p:nvPr/>
          </p:nvSpPr>
          <p:spPr bwMode="auto">
            <a:xfrm>
              <a:off x="8524219" y="328177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6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2F59DA-8D6F-48F9-B74C-2C0748C479CC}"/>
                </a:ext>
              </a:extLst>
            </p:cNvPr>
            <p:cNvSpPr/>
            <p:nvPr/>
          </p:nvSpPr>
          <p:spPr bwMode="auto">
            <a:xfrm>
              <a:off x="5751911" y="368546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0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6D3979C-4B40-4F18-AF3F-6B81D331C98A}"/>
                </a:ext>
              </a:extLst>
            </p:cNvPr>
            <p:cNvSpPr/>
            <p:nvPr/>
          </p:nvSpPr>
          <p:spPr bwMode="auto">
            <a:xfrm>
              <a:off x="5751911" y="4081511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1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5E99EAB-2B53-4520-9E47-69C9A739B8A6}"/>
                </a:ext>
              </a:extLst>
            </p:cNvPr>
            <p:cNvSpPr/>
            <p:nvPr/>
          </p:nvSpPr>
          <p:spPr bwMode="auto">
            <a:xfrm>
              <a:off x="5751911" y="4477555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2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95FE64F-9163-4606-8BA3-33B822C0B2CD}"/>
                </a:ext>
              </a:extLst>
            </p:cNvPr>
            <p:cNvSpPr/>
            <p:nvPr/>
          </p:nvSpPr>
          <p:spPr bwMode="auto">
            <a:xfrm>
              <a:off x="5751911" y="4873599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</a:t>
              </a:r>
              <a:endParaRPr kumimoji="1" lang="ko-KR" altLang="en-US" sz="1000" b="1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E3297F80-5D17-4432-BFF5-39B982848145}"/>
                </a:ext>
              </a:extLst>
            </p:cNvPr>
            <p:cNvSpPr/>
            <p:nvPr/>
          </p:nvSpPr>
          <p:spPr bwMode="auto">
            <a:xfrm>
              <a:off x="5751911" y="5269643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4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B9319E8-64E8-4540-852F-0B93E506743B}"/>
                </a:ext>
              </a:extLst>
            </p:cNvPr>
            <p:cNvSpPr/>
            <p:nvPr/>
          </p:nvSpPr>
          <p:spPr bwMode="auto">
            <a:xfrm>
              <a:off x="5751911" y="5665687"/>
              <a:ext cx="396044" cy="396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>
                  <a:ln>
                    <a:noFill/>
                  </a:ln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5</a:t>
              </a:r>
              <a:endParaRPr kumimoji="1" lang="ko-KR" altLang="en-US" sz="1000" b="1" i="0" u="none" strike="noStrike" cap="none" normalizeH="0" baseline="0" dirty="0">
                <a:ln>
                  <a:noFill/>
                </a:ln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C6AA1270-EB82-4BE4-834A-0CA0932A757A}"/>
              </a:ext>
            </a:extLst>
          </p:cNvPr>
          <p:cNvSpPr txBox="1"/>
          <p:nvPr/>
        </p:nvSpPr>
        <p:spPr>
          <a:xfrm>
            <a:off x="4539012" y="3928367"/>
            <a:ext cx="81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Before</a:t>
            </a:r>
            <a:endParaRPr lang="ko-KR" altLang="en-US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6EABEB-3598-4546-98D3-2869C856312C}"/>
              </a:ext>
            </a:extLst>
          </p:cNvPr>
          <p:cNvSpPr txBox="1"/>
          <p:nvPr/>
        </p:nvSpPr>
        <p:spPr>
          <a:xfrm>
            <a:off x="7019568" y="3928366"/>
            <a:ext cx="81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After</a:t>
            </a:r>
            <a:endParaRPr lang="ko-KR" altLang="en-US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20864B-DB4A-4D51-B5F2-B8474EB52D99}"/>
              </a:ext>
            </a:extLst>
          </p:cNvPr>
          <p:cNvSpPr txBox="1"/>
          <p:nvPr/>
        </p:nvSpPr>
        <p:spPr>
          <a:xfrm>
            <a:off x="3982531" y="4353278"/>
            <a:ext cx="5266307" cy="181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ex) Label index = </a:t>
            </a:r>
            <a:r>
              <a:rPr lang="en-US" altLang="ko-KR" sz="1200" b="1" dirty="0">
                <a:highlight>
                  <a:srgbClr val="CDDE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경우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ValidRect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[Label index] =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re, cs,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                 = (row start, row end, column start, column end) </a:t>
            </a:r>
          </a:p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                          = (2, 4, 2, 4)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MaxVal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[Label index] = (Label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 Value) = Max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[Label index] = (r, c) = (3, 3)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ValidCellCnt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[Label index] = (Label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총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Cell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개수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= 6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90FB191-2F59-4AB6-AC21-1C4F1170EE11}"/>
              </a:ext>
            </a:extLst>
          </p:cNvPr>
          <p:cNvSpPr txBox="1"/>
          <p:nvPr/>
        </p:nvSpPr>
        <p:spPr>
          <a:xfrm>
            <a:off x="4786096" y="3167484"/>
            <a:ext cx="23622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</a:t>
            </a:r>
            <a:endParaRPr lang="ko-KR" altLang="en-US" sz="1000" b="1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5" name="화살표: 아래쪽 144">
            <a:extLst>
              <a:ext uri="{FF2B5EF4-FFF2-40B4-BE49-F238E27FC236}">
                <a16:creationId xmlns:a16="http://schemas.microsoft.com/office/drawing/2014/main" id="{6E3FFB91-59FB-4C23-A229-4AE734CE8BBD}"/>
              </a:ext>
            </a:extLst>
          </p:cNvPr>
          <p:cNvSpPr/>
          <p:nvPr/>
        </p:nvSpPr>
        <p:spPr>
          <a:xfrm rot="16200000">
            <a:off x="5941942" y="2976843"/>
            <a:ext cx="246949" cy="369332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86948F2-894D-417D-83B6-8D617560ED07}"/>
              </a:ext>
            </a:extLst>
          </p:cNvPr>
          <p:cNvSpPr/>
          <p:nvPr/>
        </p:nvSpPr>
        <p:spPr>
          <a:xfrm>
            <a:off x="3756466" y="2137713"/>
            <a:ext cx="5266307" cy="4056845"/>
          </a:xfrm>
          <a:prstGeom prst="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9CBC6A3-F3B9-4F18-B290-AE214E602BF4}"/>
              </a:ext>
            </a:extLst>
          </p:cNvPr>
          <p:cNvSpPr/>
          <p:nvPr/>
        </p:nvSpPr>
        <p:spPr>
          <a:xfrm>
            <a:off x="7031698" y="2896077"/>
            <a:ext cx="702298" cy="744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3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Valid</a:t>
            </a:r>
            <a:r>
              <a:rPr lang="ko-KR" altLang="en-US" dirty="0"/>
              <a:t> </a:t>
            </a:r>
            <a:r>
              <a:rPr lang="en-US" altLang="ko-KR" dirty="0"/>
              <a:t>Area (Labeling)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425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Fast / Original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Search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선택 가능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search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차례로 모든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cell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확인하여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구함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간 서로 거리가 멀더라도 전체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Rect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영역을 모두 확인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총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 Stage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구성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Fast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search</a:t>
            </a: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LABEL_FAST_EN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 가능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highlight>
                  <a:srgbClr val="CDDE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Delta calculation &amp; Labeling 1</a:t>
            </a:r>
            <a:r>
              <a:rPr lang="en-US" altLang="ko-KR" sz="14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stage merge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off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/ </a:t>
            </a:r>
            <a:r>
              <a:rPr lang="en-US" altLang="ko-KR" sz="1400" dirty="0">
                <a:highlight>
                  <a:srgbClr val="CDDE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Delta calculation &amp; Labeling 1</a:t>
            </a:r>
            <a:r>
              <a:rPr lang="en-US" altLang="ko-KR" sz="14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stage merge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 startAt="2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calculation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단계에서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cell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</a:t>
            </a:r>
            <a:r>
              <a:rPr lang="en-US" altLang="ko-KR" sz="1200" u="sng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ROW_IN_ARRAY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x </a:t>
            </a:r>
            <a:r>
              <a:rPr lang="en-US" altLang="ko-KR" sz="1200" u="sng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COL_IN_ARRAY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엮음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arenR" startAt="2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존재하는 영역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&amp; 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주변 영역만 확인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 두 개의 조건에 맞지 않는 영역은 건너뜀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장점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탐색 횟수가 적으므로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기존보다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Label search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속도 빠름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단점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영역을 놓칠 수 있음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38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A797194B-1039-4FA2-8897-F5FC10BA8960}"/>
              </a:ext>
            </a:extLst>
          </p:cNvPr>
          <p:cNvSpPr/>
          <p:nvPr/>
        </p:nvSpPr>
        <p:spPr>
          <a:xfrm>
            <a:off x="2500212" y="4768665"/>
            <a:ext cx="5405115" cy="167727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Valid</a:t>
            </a:r>
            <a:r>
              <a:rPr lang="ko-KR" altLang="en-US" dirty="0"/>
              <a:t> </a:t>
            </a:r>
            <a:r>
              <a:rPr lang="en-US" altLang="ko-KR" dirty="0"/>
              <a:t>Area (Labeling)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en-US" altLang="ko-KR" sz="14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스캔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94F86A79-D453-45F2-9D7C-29F1C009ECB1}"/>
              </a:ext>
            </a:extLst>
          </p:cNvPr>
          <p:cNvSpPr/>
          <p:nvPr/>
        </p:nvSpPr>
        <p:spPr>
          <a:xfrm>
            <a:off x="2462033" y="5276003"/>
            <a:ext cx="5731327" cy="1165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ul (up left) / u (up) /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(up right) / l (left)</a:t>
            </a:r>
            <a:endParaRPr kumimoji="1"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Min(ul, u, </a:t>
            </a:r>
            <a:r>
              <a:rPr kumimoji="1"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l) 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해당하는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= 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node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입력</a:t>
            </a:r>
            <a:endParaRPr kumimoji="1"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(ul,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u,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kumimoji="1"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l)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모두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할당되지 않은 경우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기준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node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새로운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할당</a:t>
            </a:r>
            <a:endParaRPr kumimoji="1"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D9039C58-B106-4FEF-B756-01ACDAEA1201}"/>
              </a:ext>
            </a:extLst>
          </p:cNvPr>
          <p:cNvGrpSpPr/>
          <p:nvPr/>
        </p:nvGrpSpPr>
        <p:grpSpPr>
          <a:xfrm>
            <a:off x="3801047" y="4824249"/>
            <a:ext cx="1079945" cy="667778"/>
            <a:chOff x="704527" y="4680408"/>
            <a:chExt cx="489439" cy="320944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C0A6F200-486A-463B-BED1-6D9D1F43B792}"/>
                </a:ext>
              </a:extLst>
            </p:cNvPr>
            <p:cNvSpPr/>
            <p:nvPr/>
          </p:nvSpPr>
          <p:spPr bwMode="auto">
            <a:xfrm>
              <a:off x="704527" y="4680408"/>
              <a:ext cx="163146" cy="16047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ul</a:t>
              </a:r>
              <a:endParaRPr kumimoji="1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80564EDD-08A0-471F-86E6-EFF61737D763}"/>
                </a:ext>
              </a:extLst>
            </p:cNvPr>
            <p:cNvSpPr/>
            <p:nvPr/>
          </p:nvSpPr>
          <p:spPr bwMode="auto">
            <a:xfrm>
              <a:off x="867673" y="4680408"/>
              <a:ext cx="163146" cy="16047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</a:t>
              </a:r>
              <a:endParaRPr kumimoji="1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0ADE8130-0822-45EB-B64F-942A4C044E5C}"/>
                </a:ext>
              </a:extLst>
            </p:cNvPr>
            <p:cNvSpPr/>
            <p:nvPr/>
          </p:nvSpPr>
          <p:spPr bwMode="auto">
            <a:xfrm>
              <a:off x="1030820" y="4680408"/>
              <a:ext cx="163146" cy="16047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ur</a:t>
              </a:r>
              <a:endParaRPr kumimoji="1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1134BCCD-8C28-4727-92E0-1782A4ACBDE9}"/>
                </a:ext>
              </a:extLst>
            </p:cNvPr>
            <p:cNvSpPr/>
            <p:nvPr/>
          </p:nvSpPr>
          <p:spPr bwMode="auto">
            <a:xfrm>
              <a:off x="704527" y="4840880"/>
              <a:ext cx="163146" cy="16047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l</a:t>
              </a:r>
              <a:endParaRPr kumimoji="1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95D0811B-4C6D-4252-9B93-A1F71515504D}"/>
                </a:ext>
              </a:extLst>
            </p:cNvPr>
            <p:cNvSpPr/>
            <p:nvPr/>
          </p:nvSpPr>
          <p:spPr bwMode="auto">
            <a:xfrm>
              <a:off x="867673" y="4840880"/>
              <a:ext cx="163146" cy="160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기준</a:t>
              </a:r>
              <a:endParaRPr kumimoji="1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C34AC101-61F4-4390-8F74-0F021005AE66}"/>
              </a:ext>
            </a:extLst>
          </p:cNvPr>
          <p:cNvSpPr/>
          <p:nvPr/>
        </p:nvSpPr>
        <p:spPr>
          <a:xfrm>
            <a:off x="2528756" y="4725144"/>
            <a:ext cx="921791" cy="33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※  Scan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E36593DC-501A-44EA-8DC8-7C7CEA438D45}"/>
              </a:ext>
            </a:extLst>
          </p:cNvPr>
          <p:cNvSpPr txBox="1"/>
          <p:nvPr/>
        </p:nvSpPr>
        <p:spPr>
          <a:xfrm>
            <a:off x="1112269" y="1849086"/>
            <a:ext cx="69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탐색 방향</a:t>
            </a:r>
          </a:p>
        </p:txBody>
      </p:sp>
      <p:cxnSp>
        <p:nvCxnSpPr>
          <p:cNvPr id="509" name="직선 화살표 연결선 508">
            <a:extLst>
              <a:ext uri="{FF2B5EF4-FFF2-40B4-BE49-F238E27FC236}">
                <a16:creationId xmlns:a16="http://schemas.microsoft.com/office/drawing/2014/main" id="{3097355F-E73E-4388-ACA7-4009B68A8826}"/>
              </a:ext>
            </a:extLst>
          </p:cNvPr>
          <p:cNvCxnSpPr/>
          <p:nvPr/>
        </p:nvCxnSpPr>
        <p:spPr>
          <a:xfrm>
            <a:off x="1208584" y="2115673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>
            <a:extLst>
              <a:ext uri="{FF2B5EF4-FFF2-40B4-BE49-F238E27FC236}">
                <a16:creationId xmlns:a16="http://schemas.microsoft.com/office/drawing/2014/main" id="{AED42033-F642-469A-B086-5881E5B02C90}"/>
              </a:ext>
            </a:extLst>
          </p:cNvPr>
          <p:cNvSpPr txBox="1"/>
          <p:nvPr/>
        </p:nvSpPr>
        <p:spPr>
          <a:xfrm>
            <a:off x="1632129" y="422230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&lt; Intensity Data &gt;</a:t>
            </a:r>
            <a:endParaRPr lang="ko-KR" altLang="en-US" sz="10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3879252-E27D-4D37-BC55-D7D5F7173D3D}"/>
              </a:ext>
            </a:extLst>
          </p:cNvPr>
          <p:cNvSpPr txBox="1"/>
          <p:nvPr/>
        </p:nvSpPr>
        <p:spPr>
          <a:xfrm>
            <a:off x="5283770" y="4222302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&lt; Labeling Data &gt;</a:t>
            </a:r>
            <a:endParaRPr lang="ko-KR" altLang="en-US" sz="10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512" name="표 511">
            <a:extLst>
              <a:ext uri="{FF2B5EF4-FFF2-40B4-BE49-F238E27FC236}">
                <a16:creationId xmlns:a16="http://schemas.microsoft.com/office/drawing/2014/main" id="{F40E060C-6AFE-4B1A-BAE9-D23D80D2B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79915"/>
              </p:ext>
            </p:extLst>
          </p:nvPr>
        </p:nvGraphicFramePr>
        <p:xfrm>
          <a:off x="4850600" y="2221381"/>
          <a:ext cx="2016000" cy="201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6600CC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rgbClr val="6600CC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66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rgbClr val="FF66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13" name="표 512">
            <a:extLst>
              <a:ext uri="{FF2B5EF4-FFF2-40B4-BE49-F238E27FC236}">
                <a16:creationId xmlns:a16="http://schemas.microsoft.com/office/drawing/2014/main" id="{4496B4C6-43A0-47AE-A918-3348B5B58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72081"/>
              </p:ext>
            </p:extLst>
          </p:nvPr>
        </p:nvGraphicFramePr>
        <p:xfrm>
          <a:off x="1208584" y="2221381"/>
          <a:ext cx="2016000" cy="201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6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4" name="TextBox 513">
            <a:extLst>
              <a:ext uri="{FF2B5EF4-FFF2-40B4-BE49-F238E27FC236}">
                <a16:creationId xmlns:a16="http://schemas.microsoft.com/office/drawing/2014/main" id="{94B49FA6-6761-4F7A-9A07-2543CC93EEAF}"/>
              </a:ext>
            </a:extLst>
          </p:cNvPr>
          <p:cNvSpPr txBox="1"/>
          <p:nvPr/>
        </p:nvSpPr>
        <p:spPr>
          <a:xfrm>
            <a:off x="3555623" y="3391663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Threshold : 10</a:t>
            </a: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F20E5D76-C050-4F1C-8C93-1C33C7DCA837}"/>
              </a:ext>
            </a:extLst>
          </p:cNvPr>
          <p:cNvSpPr/>
          <p:nvPr/>
        </p:nvSpPr>
        <p:spPr>
          <a:xfrm>
            <a:off x="5599081" y="4406975"/>
            <a:ext cx="611065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(8-</a:t>
            </a:r>
            <a:r>
              <a:rPr lang="ko-KR" altLang="en-US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이웃</a:t>
            </a:r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97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16" name="표 515">
            <a:extLst>
              <a:ext uri="{FF2B5EF4-FFF2-40B4-BE49-F238E27FC236}">
                <a16:creationId xmlns:a16="http://schemas.microsoft.com/office/drawing/2014/main" id="{A61C2F47-5F63-4FC6-92F4-6D18DFBC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972359"/>
              </p:ext>
            </p:extLst>
          </p:nvPr>
        </p:nvGraphicFramePr>
        <p:xfrm>
          <a:off x="4849393" y="2221381"/>
          <a:ext cx="2016000" cy="201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6600CC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rgbClr val="6600CC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66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rgbClr val="FF66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17" name="표 516">
            <a:extLst>
              <a:ext uri="{FF2B5EF4-FFF2-40B4-BE49-F238E27FC236}">
                <a16:creationId xmlns:a16="http://schemas.microsoft.com/office/drawing/2014/main" id="{92AA675B-B38E-4670-B75B-795D2A69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71460"/>
              </p:ext>
            </p:extLst>
          </p:nvPr>
        </p:nvGraphicFramePr>
        <p:xfrm>
          <a:off x="7149940" y="2796018"/>
          <a:ext cx="576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6600CC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rgbClr val="6600CC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66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rgbClr val="FF66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8" name="TextBox 517">
            <a:extLst>
              <a:ext uri="{FF2B5EF4-FFF2-40B4-BE49-F238E27FC236}">
                <a16:creationId xmlns:a16="http://schemas.microsoft.com/office/drawing/2014/main" id="{DC87B565-57D4-4AEE-B6CC-67810AE15B19}"/>
              </a:ext>
            </a:extLst>
          </p:cNvPr>
          <p:cNvSpPr txBox="1"/>
          <p:nvPr/>
        </p:nvSpPr>
        <p:spPr>
          <a:xfrm>
            <a:off x="7180704" y="4222302"/>
            <a:ext cx="58060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  <a:endParaRPr lang="ko-KR" altLang="en-US" sz="975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4E090DC-3CE9-4F52-9012-F8EC2E74E1CD}"/>
              </a:ext>
            </a:extLst>
          </p:cNvPr>
          <p:cNvSpPr txBox="1"/>
          <p:nvPr/>
        </p:nvSpPr>
        <p:spPr>
          <a:xfrm>
            <a:off x="3421170" y="3628907"/>
            <a:ext cx="164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기입 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eq table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업데이트</a:t>
            </a:r>
          </a:p>
        </p:txBody>
      </p:sp>
      <p:sp>
        <p:nvSpPr>
          <p:cNvPr id="520" name="화살표: 아래쪽 519">
            <a:extLst>
              <a:ext uri="{FF2B5EF4-FFF2-40B4-BE49-F238E27FC236}">
                <a16:creationId xmlns:a16="http://schemas.microsoft.com/office/drawing/2014/main" id="{6C6F3F9E-8B00-49E1-ADE8-4B5D0AAAD9AB}"/>
              </a:ext>
            </a:extLst>
          </p:cNvPr>
          <p:cNvSpPr/>
          <p:nvPr/>
        </p:nvSpPr>
        <p:spPr>
          <a:xfrm rot="16200000">
            <a:off x="3890115" y="2882408"/>
            <a:ext cx="369880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32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2B4C1390-39A4-41CC-87F3-87564C527E24}"/>
              </a:ext>
            </a:extLst>
          </p:cNvPr>
          <p:cNvSpPr/>
          <p:nvPr/>
        </p:nvSpPr>
        <p:spPr>
          <a:xfrm>
            <a:off x="663115" y="4658349"/>
            <a:ext cx="9145016" cy="210127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Valid</a:t>
            </a:r>
            <a:r>
              <a:rPr lang="ko-KR" altLang="en-US" dirty="0"/>
              <a:t> </a:t>
            </a:r>
            <a:r>
              <a:rPr lang="en-US" altLang="ko-KR" dirty="0"/>
              <a:t>Area (Labeling)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en-US" altLang="ko-KR" sz="1400" baseline="30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스캔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CDB52E11-B933-4564-BAEA-45581EA7C055}"/>
              </a:ext>
            </a:extLst>
          </p:cNvPr>
          <p:cNvSpPr/>
          <p:nvPr/>
        </p:nvSpPr>
        <p:spPr>
          <a:xfrm>
            <a:off x="1534876" y="5861476"/>
            <a:ext cx="4858284" cy="8888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1.  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주변 영역에 서로 다른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존재하는 경우 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      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Label#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Max(2), Min(1)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일치하지 않는 경우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아닌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Label#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값으로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Eq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index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업데이트</a:t>
            </a:r>
            <a:endParaRPr kumimoji="1"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99EB4A12-2128-45D4-B1E0-B05C7386E491}"/>
              </a:ext>
            </a:extLst>
          </p:cNvPr>
          <p:cNvGrpSpPr/>
          <p:nvPr/>
        </p:nvGrpSpPr>
        <p:grpSpPr>
          <a:xfrm>
            <a:off x="2319004" y="4607365"/>
            <a:ext cx="2057932" cy="1247158"/>
            <a:chOff x="3228584" y="4341852"/>
            <a:chExt cx="2057932" cy="1247158"/>
          </a:xfrm>
        </p:grpSpPr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id="{B74DCD40-3C17-4883-AFE4-A612EFAC5D5C}"/>
                </a:ext>
              </a:extLst>
            </p:cNvPr>
            <p:cNvGrpSpPr/>
            <p:nvPr/>
          </p:nvGrpSpPr>
          <p:grpSpPr>
            <a:xfrm>
              <a:off x="3228584" y="4341852"/>
              <a:ext cx="2057932" cy="913783"/>
              <a:chOff x="3231754" y="4245948"/>
              <a:chExt cx="2057932" cy="913783"/>
            </a:xfrm>
          </p:grpSpPr>
          <p:grpSp>
            <p:nvGrpSpPr>
              <p:cNvPr id="465" name="그룹 464">
                <a:extLst>
                  <a:ext uri="{FF2B5EF4-FFF2-40B4-BE49-F238E27FC236}">
                    <a16:creationId xmlns:a16="http://schemas.microsoft.com/office/drawing/2014/main" id="{A3094E8E-132C-4AB3-9E14-621BE946506F}"/>
                  </a:ext>
                </a:extLst>
              </p:cNvPr>
              <p:cNvGrpSpPr/>
              <p:nvPr/>
            </p:nvGrpSpPr>
            <p:grpSpPr>
              <a:xfrm>
                <a:off x="3304298" y="4491953"/>
                <a:ext cx="1079945" cy="667778"/>
                <a:chOff x="704527" y="4680408"/>
                <a:chExt cx="489439" cy="320944"/>
              </a:xfrm>
            </p:grpSpPr>
            <p:sp>
              <p:nvSpPr>
                <p:cNvPr id="473" name="직사각형 472">
                  <a:extLst>
                    <a:ext uri="{FF2B5EF4-FFF2-40B4-BE49-F238E27FC236}">
                      <a16:creationId xmlns:a16="http://schemas.microsoft.com/office/drawing/2014/main" id="{4637490C-ADBF-478F-879A-DBC220904903}"/>
                    </a:ext>
                  </a:extLst>
                </p:cNvPr>
                <p:cNvSpPr/>
                <p:nvPr/>
              </p:nvSpPr>
              <p:spPr bwMode="auto">
                <a:xfrm>
                  <a:off x="704527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1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74" name="직사각형 473">
                  <a:extLst>
                    <a:ext uri="{FF2B5EF4-FFF2-40B4-BE49-F238E27FC236}">
                      <a16:creationId xmlns:a16="http://schemas.microsoft.com/office/drawing/2014/main" id="{01DD344B-5C88-4826-ADDF-B5849FC13D8D}"/>
                    </a:ext>
                  </a:extLst>
                </p:cNvPr>
                <p:cNvSpPr/>
                <p:nvPr/>
              </p:nvSpPr>
              <p:spPr bwMode="auto">
                <a:xfrm>
                  <a:off x="867673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G Smart UI Regular" panose="020B0500000101010101" pitchFamily="50" charset="-127"/>
                      <a:ea typeface="LG Smart UI Regular" panose="020B0500000101010101" pitchFamily="50" charset="-127"/>
                    </a:rPr>
                    <a:t>0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75" name="직사각형 474">
                  <a:extLst>
                    <a:ext uri="{FF2B5EF4-FFF2-40B4-BE49-F238E27FC236}">
                      <a16:creationId xmlns:a16="http://schemas.microsoft.com/office/drawing/2014/main" id="{967CDE19-9427-4784-998F-A9A9B322214C}"/>
                    </a:ext>
                  </a:extLst>
                </p:cNvPr>
                <p:cNvSpPr/>
                <p:nvPr/>
              </p:nvSpPr>
              <p:spPr bwMode="auto">
                <a:xfrm>
                  <a:off x="1030820" y="4680408"/>
                  <a:ext cx="163146" cy="160472"/>
                </a:xfrm>
                <a:prstGeom prst="rect">
                  <a:avLst/>
                </a:prstGeom>
                <a:solidFill>
                  <a:srgbClr val="CDDE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0000FF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2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76" name="직사각형 475">
                  <a:extLst>
                    <a:ext uri="{FF2B5EF4-FFF2-40B4-BE49-F238E27FC236}">
                      <a16:creationId xmlns:a16="http://schemas.microsoft.com/office/drawing/2014/main" id="{16789DBE-4AC1-48A8-8D28-E03C043C6299}"/>
                    </a:ext>
                  </a:extLst>
                </p:cNvPr>
                <p:cNvSpPr/>
                <p:nvPr/>
              </p:nvSpPr>
              <p:spPr bwMode="auto">
                <a:xfrm>
                  <a:off x="704527" y="48408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1</a:t>
                  </a:r>
                  <a:r>
                    <a:rPr lang="en-US" altLang="ko-KR" sz="12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G Smart UI Regular" panose="020B0500000101010101" pitchFamily="50" charset="-127"/>
                      <a:ea typeface="LG Smart UI Regular" panose="020B0500000101010101" pitchFamily="50" charset="-127"/>
                    </a:rPr>
                    <a:t> 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77" name="직사각형 476">
                  <a:extLst>
                    <a:ext uri="{FF2B5EF4-FFF2-40B4-BE49-F238E27FC236}">
                      <a16:creationId xmlns:a16="http://schemas.microsoft.com/office/drawing/2014/main" id="{1B31DC8E-C090-49FD-A443-4FB9BB77F16A}"/>
                    </a:ext>
                  </a:extLst>
                </p:cNvPr>
                <p:cNvSpPr/>
                <p:nvPr/>
              </p:nvSpPr>
              <p:spPr bwMode="auto">
                <a:xfrm>
                  <a:off x="867673" y="4840880"/>
                  <a:ext cx="163146" cy="160472"/>
                </a:xfrm>
                <a:prstGeom prst="rect">
                  <a:avLst/>
                </a:prstGeom>
                <a:solidFill>
                  <a:srgbClr val="FFD1D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1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</p:grpSp>
          <p:grpSp>
            <p:nvGrpSpPr>
              <p:cNvPr id="466" name="그룹 465">
                <a:extLst>
                  <a:ext uri="{FF2B5EF4-FFF2-40B4-BE49-F238E27FC236}">
                    <a16:creationId xmlns:a16="http://schemas.microsoft.com/office/drawing/2014/main" id="{1E70F1FD-C6E5-4FE7-9283-775C4FA757DC}"/>
                  </a:ext>
                </a:extLst>
              </p:cNvPr>
              <p:cNvGrpSpPr/>
              <p:nvPr/>
            </p:nvGrpSpPr>
            <p:grpSpPr>
              <a:xfrm>
                <a:off x="4569724" y="4491953"/>
                <a:ext cx="719962" cy="667778"/>
                <a:chOff x="4651926" y="4491953"/>
                <a:chExt cx="719962" cy="667778"/>
              </a:xfrm>
            </p:grpSpPr>
            <p:sp>
              <p:nvSpPr>
                <p:cNvPr id="469" name="직사각형 468">
                  <a:extLst>
                    <a:ext uri="{FF2B5EF4-FFF2-40B4-BE49-F238E27FC236}">
                      <a16:creationId xmlns:a16="http://schemas.microsoft.com/office/drawing/2014/main" id="{4077B9EB-1870-40E2-8DC6-13BE55669007}"/>
                    </a:ext>
                  </a:extLst>
                </p:cNvPr>
                <p:cNvSpPr/>
                <p:nvPr/>
              </p:nvSpPr>
              <p:spPr bwMode="auto">
                <a:xfrm>
                  <a:off x="4651926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1</a:t>
                  </a:r>
                  <a:endPara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70" name="직사각형 469">
                  <a:extLst>
                    <a:ext uri="{FF2B5EF4-FFF2-40B4-BE49-F238E27FC236}">
                      <a16:creationId xmlns:a16="http://schemas.microsoft.com/office/drawing/2014/main" id="{0258BCE1-1241-4E90-AD1A-1854F19ADAB0}"/>
                    </a:ext>
                  </a:extLst>
                </p:cNvPr>
                <p:cNvSpPr/>
                <p:nvPr/>
              </p:nvSpPr>
              <p:spPr bwMode="auto">
                <a:xfrm>
                  <a:off x="4651926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0000FF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2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71" name="직사각형 470">
                  <a:extLst>
                    <a:ext uri="{FF2B5EF4-FFF2-40B4-BE49-F238E27FC236}">
                      <a16:creationId xmlns:a16="http://schemas.microsoft.com/office/drawing/2014/main" id="{BE002AFE-626D-4799-9D80-4867305AADA4}"/>
                    </a:ext>
                  </a:extLst>
                </p:cNvPr>
                <p:cNvSpPr/>
                <p:nvPr/>
              </p:nvSpPr>
              <p:spPr bwMode="auto">
                <a:xfrm>
                  <a:off x="5011907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1</a:t>
                  </a:r>
                  <a:endPara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72" name="직사각형 471">
                  <a:extLst>
                    <a:ext uri="{FF2B5EF4-FFF2-40B4-BE49-F238E27FC236}">
                      <a16:creationId xmlns:a16="http://schemas.microsoft.com/office/drawing/2014/main" id="{3F5B6CA7-C158-441B-8351-C5FCDD28D082}"/>
                    </a:ext>
                  </a:extLst>
                </p:cNvPr>
                <p:cNvSpPr/>
                <p:nvPr/>
              </p:nvSpPr>
              <p:spPr bwMode="auto">
                <a:xfrm>
                  <a:off x="5011907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1</a:t>
                  </a:r>
                  <a:endPara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</p:grp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60110B54-C6C9-4349-B7A8-D8D411F97F6D}"/>
                  </a:ext>
                </a:extLst>
              </p:cNvPr>
              <p:cNvSpPr txBox="1"/>
              <p:nvPr/>
            </p:nvSpPr>
            <p:spPr>
              <a:xfrm>
                <a:off x="3231754" y="4245948"/>
                <a:ext cx="586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Node</a:t>
                </a:r>
                <a:endParaRPr lang="ko-KR" altLang="en-US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245BF7EC-E229-4975-9340-F3F21CEC3FA5}"/>
                  </a:ext>
                </a:extLst>
              </p:cNvPr>
              <p:cNvSpPr txBox="1"/>
              <p:nvPr/>
            </p:nvSpPr>
            <p:spPr>
              <a:xfrm>
                <a:off x="4510661" y="4245948"/>
                <a:ext cx="6583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Eq</a:t>
                </a:r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table</a:t>
                </a:r>
                <a:endParaRPr lang="ko-KR" altLang="en-US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0812F20A-EF7B-4CFF-A185-0C166A8156D1}"/>
                </a:ext>
              </a:extLst>
            </p:cNvPr>
            <p:cNvSpPr/>
            <p:nvPr/>
          </p:nvSpPr>
          <p:spPr bwMode="auto">
            <a:xfrm>
              <a:off x="4566554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38967B25-9013-4690-AD91-11063C27CC68}"/>
                </a:ext>
              </a:extLst>
            </p:cNvPr>
            <p:cNvSpPr/>
            <p:nvPr/>
          </p:nvSpPr>
          <p:spPr bwMode="auto">
            <a:xfrm>
              <a:off x="4926535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D9D7F8C4-B68E-4EA9-BE5C-EBF09055DBB6}"/>
              </a:ext>
            </a:extLst>
          </p:cNvPr>
          <p:cNvSpPr/>
          <p:nvPr/>
        </p:nvSpPr>
        <p:spPr>
          <a:xfrm>
            <a:off x="5737575" y="5861476"/>
            <a:ext cx="4104456" cy="6118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2.  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주변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영역에 </a:t>
            </a: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kumimoji="1"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할당되지 않은 경우 </a:t>
            </a:r>
            <a:endParaRPr kumimoji="1"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num ++ 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479" name="그룹 478">
            <a:extLst>
              <a:ext uri="{FF2B5EF4-FFF2-40B4-BE49-F238E27FC236}">
                <a16:creationId xmlns:a16="http://schemas.microsoft.com/office/drawing/2014/main" id="{44747661-D7BE-46DC-B2F6-36897BDD7810}"/>
              </a:ext>
            </a:extLst>
          </p:cNvPr>
          <p:cNvGrpSpPr/>
          <p:nvPr/>
        </p:nvGrpSpPr>
        <p:grpSpPr>
          <a:xfrm>
            <a:off x="6639484" y="4581128"/>
            <a:ext cx="2057932" cy="1247158"/>
            <a:chOff x="3228584" y="4341852"/>
            <a:chExt cx="2057932" cy="1247158"/>
          </a:xfrm>
        </p:grpSpPr>
        <p:grpSp>
          <p:nvGrpSpPr>
            <p:cNvPr id="480" name="그룹 479">
              <a:extLst>
                <a:ext uri="{FF2B5EF4-FFF2-40B4-BE49-F238E27FC236}">
                  <a16:creationId xmlns:a16="http://schemas.microsoft.com/office/drawing/2014/main" id="{55D042C3-8B80-4CE2-A992-DC76A2CEC834}"/>
                </a:ext>
              </a:extLst>
            </p:cNvPr>
            <p:cNvGrpSpPr/>
            <p:nvPr/>
          </p:nvGrpSpPr>
          <p:grpSpPr>
            <a:xfrm>
              <a:off x="3228584" y="4341852"/>
              <a:ext cx="2057932" cy="913783"/>
              <a:chOff x="3231754" y="4245948"/>
              <a:chExt cx="2057932" cy="913783"/>
            </a:xfrm>
          </p:grpSpPr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3628453F-B0A2-46D0-8394-85ABBA1A86B4}"/>
                  </a:ext>
                </a:extLst>
              </p:cNvPr>
              <p:cNvGrpSpPr/>
              <p:nvPr/>
            </p:nvGrpSpPr>
            <p:grpSpPr>
              <a:xfrm>
                <a:off x="3304298" y="4491953"/>
                <a:ext cx="1079945" cy="667778"/>
                <a:chOff x="704527" y="4680408"/>
                <a:chExt cx="489439" cy="320944"/>
              </a:xfrm>
            </p:grpSpPr>
            <p:sp>
              <p:nvSpPr>
                <p:cNvPr id="491" name="직사각형 490">
                  <a:extLst>
                    <a:ext uri="{FF2B5EF4-FFF2-40B4-BE49-F238E27FC236}">
                      <a16:creationId xmlns:a16="http://schemas.microsoft.com/office/drawing/2014/main" id="{F3317E7C-46F6-4DF6-AE71-13E70BB4A1E1}"/>
                    </a:ext>
                  </a:extLst>
                </p:cNvPr>
                <p:cNvSpPr/>
                <p:nvPr/>
              </p:nvSpPr>
              <p:spPr bwMode="auto">
                <a:xfrm>
                  <a:off x="704527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G Smart UI Regular" panose="020B0500000101010101" pitchFamily="50" charset="-127"/>
                      <a:ea typeface="LG Smart UI Regular" panose="020B0500000101010101" pitchFamily="50" charset="-127"/>
                    </a:rPr>
                    <a:t>0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92" name="직사각형 491">
                  <a:extLst>
                    <a:ext uri="{FF2B5EF4-FFF2-40B4-BE49-F238E27FC236}">
                      <a16:creationId xmlns:a16="http://schemas.microsoft.com/office/drawing/2014/main" id="{A8375E0B-D65F-4920-95E4-7A867C32A5AF}"/>
                    </a:ext>
                  </a:extLst>
                </p:cNvPr>
                <p:cNvSpPr/>
                <p:nvPr/>
              </p:nvSpPr>
              <p:spPr bwMode="auto">
                <a:xfrm>
                  <a:off x="867673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dirty="0">
                      <a:latin typeface="LG Smart UI Regular" panose="020B0500000101010101" pitchFamily="50" charset="-127"/>
                      <a:ea typeface="LG Smart UI Regular" panose="020B0500000101010101" pitchFamily="50" charset="-127"/>
                    </a:rPr>
                    <a:t>0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93" name="직사각형 492">
                  <a:extLst>
                    <a:ext uri="{FF2B5EF4-FFF2-40B4-BE49-F238E27FC236}">
                      <a16:creationId xmlns:a16="http://schemas.microsoft.com/office/drawing/2014/main" id="{7FDA4576-D50B-438D-9777-E425BDACF723}"/>
                    </a:ext>
                  </a:extLst>
                </p:cNvPr>
                <p:cNvSpPr/>
                <p:nvPr/>
              </p:nvSpPr>
              <p:spPr bwMode="auto">
                <a:xfrm>
                  <a:off x="1030820" y="4680408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ko-KR" sz="1200" dirty="0">
                      <a:latin typeface="LG Smart UI Regular" panose="020B0500000101010101" pitchFamily="50" charset="-127"/>
                      <a:ea typeface="LG Smart UI Regular" panose="020B0500000101010101" pitchFamily="50" charset="-127"/>
                    </a:rPr>
                    <a:t>0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94" name="직사각형 493">
                  <a:extLst>
                    <a:ext uri="{FF2B5EF4-FFF2-40B4-BE49-F238E27FC236}">
                      <a16:creationId xmlns:a16="http://schemas.microsoft.com/office/drawing/2014/main" id="{4BA8C454-6407-4254-8107-230AB4217585}"/>
                    </a:ext>
                  </a:extLst>
                </p:cNvPr>
                <p:cNvSpPr/>
                <p:nvPr/>
              </p:nvSpPr>
              <p:spPr bwMode="auto">
                <a:xfrm>
                  <a:off x="704527" y="4840880"/>
                  <a:ext cx="163146" cy="16047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2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G Smart UI Regular" panose="020B0500000101010101" pitchFamily="50" charset="-127"/>
                      <a:ea typeface="LG Smart UI Regular" panose="020B0500000101010101" pitchFamily="50" charset="-127"/>
                    </a:rPr>
                    <a:t>0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95" name="직사각형 494">
                  <a:extLst>
                    <a:ext uri="{FF2B5EF4-FFF2-40B4-BE49-F238E27FC236}">
                      <a16:creationId xmlns:a16="http://schemas.microsoft.com/office/drawing/2014/main" id="{BEC7F679-FC94-416F-A3B0-619D37EDB07D}"/>
                    </a:ext>
                  </a:extLst>
                </p:cNvPr>
                <p:cNvSpPr/>
                <p:nvPr/>
              </p:nvSpPr>
              <p:spPr bwMode="auto">
                <a:xfrm>
                  <a:off x="867673" y="4840880"/>
                  <a:ext cx="163146" cy="160472"/>
                </a:xfrm>
                <a:prstGeom prst="rect">
                  <a:avLst/>
                </a:prstGeom>
                <a:solidFill>
                  <a:srgbClr val="B9FFC5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008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4</a:t>
                  </a:r>
                  <a:endParaRPr lang="ko-KR" altLang="en-US" sz="1200" b="1" dirty="0">
                    <a:solidFill>
                      <a:srgbClr val="008000"/>
                    </a:solidFill>
                    <a:latin typeface="LG스마트체 Light" panose="020B0600000101010101" pitchFamily="50" charset="-127"/>
                    <a:ea typeface="LG스마트체 Light" panose="020B0600000101010101" pitchFamily="50" charset="-127"/>
                  </a:endParaRPr>
                </a:p>
              </p:txBody>
            </p:sp>
          </p:grpSp>
          <p:grpSp>
            <p:nvGrpSpPr>
              <p:cNvPr id="484" name="그룹 483">
                <a:extLst>
                  <a:ext uri="{FF2B5EF4-FFF2-40B4-BE49-F238E27FC236}">
                    <a16:creationId xmlns:a16="http://schemas.microsoft.com/office/drawing/2014/main" id="{821A0745-DC63-4BEB-B648-DA627B61ADD8}"/>
                  </a:ext>
                </a:extLst>
              </p:cNvPr>
              <p:cNvGrpSpPr/>
              <p:nvPr/>
            </p:nvGrpSpPr>
            <p:grpSpPr>
              <a:xfrm>
                <a:off x="4569724" y="4491953"/>
                <a:ext cx="719962" cy="667778"/>
                <a:chOff x="4651926" y="4491953"/>
                <a:chExt cx="719962" cy="667778"/>
              </a:xfrm>
            </p:grpSpPr>
            <p:sp>
              <p:nvSpPr>
                <p:cNvPr id="487" name="직사각형 486">
                  <a:extLst>
                    <a:ext uri="{FF2B5EF4-FFF2-40B4-BE49-F238E27FC236}">
                      <a16:creationId xmlns:a16="http://schemas.microsoft.com/office/drawing/2014/main" id="{EA9C8435-DF69-4017-9AEA-E7B6A13D3C61}"/>
                    </a:ext>
                  </a:extLst>
                </p:cNvPr>
                <p:cNvSpPr/>
                <p:nvPr/>
              </p:nvSpPr>
              <p:spPr bwMode="auto">
                <a:xfrm>
                  <a:off x="4651926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0000FF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2</a:t>
                  </a:r>
                  <a:endParaRPr lang="ko-KR" altLang="en-US" sz="1200" b="1" dirty="0">
                    <a:solidFill>
                      <a:srgbClr val="0000FF"/>
                    </a:solidFill>
                    <a:latin typeface="LG스마트체 Light" panose="020B0600000101010101" pitchFamily="50" charset="-127"/>
                    <a:ea typeface="LG스마트체 Light" panose="020B0600000101010101" pitchFamily="50" charset="-127"/>
                  </a:endParaRPr>
                </a:p>
              </p:txBody>
            </p:sp>
            <p:sp>
              <p:nvSpPr>
                <p:cNvPr id="488" name="직사각형 487">
                  <a:extLst>
                    <a:ext uri="{FF2B5EF4-FFF2-40B4-BE49-F238E27FC236}">
                      <a16:creationId xmlns:a16="http://schemas.microsoft.com/office/drawing/2014/main" id="{6F43AA68-F2A9-44B1-ADEC-F204024F406C}"/>
                    </a:ext>
                  </a:extLst>
                </p:cNvPr>
                <p:cNvSpPr/>
                <p:nvPr/>
              </p:nvSpPr>
              <p:spPr bwMode="auto">
                <a:xfrm>
                  <a:off x="4651926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6600CC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3</a:t>
                  </a:r>
                  <a:endParaRPr lang="ko-KR" altLang="en-US" sz="1200" b="1" dirty="0">
                    <a:solidFill>
                      <a:srgbClr val="6600CC"/>
                    </a:solidFill>
                    <a:latin typeface="LG스마트체 Light" panose="020B0600000101010101" pitchFamily="50" charset="-127"/>
                    <a:ea typeface="LG스마트체 Light" panose="020B0600000101010101" pitchFamily="50" charset="-127"/>
                  </a:endParaRPr>
                </a:p>
              </p:txBody>
            </p:sp>
            <p:sp>
              <p:nvSpPr>
                <p:cNvPr id="489" name="직사각형 488">
                  <a:extLst>
                    <a:ext uri="{FF2B5EF4-FFF2-40B4-BE49-F238E27FC236}">
                      <a16:creationId xmlns:a16="http://schemas.microsoft.com/office/drawing/2014/main" id="{77C7DF1E-853E-4AFB-938F-E8DCBE80A4A6}"/>
                    </a:ext>
                  </a:extLst>
                </p:cNvPr>
                <p:cNvSpPr/>
                <p:nvPr/>
              </p:nvSpPr>
              <p:spPr bwMode="auto">
                <a:xfrm>
                  <a:off x="5011907" y="4491953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FF0000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1</a:t>
                  </a:r>
                  <a:endParaRPr kumimoji="1" lang="ko-KR" altLang="en-US" sz="12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490" name="직사각형 489">
                  <a:extLst>
                    <a:ext uri="{FF2B5EF4-FFF2-40B4-BE49-F238E27FC236}">
                      <a16:creationId xmlns:a16="http://schemas.microsoft.com/office/drawing/2014/main" id="{CB59C3B7-504D-400D-B9CB-1CC532402699}"/>
                    </a:ext>
                  </a:extLst>
                </p:cNvPr>
                <p:cNvSpPr/>
                <p:nvPr/>
              </p:nvSpPr>
              <p:spPr bwMode="auto">
                <a:xfrm>
                  <a:off x="5011907" y="4825842"/>
                  <a:ext cx="359981" cy="3338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0000FF"/>
                      </a:solidFill>
                      <a:latin typeface="LG스마트체 Light" panose="020B0600000101010101" pitchFamily="50" charset="-127"/>
                      <a:ea typeface="LG스마트체 Light" panose="020B0600000101010101" pitchFamily="50" charset="-127"/>
                    </a:rPr>
                    <a:t>2</a:t>
                  </a:r>
                  <a:endParaRPr lang="ko-KR" altLang="en-US" sz="1200" b="1" dirty="0">
                    <a:solidFill>
                      <a:srgbClr val="0000FF"/>
                    </a:solidFill>
                    <a:latin typeface="LG스마트체 Light" panose="020B0600000101010101" pitchFamily="50" charset="-127"/>
                    <a:ea typeface="LG스마트체 Light" panose="020B0600000101010101" pitchFamily="50" charset="-127"/>
                  </a:endParaRPr>
                </a:p>
              </p:txBody>
            </p:sp>
          </p:grp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D93B82C0-C99C-40D9-9294-CDFDEDA981D7}"/>
                  </a:ext>
                </a:extLst>
              </p:cNvPr>
              <p:cNvSpPr txBox="1"/>
              <p:nvPr/>
            </p:nvSpPr>
            <p:spPr>
              <a:xfrm>
                <a:off x="3231754" y="4245948"/>
                <a:ext cx="586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Node</a:t>
                </a:r>
                <a:endParaRPr lang="ko-KR" altLang="en-US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7359A0F6-4333-42A6-8D57-C2A151652F0A}"/>
                  </a:ext>
                </a:extLst>
              </p:cNvPr>
              <p:cNvSpPr txBox="1"/>
              <p:nvPr/>
            </p:nvSpPr>
            <p:spPr>
              <a:xfrm>
                <a:off x="4510661" y="4245948"/>
                <a:ext cx="6583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Eq</a:t>
                </a:r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table</a:t>
                </a:r>
                <a:endParaRPr lang="ko-KR" altLang="en-US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D028C740-0EC3-4F49-AA76-D60984F75124}"/>
                </a:ext>
              </a:extLst>
            </p:cNvPr>
            <p:cNvSpPr/>
            <p:nvPr/>
          </p:nvSpPr>
          <p:spPr bwMode="auto">
            <a:xfrm>
              <a:off x="4566554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>
                  <a:solidFill>
                    <a:srgbClr val="008000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4</a:t>
              </a:r>
              <a:endParaRPr lang="ko-KR" altLang="en-US" sz="1200" b="1" dirty="0">
                <a:solidFill>
                  <a:srgbClr val="008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245859A1-AC4D-4583-B90F-711192E37313}"/>
                </a:ext>
              </a:extLst>
            </p:cNvPr>
            <p:cNvSpPr/>
            <p:nvPr/>
          </p:nvSpPr>
          <p:spPr bwMode="auto">
            <a:xfrm>
              <a:off x="4926535" y="5255121"/>
              <a:ext cx="359981" cy="33388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200" b="1" dirty="0">
                  <a:solidFill>
                    <a:srgbClr val="008000"/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4</a:t>
              </a:r>
              <a:endParaRPr lang="ko-KR" altLang="en-US" sz="1200" b="1" dirty="0">
                <a:solidFill>
                  <a:srgbClr val="008000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  <p:sp>
        <p:nvSpPr>
          <p:cNvPr id="496" name="TextBox 495">
            <a:extLst>
              <a:ext uri="{FF2B5EF4-FFF2-40B4-BE49-F238E27FC236}">
                <a16:creationId xmlns:a16="http://schemas.microsoft.com/office/drawing/2014/main" id="{02364CDE-10A2-48AB-932B-8C2F41630F99}"/>
              </a:ext>
            </a:extLst>
          </p:cNvPr>
          <p:cNvSpPr txBox="1"/>
          <p:nvPr/>
        </p:nvSpPr>
        <p:spPr>
          <a:xfrm>
            <a:off x="6683944" y="5552139"/>
            <a:ext cx="122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num = 2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3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428BA37A-277C-48FF-B3EC-313CF46A7F0A}"/>
              </a:ext>
            </a:extLst>
          </p:cNvPr>
          <p:cNvSpPr txBox="1"/>
          <p:nvPr/>
        </p:nvSpPr>
        <p:spPr>
          <a:xfrm>
            <a:off x="2353055" y="5590978"/>
            <a:ext cx="1156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num = 3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680197-8ED0-4F0B-B93D-9A7823F1EA3A}"/>
              </a:ext>
            </a:extLst>
          </p:cNvPr>
          <p:cNvSpPr/>
          <p:nvPr/>
        </p:nvSpPr>
        <p:spPr>
          <a:xfrm>
            <a:off x="641255" y="4639244"/>
            <a:ext cx="1693092" cy="33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※  Eq table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업데이트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0" name="TextBox 499">
            <a:extLst>
              <a:ext uri="{FF2B5EF4-FFF2-40B4-BE49-F238E27FC236}">
                <a16:creationId xmlns:a16="http://schemas.microsoft.com/office/drawing/2014/main" id="{AF6A3139-5750-488A-AC6D-0C397DA45DBE}"/>
              </a:ext>
            </a:extLst>
          </p:cNvPr>
          <p:cNvSpPr txBox="1"/>
          <p:nvPr/>
        </p:nvSpPr>
        <p:spPr>
          <a:xfrm>
            <a:off x="1112269" y="1849086"/>
            <a:ext cx="69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탐색 방향</a:t>
            </a:r>
          </a:p>
        </p:txBody>
      </p:sp>
      <p:cxnSp>
        <p:nvCxnSpPr>
          <p:cNvPr id="501" name="직선 화살표 연결선 500">
            <a:extLst>
              <a:ext uri="{FF2B5EF4-FFF2-40B4-BE49-F238E27FC236}">
                <a16:creationId xmlns:a16="http://schemas.microsoft.com/office/drawing/2014/main" id="{11F55666-290F-4C1E-9132-BA22F995B3DA}"/>
              </a:ext>
            </a:extLst>
          </p:cNvPr>
          <p:cNvCxnSpPr/>
          <p:nvPr/>
        </p:nvCxnSpPr>
        <p:spPr>
          <a:xfrm>
            <a:off x="1208584" y="2115673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90D08838-4FBF-4755-B406-F5BF221BFFE7}"/>
              </a:ext>
            </a:extLst>
          </p:cNvPr>
          <p:cNvSpPr txBox="1"/>
          <p:nvPr/>
        </p:nvSpPr>
        <p:spPr>
          <a:xfrm>
            <a:off x="1632129" y="4222302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&lt; Intensity Data &gt;</a:t>
            </a:r>
            <a:endParaRPr lang="ko-KR" altLang="en-US" sz="10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7739B5E3-B009-4781-A379-485A642DBFD4}"/>
              </a:ext>
            </a:extLst>
          </p:cNvPr>
          <p:cNvSpPr txBox="1"/>
          <p:nvPr/>
        </p:nvSpPr>
        <p:spPr>
          <a:xfrm>
            <a:off x="5283770" y="4222302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&lt; Labeling Data &gt;</a:t>
            </a:r>
            <a:endParaRPr lang="ko-KR" altLang="en-US" sz="1000" b="1" dirty="0">
              <a:solidFill>
                <a:prstClr val="black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506" name="표 505">
            <a:extLst>
              <a:ext uri="{FF2B5EF4-FFF2-40B4-BE49-F238E27FC236}">
                <a16:creationId xmlns:a16="http://schemas.microsoft.com/office/drawing/2014/main" id="{85061BD0-93B8-4BA1-AE19-B787F765C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98381"/>
              </p:ext>
            </p:extLst>
          </p:nvPr>
        </p:nvGraphicFramePr>
        <p:xfrm>
          <a:off x="4850600" y="2221381"/>
          <a:ext cx="2016000" cy="201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6600CC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rgbClr val="6600CC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66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rgbClr val="FF66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07" name="표 506">
            <a:extLst>
              <a:ext uri="{FF2B5EF4-FFF2-40B4-BE49-F238E27FC236}">
                <a16:creationId xmlns:a16="http://schemas.microsoft.com/office/drawing/2014/main" id="{45C00A26-3188-4878-AE52-ED22E1B7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53477"/>
              </p:ext>
            </p:extLst>
          </p:nvPr>
        </p:nvGraphicFramePr>
        <p:xfrm>
          <a:off x="1208584" y="2221381"/>
          <a:ext cx="2016000" cy="201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6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8" name="TextBox 507">
            <a:extLst>
              <a:ext uri="{FF2B5EF4-FFF2-40B4-BE49-F238E27FC236}">
                <a16:creationId xmlns:a16="http://schemas.microsoft.com/office/drawing/2014/main" id="{8FDFF308-316A-4AE3-9984-3E7453A3FF9D}"/>
              </a:ext>
            </a:extLst>
          </p:cNvPr>
          <p:cNvSpPr txBox="1"/>
          <p:nvPr/>
        </p:nvSpPr>
        <p:spPr>
          <a:xfrm>
            <a:off x="3555623" y="3391663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Threshold : 10</a:t>
            </a: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CF86FCBC-7664-473D-BA69-E11DB8680C21}"/>
              </a:ext>
            </a:extLst>
          </p:cNvPr>
          <p:cNvSpPr/>
          <p:nvPr/>
        </p:nvSpPr>
        <p:spPr>
          <a:xfrm>
            <a:off x="5599081" y="4406975"/>
            <a:ext cx="611065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(8-</a:t>
            </a:r>
            <a:r>
              <a:rPr lang="ko-KR" altLang="en-US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이웃</a:t>
            </a:r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975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11" name="표 510">
            <a:extLst>
              <a:ext uri="{FF2B5EF4-FFF2-40B4-BE49-F238E27FC236}">
                <a16:creationId xmlns:a16="http://schemas.microsoft.com/office/drawing/2014/main" id="{E18D766F-BFF5-4F17-8F45-7997C2D2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19441"/>
              </p:ext>
            </p:extLst>
          </p:nvPr>
        </p:nvGraphicFramePr>
        <p:xfrm>
          <a:off x="7149940" y="2796018"/>
          <a:ext cx="576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6600CC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rgbClr val="6600CC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66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rgbClr val="FF66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" name="TextBox 511">
            <a:extLst>
              <a:ext uri="{FF2B5EF4-FFF2-40B4-BE49-F238E27FC236}">
                <a16:creationId xmlns:a16="http://schemas.microsoft.com/office/drawing/2014/main" id="{07B75695-2154-4F08-9435-19897416718F}"/>
              </a:ext>
            </a:extLst>
          </p:cNvPr>
          <p:cNvSpPr txBox="1"/>
          <p:nvPr/>
        </p:nvSpPr>
        <p:spPr>
          <a:xfrm>
            <a:off x="7180704" y="4222302"/>
            <a:ext cx="58060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  <a:endParaRPr lang="ko-KR" altLang="en-US" sz="975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2751B6A-D57C-4E54-A639-B78F9D969DFB}"/>
              </a:ext>
            </a:extLst>
          </p:cNvPr>
          <p:cNvSpPr/>
          <p:nvPr/>
        </p:nvSpPr>
        <p:spPr>
          <a:xfrm>
            <a:off x="5137248" y="2508885"/>
            <a:ext cx="868680" cy="577215"/>
          </a:xfrm>
          <a:custGeom>
            <a:avLst/>
            <a:gdLst>
              <a:gd name="connsiteX0" fmla="*/ 0 w 868680"/>
              <a:gd name="connsiteY0" fmla="*/ 0 h 577215"/>
              <a:gd name="connsiteX1" fmla="*/ 0 w 868680"/>
              <a:gd name="connsiteY1" fmla="*/ 577215 h 577215"/>
              <a:gd name="connsiteX2" fmla="*/ 291465 w 868680"/>
              <a:gd name="connsiteY2" fmla="*/ 575310 h 577215"/>
              <a:gd name="connsiteX3" fmla="*/ 291465 w 868680"/>
              <a:gd name="connsiteY3" fmla="*/ 291465 h 577215"/>
              <a:gd name="connsiteX4" fmla="*/ 864870 w 868680"/>
              <a:gd name="connsiteY4" fmla="*/ 289560 h 577215"/>
              <a:gd name="connsiteX5" fmla="*/ 868680 w 868680"/>
              <a:gd name="connsiteY5" fmla="*/ 0 h 577215"/>
              <a:gd name="connsiteX6" fmla="*/ 0 w 868680"/>
              <a:gd name="connsiteY6" fmla="*/ 0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680" h="577215">
                <a:moveTo>
                  <a:pt x="0" y="0"/>
                </a:moveTo>
                <a:lnTo>
                  <a:pt x="0" y="577215"/>
                </a:lnTo>
                <a:lnTo>
                  <a:pt x="291465" y="575310"/>
                </a:lnTo>
                <a:lnTo>
                  <a:pt x="291465" y="291465"/>
                </a:lnTo>
                <a:lnTo>
                  <a:pt x="864870" y="289560"/>
                </a:lnTo>
                <a:lnTo>
                  <a:pt x="86868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3" name="자유형: 도형 512">
            <a:extLst>
              <a:ext uri="{FF2B5EF4-FFF2-40B4-BE49-F238E27FC236}">
                <a16:creationId xmlns:a16="http://schemas.microsoft.com/office/drawing/2014/main" id="{E499D566-3B9C-4F47-8C56-C3C2828550FB}"/>
              </a:ext>
            </a:extLst>
          </p:cNvPr>
          <p:cNvSpPr/>
          <p:nvPr/>
        </p:nvSpPr>
        <p:spPr>
          <a:xfrm>
            <a:off x="5137248" y="3365593"/>
            <a:ext cx="868680" cy="577215"/>
          </a:xfrm>
          <a:custGeom>
            <a:avLst/>
            <a:gdLst>
              <a:gd name="connsiteX0" fmla="*/ 0 w 868680"/>
              <a:gd name="connsiteY0" fmla="*/ 0 h 577215"/>
              <a:gd name="connsiteX1" fmla="*/ 0 w 868680"/>
              <a:gd name="connsiteY1" fmla="*/ 577215 h 577215"/>
              <a:gd name="connsiteX2" fmla="*/ 291465 w 868680"/>
              <a:gd name="connsiteY2" fmla="*/ 575310 h 577215"/>
              <a:gd name="connsiteX3" fmla="*/ 291465 w 868680"/>
              <a:gd name="connsiteY3" fmla="*/ 291465 h 577215"/>
              <a:gd name="connsiteX4" fmla="*/ 864870 w 868680"/>
              <a:gd name="connsiteY4" fmla="*/ 289560 h 577215"/>
              <a:gd name="connsiteX5" fmla="*/ 868680 w 868680"/>
              <a:gd name="connsiteY5" fmla="*/ 0 h 577215"/>
              <a:gd name="connsiteX6" fmla="*/ 0 w 868680"/>
              <a:gd name="connsiteY6" fmla="*/ 0 h 57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8680" h="577215">
                <a:moveTo>
                  <a:pt x="0" y="0"/>
                </a:moveTo>
                <a:lnTo>
                  <a:pt x="0" y="577215"/>
                </a:lnTo>
                <a:lnTo>
                  <a:pt x="291465" y="575310"/>
                </a:lnTo>
                <a:lnTo>
                  <a:pt x="291465" y="291465"/>
                </a:lnTo>
                <a:lnTo>
                  <a:pt x="864870" y="289560"/>
                </a:lnTo>
                <a:lnTo>
                  <a:pt x="86868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D0B81FAC-1FD9-4A2C-A022-E9FD31912916}"/>
              </a:ext>
            </a:extLst>
          </p:cNvPr>
          <p:cNvSpPr txBox="1"/>
          <p:nvPr/>
        </p:nvSpPr>
        <p:spPr>
          <a:xfrm>
            <a:off x="3421170" y="3628907"/>
            <a:ext cx="164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기입 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eq table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업데이트</a:t>
            </a:r>
          </a:p>
        </p:txBody>
      </p:sp>
      <p:sp>
        <p:nvSpPr>
          <p:cNvPr id="515" name="화살표: 아래쪽 514">
            <a:extLst>
              <a:ext uri="{FF2B5EF4-FFF2-40B4-BE49-F238E27FC236}">
                <a16:creationId xmlns:a16="http://schemas.microsoft.com/office/drawing/2014/main" id="{9749E15D-777A-4F64-8F06-BCE21BD97611}"/>
              </a:ext>
            </a:extLst>
          </p:cNvPr>
          <p:cNvSpPr/>
          <p:nvPr/>
        </p:nvSpPr>
        <p:spPr>
          <a:xfrm rot="16200000">
            <a:off x="3890115" y="2882408"/>
            <a:ext cx="369880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90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Valid</a:t>
            </a:r>
            <a:r>
              <a:rPr lang="ko-KR" altLang="en-US" dirty="0"/>
              <a:t> </a:t>
            </a:r>
            <a:r>
              <a:rPr lang="en-US" altLang="ko-KR" dirty="0"/>
              <a:t>Area (Labeling)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2, 3 (Label Eq table 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정리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2: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인접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대해 동일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여부 판단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3: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개수 정리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B46CDBD4-F7F0-44BF-BF97-AFBBB5EE5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270931"/>
              </p:ext>
            </p:extLst>
          </p:nvPr>
        </p:nvGraphicFramePr>
        <p:xfrm>
          <a:off x="1186000" y="2924944"/>
          <a:ext cx="1246720" cy="2664295"/>
        </p:xfrm>
        <a:graphic>
          <a:graphicData uri="http://schemas.openxmlformats.org/drawingml/2006/table">
            <a:tbl>
              <a:tblPr firstRow="1" bandRow="1"/>
              <a:tblGrid>
                <a:gridCol w="62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6600CC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6600CC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8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8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>
                          <a:solidFill>
                            <a:srgbClr val="008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8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66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rgbClr val="FF66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8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8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1CCC2BFF-7AEC-4E47-B072-FDEB19228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67222"/>
              </p:ext>
            </p:extLst>
          </p:nvPr>
        </p:nvGraphicFramePr>
        <p:xfrm>
          <a:off x="6757305" y="2924944"/>
          <a:ext cx="1246720" cy="2664295"/>
        </p:xfrm>
        <a:graphic>
          <a:graphicData uri="http://schemas.openxmlformats.org/drawingml/2006/table">
            <a:tbl>
              <a:tblPr firstRow="1" bandRow="1"/>
              <a:tblGrid>
                <a:gridCol w="62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6600CC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6600CC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8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8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66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rgbClr val="FF66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5B539AEE-059F-44F9-8180-50850047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8499"/>
              </p:ext>
            </p:extLst>
          </p:nvPr>
        </p:nvGraphicFramePr>
        <p:xfrm>
          <a:off x="4016896" y="2924944"/>
          <a:ext cx="1246720" cy="2664295"/>
        </p:xfrm>
        <a:graphic>
          <a:graphicData uri="http://schemas.openxmlformats.org/drawingml/2006/table">
            <a:tbl>
              <a:tblPr firstRow="1" bandRow="1"/>
              <a:tblGrid>
                <a:gridCol w="62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00FF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0000FF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6600CC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6600CC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kumimoji="0" sz="1800" kern="1200">
                          <a:solidFill>
                            <a:schemeClr val="tx1"/>
                          </a:solidFill>
                          <a:latin typeface="맑은 고딕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8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8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>
                          <a:solidFill>
                            <a:srgbClr val="008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8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66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rgbClr val="FF66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8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008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A6410C04-ECE2-41F6-BBC0-75AFFD413B9E}"/>
              </a:ext>
            </a:extLst>
          </p:cNvPr>
          <p:cNvSpPr txBox="1"/>
          <p:nvPr/>
        </p:nvSpPr>
        <p:spPr>
          <a:xfrm>
            <a:off x="2773739" y="5988764"/>
            <a:ext cx="435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&lt; Label </a:t>
            </a:r>
            <a:r>
              <a:rPr lang="ko-KR" altLang="en-US" sz="14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등가 테이블 생성 및 정리 </a:t>
            </a:r>
            <a:r>
              <a:rPr lang="en-US" altLang="ko-KR" sz="14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endParaRPr lang="ko-KR" altLang="en-US" sz="14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FAD85C0-27E6-4FEF-B289-47654D844EA6}"/>
              </a:ext>
            </a:extLst>
          </p:cNvPr>
          <p:cNvSpPr/>
          <p:nvPr/>
        </p:nvSpPr>
        <p:spPr>
          <a:xfrm>
            <a:off x="920552" y="2724517"/>
            <a:ext cx="7345110" cy="3136959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BDD263-1632-4A3F-9E20-7E71198A98E6}"/>
              </a:ext>
            </a:extLst>
          </p:cNvPr>
          <p:cNvSpPr txBox="1"/>
          <p:nvPr/>
        </p:nvSpPr>
        <p:spPr>
          <a:xfrm>
            <a:off x="2206945" y="4385246"/>
            <a:ext cx="1950615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동일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판단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89D0A8A-D32D-480E-B3C2-8470613FF951}"/>
              </a:ext>
            </a:extLst>
          </p:cNvPr>
          <p:cNvSpPr txBox="1"/>
          <p:nvPr/>
        </p:nvSpPr>
        <p:spPr>
          <a:xfrm>
            <a:off x="5018609" y="4385246"/>
            <a:ext cx="1950615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개수 정리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421C849-52CD-4C43-B81F-7DCD552D5AD7}"/>
              </a:ext>
            </a:extLst>
          </p:cNvPr>
          <p:cNvSpPr txBox="1"/>
          <p:nvPr/>
        </p:nvSpPr>
        <p:spPr>
          <a:xfrm>
            <a:off x="1498756" y="5589240"/>
            <a:ext cx="122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1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169E5E-284E-4635-A398-A02F5ABE795A}"/>
              </a:ext>
            </a:extLst>
          </p:cNvPr>
          <p:cNvSpPr txBox="1"/>
          <p:nvPr/>
        </p:nvSpPr>
        <p:spPr>
          <a:xfrm>
            <a:off x="4297637" y="5597024"/>
            <a:ext cx="122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2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9384C7-1783-4B9B-91D2-66A82FB46C64}"/>
              </a:ext>
            </a:extLst>
          </p:cNvPr>
          <p:cNvSpPr txBox="1"/>
          <p:nvPr/>
        </p:nvSpPr>
        <p:spPr>
          <a:xfrm>
            <a:off x="7115380" y="5562890"/>
            <a:ext cx="122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3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2" name="화살표: 아래쪽 131">
            <a:extLst>
              <a:ext uri="{FF2B5EF4-FFF2-40B4-BE49-F238E27FC236}">
                <a16:creationId xmlns:a16="http://schemas.microsoft.com/office/drawing/2014/main" id="{D6D3AD3A-F898-46FD-B3BE-34E1EC39B461}"/>
              </a:ext>
            </a:extLst>
          </p:cNvPr>
          <p:cNvSpPr/>
          <p:nvPr/>
        </p:nvSpPr>
        <p:spPr>
          <a:xfrm rot="16200000">
            <a:off x="2997311" y="3893662"/>
            <a:ext cx="369880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3" name="화살표: 아래쪽 132">
            <a:extLst>
              <a:ext uri="{FF2B5EF4-FFF2-40B4-BE49-F238E27FC236}">
                <a16:creationId xmlns:a16="http://schemas.microsoft.com/office/drawing/2014/main" id="{572D4A43-D669-4F22-ABDD-AFB36E826DEC}"/>
              </a:ext>
            </a:extLst>
          </p:cNvPr>
          <p:cNvSpPr/>
          <p:nvPr/>
        </p:nvSpPr>
        <p:spPr>
          <a:xfrm rot="16200000">
            <a:off x="5880290" y="3893661"/>
            <a:ext cx="369880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62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Search</a:t>
            </a:r>
            <a:r>
              <a:rPr lang="ko-KR" altLang="en-US" dirty="0"/>
              <a:t> </a:t>
            </a:r>
            <a:r>
              <a:rPr lang="en-US" altLang="ko-KR" dirty="0"/>
              <a:t>Valid</a:t>
            </a:r>
            <a:r>
              <a:rPr lang="ko-KR" altLang="en-US" dirty="0"/>
              <a:t> </a:t>
            </a:r>
            <a:r>
              <a:rPr lang="en-US" altLang="ko-KR" dirty="0"/>
              <a:t>Area (Labeling)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재스캔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관련 정보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Update (Max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Delta, Max Delta Position, Cell Count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등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CB58BAB7-C620-44C1-9FBE-362434590AD8}"/>
              </a:ext>
            </a:extLst>
          </p:cNvPr>
          <p:cNvSpPr txBox="1"/>
          <p:nvPr/>
        </p:nvSpPr>
        <p:spPr>
          <a:xfrm>
            <a:off x="625171" y="2572953"/>
            <a:ext cx="69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탐색 방향</a:t>
            </a:r>
          </a:p>
        </p:txBody>
      </p:sp>
      <p:cxnSp>
        <p:nvCxnSpPr>
          <p:cNvPr id="680" name="직선 화살표 연결선 679">
            <a:extLst>
              <a:ext uri="{FF2B5EF4-FFF2-40B4-BE49-F238E27FC236}">
                <a16:creationId xmlns:a16="http://schemas.microsoft.com/office/drawing/2014/main" id="{EC25EB45-BBB2-462D-9616-CAC7528E4465}"/>
              </a:ext>
            </a:extLst>
          </p:cNvPr>
          <p:cNvCxnSpPr/>
          <p:nvPr/>
        </p:nvCxnSpPr>
        <p:spPr>
          <a:xfrm>
            <a:off x="721486" y="2839540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TextBox 680">
            <a:extLst>
              <a:ext uri="{FF2B5EF4-FFF2-40B4-BE49-F238E27FC236}">
                <a16:creationId xmlns:a16="http://schemas.microsoft.com/office/drawing/2014/main" id="{9A9B5426-FD2C-44DA-9B38-5CAD08AA847B}"/>
              </a:ext>
            </a:extLst>
          </p:cNvPr>
          <p:cNvSpPr txBox="1"/>
          <p:nvPr/>
        </p:nvSpPr>
        <p:spPr>
          <a:xfrm>
            <a:off x="1145031" y="494616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&lt; Intensity Data &gt;</a:t>
            </a:r>
            <a:endParaRPr lang="ko-KR" altLang="en-US" sz="10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18968E15-2597-4867-9F53-36F64FDEDA8F}"/>
              </a:ext>
            </a:extLst>
          </p:cNvPr>
          <p:cNvSpPr txBox="1"/>
          <p:nvPr/>
        </p:nvSpPr>
        <p:spPr>
          <a:xfrm>
            <a:off x="4378058" y="4946169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&lt; Labeling Data &gt;</a:t>
            </a:r>
            <a:endParaRPr lang="ko-KR" altLang="en-US" sz="10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83" name="표 682">
            <a:extLst>
              <a:ext uri="{FF2B5EF4-FFF2-40B4-BE49-F238E27FC236}">
                <a16:creationId xmlns:a16="http://schemas.microsoft.com/office/drawing/2014/main" id="{425A892C-2C43-4312-8BA1-0F49E1D80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0595"/>
              </p:ext>
            </p:extLst>
          </p:nvPr>
        </p:nvGraphicFramePr>
        <p:xfrm>
          <a:off x="3944888" y="2945248"/>
          <a:ext cx="2016000" cy="201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6600CC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  <a:endParaRPr lang="ko-KR" altLang="en-US" sz="800" b="1" dirty="0">
                        <a:solidFill>
                          <a:srgbClr val="6600CC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66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  <a:endParaRPr lang="ko-KR" altLang="en-US" sz="800" b="1" dirty="0">
                        <a:solidFill>
                          <a:srgbClr val="FF66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8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  <a:endParaRPr lang="ko-KR" altLang="en-US" sz="800" b="1" dirty="0">
                        <a:solidFill>
                          <a:srgbClr val="008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FF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4" name="표 683">
            <a:extLst>
              <a:ext uri="{FF2B5EF4-FFF2-40B4-BE49-F238E27FC236}">
                <a16:creationId xmlns:a16="http://schemas.microsoft.com/office/drawing/2014/main" id="{0DF3D8DC-B274-4D69-B0A1-C34EF11D4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47922"/>
              </p:ext>
            </p:extLst>
          </p:nvPr>
        </p:nvGraphicFramePr>
        <p:xfrm>
          <a:off x="721486" y="2945248"/>
          <a:ext cx="2016000" cy="201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6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3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5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4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-2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18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37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29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6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</a:p>
                  </a:txBody>
                  <a:tcPr marL="6773" marR="6773" marT="67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C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5" name="TextBox 684">
            <a:extLst>
              <a:ext uri="{FF2B5EF4-FFF2-40B4-BE49-F238E27FC236}">
                <a16:creationId xmlns:a16="http://schemas.microsoft.com/office/drawing/2014/main" id="{DEB2FDBE-6926-408B-9CDF-4C97157EAF0C}"/>
              </a:ext>
            </a:extLst>
          </p:cNvPr>
          <p:cNvSpPr txBox="1"/>
          <p:nvPr/>
        </p:nvSpPr>
        <p:spPr>
          <a:xfrm>
            <a:off x="2835543" y="4115530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Threshold : 10</a:t>
            </a: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8D5D6E6F-C8F8-4C8A-89E5-CCED3452A743}"/>
              </a:ext>
            </a:extLst>
          </p:cNvPr>
          <p:cNvSpPr/>
          <p:nvPr/>
        </p:nvSpPr>
        <p:spPr>
          <a:xfrm>
            <a:off x="4693369" y="5130842"/>
            <a:ext cx="611065" cy="242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(8-</a:t>
            </a:r>
            <a:r>
              <a:rPr lang="ko-KR" altLang="en-US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이웃</a:t>
            </a:r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endParaRPr lang="ko-KR" altLang="en-US" sz="975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90" name="화살표: 아래쪽 689">
            <a:extLst>
              <a:ext uri="{FF2B5EF4-FFF2-40B4-BE49-F238E27FC236}">
                <a16:creationId xmlns:a16="http://schemas.microsoft.com/office/drawing/2014/main" id="{311FBD09-5479-4B22-8ACF-79CED0AFD164}"/>
              </a:ext>
            </a:extLst>
          </p:cNvPr>
          <p:cNvSpPr/>
          <p:nvPr/>
        </p:nvSpPr>
        <p:spPr>
          <a:xfrm rot="16200000">
            <a:off x="3170035" y="3606275"/>
            <a:ext cx="369880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80258B8A-2E9D-4C4D-A73C-65C295C18EF6}"/>
              </a:ext>
            </a:extLst>
          </p:cNvPr>
          <p:cNvSpPr txBox="1"/>
          <p:nvPr/>
        </p:nvSpPr>
        <p:spPr>
          <a:xfrm>
            <a:off x="7474621" y="4946169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&lt; Labeling Data &gt;</a:t>
            </a:r>
            <a:endParaRPr lang="ko-KR" altLang="en-US" sz="10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692" name="표 691">
            <a:extLst>
              <a:ext uri="{FF2B5EF4-FFF2-40B4-BE49-F238E27FC236}">
                <a16:creationId xmlns:a16="http://schemas.microsoft.com/office/drawing/2014/main" id="{287E57EF-9ADF-4B2B-AD34-337A5FF0F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10169"/>
              </p:ext>
            </p:extLst>
          </p:nvPr>
        </p:nvGraphicFramePr>
        <p:xfrm>
          <a:off x="7041456" y="2945248"/>
          <a:ext cx="2016000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1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kern="1200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kern="1200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dirty="0">
                          <a:solidFill>
                            <a:srgbClr val="0000FF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</a:t>
                      </a:r>
                      <a:endParaRPr lang="ko-KR" altLang="en-US" sz="800" b="1" kern="1200" dirty="0">
                        <a:solidFill>
                          <a:srgbClr val="0000FF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0</a:t>
                      </a:r>
                      <a:endParaRPr lang="ko-KR" altLang="en-US" sz="8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93" name="TextBox 692">
            <a:extLst>
              <a:ext uri="{FF2B5EF4-FFF2-40B4-BE49-F238E27FC236}">
                <a16:creationId xmlns:a16="http://schemas.microsoft.com/office/drawing/2014/main" id="{7FB45E96-2035-47A3-A795-3FE467093EF3}"/>
              </a:ext>
            </a:extLst>
          </p:cNvPr>
          <p:cNvSpPr txBox="1"/>
          <p:nvPr/>
        </p:nvSpPr>
        <p:spPr>
          <a:xfrm>
            <a:off x="7761312" y="5115154"/>
            <a:ext cx="599844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b="1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Stage 4</a:t>
            </a:r>
            <a:endParaRPr lang="ko-KR" altLang="en-US" sz="975" b="1" dirty="0">
              <a:solidFill>
                <a:schemeClr val="tx1">
                  <a:lumMod val="50000"/>
                  <a:lumOff val="50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DE9AEFB7-A476-4A5B-9FF2-8A0F1B05157B}"/>
              </a:ext>
            </a:extLst>
          </p:cNvPr>
          <p:cNvSpPr txBox="1"/>
          <p:nvPr/>
        </p:nvSpPr>
        <p:spPr>
          <a:xfrm>
            <a:off x="6081115" y="41155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000" b="1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정리</a:t>
            </a:r>
            <a:endParaRPr lang="en-US" altLang="ko-KR" sz="10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95" name="화살표: 아래쪽 694">
            <a:extLst>
              <a:ext uri="{FF2B5EF4-FFF2-40B4-BE49-F238E27FC236}">
                <a16:creationId xmlns:a16="http://schemas.microsoft.com/office/drawing/2014/main" id="{615276F6-499A-4AE2-9F78-0CEB68E1136F}"/>
              </a:ext>
            </a:extLst>
          </p:cNvPr>
          <p:cNvSpPr/>
          <p:nvPr/>
        </p:nvSpPr>
        <p:spPr>
          <a:xfrm rot="16200000">
            <a:off x="6295380" y="3606275"/>
            <a:ext cx="369880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123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Labeling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39507"/>
              </p:ext>
            </p:extLst>
          </p:nvPr>
        </p:nvGraphicFramePr>
        <p:xfrm>
          <a:off x="502096" y="1124744"/>
          <a:ext cx="839427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61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116091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3693838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usSeedBase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Labeling threshold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기본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ucSeedSlope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Max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delta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비례하여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Labeling threshold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8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98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D88678-3694-4FF6-AFCC-8AB343D47C66}"/>
              </a:ext>
            </a:extLst>
          </p:cNvPr>
          <p:cNvSpPr/>
          <p:nvPr/>
        </p:nvSpPr>
        <p:spPr>
          <a:xfrm>
            <a:off x="7167134" y="823846"/>
            <a:ext cx="2034338" cy="17904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8598D1-1811-451E-9BA8-C366712B386D}"/>
              </a:ext>
            </a:extLst>
          </p:cNvPr>
          <p:cNvSpPr/>
          <p:nvPr/>
        </p:nvSpPr>
        <p:spPr>
          <a:xfrm>
            <a:off x="6681192" y="2899593"/>
            <a:ext cx="2809354" cy="34750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FA0183C-A441-48CE-AAFC-7C57A5D91857}"/>
              </a:ext>
            </a:extLst>
          </p:cNvPr>
          <p:cNvSpPr/>
          <p:nvPr/>
        </p:nvSpPr>
        <p:spPr>
          <a:xfrm>
            <a:off x="3583564" y="2899593"/>
            <a:ext cx="2809354" cy="34750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FEEC1F6-70A2-40D4-80CA-05796DE1CB4C}"/>
              </a:ext>
            </a:extLst>
          </p:cNvPr>
          <p:cNvSpPr/>
          <p:nvPr/>
        </p:nvSpPr>
        <p:spPr>
          <a:xfrm>
            <a:off x="535142" y="2899593"/>
            <a:ext cx="2809354" cy="34750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Palm</a:t>
            </a:r>
            <a:r>
              <a:rPr lang="ko-KR" altLang="en-US" dirty="0"/>
              <a:t> </a:t>
            </a:r>
            <a:r>
              <a:rPr lang="en-US" altLang="ko-KR" dirty="0"/>
              <a:t>Rejection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인식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 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의미 있는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입력만 계산하기 위해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Rejection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고려할 사항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하나의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아닐 수 있음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영역이 분리되거나 합쳐질 수 있음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Input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대한 정보 없음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(Finger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여부 모름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46481-F92F-44AD-BABB-F5821683BF1B}"/>
              </a:ext>
            </a:extLst>
          </p:cNvPr>
          <p:cNvGrpSpPr/>
          <p:nvPr/>
        </p:nvGrpSpPr>
        <p:grpSpPr>
          <a:xfrm>
            <a:off x="671244" y="2924944"/>
            <a:ext cx="2418477" cy="3365266"/>
            <a:chOff x="832065" y="2870280"/>
            <a:chExt cx="2418477" cy="3365266"/>
          </a:xfrm>
        </p:grpSpPr>
        <p:pic>
          <p:nvPicPr>
            <p:cNvPr id="19" name="Picture 2" descr="아이패드 프로의 팜리젝션(터치오류방지), 필압감지 기능이란?">
              <a:extLst>
                <a:ext uri="{FF2B5EF4-FFF2-40B4-BE49-F238E27FC236}">
                  <a16:creationId xmlns:a16="http://schemas.microsoft.com/office/drawing/2014/main" id="{54787972-3C07-45E1-AE34-11712DCCC7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11"/>
            <a:stretch/>
          </p:blipFill>
          <p:spPr bwMode="auto">
            <a:xfrm>
              <a:off x="836859" y="2870280"/>
              <a:ext cx="2413683" cy="1296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EC1144D-ABF9-4319-A7DA-1FEB5B1AA5AD}"/>
                </a:ext>
              </a:extLst>
            </p:cNvPr>
            <p:cNvGrpSpPr/>
            <p:nvPr/>
          </p:nvGrpSpPr>
          <p:grpSpPr>
            <a:xfrm>
              <a:off x="832065" y="4845943"/>
              <a:ext cx="2418477" cy="1389603"/>
              <a:chOff x="832065" y="4845943"/>
              <a:chExt cx="2418477" cy="1389603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7A56254C-3B84-4ABA-96B7-7A69ABE8A7A7}"/>
                  </a:ext>
                </a:extLst>
              </p:cNvPr>
              <p:cNvSpPr/>
              <p:nvPr/>
            </p:nvSpPr>
            <p:spPr>
              <a:xfrm>
                <a:off x="1832362" y="5308844"/>
                <a:ext cx="749060" cy="39343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D6E702C8-097C-41DC-B59B-5A8C107A8490}"/>
                  </a:ext>
                </a:extLst>
              </p:cNvPr>
              <p:cNvSpPr/>
              <p:nvPr/>
            </p:nvSpPr>
            <p:spPr>
              <a:xfrm>
                <a:off x="1563016" y="5436811"/>
                <a:ext cx="172001" cy="13750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DD6C2E5-ADF8-4259-B7CF-1A8D6FFB94BD}"/>
                  </a:ext>
                </a:extLst>
              </p:cNvPr>
              <p:cNvSpPr/>
              <p:nvPr/>
            </p:nvSpPr>
            <p:spPr>
              <a:xfrm>
                <a:off x="1680514" y="5244094"/>
                <a:ext cx="172001" cy="13750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3C37F85-33DF-49DA-96F9-72B8AB7B6880}"/>
                  </a:ext>
                </a:extLst>
              </p:cNvPr>
              <p:cNvSpPr/>
              <p:nvPr/>
            </p:nvSpPr>
            <p:spPr>
              <a:xfrm>
                <a:off x="1650363" y="5702283"/>
                <a:ext cx="172001" cy="13750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2DC80C0-B249-461F-9BD4-D07C586408B5}"/>
                  </a:ext>
                </a:extLst>
              </p:cNvPr>
              <p:cNvSpPr/>
              <p:nvPr/>
            </p:nvSpPr>
            <p:spPr>
              <a:xfrm>
                <a:off x="832065" y="4845943"/>
                <a:ext cx="2418477" cy="1389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</p:grpSp>
        <p:sp>
          <p:nvSpPr>
            <p:cNvPr id="21" name="아래쪽 화살표 4">
              <a:extLst>
                <a:ext uri="{FF2B5EF4-FFF2-40B4-BE49-F238E27FC236}">
                  <a16:creationId xmlns:a16="http://schemas.microsoft.com/office/drawing/2014/main" id="{6BF7BBF1-BB25-463A-B0C0-AA211AB09981}"/>
                </a:ext>
              </a:extLst>
            </p:cNvPr>
            <p:cNvSpPr/>
            <p:nvPr/>
          </p:nvSpPr>
          <p:spPr>
            <a:xfrm>
              <a:off x="1859109" y="4300510"/>
              <a:ext cx="374530" cy="360183"/>
            </a:xfrm>
            <a:prstGeom prst="downArrow">
              <a:avLst/>
            </a:prstGeom>
            <a:solidFill>
              <a:srgbClr val="0070C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C6239F3-28DC-43DD-ADB3-CD876C08D446}"/>
              </a:ext>
            </a:extLst>
          </p:cNvPr>
          <p:cNvGrpSpPr/>
          <p:nvPr/>
        </p:nvGrpSpPr>
        <p:grpSpPr>
          <a:xfrm>
            <a:off x="3872880" y="2996952"/>
            <a:ext cx="2179728" cy="3282163"/>
            <a:chOff x="3934453" y="2953382"/>
            <a:chExt cx="2179728" cy="328216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27E5BF-96DE-4985-8DFD-F76369D83499}"/>
                </a:ext>
              </a:extLst>
            </p:cNvPr>
            <p:cNvSpPr/>
            <p:nvPr/>
          </p:nvSpPr>
          <p:spPr>
            <a:xfrm>
              <a:off x="3990056" y="2953721"/>
              <a:ext cx="2124125" cy="1183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4C3F0E5-588C-45CE-BB6A-12802BDA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650">
              <a:off x="4548719" y="3500983"/>
              <a:ext cx="521088" cy="52108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EC0C212-34DC-4E87-B63E-FB07FE0B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650">
              <a:off x="4038032" y="2953382"/>
              <a:ext cx="533854" cy="533854"/>
            </a:xfrm>
            <a:prstGeom prst="rect">
              <a:avLst/>
            </a:prstGeom>
            <a:effectLst/>
          </p:spPr>
        </p:pic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D7B88B1-09DA-439D-9516-CF40C57B399E}"/>
                </a:ext>
              </a:extLst>
            </p:cNvPr>
            <p:cNvCxnSpPr/>
            <p:nvPr/>
          </p:nvCxnSpPr>
          <p:spPr>
            <a:xfrm>
              <a:off x="4389330" y="3441265"/>
              <a:ext cx="206642" cy="20860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1A0A089-EAC4-45EC-BDE6-233DF72C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79076">
              <a:off x="5015773" y="3505562"/>
              <a:ext cx="521088" cy="52108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0C9EAC4-6067-46A8-8C4D-4F93DCBF0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59770">
              <a:off x="5527431" y="3064783"/>
              <a:ext cx="533854" cy="533854"/>
            </a:xfrm>
            <a:prstGeom prst="rect">
              <a:avLst/>
            </a:prstGeom>
            <a:effectLst/>
          </p:spPr>
        </p:pic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8DD36F1-E472-4617-A488-AF57BA582E91}"/>
                </a:ext>
              </a:extLst>
            </p:cNvPr>
            <p:cNvCxnSpPr/>
            <p:nvPr/>
          </p:nvCxnSpPr>
          <p:spPr>
            <a:xfrm flipH="1">
              <a:off x="5479704" y="3466675"/>
              <a:ext cx="148766" cy="162001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83D7E8-C5AB-4DED-8AC3-A517BCCB565E}"/>
                </a:ext>
              </a:extLst>
            </p:cNvPr>
            <p:cNvSpPr/>
            <p:nvPr/>
          </p:nvSpPr>
          <p:spPr>
            <a:xfrm>
              <a:off x="3934453" y="4851144"/>
              <a:ext cx="2179728" cy="1384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A47FD16-EE64-4308-9DDB-3E8A6AB8C781}"/>
                </a:ext>
              </a:extLst>
            </p:cNvPr>
            <p:cNvSpPr/>
            <p:nvPr/>
          </p:nvSpPr>
          <p:spPr>
            <a:xfrm>
              <a:off x="4244160" y="4999306"/>
              <a:ext cx="290339" cy="25957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3BFFFC-0BB3-4B20-A008-9D9D42615945}"/>
                </a:ext>
              </a:extLst>
            </p:cNvPr>
            <p:cNvSpPr/>
            <p:nvPr/>
          </p:nvSpPr>
          <p:spPr>
            <a:xfrm>
              <a:off x="5642545" y="4972201"/>
              <a:ext cx="290339" cy="25957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154B1B6-829B-4DFE-A753-C5044643EF04}"/>
                </a:ext>
              </a:extLst>
            </p:cNvPr>
            <p:cNvCxnSpPr>
              <a:endCxn id="40" idx="7"/>
            </p:cNvCxnSpPr>
            <p:nvPr/>
          </p:nvCxnSpPr>
          <p:spPr>
            <a:xfrm flipH="1">
              <a:off x="5309234" y="5211614"/>
              <a:ext cx="398239" cy="44815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D31CBC5-FA12-412A-AE15-413594739447}"/>
                </a:ext>
              </a:extLst>
            </p:cNvPr>
            <p:cNvCxnSpPr>
              <a:stCxn id="36" idx="5"/>
              <a:endCxn id="40" idx="1"/>
            </p:cNvCxnSpPr>
            <p:nvPr/>
          </p:nvCxnSpPr>
          <p:spPr>
            <a:xfrm>
              <a:off x="4491980" y="5220871"/>
              <a:ext cx="287588" cy="438902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stealt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DDE1B7E-527E-4589-BF44-F2137FAC941E}"/>
                </a:ext>
              </a:extLst>
            </p:cNvPr>
            <p:cNvSpPr/>
            <p:nvPr/>
          </p:nvSpPr>
          <p:spPr>
            <a:xfrm>
              <a:off x="4669871" y="5602155"/>
              <a:ext cx="749060" cy="393439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아래쪽 화살표 470">
              <a:extLst>
                <a:ext uri="{FF2B5EF4-FFF2-40B4-BE49-F238E27FC236}">
                  <a16:creationId xmlns:a16="http://schemas.microsoft.com/office/drawing/2014/main" id="{A521B0D3-B684-409B-BC9D-4A5062793514}"/>
                </a:ext>
              </a:extLst>
            </p:cNvPr>
            <p:cNvSpPr/>
            <p:nvPr/>
          </p:nvSpPr>
          <p:spPr>
            <a:xfrm>
              <a:off x="4983645" y="4303552"/>
              <a:ext cx="374530" cy="360183"/>
            </a:xfrm>
            <a:prstGeom prst="downArrow">
              <a:avLst/>
            </a:prstGeom>
            <a:solidFill>
              <a:srgbClr val="0070C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E51944-297D-482E-8AAB-9FD6CB5568F5}"/>
              </a:ext>
            </a:extLst>
          </p:cNvPr>
          <p:cNvGrpSpPr/>
          <p:nvPr/>
        </p:nvGrpSpPr>
        <p:grpSpPr>
          <a:xfrm>
            <a:off x="6897216" y="2852936"/>
            <a:ext cx="2390527" cy="3463063"/>
            <a:chOff x="7022516" y="2720485"/>
            <a:chExt cx="2390527" cy="346306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788979C-0612-465A-A48C-330294601C69}"/>
                </a:ext>
              </a:extLst>
            </p:cNvPr>
            <p:cNvGrpSpPr/>
            <p:nvPr/>
          </p:nvGrpSpPr>
          <p:grpSpPr>
            <a:xfrm>
              <a:off x="7022516" y="2720485"/>
              <a:ext cx="2390527" cy="1445939"/>
              <a:chOff x="7022516" y="2720485"/>
              <a:chExt cx="2390527" cy="1445939"/>
            </a:xfrm>
          </p:grpSpPr>
          <p:sp>
            <p:nvSpPr>
              <p:cNvPr id="50" name="평행 사변형 49">
                <a:extLst>
                  <a:ext uri="{FF2B5EF4-FFF2-40B4-BE49-F238E27FC236}">
                    <a16:creationId xmlns:a16="http://schemas.microsoft.com/office/drawing/2014/main" id="{F646A6B5-8662-4AD9-BFEC-9505EFF0FDFD}"/>
                  </a:ext>
                </a:extLst>
              </p:cNvPr>
              <p:cNvSpPr/>
              <p:nvPr/>
            </p:nvSpPr>
            <p:spPr>
              <a:xfrm>
                <a:off x="7034214" y="3281591"/>
                <a:ext cx="2378829" cy="884833"/>
              </a:xfrm>
              <a:prstGeom prst="parallelogram">
                <a:avLst>
                  <a:gd name="adj" fmla="val 15130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72DF998-1B7E-4298-8451-6CC316977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900550">
                <a:off x="7022516" y="3156788"/>
                <a:ext cx="521088" cy="521088"/>
              </a:xfrm>
              <a:prstGeom prst="rect">
                <a:avLst/>
              </a:prstGeom>
            </p:spPr>
          </p:pic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42BD2A6-CE48-4422-94C3-001C065F2EF3}"/>
                  </a:ext>
                </a:extLst>
              </p:cNvPr>
              <p:cNvCxnSpPr/>
              <p:nvPr/>
            </p:nvCxnSpPr>
            <p:spPr>
              <a:xfrm>
                <a:off x="7384939" y="3564599"/>
                <a:ext cx="344846" cy="3910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847EEE20-7FED-4FFC-BCB0-DCB4B72C3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443459">
                <a:off x="7894130" y="2720485"/>
                <a:ext cx="633826" cy="633826"/>
              </a:xfrm>
              <a:prstGeom prst="rect">
                <a:avLst/>
              </a:prstGeom>
            </p:spPr>
          </p:pic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C9873604-2FAD-4E30-BC8A-C8E708372B91}"/>
                  </a:ext>
                </a:extLst>
              </p:cNvPr>
              <p:cNvCxnSpPr/>
              <p:nvPr/>
            </p:nvCxnSpPr>
            <p:spPr>
              <a:xfrm>
                <a:off x="8223628" y="3236074"/>
                <a:ext cx="0" cy="4710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50470DE-F35F-4332-B42F-D8F15A949DC9}"/>
                </a:ext>
              </a:extLst>
            </p:cNvPr>
            <p:cNvGrpSpPr/>
            <p:nvPr/>
          </p:nvGrpSpPr>
          <p:grpSpPr>
            <a:xfrm>
              <a:off x="7034214" y="4799147"/>
              <a:ext cx="2179728" cy="1384401"/>
              <a:chOff x="7034214" y="4799147"/>
              <a:chExt cx="2179728" cy="138440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52F7D2A-3800-4B78-8B9D-65E42E340B13}"/>
                  </a:ext>
                </a:extLst>
              </p:cNvPr>
              <p:cNvSpPr/>
              <p:nvPr/>
            </p:nvSpPr>
            <p:spPr>
              <a:xfrm>
                <a:off x="7034214" y="4799147"/>
                <a:ext cx="2179728" cy="13844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A743771C-FB86-4F84-8F83-F5F385033D82}"/>
                  </a:ext>
                </a:extLst>
              </p:cNvPr>
              <p:cNvSpPr/>
              <p:nvPr/>
            </p:nvSpPr>
            <p:spPr>
              <a:xfrm>
                <a:off x="7736272" y="5572183"/>
                <a:ext cx="172001" cy="13750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F54206-E8A7-4FB0-AC98-93DD96539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336662" y="5112922"/>
                <a:ext cx="1504770" cy="2308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Palm</a:t>
                </a:r>
                <a:r>
                  <a:rPr lang="ko-KR" altLang="en-US" sz="9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9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?</a:t>
                </a:r>
                <a:r>
                  <a:rPr lang="ko-KR" altLang="en-US" sz="9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9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Finger ?</a:t>
                </a:r>
                <a:endParaRPr lang="ko-KR" altLang="en-US" sz="9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A683C0F-D474-45B5-BE29-7BDA8B5E09B6}"/>
                  </a:ext>
                </a:extLst>
              </p:cNvPr>
              <p:cNvSpPr/>
              <p:nvPr/>
            </p:nvSpPr>
            <p:spPr>
              <a:xfrm>
                <a:off x="8391239" y="5389271"/>
                <a:ext cx="172001" cy="13750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아래쪽 화살표 491">
              <a:extLst>
                <a:ext uri="{FF2B5EF4-FFF2-40B4-BE49-F238E27FC236}">
                  <a16:creationId xmlns:a16="http://schemas.microsoft.com/office/drawing/2014/main" id="{900E87CC-1D96-4E0D-A8CC-D48B2177525B}"/>
                </a:ext>
              </a:extLst>
            </p:cNvPr>
            <p:cNvSpPr/>
            <p:nvPr/>
          </p:nvSpPr>
          <p:spPr>
            <a:xfrm>
              <a:off x="8036363" y="4276056"/>
              <a:ext cx="374530" cy="360183"/>
            </a:xfrm>
            <a:prstGeom prst="downArrow">
              <a:avLst/>
            </a:prstGeom>
            <a:solidFill>
              <a:srgbClr val="0070C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0DB7771-981F-48C5-BF3E-6E8B8DAC1FCD}"/>
              </a:ext>
            </a:extLst>
          </p:cNvPr>
          <p:cNvGrpSpPr/>
          <p:nvPr/>
        </p:nvGrpSpPr>
        <p:grpSpPr>
          <a:xfrm>
            <a:off x="7241840" y="1356550"/>
            <a:ext cx="1846802" cy="1151349"/>
            <a:chOff x="6126992" y="993304"/>
            <a:chExt cx="1590752" cy="1727469"/>
          </a:xfrm>
          <a:solidFill>
            <a:srgbClr val="E7EFFF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B6A2E2-6C0A-430A-B1FD-55B3BF390C9D}"/>
                </a:ext>
              </a:extLst>
            </p:cNvPr>
            <p:cNvSpPr/>
            <p:nvPr/>
          </p:nvSpPr>
          <p:spPr>
            <a:xfrm>
              <a:off x="6126992" y="2288725"/>
              <a:ext cx="1590752" cy="432048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Down Sizing / Release Palm</a:t>
              </a:r>
              <a:endPara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623E70-F3AD-488D-BC27-E833916C6D04}"/>
                </a:ext>
              </a:extLst>
            </p:cNvPr>
            <p:cNvSpPr/>
            <p:nvPr/>
          </p:nvSpPr>
          <p:spPr>
            <a:xfrm>
              <a:off x="6126992" y="993304"/>
              <a:ext cx="1590752" cy="432048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Palm Detection</a:t>
              </a:r>
              <a:endPara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09CCEDD-F3B9-48B4-B4C4-1AFD50D11EDC}"/>
                </a:ext>
              </a:extLst>
            </p:cNvPr>
            <p:cNvCxnSpPr>
              <a:stCxn id="60" idx="2"/>
            </p:cNvCxnSpPr>
            <p:nvPr/>
          </p:nvCxnSpPr>
          <p:spPr>
            <a:xfrm>
              <a:off x="6922368" y="1425352"/>
              <a:ext cx="1" cy="230411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3EAF931-3918-458A-84F6-EB6CB8EA56BF}"/>
                </a:ext>
              </a:extLst>
            </p:cNvPr>
            <p:cNvSpPr/>
            <p:nvPr/>
          </p:nvSpPr>
          <p:spPr>
            <a:xfrm>
              <a:off x="6126992" y="1632461"/>
              <a:ext cx="1590752" cy="432048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Marge / Insert New Palm</a:t>
              </a:r>
              <a:endPara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A8BB062-BB1D-4CF6-81C3-D025F0E8E372}"/>
                </a:ext>
              </a:extLst>
            </p:cNvPr>
            <p:cNvCxnSpPr/>
            <p:nvPr/>
          </p:nvCxnSpPr>
          <p:spPr>
            <a:xfrm>
              <a:off x="6926185" y="2088067"/>
              <a:ext cx="1" cy="230411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F27AFB-3233-4F22-9194-CBCDF3813456}"/>
              </a:ext>
            </a:extLst>
          </p:cNvPr>
          <p:cNvSpPr/>
          <p:nvPr/>
        </p:nvSpPr>
        <p:spPr>
          <a:xfrm>
            <a:off x="7308222" y="882688"/>
            <a:ext cx="1714037" cy="337282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Rejection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28BC2-E9C6-4B5B-8A1A-A1B93F0E388B}"/>
              </a:ext>
            </a:extLst>
          </p:cNvPr>
          <p:cNvSpPr txBox="1"/>
          <p:nvPr/>
        </p:nvSpPr>
        <p:spPr>
          <a:xfrm>
            <a:off x="578245" y="2970748"/>
            <a:ext cx="261610" cy="307777"/>
          </a:xfrm>
          <a:prstGeom prst="rect">
            <a:avLst/>
          </a:prstGeom>
          <a:solidFill>
            <a:srgbClr val="FFFFDD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</a:t>
            </a:r>
            <a:endParaRPr lang="ko-KR" altLang="en-US" sz="1400" dirty="0" err="1">
              <a:highlight>
                <a:srgbClr val="FFFFDD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1E9090-7AC1-44EE-BC71-3FB03EDD1602}"/>
              </a:ext>
            </a:extLst>
          </p:cNvPr>
          <p:cNvSpPr txBox="1"/>
          <p:nvPr/>
        </p:nvSpPr>
        <p:spPr>
          <a:xfrm>
            <a:off x="3598563" y="2970748"/>
            <a:ext cx="282450" cy="307777"/>
          </a:xfrm>
          <a:prstGeom prst="rect">
            <a:avLst/>
          </a:prstGeom>
          <a:solidFill>
            <a:srgbClr val="FFFFDD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</a:t>
            </a:r>
            <a:endParaRPr lang="ko-KR" altLang="en-US" sz="1400" dirty="0" err="1">
              <a:highlight>
                <a:srgbClr val="FFFFDD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EB5A70-4A44-4A4A-AD53-5DF2710C0A2E}"/>
              </a:ext>
            </a:extLst>
          </p:cNvPr>
          <p:cNvSpPr txBox="1"/>
          <p:nvPr/>
        </p:nvSpPr>
        <p:spPr>
          <a:xfrm>
            <a:off x="6734503" y="2973091"/>
            <a:ext cx="284052" cy="307777"/>
          </a:xfrm>
          <a:prstGeom prst="rect">
            <a:avLst/>
          </a:prstGeom>
          <a:solidFill>
            <a:srgbClr val="FFFFDD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D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3</a:t>
            </a:r>
            <a:endParaRPr lang="ko-KR" altLang="en-US" sz="1400" dirty="0" err="1">
              <a:highlight>
                <a:srgbClr val="FFFFDD"/>
              </a:highlight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CA29FA6-36D3-4E36-9512-B335AF683623}"/>
              </a:ext>
            </a:extLst>
          </p:cNvPr>
          <p:cNvSpPr/>
          <p:nvPr/>
        </p:nvSpPr>
        <p:spPr>
          <a:xfrm>
            <a:off x="7319534" y="976246"/>
            <a:ext cx="2034338" cy="17904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0480C-08B7-4E23-9E0B-83D6E1668D75}"/>
              </a:ext>
            </a:extLst>
          </p:cNvPr>
          <p:cNvSpPr/>
          <p:nvPr/>
        </p:nvSpPr>
        <p:spPr>
          <a:xfrm>
            <a:off x="7167134" y="823846"/>
            <a:ext cx="2034338" cy="17904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Palm</a:t>
            </a:r>
            <a:r>
              <a:rPr lang="ko-KR" altLang="en-US" dirty="0"/>
              <a:t> </a:t>
            </a:r>
            <a:r>
              <a:rPr lang="en-US" altLang="ko-KR" dirty="0"/>
              <a:t>Rejection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360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크기가 일정기준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(Palm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보다 큰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입력 시 감도가 전반적으로 완만해지는 현상 이용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usPalmLevel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가장 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크기가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설정되어 있는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이상이면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인식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Merge / Insert New Palm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새로운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기존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영역과 가깝게 위치한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ucPalm_PALM_CONNECT_DIST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Palm 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인접한 작은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들도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인식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영역 저장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ucPalm_TOUCNDOWNFRAMEMAX</a:t>
            </a: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ucPalm_TOUCHDOWNSLOPETHRESHOLD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) 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: 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영역에 걸친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은 모두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으로 인식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영역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update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0DB7771-981F-48C5-BF3E-6E8B8DAC1FCD}"/>
              </a:ext>
            </a:extLst>
          </p:cNvPr>
          <p:cNvGrpSpPr/>
          <p:nvPr/>
        </p:nvGrpSpPr>
        <p:grpSpPr>
          <a:xfrm>
            <a:off x="7241840" y="1356550"/>
            <a:ext cx="1846802" cy="1151349"/>
            <a:chOff x="6126992" y="993304"/>
            <a:chExt cx="1590752" cy="1727469"/>
          </a:xfrm>
          <a:solidFill>
            <a:srgbClr val="E7EFFF"/>
          </a:soli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B6A2E2-6C0A-430A-B1FD-55B3BF390C9D}"/>
                </a:ext>
              </a:extLst>
            </p:cNvPr>
            <p:cNvSpPr/>
            <p:nvPr/>
          </p:nvSpPr>
          <p:spPr>
            <a:xfrm>
              <a:off x="6126992" y="2288725"/>
              <a:ext cx="1590752" cy="432048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Down Sizing / Release Palm</a:t>
              </a:r>
              <a:endPara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A623E70-F3AD-488D-BC27-E833916C6D04}"/>
                </a:ext>
              </a:extLst>
            </p:cNvPr>
            <p:cNvSpPr/>
            <p:nvPr/>
          </p:nvSpPr>
          <p:spPr>
            <a:xfrm>
              <a:off x="6126992" y="993304"/>
              <a:ext cx="1590752" cy="432048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Palm Detection</a:t>
              </a:r>
              <a:endPara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09CCEDD-F3B9-48B4-B4C4-1AFD50D11EDC}"/>
                </a:ext>
              </a:extLst>
            </p:cNvPr>
            <p:cNvCxnSpPr>
              <a:stCxn id="60" idx="2"/>
            </p:cNvCxnSpPr>
            <p:nvPr/>
          </p:nvCxnSpPr>
          <p:spPr>
            <a:xfrm>
              <a:off x="6922368" y="1425352"/>
              <a:ext cx="1" cy="230411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3EAF931-3918-458A-84F6-EB6CB8EA56BF}"/>
                </a:ext>
              </a:extLst>
            </p:cNvPr>
            <p:cNvSpPr/>
            <p:nvPr/>
          </p:nvSpPr>
          <p:spPr>
            <a:xfrm>
              <a:off x="6126992" y="1632461"/>
              <a:ext cx="1590752" cy="432048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Marge / Insert New Palm</a:t>
              </a:r>
              <a:endPara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6A8BB062-BB1D-4CF6-81C3-D025F0E8E372}"/>
                </a:ext>
              </a:extLst>
            </p:cNvPr>
            <p:cNvCxnSpPr/>
            <p:nvPr/>
          </p:nvCxnSpPr>
          <p:spPr>
            <a:xfrm>
              <a:off x="6926185" y="2088067"/>
              <a:ext cx="1" cy="230411"/>
            </a:xfrm>
            <a:prstGeom prst="straightConnector1">
              <a:avLst/>
            </a:prstGeom>
            <a:grpFill/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5F27AFB-3233-4F22-9194-CBCDF3813456}"/>
              </a:ext>
            </a:extLst>
          </p:cNvPr>
          <p:cNvSpPr/>
          <p:nvPr/>
        </p:nvSpPr>
        <p:spPr>
          <a:xfrm>
            <a:off x="7308222" y="882688"/>
            <a:ext cx="1714037" cy="337282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Rejection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18C785-AF0F-4AFF-BFD9-DF4DBFDE1C13}"/>
              </a:ext>
            </a:extLst>
          </p:cNvPr>
          <p:cNvSpPr/>
          <p:nvPr/>
        </p:nvSpPr>
        <p:spPr>
          <a:xfrm>
            <a:off x="3296816" y="4386065"/>
            <a:ext cx="2592288" cy="2139279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C0870A-FA31-4E8B-947A-50F80E55BE01}"/>
              </a:ext>
            </a:extLst>
          </p:cNvPr>
          <p:cNvSpPr/>
          <p:nvPr/>
        </p:nvSpPr>
        <p:spPr>
          <a:xfrm>
            <a:off x="3449519" y="4552015"/>
            <a:ext cx="2321222" cy="1735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noFill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15D3FFC-DC80-4409-9CAD-95C86C5CDE3F}"/>
              </a:ext>
            </a:extLst>
          </p:cNvPr>
          <p:cNvGrpSpPr/>
          <p:nvPr/>
        </p:nvGrpSpPr>
        <p:grpSpPr>
          <a:xfrm>
            <a:off x="3646370" y="4665710"/>
            <a:ext cx="759665" cy="662273"/>
            <a:chOff x="6465119" y="3739843"/>
            <a:chExt cx="1107256" cy="129971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3F48983-2DA2-4F18-8A2C-3D00A4F9A355}"/>
                </a:ext>
              </a:extLst>
            </p:cNvPr>
            <p:cNvSpPr/>
            <p:nvPr/>
          </p:nvSpPr>
          <p:spPr>
            <a:xfrm rot="18232811">
              <a:off x="6458908" y="3819942"/>
              <a:ext cx="1119677" cy="1107256"/>
            </a:xfrm>
            <a:prstGeom prst="ellipse">
              <a:avLst/>
            </a:prstGeom>
            <a:solidFill>
              <a:srgbClr val="FF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83BDF8E-6890-4650-B6FC-49858C19C3B1}"/>
                </a:ext>
              </a:extLst>
            </p:cNvPr>
            <p:cNvSpPr/>
            <p:nvPr/>
          </p:nvSpPr>
          <p:spPr>
            <a:xfrm>
              <a:off x="6465167" y="3739843"/>
              <a:ext cx="1080121" cy="12997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noFill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26A81F-BAB3-499D-BE55-72603F985E77}"/>
              </a:ext>
            </a:extLst>
          </p:cNvPr>
          <p:cNvGrpSpPr/>
          <p:nvPr/>
        </p:nvGrpSpPr>
        <p:grpSpPr>
          <a:xfrm>
            <a:off x="4919061" y="4690428"/>
            <a:ext cx="741048" cy="435450"/>
            <a:chOff x="6465167" y="3739843"/>
            <a:chExt cx="1080121" cy="1299712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48B4C3E-27C2-4AF3-9294-B26F2C010134}"/>
                </a:ext>
              </a:extLst>
            </p:cNvPr>
            <p:cNvSpPr/>
            <p:nvPr/>
          </p:nvSpPr>
          <p:spPr>
            <a:xfrm rot="16557171">
              <a:off x="6434343" y="3839397"/>
              <a:ext cx="1119677" cy="1057859"/>
            </a:xfrm>
            <a:prstGeom prst="ellipse">
              <a:avLst/>
            </a:prstGeom>
            <a:solidFill>
              <a:srgbClr val="FFD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2ACB09-4AFB-4A97-85C1-62A5E22E5CEC}"/>
                </a:ext>
              </a:extLst>
            </p:cNvPr>
            <p:cNvSpPr/>
            <p:nvPr/>
          </p:nvSpPr>
          <p:spPr>
            <a:xfrm>
              <a:off x="6465167" y="3739843"/>
              <a:ext cx="1080121" cy="12997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noFill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068B5EE6-4041-41A0-B35A-59290A142CDE}"/>
              </a:ext>
            </a:extLst>
          </p:cNvPr>
          <p:cNvSpPr/>
          <p:nvPr/>
        </p:nvSpPr>
        <p:spPr>
          <a:xfrm rot="16858543">
            <a:off x="3572007" y="5521591"/>
            <a:ext cx="141309" cy="13506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F534C7-0A86-4DD8-9669-74BCA984E544}"/>
              </a:ext>
            </a:extLst>
          </p:cNvPr>
          <p:cNvSpPr/>
          <p:nvPr/>
        </p:nvSpPr>
        <p:spPr>
          <a:xfrm rot="16858543">
            <a:off x="3572007" y="5690486"/>
            <a:ext cx="141309" cy="13506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FFB91A4-822D-4D72-AB98-DFBEE1EC9E4B}"/>
              </a:ext>
            </a:extLst>
          </p:cNvPr>
          <p:cNvSpPr/>
          <p:nvPr/>
        </p:nvSpPr>
        <p:spPr>
          <a:xfrm rot="16858543">
            <a:off x="4330455" y="5607974"/>
            <a:ext cx="141309" cy="13506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95CADB-C8FC-4B85-96D5-CBA91A1D6D2D}"/>
              </a:ext>
            </a:extLst>
          </p:cNvPr>
          <p:cNvSpPr/>
          <p:nvPr/>
        </p:nvSpPr>
        <p:spPr>
          <a:xfrm rot="16858543">
            <a:off x="5218933" y="5364658"/>
            <a:ext cx="141309" cy="135067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B7CDDB3-5F77-4656-9993-AF9B1E976283}"/>
              </a:ext>
            </a:extLst>
          </p:cNvPr>
          <p:cNvSpPr/>
          <p:nvPr/>
        </p:nvSpPr>
        <p:spPr>
          <a:xfrm rot="16858543">
            <a:off x="3955076" y="5951504"/>
            <a:ext cx="284733" cy="14158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4D8924-0292-4CF9-A14B-69DC79DF4E73}"/>
              </a:ext>
            </a:extLst>
          </p:cNvPr>
          <p:cNvSpPr/>
          <p:nvPr/>
        </p:nvSpPr>
        <p:spPr>
          <a:xfrm>
            <a:off x="6002075" y="5986264"/>
            <a:ext cx="98806" cy="112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>
              <a:noFill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D3F7C4A5-3BBF-4DD1-9088-5CE10DE47F4E}"/>
              </a:ext>
            </a:extLst>
          </p:cNvPr>
          <p:cNvSpPr txBox="1"/>
          <p:nvPr/>
        </p:nvSpPr>
        <p:spPr>
          <a:xfrm>
            <a:off x="6135585" y="5922423"/>
            <a:ext cx="6479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BD122897-F4BE-4B0B-864C-6BF6D5413D62}"/>
              </a:ext>
            </a:extLst>
          </p:cNvPr>
          <p:cNvSpPr txBox="1"/>
          <p:nvPr/>
        </p:nvSpPr>
        <p:spPr>
          <a:xfrm>
            <a:off x="6135585" y="6071682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Valid Label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0C8A4C-5693-4F6B-9E11-9DC7FD1A0833}"/>
              </a:ext>
            </a:extLst>
          </p:cNvPr>
          <p:cNvSpPr/>
          <p:nvPr/>
        </p:nvSpPr>
        <p:spPr>
          <a:xfrm rot="16858543">
            <a:off x="6019568" y="6155288"/>
            <a:ext cx="63820" cy="636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DDA27BBD-CCCE-467C-9CA8-4B31057EE8FC}"/>
              </a:ext>
            </a:extLst>
          </p:cNvPr>
          <p:cNvSpPr txBox="1"/>
          <p:nvPr/>
        </p:nvSpPr>
        <p:spPr>
          <a:xfrm>
            <a:off x="3417801" y="6291083"/>
            <a:ext cx="227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Valid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Num :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7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(Palm Rejection)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4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AF70CF-0AC3-4DE5-872B-CBAD44EEB449}"/>
              </a:ext>
            </a:extLst>
          </p:cNvPr>
          <p:cNvSpPr/>
          <p:nvPr/>
        </p:nvSpPr>
        <p:spPr>
          <a:xfrm>
            <a:off x="920552" y="3573016"/>
            <a:ext cx="5594741" cy="195526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Palm</a:t>
            </a:r>
            <a:r>
              <a:rPr lang="ko-KR" altLang="en-US" dirty="0"/>
              <a:t> </a:t>
            </a:r>
            <a:r>
              <a:rPr lang="en-US" altLang="ko-KR" dirty="0"/>
              <a:t>Rejection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Down Sizing / Release Palm</a:t>
            </a: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ucPalm_IGNOREFRAMENUM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) 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영역에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없더라도 일정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동안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영역 유지 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			/ 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영역을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cascade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하여 비교한 뒤 줄임</a:t>
            </a: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3FFF18-B051-4888-84C4-F989F7114617}"/>
              </a:ext>
            </a:extLst>
          </p:cNvPr>
          <p:cNvGrpSpPr/>
          <p:nvPr/>
        </p:nvGrpSpPr>
        <p:grpSpPr>
          <a:xfrm>
            <a:off x="1010807" y="3619260"/>
            <a:ext cx="5374558" cy="1411313"/>
            <a:chOff x="514546" y="3289683"/>
            <a:chExt cx="6454678" cy="1766654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022290E-512E-414E-86C8-354EAD1C68A7}"/>
                </a:ext>
              </a:extLst>
            </p:cNvPr>
            <p:cNvGrpSpPr/>
            <p:nvPr/>
          </p:nvGrpSpPr>
          <p:grpSpPr>
            <a:xfrm>
              <a:off x="514546" y="3289683"/>
              <a:ext cx="1416906" cy="1766654"/>
              <a:chOff x="1021494" y="3610286"/>
              <a:chExt cx="1416906" cy="1766654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E49A7B3-F7D5-4162-9421-13F15395881D}"/>
                  </a:ext>
                </a:extLst>
              </p:cNvPr>
              <p:cNvSpPr/>
              <p:nvPr/>
            </p:nvSpPr>
            <p:spPr>
              <a:xfrm rot="19027625">
                <a:off x="1246694" y="3610286"/>
                <a:ext cx="976515" cy="17666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D1A9B25-3BBA-417F-9407-2E922F5C156E}"/>
                  </a:ext>
                </a:extLst>
              </p:cNvPr>
              <p:cNvSpPr/>
              <p:nvPr/>
            </p:nvSpPr>
            <p:spPr>
              <a:xfrm>
                <a:off x="1021494" y="3749984"/>
                <a:ext cx="1416906" cy="1472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F558CB5-F085-4CE9-9A6F-CF718E5A6437}"/>
                </a:ext>
              </a:extLst>
            </p:cNvPr>
            <p:cNvGrpSpPr/>
            <p:nvPr/>
          </p:nvGrpSpPr>
          <p:grpSpPr>
            <a:xfrm>
              <a:off x="4032419" y="3548799"/>
              <a:ext cx="1278253" cy="1325392"/>
              <a:chOff x="4983083" y="3869402"/>
              <a:chExt cx="1278253" cy="1325392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04E4352-C72C-4851-A595-5E150FB3F75D}"/>
                  </a:ext>
                </a:extLst>
              </p:cNvPr>
              <p:cNvSpPr/>
              <p:nvPr/>
            </p:nvSpPr>
            <p:spPr>
              <a:xfrm rot="19027625">
                <a:off x="5476005" y="4196467"/>
                <a:ext cx="713162" cy="99832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2150981-A37B-4BD4-A4D6-1F0330C6A46A}"/>
                  </a:ext>
                </a:extLst>
              </p:cNvPr>
              <p:cNvSpPr/>
              <p:nvPr/>
            </p:nvSpPr>
            <p:spPr>
              <a:xfrm>
                <a:off x="4983083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5BB19B5-7579-458D-B29F-B25DF5D3CF98}"/>
                  </a:ext>
                </a:extLst>
              </p:cNvPr>
              <p:cNvSpPr/>
              <p:nvPr/>
            </p:nvSpPr>
            <p:spPr>
              <a:xfrm>
                <a:off x="5399099" y="4250724"/>
                <a:ext cx="862237" cy="8975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8871247-E81A-4718-8780-59753F445291}"/>
                </a:ext>
              </a:extLst>
            </p:cNvPr>
            <p:cNvGrpSpPr/>
            <p:nvPr/>
          </p:nvGrpSpPr>
          <p:grpSpPr>
            <a:xfrm>
              <a:off x="5688603" y="3548799"/>
              <a:ext cx="1280621" cy="1325392"/>
              <a:chOff x="6787199" y="3869402"/>
              <a:chExt cx="1280621" cy="1325392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D7F9D16C-DC78-48A3-857D-4F02A54AFC8B}"/>
                  </a:ext>
                </a:extLst>
              </p:cNvPr>
              <p:cNvSpPr/>
              <p:nvPr/>
            </p:nvSpPr>
            <p:spPr>
              <a:xfrm rot="19027625">
                <a:off x="7280121" y="4196467"/>
                <a:ext cx="713162" cy="99832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FE91B42-707E-4C38-8673-E40E58BA0B11}"/>
                  </a:ext>
                </a:extLst>
              </p:cNvPr>
              <p:cNvSpPr/>
              <p:nvPr/>
            </p:nvSpPr>
            <p:spPr>
              <a:xfrm>
                <a:off x="6787199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1F30BB5F-3ABB-44A1-9566-9AE72D495D59}"/>
                  </a:ext>
                </a:extLst>
              </p:cNvPr>
              <p:cNvSpPr/>
              <p:nvPr/>
            </p:nvSpPr>
            <p:spPr>
              <a:xfrm rot="16858543">
                <a:off x="6946668" y="3746406"/>
                <a:ext cx="287326" cy="57154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2D1EA34-9629-4068-A3BD-26882FE75492}"/>
                  </a:ext>
                </a:extLst>
              </p:cNvPr>
              <p:cNvSpPr/>
              <p:nvPr/>
            </p:nvSpPr>
            <p:spPr>
              <a:xfrm>
                <a:off x="7205583" y="4250724"/>
                <a:ext cx="862237" cy="8975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E0E761D-81A3-478A-AFF1-97BA0C1EE668}"/>
                </a:ext>
              </a:extLst>
            </p:cNvPr>
            <p:cNvGrpSpPr/>
            <p:nvPr/>
          </p:nvGrpSpPr>
          <p:grpSpPr>
            <a:xfrm>
              <a:off x="2288704" y="3429000"/>
              <a:ext cx="1416906" cy="1472805"/>
              <a:chOff x="3032136" y="3749603"/>
              <a:chExt cx="1416906" cy="1472805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AA7E664-2487-4464-93AC-8740B806D18E}"/>
                  </a:ext>
                </a:extLst>
              </p:cNvPr>
              <p:cNvSpPr/>
              <p:nvPr/>
            </p:nvSpPr>
            <p:spPr>
              <a:xfrm rot="19027625">
                <a:off x="3606045" y="4196467"/>
                <a:ext cx="713162" cy="998327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8056F93-10C7-412E-96F4-BBC66912469D}"/>
                  </a:ext>
                </a:extLst>
              </p:cNvPr>
              <p:cNvSpPr/>
              <p:nvPr/>
            </p:nvSpPr>
            <p:spPr>
              <a:xfrm>
                <a:off x="3113123" y="3869402"/>
                <a:ext cx="1278253" cy="12788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BFD555F-20F7-47A7-BBCA-19D88E64373D}"/>
                  </a:ext>
                </a:extLst>
              </p:cNvPr>
              <p:cNvSpPr/>
              <p:nvPr/>
            </p:nvSpPr>
            <p:spPr>
              <a:xfrm>
                <a:off x="3032136" y="3749603"/>
                <a:ext cx="1416906" cy="147280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noFill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0D6C95A-BB05-4B03-8E01-45671BBD66BE}"/>
                  </a:ext>
                </a:extLst>
              </p:cNvPr>
              <p:cNvSpPr/>
              <p:nvPr/>
            </p:nvSpPr>
            <p:spPr>
              <a:xfrm rot="16858543">
                <a:off x="3261503" y="3746406"/>
                <a:ext cx="287326" cy="57154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F5DF6D6-AEBB-42B9-8CC5-3442E6D2D4AA}"/>
              </a:ext>
            </a:extLst>
          </p:cNvPr>
          <p:cNvSpPr/>
          <p:nvPr/>
        </p:nvSpPr>
        <p:spPr>
          <a:xfrm>
            <a:off x="1272797" y="5192566"/>
            <a:ext cx="240515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>
              <a:noFill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F849CB6-A0FA-4829-B757-B3BC98BB2BA3}"/>
              </a:ext>
            </a:extLst>
          </p:cNvPr>
          <p:cNvSpPr/>
          <p:nvPr/>
        </p:nvSpPr>
        <p:spPr>
          <a:xfrm>
            <a:off x="2525933" y="5189144"/>
            <a:ext cx="240515" cy="246222"/>
          </a:xfrm>
          <a:prstGeom prst="rect">
            <a:avLst/>
          </a:prstGeom>
          <a:noFill/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>
              <a:noFill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5EF592C-BEEE-445F-A9C5-7BE121F8C3C9}"/>
              </a:ext>
            </a:extLst>
          </p:cNvPr>
          <p:cNvSpPr txBox="1"/>
          <p:nvPr/>
        </p:nvSpPr>
        <p:spPr>
          <a:xfrm>
            <a:off x="1542346" y="5173240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</a:t>
            </a:r>
          </a:p>
        </p:txBody>
      </p:sp>
      <p:sp>
        <p:nvSpPr>
          <p:cNvPr id="73" name="TextBox 25">
            <a:extLst>
              <a:ext uri="{FF2B5EF4-FFF2-40B4-BE49-F238E27FC236}">
                <a16:creationId xmlns:a16="http://schemas.microsoft.com/office/drawing/2014/main" id="{A2F0A0E3-9296-4AC4-8616-DD13DFC8966A}"/>
              </a:ext>
            </a:extLst>
          </p:cNvPr>
          <p:cNvSpPr txBox="1"/>
          <p:nvPr/>
        </p:nvSpPr>
        <p:spPr>
          <a:xfrm>
            <a:off x="2797674" y="5189144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9593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199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별로 보상 값을 계산하여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Noise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제거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안정된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Signal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확보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종류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Line Filter #1, 2, 4 (#3: DSP –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별도로 정리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4A48BD3-BBD0-4211-A996-B8B9BE5CA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225" r="58" b="225"/>
          <a:stretch/>
        </p:blipFill>
        <p:spPr bwMode="auto">
          <a:xfrm>
            <a:off x="4925795" y="3789040"/>
            <a:ext cx="3498198" cy="1777354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536BAA-A326-43BF-BBE7-B8F35DDB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3" y="3789040"/>
            <a:ext cx="3498233" cy="177732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3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(Palm)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07784"/>
              </p:ext>
            </p:extLst>
          </p:nvPr>
        </p:nvGraphicFramePr>
        <p:xfrm>
          <a:off x="241796" y="1124744"/>
          <a:ext cx="942240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089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116091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3693838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ucPalmDetectionOn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off, 1: Version1, 2: Version2, 3: 1, 2 Adaptive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usPalmLevel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결정 기준 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(cell count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가 </a:t>
                      </a: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usPalmLevel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보다 클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849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ucPalm_PALM_CONNECT_DIST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따라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 Merge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여부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39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ucPalm_PALM_REGION_UPDATE_PERIOD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영역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update (downsize)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086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ucPalm_TOUCHDOWNFRAMEMAX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Mean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비율 충족 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skip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frame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9417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ucPalm_TOUCHDOWNSLOPETHRESHOLD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Mean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비율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7512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ucPalm_IGNOREFRAMENUM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무조건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으로 간주하는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frame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0274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ucPalm_KEEPPALMREGIONFRAME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사라져도 일정 시간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영역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20146"/>
                  </a:ext>
                </a:extLst>
              </a:tr>
              <a:tr h="157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usPalmCandiStdTh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초기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 rejection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여부 결정 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300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97945"/>
                  </a:ext>
                </a:extLst>
              </a:tr>
              <a:tr h="157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ucPalmCandiDeltaTh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표준편차 계산에 사용되는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delta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165128-A038-4317-8288-DBB2A2273D25}"/>
                  </a:ext>
                </a:extLst>
              </p:cNvPr>
              <p:cNvSpPr txBox="1"/>
              <p:nvPr/>
            </p:nvSpPr>
            <p:spPr>
              <a:xfrm>
                <a:off x="255404" y="4797152"/>
                <a:ext cx="3246466" cy="492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*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usPalmCandiStdTh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표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준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편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자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터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치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사</m:t>
                        </m:r>
                        <m:r>
                          <a:rPr lang="ko-KR" altLang="en-US" sz="140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이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즈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ko-KR" altLang="en-US" sz="14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165128-A038-4317-8288-DBB2A227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4" y="4797152"/>
                <a:ext cx="3246466" cy="492314"/>
              </a:xfrm>
              <a:prstGeom prst="rect">
                <a:avLst/>
              </a:prstGeom>
              <a:blipFill>
                <a:blip r:embed="rId2"/>
                <a:stretch>
                  <a:fillRect l="-564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232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Split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Merge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Mark Boundary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527690" y="649277"/>
            <a:ext cx="3717797" cy="5692294"/>
            <a:chOff x="5373064" y="778199"/>
            <a:chExt cx="3717797" cy="56922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73064" y="3410037"/>
              <a:ext cx="1956141" cy="50792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48591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21604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792238"/>
              <a:ext cx="0" cy="28015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895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Split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231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인접하게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되어 하나의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인식된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분리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하나의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Peak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Valley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존재하는 경우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분리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Watershed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방식으로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낮춰가며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Grouping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 확장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보다 작은 값 중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다음 탐색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설정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multi-touch OR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</a:t>
            </a:r>
            <a:r>
              <a:rPr lang="ko-KR" altLang="en-US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작아짐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이를 고려해서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Threshold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지정해 주어야 함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내에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이상의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갖고있는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영역으로 분류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size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작은 경우 초기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Threshold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높음 이용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0D9686-EDF2-4AB4-A05A-3D6F3EB637D5}"/>
              </a:ext>
            </a:extLst>
          </p:cNvPr>
          <p:cNvGraphicFramePr>
            <a:graphicFrameLocks noGrp="1"/>
          </p:cNvGraphicFramePr>
          <p:nvPr/>
        </p:nvGraphicFramePr>
        <p:xfrm>
          <a:off x="1856656" y="3464029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200" name="표 199">
            <a:extLst>
              <a:ext uri="{FF2B5EF4-FFF2-40B4-BE49-F238E27FC236}">
                <a16:creationId xmlns:a16="http://schemas.microsoft.com/office/drawing/2014/main" id="{A2395FC2-B687-4712-B4AD-6BB2F95053CB}"/>
              </a:ext>
            </a:extLst>
          </p:cNvPr>
          <p:cNvGraphicFramePr>
            <a:graphicFrameLocks noGrp="1"/>
          </p:cNvGraphicFramePr>
          <p:nvPr/>
        </p:nvGraphicFramePr>
        <p:xfrm>
          <a:off x="5089240" y="3455139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E3BC34E-74DA-496F-865A-109378FAF0B0}"/>
              </a:ext>
            </a:extLst>
          </p:cNvPr>
          <p:cNvGraphicFramePr>
            <a:graphicFrameLocks noGrp="1"/>
          </p:cNvGraphicFramePr>
          <p:nvPr/>
        </p:nvGraphicFramePr>
        <p:xfrm>
          <a:off x="5089240" y="3455139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75CF57-616C-4175-8A3F-C3670A873833}"/>
              </a:ext>
            </a:extLst>
          </p:cNvPr>
          <p:cNvGraphicFramePr>
            <a:graphicFrameLocks noGrp="1"/>
          </p:cNvGraphicFramePr>
          <p:nvPr/>
        </p:nvGraphicFramePr>
        <p:xfrm>
          <a:off x="5089240" y="3464029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CA21F7-9BCA-40A8-B229-7B22096EDE60}"/>
              </a:ext>
            </a:extLst>
          </p:cNvPr>
          <p:cNvGraphicFramePr>
            <a:graphicFrameLocks noGrp="1"/>
          </p:cNvGraphicFramePr>
          <p:nvPr/>
        </p:nvGraphicFramePr>
        <p:xfrm>
          <a:off x="5089240" y="3458548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6695E5F-86D4-4BCF-A23A-CE513C302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38909"/>
              </p:ext>
            </p:extLst>
          </p:nvPr>
        </p:nvGraphicFramePr>
        <p:xfrm>
          <a:off x="5089240" y="3455139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034E8B9-9F14-438E-B593-B551F12F9C96}"/>
              </a:ext>
            </a:extLst>
          </p:cNvPr>
          <p:cNvSpPr/>
          <p:nvPr/>
        </p:nvSpPr>
        <p:spPr>
          <a:xfrm rot="16200000">
            <a:off x="4271241" y="4594839"/>
            <a:ext cx="419636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9A43B2-E6DD-4F57-BC27-B204BEE73620}"/>
              </a:ext>
            </a:extLst>
          </p:cNvPr>
          <p:cNvSpPr/>
          <p:nvPr/>
        </p:nvSpPr>
        <p:spPr>
          <a:xfrm>
            <a:off x="7825496" y="4041126"/>
            <a:ext cx="180000" cy="180000"/>
          </a:xfrm>
          <a:prstGeom prst="rect">
            <a:avLst/>
          </a:prstGeom>
          <a:solidFill>
            <a:srgbClr val="FFFF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98715C-C72A-4C5C-8F35-A1F68F1B02D6}"/>
              </a:ext>
            </a:extLst>
          </p:cNvPr>
          <p:cNvSpPr/>
          <p:nvPr/>
        </p:nvSpPr>
        <p:spPr>
          <a:xfrm>
            <a:off x="7828123" y="4333099"/>
            <a:ext cx="180000" cy="180000"/>
          </a:xfrm>
          <a:prstGeom prst="rect">
            <a:avLst/>
          </a:prstGeom>
          <a:solidFill>
            <a:srgbClr val="D1D1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45F640-91EB-4BF7-91E8-494DDE905AF1}"/>
              </a:ext>
            </a:extLst>
          </p:cNvPr>
          <p:cNvSpPr/>
          <p:nvPr/>
        </p:nvSpPr>
        <p:spPr>
          <a:xfrm>
            <a:off x="7828123" y="4625072"/>
            <a:ext cx="180000" cy="180000"/>
          </a:xfrm>
          <a:prstGeom prst="rect">
            <a:avLst/>
          </a:prstGeom>
          <a:solidFill>
            <a:srgbClr val="C2E49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E54EA3-BD78-4E3D-A420-7D3BDB58A202}"/>
              </a:ext>
            </a:extLst>
          </p:cNvPr>
          <p:cNvSpPr/>
          <p:nvPr/>
        </p:nvSpPr>
        <p:spPr>
          <a:xfrm>
            <a:off x="7828123" y="4917045"/>
            <a:ext cx="180000" cy="18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1EA04D-FE98-491D-A983-07C7A175CD98}"/>
              </a:ext>
            </a:extLst>
          </p:cNvPr>
          <p:cNvSpPr/>
          <p:nvPr/>
        </p:nvSpPr>
        <p:spPr>
          <a:xfrm>
            <a:off x="7828123" y="5209018"/>
            <a:ext cx="180000" cy="18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5D353-3241-4BFB-9537-7FC7B79FE28B}"/>
              </a:ext>
            </a:extLst>
          </p:cNvPr>
          <p:cNvSpPr txBox="1"/>
          <p:nvPr/>
        </p:nvSpPr>
        <p:spPr>
          <a:xfrm>
            <a:off x="8120928" y="4853156"/>
            <a:ext cx="78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Conflict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EA80E7-9FAA-4472-95B7-5A1AF67011CB}"/>
              </a:ext>
            </a:extLst>
          </p:cNvPr>
          <p:cNvSpPr txBox="1"/>
          <p:nvPr/>
        </p:nvSpPr>
        <p:spPr>
          <a:xfrm>
            <a:off x="8120928" y="5145129"/>
            <a:ext cx="94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Valid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Rect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A04BF9-416E-45A8-8C20-816AFB73A325}"/>
              </a:ext>
            </a:extLst>
          </p:cNvPr>
          <p:cNvSpPr txBox="1"/>
          <p:nvPr/>
        </p:nvSpPr>
        <p:spPr>
          <a:xfrm>
            <a:off x="3910776" y="5145129"/>
            <a:ext cx="1178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Peak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순서대로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220319-AABE-4AF1-AD63-DF0CE326D1B7}"/>
              </a:ext>
            </a:extLst>
          </p:cNvPr>
          <p:cNvSpPr txBox="1"/>
          <p:nvPr/>
        </p:nvSpPr>
        <p:spPr>
          <a:xfrm>
            <a:off x="8120927" y="456118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Label_2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2B2E5-F913-4FC2-9D6B-5AF0F87E9C1E}"/>
              </a:ext>
            </a:extLst>
          </p:cNvPr>
          <p:cNvSpPr txBox="1"/>
          <p:nvPr/>
        </p:nvSpPr>
        <p:spPr>
          <a:xfrm>
            <a:off x="8120927" y="426921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Label_1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742C9C-FF37-43B2-916E-F3A0AFD88C93}"/>
              </a:ext>
            </a:extLst>
          </p:cNvPr>
          <p:cNvSpPr txBox="1"/>
          <p:nvPr/>
        </p:nvSpPr>
        <p:spPr>
          <a:xfrm>
            <a:off x="8120926" y="396143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Split Post Process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Conflict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영역의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값을 좌표 계산에 포함시킴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8-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이웃에 존재하는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Group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수에 따라 분배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정확도 향상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A74DC6-1B36-425E-9909-03B109B9ABD5}"/>
              </a:ext>
            </a:extLst>
          </p:cNvPr>
          <p:cNvGrpSpPr/>
          <p:nvPr/>
        </p:nvGrpSpPr>
        <p:grpSpPr>
          <a:xfrm>
            <a:off x="6725875" y="980727"/>
            <a:ext cx="1971541" cy="649815"/>
            <a:chOff x="5797462" y="2106526"/>
            <a:chExt cx="2391135" cy="918413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C07E87C-945C-4989-974C-8A0DF3AFAA52}"/>
                </a:ext>
              </a:extLst>
            </p:cNvPr>
            <p:cNvSpPr/>
            <p:nvPr/>
          </p:nvSpPr>
          <p:spPr>
            <a:xfrm>
              <a:off x="7174573" y="2286435"/>
              <a:ext cx="855001" cy="713942"/>
            </a:xfrm>
            <a:prstGeom prst="rtTriangle">
              <a:avLst/>
            </a:prstGeom>
            <a:solidFill>
              <a:srgbClr val="C2E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43">
              <a:extLst>
                <a:ext uri="{FF2B5EF4-FFF2-40B4-BE49-F238E27FC236}">
                  <a16:creationId xmlns:a16="http://schemas.microsoft.com/office/drawing/2014/main" id="{78178D01-1754-44DA-89ED-A1C68546E3F6}"/>
                </a:ext>
              </a:extLst>
            </p:cNvPr>
            <p:cNvSpPr/>
            <p:nvPr/>
          </p:nvSpPr>
          <p:spPr>
            <a:xfrm>
              <a:off x="7174574" y="2106526"/>
              <a:ext cx="855001" cy="903374"/>
            </a:xfrm>
            <a:custGeom>
              <a:avLst/>
              <a:gdLst>
                <a:gd name="connsiteX0" fmla="*/ 857250 w 857250"/>
                <a:gd name="connsiteY0" fmla="*/ 895619 h 895619"/>
                <a:gd name="connsiteX1" fmla="*/ 209550 w 857250"/>
                <a:gd name="connsiteY1" fmla="*/ 38369 h 895619"/>
                <a:gd name="connsiteX2" fmla="*/ 0 w 857250"/>
                <a:gd name="connsiteY2" fmla="*/ 228869 h 89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0" h="895619">
                  <a:moveTo>
                    <a:pt x="857250" y="895619"/>
                  </a:moveTo>
                  <a:cubicBezTo>
                    <a:pt x="604837" y="522556"/>
                    <a:pt x="352425" y="149494"/>
                    <a:pt x="209550" y="38369"/>
                  </a:cubicBezTo>
                  <a:cubicBezTo>
                    <a:pt x="66675" y="-72756"/>
                    <a:pt x="33337" y="78056"/>
                    <a:pt x="0" y="228869"/>
                  </a:cubicBezTo>
                </a:path>
              </a:pathLst>
            </a:custGeom>
            <a:solidFill>
              <a:srgbClr val="C2E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A3344EDB-C3AD-4D8A-A907-8087618C1F21}"/>
                </a:ext>
              </a:extLst>
            </p:cNvPr>
            <p:cNvSpPr/>
            <p:nvPr/>
          </p:nvSpPr>
          <p:spPr>
            <a:xfrm rot="16200000">
              <a:off x="6140662" y="2263989"/>
              <a:ext cx="653620" cy="838199"/>
            </a:xfrm>
            <a:prstGeom prst="rtTriangle">
              <a:avLst/>
            </a:prstGeom>
            <a:solidFill>
              <a:srgbClr val="D1D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445">
              <a:extLst>
                <a:ext uri="{FF2B5EF4-FFF2-40B4-BE49-F238E27FC236}">
                  <a16:creationId xmlns:a16="http://schemas.microsoft.com/office/drawing/2014/main" id="{53E4A4C4-6B83-4760-8870-B25A94CDE98B}"/>
                </a:ext>
              </a:extLst>
            </p:cNvPr>
            <p:cNvSpPr/>
            <p:nvPr/>
          </p:nvSpPr>
          <p:spPr>
            <a:xfrm>
              <a:off x="6057899" y="2146777"/>
              <a:ext cx="838200" cy="878162"/>
            </a:xfrm>
            <a:custGeom>
              <a:avLst/>
              <a:gdLst>
                <a:gd name="connsiteX0" fmla="*/ 0 w 838200"/>
                <a:gd name="connsiteY0" fmla="*/ 878162 h 878162"/>
                <a:gd name="connsiteX1" fmla="*/ 476250 w 838200"/>
                <a:gd name="connsiteY1" fmla="*/ 39962 h 878162"/>
                <a:gd name="connsiteX2" fmla="*/ 838200 w 838200"/>
                <a:gd name="connsiteY2" fmla="*/ 211412 h 8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878162">
                  <a:moveTo>
                    <a:pt x="0" y="878162"/>
                  </a:moveTo>
                  <a:cubicBezTo>
                    <a:pt x="168275" y="514624"/>
                    <a:pt x="336550" y="151087"/>
                    <a:pt x="476250" y="39962"/>
                  </a:cubicBezTo>
                  <a:cubicBezTo>
                    <a:pt x="615950" y="-71163"/>
                    <a:pt x="727075" y="70124"/>
                    <a:pt x="838200" y="211412"/>
                  </a:cubicBezTo>
                </a:path>
              </a:pathLst>
            </a:custGeom>
            <a:solidFill>
              <a:srgbClr val="D1D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AB3146-4F20-45C7-B8F0-505646502964}"/>
                </a:ext>
              </a:extLst>
            </p:cNvPr>
            <p:cNvGrpSpPr/>
            <p:nvPr/>
          </p:nvGrpSpPr>
          <p:grpSpPr>
            <a:xfrm>
              <a:off x="5797462" y="2106526"/>
              <a:ext cx="2391135" cy="903405"/>
              <a:chOff x="5797462" y="2106526"/>
              <a:chExt cx="2391135" cy="903405"/>
            </a:xfrm>
          </p:grpSpPr>
          <p:sp>
            <p:nvSpPr>
              <p:cNvPr id="12" name="자유형 448">
                <a:extLst>
                  <a:ext uri="{FF2B5EF4-FFF2-40B4-BE49-F238E27FC236}">
                    <a16:creationId xmlns:a16="http://schemas.microsoft.com/office/drawing/2014/main" id="{82DF89A8-7016-489B-AEA0-01659800E1DE}"/>
                  </a:ext>
                </a:extLst>
              </p:cNvPr>
              <p:cNvSpPr/>
              <p:nvPr/>
            </p:nvSpPr>
            <p:spPr>
              <a:xfrm>
                <a:off x="6877047" y="2337228"/>
                <a:ext cx="297527" cy="663147"/>
              </a:xfrm>
              <a:custGeom>
                <a:avLst/>
                <a:gdLst>
                  <a:gd name="connsiteX0" fmla="*/ 0 w 361950"/>
                  <a:gd name="connsiteY0" fmla="*/ 0 h 638175"/>
                  <a:gd name="connsiteX1" fmla="*/ 361950 w 361950"/>
                  <a:gd name="connsiteY1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638175">
                    <a:moveTo>
                      <a:pt x="0" y="0"/>
                    </a:moveTo>
                    <a:lnTo>
                      <a:pt x="361950" y="638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49">
                <a:extLst>
                  <a:ext uri="{FF2B5EF4-FFF2-40B4-BE49-F238E27FC236}">
                    <a16:creationId xmlns:a16="http://schemas.microsoft.com/office/drawing/2014/main" id="{76DBFCDD-B930-43D5-97C4-C3D59A3ECCE3}"/>
                  </a:ext>
                </a:extLst>
              </p:cNvPr>
              <p:cNvSpPr/>
              <p:nvPr/>
            </p:nvSpPr>
            <p:spPr>
              <a:xfrm>
                <a:off x="6960765" y="2390775"/>
                <a:ext cx="162000" cy="612000"/>
              </a:xfrm>
              <a:custGeom>
                <a:avLst/>
                <a:gdLst>
                  <a:gd name="connsiteX0" fmla="*/ 200025 w 200025"/>
                  <a:gd name="connsiteY0" fmla="*/ 0 h 590550"/>
                  <a:gd name="connsiteX1" fmla="*/ 0 w 20002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025" h="590550">
                    <a:moveTo>
                      <a:pt x="200025" y="0"/>
                    </a:moveTo>
                    <a:lnTo>
                      <a:pt x="0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3955F69-8741-4E94-AF8E-9670475DF691}"/>
                  </a:ext>
                </a:extLst>
              </p:cNvPr>
              <p:cNvGrpSpPr/>
              <p:nvPr/>
            </p:nvGrpSpPr>
            <p:grpSpPr>
              <a:xfrm>
                <a:off x="6048375" y="2106526"/>
                <a:ext cx="1986825" cy="903405"/>
                <a:chOff x="6048375" y="2106526"/>
                <a:chExt cx="1986825" cy="903405"/>
              </a:xfrm>
            </p:grpSpPr>
            <p:sp>
              <p:nvSpPr>
                <p:cNvPr id="16" name="자유형 452">
                  <a:extLst>
                    <a:ext uri="{FF2B5EF4-FFF2-40B4-BE49-F238E27FC236}">
                      <a16:creationId xmlns:a16="http://schemas.microsoft.com/office/drawing/2014/main" id="{9A570EBF-A609-47DE-B4A3-4057C85B6ECD}"/>
                    </a:ext>
                  </a:extLst>
                </p:cNvPr>
                <p:cNvSpPr/>
                <p:nvPr/>
              </p:nvSpPr>
              <p:spPr>
                <a:xfrm>
                  <a:off x="6048375" y="2106526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자유형 453">
                  <a:extLst>
                    <a:ext uri="{FF2B5EF4-FFF2-40B4-BE49-F238E27FC236}">
                      <a16:creationId xmlns:a16="http://schemas.microsoft.com/office/drawing/2014/main" id="{023BBC46-C35C-4B47-B2E0-AB9BEFE181A8}"/>
                    </a:ext>
                  </a:extLst>
                </p:cNvPr>
                <p:cNvSpPr/>
                <p:nvPr/>
              </p:nvSpPr>
              <p:spPr>
                <a:xfrm rot="21540000">
                  <a:off x="7941600" y="2867056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CBE88B9-8D9E-40B1-8641-174746F1484C}"/>
                  </a:ext>
                </a:extLst>
              </p:cNvPr>
              <p:cNvCxnSpPr/>
              <p:nvPr/>
            </p:nvCxnSpPr>
            <p:spPr>
              <a:xfrm>
                <a:off x="5797462" y="3009900"/>
                <a:ext cx="23911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C614A55-785D-4796-9193-FF124E313596}"/>
                </a:ext>
              </a:extLst>
            </p:cNvPr>
            <p:cNvSpPr/>
            <p:nvPr/>
          </p:nvSpPr>
          <p:spPr>
            <a:xfrm>
              <a:off x="6889290" y="2337229"/>
              <a:ext cx="275759" cy="6642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A9475F-3C07-4CE0-981E-B7273FC6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18217"/>
              </p:ext>
            </p:extLst>
          </p:nvPr>
        </p:nvGraphicFramePr>
        <p:xfrm>
          <a:off x="1856656" y="3464029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9709724-78B9-4248-89B8-C7BAB41B90FA}"/>
              </a:ext>
            </a:extLst>
          </p:cNvPr>
          <p:cNvSpPr/>
          <p:nvPr/>
        </p:nvSpPr>
        <p:spPr>
          <a:xfrm rot="16200000">
            <a:off x="4271241" y="4594839"/>
            <a:ext cx="419636" cy="603763"/>
          </a:xfrm>
          <a:prstGeom prst="downArrow">
            <a:avLst>
              <a:gd name="adj1" fmla="val 50000"/>
              <a:gd name="adj2" fmla="val 52751"/>
            </a:avLst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58FB01E-BB1C-471A-A3A3-4AE750C0D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27300"/>
              </p:ext>
            </p:extLst>
          </p:nvPr>
        </p:nvGraphicFramePr>
        <p:xfrm>
          <a:off x="5089240" y="3455139"/>
          <a:ext cx="2016222" cy="290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30951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167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7833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D1B216-8C71-43BF-8385-D78AFC2B9DDC}"/>
              </a:ext>
            </a:extLst>
          </p:cNvPr>
          <p:cNvSpPr/>
          <p:nvPr/>
        </p:nvSpPr>
        <p:spPr>
          <a:xfrm>
            <a:off x="5426937" y="3761480"/>
            <a:ext cx="1340827" cy="1116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8AA1C3-6AB3-45E3-98E1-031403AD7A43}"/>
              </a:ext>
            </a:extLst>
          </p:cNvPr>
          <p:cNvSpPr/>
          <p:nvPr/>
        </p:nvSpPr>
        <p:spPr>
          <a:xfrm>
            <a:off x="5426936" y="4877480"/>
            <a:ext cx="1340827" cy="11796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4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Merge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0AE24-AC13-48E8-9EB8-FB6B0B33D445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9633520" cy="163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Target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대비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Valley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값의 비율을 보고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Merge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여부 결정</a:t>
                </a:r>
                <a:endParaRPr lang="ko-KR" altLang="en-US" sz="1400" dirty="0">
                  <a:solidFill>
                    <a:prstClr val="black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인접 터치보다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Big Finger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Valley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가 높은 특성 이용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Valley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가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Target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7~80%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이상 올라왔을 때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Merge (Label size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따라 차등 적용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  <a:b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</a:b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*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Target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 = </m:t>
                    </m:r>
                    <m:f>
                      <m:f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smtClean="0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Delta</m:t>
                        </m:r>
                        <m:r>
                          <m:rPr>
                            <m:nor/>
                          </m:rPr>
                          <a:rPr lang="en-US" altLang="ko-KR" sz="1400" smtClean="0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1×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2+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Delta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2×</m:t>
                        </m:r>
                        <m:r>
                          <m:rPr>
                            <m:nor/>
                          </m:rPr>
                          <a:rPr lang="en-US" altLang="ko-KR" sz="1400" smtClean="0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 sz="1400" smtClean="0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1400" smtClean="0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 sz="1400" smtClean="0">
                            <a:solidFill>
                              <a:srgbClr val="C0000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1+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Strength</m:t>
                        </m:r>
                        <m:r>
                          <m:rPr>
                            <m:nor/>
                          </m:rPr>
                          <a:rPr lang="en-US" altLang="ko-KR" sz="1400">
                            <a:solidFill>
                              <a:schemeClr val="tx1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30AE24-AC13-48E8-9EB8-FB6B0B33D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9633520" cy="1638462"/>
              </a:xfrm>
              <a:prstGeom prst="rect">
                <a:avLst/>
              </a:prstGeom>
              <a:blipFill>
                <a:blip r:embed="rId3"/>
                <a:stretch>
                  <a:fillRect l="-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F7083793-87C9-471B-B804-2F9065C18519}"/>
              </a:ext>
            </a:extLst>
          </p:cNvPr>
          <p:cNvGrpSpPr/>
          <p:nvPr/>
        </p:nvGrpSpPr>
        <p:grpSpPr>
          <a:xfrm>
            <a:off x="6725875" y="980727"/>
            <a:ext cx="1971541" cy="649815"/>
            <a:chOff x="5797462" y="2106526"/>
            <a:chExt cx="2391135" cy="918413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3C16AFE4-B87E-46B9-9ABF-AD6DFC8640F1}"/>
                </a:ext>
              </a:extLst>
            </p:cNvPr>
            <p:cNvSpPr/>
            <p:nvPr/>
          </p:nvSpPr>
          <p:spPr>
            <a:xfrm>
              <a:off x="7174573" y="2286435"/>
              <a:ext cx="855001" cy="713942"/>
            </a:xfrm>
            <a:prstGeom prst="rtTriangle">
              <a:avLst/>
            </a:prstGeom>
            <a:solidFill>
              <a:srgbClr val="C2E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443">
              <a:extLst>
                <a:ext uri="{FF2B5EF4-FFF2-40B4-BE49-F238E27FC236}">
                  <a16:creationId xmlns:a16="http://schemas.microsoft.com/office/drawing/2014/main" id="{4EF34667-8AF4-4F9F-A577-BB50C77C539C}"/>
                </a:ext>
              </a:extLst>
            </p:cNvPr>
            <p:cNvSpPr/>
            <p:nvPr/>
          </p:nvSpPr>
          <p:spPr>
            <a:xfrm>
              <a:off x="7174574" y="2106526"/>
              <a:ext cx="855001" cy="903374"/>
            </a:xfrm>
            <a:custGeom>
              <a:avLst/>
              <a:gdLst>
                <a:gd name="connsiteX0" fmla="*/ 857250 w 857250"/>
                <a:gd name="connsiteY0" fmla="*/ 895619 h 895619"/>
                <a:gd name="connsiteX1" fmla="*/ 209550 w 857250"/>
                <a:gd name="connsiteY1" fmla="*/ 38369 h 895619"/>
                <a:gd name="connsiteX2" fmla="*/ 0 w 857250"/>
                <a:gd name="connsiteY2" fmla="*/ 228869 h 89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0" h="895619">
                  <a:moveTo>
                    <a:pt x="857250" y="895619"/>
                  </a:moveTo>
                  <a:cubicBezTo>
                    <a:pt x="604837" y="522556"/>
                    <a:pt x="352425" y="149494"/>
                    <a:pt x="209550" y="38369"/>
                  </a:cubicBezTo>
                  <a:cubicBezTo>
                    <a:pt x="66675" y="-72756"/>
                    <a:pt x="33337" y="78056"/>
                    <a:pt x="0" y="228869"/>
                  </a:cubicBezTo>
                </a:path>
              </a:pathLst>
            </a:custGeom>
            <a:solidFill>
              <a:srgbClr val="C2E4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A7130FFC-0A77-42CD-859B-C68A5FF3AAF5}"/>
                </a:ext>
              </a:extLst>
            </p:cNvPr>
            <p:cNvSpPr/>
            <p:nvPr/>
          </p:nvSpPr>
          <p:spPr>
            <a:xfrm rot="16200000">
              <a:off x="6140662" y="2263989"/>
              <a:ext cx="653620" cy="838199"/>
            </a:xfrm>
            <a:prstGeom prst="rtTriangle">
              <a:avLst/>
            </a:prstGeom>
            <a:solidFill>
              <a:srgbClr val="D1D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445">
              <a:extLst>
                <a:ext uri="{FF2B5EF4-FFF2-40B4-BE49-F238E27FC236}">
                  <a16:creationId xmlns:a16="http://schemas.microsoft.com/office/drawing/2014/main" id="{00F4BDF4-D197-4C74-B064-BAA4318588B0}"/>
                </a:ext>
              </a:extLst>
            </p:cNvPr>
            <p:cNvSpPr/>
            <p:nvPr/>
          </p:nvSpPr>
          <p:spPr>
            <a:xfrm>
              <a:off x="6057899" y="2146777"/>
              <a:ext cx="838200" cy="878162"/>
            </a:xfrm>
            <a:custGeom>
              <a:avLst/>
              <a:gdLst>
                <a:gd name="connsiteX0" fmla="*/ 0 w 838200"/>
                <a:gd name="connsiteY0" fmla="*/ 878162 h 878162"/>
                <a:gd name="connsiteX1" fmla="*/ 476250 w 838200"/>
                <a:gd name="connsiteY1" fmla="*/ 39962 h 878162"/>
                <a:gd name="connsiteX2" fmla="*/ 838200 w 838200"/>
                <a:gd name="connsiteY2" fmla="*/ 211412 h 87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878162">
                  <a:moveTo>
                    <a:pt x="0" y="878162"/>
                  </a:moveTo>
                  <a:cubicBezTo>
                    <a:pt x="168275" y="514624"/>
                    <a:pt x="336550" y="151087"/>
                    <a:pt x="476250" y="39962"/>
                  </a:cubicBezTo>
                  <a:cubicBezTo>
                    <a:pt x="615950" y="-71163"/>
                    <a:pt x="727075" y="70124"/>
                    <a:pt x="838200" y="211412"/>
                  </a:cubicBezTo>
                </a:path>
              </a:pathLst>
            </a:custGeom>
            <a:solidFill>
              <a:srgbClr val="D1D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675685D-0D2F-4177-8BC8-231A3C700729}"/>
                </a:ext>
              </a:extLst>
            </p:cNvPr>
            <p:cNvGrpSpPr/>
            <p:nvPr/>
          </p:nvGrpSpPr>
          <p:grpSpPr>
            <a:xfrm>
              <a:off x="5797462" y="2106526"/>
              <a:ext cx="2391135" cy="903405"/>
              <a:chOff x="5797462" y="2106526"/>
              <a:chExt cx="2391135" cy="903405"/>
            </a:xfrm>
          </p:grpSpPr>
          <p:sp>
            <p:nvSpPr>
              <p:cNvPr id="12" name="자유형 448">
                <a:extLst>
                  <a:ext uri="{FF2B5EF4-FFF2-40B4-BE49-F238E27FC236}">
                    <a16:creationId xmlns:a16="http://schemas.microsoft.com/office/drawing/2014/main" id="{2CDED476-04E7-4B62-B40D-BAEAC2B8759C}"/>
                  </a:ext>
                </a:extLst>
              </p:cNvPr>
              <p:cNvSpPr/>
              <p:nvPr/>
            </p:nvSpPr>
            <p:spPr>
              <a:xfrm>
                <a:off x="6877047" y="2337228"/>
                <a:ext cx="297527" cy="663147"/>
              </a:xfrm>
              <a:custGeom>
                <a:avLst/>
                <a:gdLst>
                  <a:gd name="connsiteX0" fmla="*/ 0 w 361950"/>
                  <a:gd name="connsiteY0" fmla="*/ 0 h 638175"/>
                  <a:gd name="connsiteX1" fmla="*/ 361950 w 361950"/>
                  <a:gd name="connsiteY1" fmla="*/ 638175 h 63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638175">
                    <a:moveTo>
                      <a:pt x="0" y="0"/>
                    </a:moveTo>
                    <a:lnTo>
                      <a:pt x="361950" y="638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449">
                <a:extLst>
                  <a:ext uri="{FF2B5EF4-FFF2-40B4-BE49-F238E27FC236}">
                    <a16:creationId xmlns:a16="http://schemas.microsoft.com/office/drawing/2014/main" id="{A15B4BB2-C67F-4819-B8A7-B1867F1882A2}"/>
                  </a:ext>
                </a:extLst>
              </p:cNvPr>
              <p:cNvSpPr/>
              <p:nvPr/>
            </p:nvSpPr>
            <p:spPr>
              <a:xfrm>
                <a:off x="6960765" y="2390775"/>
                <a:ext cx="162000" cy="612000"/>
              </a:xfrm>
              <a:custGeom>
                <a:avLst/>
                <a:gdLst>
                  <a:gd name="connsiteX0" fmla="*/ 200025 w 200025"/>
                  <a:gd name="connsiteY0" fmla="*/ 0 h 590550"/>
                  <a:gd name="connsiteX1" fmla="*/ 0 w 20002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025" h="590550">
                    <a:moveTo>
                      <a:pt x="200025" y="0"/>
                    </a:moveTo>
                    <a:lnTo>
                      <a:pt x="0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F0FE493-9712-4E77-B2FF-8086BFD2AD00}"/>
                  </a:ext>
                </a:extLst>
              </p:cNvPr>
              <p:cNvGrpSpPr/>
              <p:nvPr/>
            </p:nvGrpSpPr>
            <p:grpSpPr>
              <a:xfrm>
                <a:off x="6048375" y="2106526"/>
                <a:ext cx="1986825" cy="903405"/>
                <a:chOff x="6048375" y="2106526"/>
                <a:chExt cx="1986825" cy="903405"/>
              </a:xfrm>
            </p:grpSpPr>
            <p:sp>
              <p:nvSpPr>
                <p:cNvPr id="16" name="자유형 452">
                  <a:extLst>
                    <a:ext uri="{FF2B5EF4-FFF2-40B4-BE49-F238E27FC236}">
                      <a16:creationId xmlns:a16="http://schemas.microsoft.com/office/drawing/2014/main" id="{345E5FC7-E86D-441D-B92C-6461794DD48E}"/>
                    </a:ext>
                  </a:extLst>
                </p:cNvPr>
                <p:cNvSpPr/>
                <p:nvPr/>
              </p:nvSpPr>
              <p:spPr>
                <a:xfrm>
                  <a:off x="6048375" y="2106526"/>
                  <a:ext cx="1933575" cy="903374"/>
                </a:xfrm>
                <a:custGeom>
                  <a:avLst/>
                  <a:gdLst>
                    <a:gd name="connsiteX0" fmla="*/ 0 w 1933575"/>
                    <a:gd name="connsiteY0" fmla="*/ 903374 h 903374"/>
                    <a:gd name="connsiteX1" fmla="*/ 552450 w 1933575"/>
                    <a:gd name="connsiteY1" fmla="*/ 36599 h 903374"/>
                    <a:gd name="connsiteX2" fmla="*/ 990600 w 1933575"/>
                    <a:gd name="connsiteY2" fmla="*/ 389024 h 903374"/>
                    <a:gd name="connsiteX3" fmla="*/ 1285875 w 1933575"/>
                    <a:gd name="connsiteY3" fmla="*/ 8024 h 903374"/>
                    <a:gd name="connsiteX4" fmla="*/ 1933575 w 1933575"/>
                    <a:gd name="connsiteY4" fmla="*/ 827174 h 903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3575" h="903374">
                      <a:moveTo>
                        <a:pt x="0" y="903374"/>
                      </a:moveTo>
                      <a:cubicBezTo>
                        <a:pt x="193675" y="512849"/>
                        <a:pt x="387350" y="122324"/>
                        <a:pt x="552450" y="36599"/>
                      </a:cubicBezTo>
                      <a:cubicBezTo>
                        <a:pt x="717550" y="-49126"/>
                        <a:pt x="868363" y="393786"/>
                        <a:pt x="990600" y="389024"/>
                      </a:cubicBezTo>
                      <a:cubicBezTo>
                        <a:pt x="1112837" y="384262"/>
                        <a:pt x="1128713" y="-65001"/>
                        <a:pt x="1285875" y="8024"/>
                      </a:cubicBezTo>
                      <a:cubicBezTo>
                        <a:pt x="1443038" y="81049"/>
                        <a:pt x="1688306" y="454111"/>
                        <a:pt x="1933575" y="82717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자유형 453">
                  <a:extLst>
                    <a:ext uri="{FF2B5EF4-FFF2-40B4-BE49-F238E27FC236}">
                      <a16:creationId xmlns:a16="http://schemas.microsoft.com/office/drawing/2014/main" id="{95B1C3AA-C857-42F3-BD54-77606F17D4A6}"/>
                    </a:ext>
                  </a:extLst>
                </p:cNvPr>
                <p:cNvSpPr/>
                <p:nvPr/>
              </p:nvSpPr>
              <p:spPr>
                <a:xfrm rot="21540000">
                  <a:off x="7941600" y="2867056"/>
                  <a:ext cx="93600" cy="142875"/>
                </a:xfrm>
                <a:custGeom>
                  <a:avLst/>
                  <a:gdLst>
                    <a:gd name="connsiteX0" fmla="*/ 0 w 85725"/>
                    <a:gd name="connsiteY0" fmla="*/ 0 h 142875"/>
                    <a:gd name="connsiteX1" fmla="*/ 85725 w 85725"/>
                    <a:gd name="connsiteY1" fmla="*/ 142875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725" h="142875">
                      <a:moveTo>
                        <a:pt x="0" y="0"/>
                      </a:moveTo>
                      <a:lnTo>
                        <a:pt x="85725" y="14287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3F22CE6-2B28-4F54-8160-CCFCBDFCDE80}"/>
                  </a:ext>
                </a:extLst>
              </p:cNvPr>
              <p:cNvCxnSpPr/>
              <p:nvPr/>
            </p:nvCxnSpPr>
            <p:spPr>
              <a:xfrm>
                <a:off x="5797462" y="3009900"/>
                <a:ext cx="23911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A5E178-E37D-4B07-AA7F-DB6EFCA42DC5}"/>
                </a:ext>
              </a:extLst>
            </p:cNvPr>
            <p:cNvSpPr/>
            <p:nvPr/>
          </p:nvSpPr>
          <p:spPr>
            <a:xfrm>
              <a:off x="6889290" y="2337229"/>
              <a:ext cx="275759" cy="6642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EC1FFC3-6EDA-429F-8FEC-4FB55F503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1115"/>
              </p:ext>
            </p:extLst>
          </p:nvPr>
        </p:nvGraphicFramePr>
        <p:xfrm>
          <a:off x="2000672" y="2848657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8006EF-ECA7-4955-8AC1-20F2BE93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29066"/>
              </p:ext>
            </p:extLst>
          </p:nvPr>
        </p:nvGraphicFramePr>
        <p:xfrm>
          <a:off x="4391054" y="2854742"/>
          <a:ext cx="2016222" cy="290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230951"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167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7833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49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0154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47B5A9-077A-43A1-AD5B-85E097DF4B1B}"/>
              </a:ext>
            </a:extLst>
          </p:cNvPr>
          <p:cNvSpPr/>
          <p:nvPr/>
        </p:nvSpPr>
        <p:spPr>
          <a:xfrm>
            <a:off x="4728751" y="3161083"/>
            <a:ext cx="1340827" cy="1116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334BB3-20CA-46C7-A3B4-C40763638BF1}"/>
              </a:ext>
            </a:extLst>
          </p:cNvPr>
          <p:cNvSpPr/>
          <p:nvPr/>
        </p:nvSpPr>
        <p:spPr>
          <a:xfrm>
            <a:off x="4728750" y="4277083"/>
            <a:ext cx="1340827" cy="117968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721268-2738-4FCD-85AB-3616A08561C4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473280" y="986404"/>
            <a:ext cx="519709" cy="22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02CB7F4-4304-4A9B-8CF4-567161BEAACA}"/>
              </a:ext>
            </a:extLst>
          </p:cNvPr>
          <p:cNvCxnSpPr>
            <a:cxnSpLocks/>
          </p:cNvCxnSpPr>
          <p:nvPr/>
        </p:nvCxnSpPr>
        <p:spPr>
          <a:xfrm flipV="1">
            <a:off x="7494649" y="944976"/>
            <a:ext cx="1071649" cy="5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BEE16B9-E58C-4472-AC05-309A1A61D209}"/>
              </a:ext>
            </a:extLst>
          </p:cNvPr>
          <p:cNvCxnSpPr>
            <a:cxnSpLocks/>
          </p:cNvCxnSpPr>
          <p:nvPr/>
        </p:nvCxnSpPr>
        <p:spPr>
          <a:xfrm flipV="1">
            <a:off x="6511875" y="1001136"/>
            <a:ext cx="1071649" cy="51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3E619E-1CB1-4A17-93B2-9D109D9979F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069578" y="3719083"/>
            <a:ext cx="588167" cy="40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39A5767-18C7-462B-B3FE-A03C7645C67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069577" y="4866927"/>
            <a:ext cx="58816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D15531-A5CC-4E2E-B63E-AA9FB3198D3C}"/>
              </a:ext>
            </a:extLst>
          </p:cNvPr>
          <p:cNvSpPr txBox="1"/>
          <p:nvPr/>
        </p:nvSpPr>
        <p:spPr>
          <a:xfrm>
            <a:off x="6770787" y="3503639"/>
            <a:ext cx="1618101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Strength1</a:t>
            </a:r>
          </a:p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LABEL 1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합</a:t>
            </a:r>
            <a:endParaRPr lang="en-US" altLang="ko-KR" sz="11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A620F7-45A3-483F-BA58-41EFEF9E503B}"/>
              </a:ext>
            </a:extLst>
          </p:cNvPr>
          <p:cNvSpPr txBox="1"/>
          <p:nvPr/>
        </p:nvSpPr>
        <p:spPr>
          <a:xfrm>
            <a:off x="6770788" y="4651483"/>
            <a:ext cx="1618100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Strength2</a:t>
            </a:r>
          </a:p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LABEL 2 Delta 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9A4E61-415C-4038-964D-517A29E20510}"/>
              </a:ext>
            </a:extLst>
          </p:cNvPr>
          <p:cNvCxnSpPr>
            <a:cxnSpLocks/>
          </p:cNvCxnSpPr>
          <p:nvPr/>
        </p:nvCxnSpPr>
        <p:spPr>
          <a:xfrm flipH="1">
            <a:off x="1770150" y="3595410"/>
            <a:ext cx="8640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C874776-0D44-47C6-A894-16C4FA35004B}"/>
              </a:ext>
            </a:extLst>
          </p:cNvPr>
          <p:cNvCxnSpPr>
            <a:cxnSpLocks/>
          </p:cNvCxnSpPr>
          <p:nvPr/>
        </p:nvCxnSpPr>
        <p:spPr>
          <a:xfrm flipH="1">
            <a:off x="1770150" y="4866926"/>
            <a:ext cx="8640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B4DF44-8DFF-4931-A576-7B291ACA33B2}"/>
              </a:ext>
            </a:extLst>
          </p:cNvPr>
          <p:cNvSpPr txBox="1"/>
          <p:nvPr/>
        </p:nvSpPr>
        <p:spPr>
          <a:xfrm>
            <a:off x="629628" y="3382474"/>
            <a:ext cx="128040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Delta1</a:t>
            </a:r>
          </a:p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LABEL 1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무게중심</a:t>
            </a:r>
            <a:endParaRPr lang="en-US" altLang="ko-KR" sz="11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C95100-447A-4ABA-A8C4-E71E49435734}"/>
              </a:ext>
            </a:extLst>
          </p:cNvPr>
          <p:cNvSpPr txBox="1"/>
          <p:nvPr/>
        </p:nvSpPr>
        <p:spPr>
          <a:xfrm>
            <a:off x="629628" y="4651483"/>
            <a:ext cx="128040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Delta2</a:t>
            </a:r>
          </a:p>
          <a:p>
            <a:r>
              <a:rPr lang="en-US" altLang="ko-KR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LABEL 2 </a:t>
            </a:r>
            <a:r>
              <a:rPr lang="ko-KR" altLang="en-US" sz="11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무게중심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A27A87-4378-41D5-A537-BD9CBC20419A}"/>
                  </a:ext>
                </a:extLst>
              </p:cNvPr>
              <p:cNvSpPr txBox="1"/>
              <p:nvPr/>
            </p:nvSpPr>
            <p:spPr>
              <a:xfrm>
                <a:off x="6657745" y="5335494"/>
                <a:ext cx="3070313" cy="1155060"/>
              </a:xfrm>
              <a:prstGeom prst="rect">
                <a:avLst/>
              </a:prstGeom>
              <a:solidFill>
                <a:srgbClr val="F3F7FF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𝑇𝑎𝑟𝑔𝑒𝑡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93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×693+93×733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733+693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sz="14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𝑉𝑎𝑙𝑙𝑒𝑦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=75 (&gt; 65.1 ~ 74.4)</m:t>
                    </m:r>
                  </m:oMath>
                </a14:m>
                <a:endParaRPr lang="en-US" altLang="ko-KR" sz="1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∴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𝑴𝒆𝒓𝒈𝒆</m:t>
                    </m:r>
                  </m:oMath>
                </a14:m>
                <a:r>
                  <a:rPr lang="ko-KR" altLang="en-US" sz="1400" b="1" dirty="0"/>
                  <a:t> </a:t>
                </a:r>
                <a:endParaRPr lang="en-US" altLang="ko-KR" sz="1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A27A87-4378-41D5-A537-BD9CBC20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45" y="5335494"/>
                <a:ext cx="3070313" cy="1155060"/>
              </a:xfrm>
              <a:prstGeom prst="rect">
                <a:avLst/>
              </a:prstGeom>
              <a:blipFill>
                <a:blip r:embed="rId4"/>
                <a:stretch>
                  <a:fillRect l="-198" b="-1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957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Mark Boundary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Marge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index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재정렬 및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table update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index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순차 정렬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정렬된 라벨 값으로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LABEL_IMAGE update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table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초기화 및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update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비어 있는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index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제외하고 총 라벨 개수 변경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Mark Boundary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계산 영역 확장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Grouping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 영역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4-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이웃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(Th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이하 값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좌표 계산에 포함시킴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정확도 향상</a:t>
            </a:r>
          </a:p>
          <a:p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43BCD2-DC8E-49E9-94E8-C0F07CB8F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97847"/>
              </p:ext>
            </p:extLst>
          </p:nvPr>
        </p:nvGraphicFramePr>
        <p:xfrm>
          <a:off x="5868153" y="3471988"/>
          <a:ext cx="2016222" cy="286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3567735592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459528387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80721941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232365284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69510754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427655584"/>
                    </a:ext>
                  </a:extLst>
                </a:gridCol>
              </a:tblGrid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999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629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59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4544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26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77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80529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404263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6432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18444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58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25811"/>
                  </a:ext>
                </a:extLst>
              </a:tr>
              <a:tr h="31837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X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100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B307D63-2B94-4A3D-8EF9-D6813E508032}"/>
              </a:ext>
            </a:extLst>
          </p:cNvPr>
          <p:cNvSpPr/>
          <p:nvPr/>
        </p:nvSpPr>
        <p:spPr>
          <a:xfrm>
            <a:off x="8041377" y="4861944"/>
            <a:ext cx="180000" cy="18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DF43A-5FF3-4FEB-B06C-0AFFB7DF5419}"/>
              </a:ext>
            </a:extLst>
          </p:cNvPr>
          <p:cNvSpPr txBox="1"/>
          <p:nvPr/>
        </p:nvSpPr>
        <p:spPr>
          <a:xfrm>
            <a:off x="8319621" y="4798056"/>
            <a:ext cx="1286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기존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Valid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Rect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AF8B16-84D1-431D-9BDA-0F98005D9923}"/>
              </a:ext>
            </a:extLst>
          </p:cNvPr>
          <p:cNvSpPr/>
          <p:nvPr/>
        </p:nvSpPr>
        <p:spPr>
          <a:xfrm>
            <a:off x="8041377" y="5293992"/>
            <a:ext cx="180000" cy="180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0D5F3-41B9-45DC-9B1C-C18508FCC3EF}"/>
              </a:ext>
            </a:extLst>
          </p:cNvPr>
          <p:cNvSpPr txBox="1"/>
          <p:nvPr/>
        </p:nvSpPr>
        <p:spPr>
          <a:xfrm>
            <a:off x="8319621" y="5230104"/>
            <a:ext cx="143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수정된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Valid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Rect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CD2A99-5820-47DC-8A2C-B94F46D2B0AA}"/>
              </a:ext>
            </a:extLst>
          </p:cNvPr>
          <p:cNvSpPr/>
          <p:nvPr/>
        </p:nvSpPr>
        <p:spPr>
          <a:xfrm>
            <a:off x="8041377" y="4429897"/>
            <a:ext cx="180000" cy="180000"/>
          </a:xfrm>
          <a:prstGeom prst="rect">
            <a:avLst/>
          </a:prstGeom>
          <a:solidFill>
            <a:srgbClr val="CDDE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98B88-CC54-43D9-B836-614AC381EE7F}"/>
              </a:ext>
            </a:extLst>
          </p:cNvPr>
          <p:cNvSpPr txBox="1"/>
          <p:nvPr/>
        </p:nvSpPr>
        <p:spPr>
          <a:xfrm>
            <a:off x="8363818" y="4366008"/>
            <a:ext cx="143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00ED39-6F02-4206-882C-AA35F82A94C3}"/>
              </a:ext>
            </a:extLst>
          </p:cNvPr>
          <p:cNvSpPr/>
          <p:nvPr/>
        </p:nvSpPr>
        <p:spPr>
          <a:xfrm>
            <a:off x="8041377" y="4070610"/>
            <a:ext cx="180000" cy="180000"/>
          </a:xfrm>
          <a:prstGeom prst="rect">
            <a:avLst/>
          </a:prstGeom>
          <a:solidFill>
            <a:srgbClr val="FFFFD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436F8-B974-4A5B-8A6F-2535027392BC}"/>
              </a:ext>
            </a:extLst>
          </p:cNvPr>
          <p:cNvSpPr txBox="1"/>
          <p:nvPr/>
        </p:nvSpPr>
        <p:spPr>
          <a:xfrm>
            <a:off x="8363818" y="4006722"/>
            <a:ext cx="78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0494C-E5AC-4940-A567-0CE17E0DC2AB}"/>
              </a:ext>
            </a:extLst>
          </p:cNvPr>
          <p:cNvSpPr txBox="1"/>
          <p:nvPr/>
        </p:nvSpPr>
        <p:spPr>
          <a:xfrm>
            <a:off x="4959796" y="1262316"/>
            <a:ext cx="1875885" cy="893514"/>
          </a:xfrm>
          <a:prstGeom prst="rect">
            <a:avLst/>
          </a:prstGeom>
          <a:solidFill>
            <a:srgbClr val="F3F7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Group: 1,2,3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If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Merge(1,2)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Group: 1,3  1,2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22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Labeling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34394"/>
              </p:ext>
            </p:extLst>
          </p:nvPr>
        </p:nvGraphicFramePr>
        <p:xfrm>
          <a:off x="502096" y="1124744"/>
          <a:ext cx="839427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61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116091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3693838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ucLabelNoiseThd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Split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첫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Labeling threshold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4410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bExpand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YES, NO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Mark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Boundary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수행 여부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YES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4497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bSplitSearchDirc_4_On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YES, NO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4-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이웃 확인하여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split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NO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63389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usSmallNodeCnt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Uint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merge threshold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03683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ucMergeSmallThdPer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Uint 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usSmallNodeCnt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보다 작은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cell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개수 가진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Merge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7318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ucMergeMediumThdPer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Uint 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usSmallNodeCnt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이상의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cell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개수 가진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Label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Merge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0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846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Edge Expand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Finger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Big Finger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Calculation Position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Drawing Assistance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517356" y="649277"/>
            <a:ext cx="3728131" cy="5692294"/>
            <a:chOff x="5362730" y="778199"/>
            <a:chExt cx="3728131" cy="56922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62730" y="3956550"/>
              <a:ext cx="1956141" cy="50792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746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Edge Expand Finger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8102681" cy="296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문제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Edge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바깥은 감도 없음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시 끝까지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drawing 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Sol : Edge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바깥에 가상의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intensity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data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만듦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Edge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좌표 정확도 높임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영역에 위치하는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확인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delta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지닌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기준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TB / LR edge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위치 여부 확인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(TB: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Top_Bottom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LR: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Left_Right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B98CF-8ADF-4302-9505-0B164474B0CA}"/>
              </a:ext>
            </a:extLst>
          </p:cNvPr>
          <p:cNvSpPr txBox="1"/>
          <p:nvPr/>
        </p:nvSpPr>
        <p:spPr>
          <a:xfrm>
            <a:off x="6448603" y="3158316"/>
            <a:ext cx="1601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X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7" name="내용 개체 틀 3">
            <a:extLst>
              <a:ext uri="{FF2B5EF4-FFF2-40B4-BE49-F238E27FC236}">
                <a16:creationId xmlns:a16="http://schemas.microsoft.com/office/drawing/2014/main" id="{E8BB6ADD-9DEE-4283-9BD2-8ECFC7E70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367624"/>
              </p:ext>
            </p:extLst>
          </p:nvPr>
        </p:nvGraphicFramePr>
        <p:xfrm>
          <a:off x="6465168" y="1268760"/>
          <a:ext cx="2122566" cy="180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1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353761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353761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353761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353761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353761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502B31-8DD0-415E-B074-4D451D55F962}"/>
                  </a:ext>
                </a:extLst>
              </p:cNvPr>
              <p:cNvSpPr txBox="1"/>
              <p:nvPr/>
            </p:nvSpPr>
            <p:spPr>
              <a:xfrm>
                <a:off x="8210784" y="1921434"/>
                <a:ext cx="1624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1200" b="1" dirty="0" err="1">
                  <a:solidFill>
                    <a:srgbClr val="00206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502B31-8DD0-415E-B074-4D451D55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784" y="1921434"/>
                <a:ext cx="162437" cy="184666"/>
              </a:xfrm>
              <a:prstGeom prst="rect">
                <a:avLst/>
              </a:prstGeom>
              <a:blipFill>
                <a:blip r:embed="rId3"/>
                <a:stretch>
                  <a:fillRect l="-14815" r="-7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내용 개체 틀 3">
            <a:extLst>
              <a:ext uri="{FF2B5EF4-FFF2-40B4-BE49-F238E27FC236}">
                <a16:creationId xmlns:a16="http://schemas.microsoft.com/office/drawing/2014/main" id="{CB4F5C9D-7C4F-4B78-A0A5-32AF68540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083335"/>
              </p:ext>
            </p:extLst>
          </p:nvPr>
        </p:nvGraphicFramePr>
        <p:xfrm>
          <a:off x="6465168" y="1268760"/>
          <a:ext cx="2471273" cy="180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39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35303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35303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35303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35303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35303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353039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30043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73DDB6-F6D5-4A82-8420-77BAF6B30541}"/>
                  </a:ext>
                </a:extLst>
              </p:cNvPr>
              <p:cNvSpPr txBox="1"/>
              <p:nvPr/>
            </p:nvSpPr>
            <p:spPr>
              <a:xfrm>
                <a:off x="8210784" y="1921434"/>
                <a:ext cx="1624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ko-KR" altLang="en-US" sz="1200" b="1" dirty="0" err="1">
                  <a:solidFill>
                    <a:srgbClr val="00206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73DDB6-F6D5-4A82-8420-77BAF6B3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784" y="1921434"/>
                <a:ext cx="162437" cy="184666"/>
              </a:xfrm>
              <a:prstGeom prst="rect">
                <a:avLst/>
              </a:prstGeom>
              <a:blipFill>
                <a:blip r:embed="rId3"/>
                <a:stretch>
                  <a:fillRect l="-14815" r="-740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524AA3C-916D-4086-9F6F-E95B2282D70F}"/>
              </a:ext>
            </a:extLst>
          </p:cNvPr>
          <p:cNvSpPr txBox="1"/>
          <p:nvPr/>
        </p:nvSpPr>
        <p:spPr>
          <a:xfrm>
            <a:off x="6448603" y="3158316"/>
            <a:ext cx="187974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endParaRPr lang="en-US" altLang="ko-KR" sz="1200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실제 </a:t>
            </a:r>
            <a:r>
              <a:rPr lang="en-US" altLang="ko-KR" sz="1200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</a:t>
            </a:r>
            <a:r>
              <a:rPr lang="ko-KR" altLang="en-US" sz="1200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좌표가 출력됨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FC52AB-4B5F-4353-9CA8-FAB80192FDF9}"/>
              </a:ext>
            </a:extLst>
          </p:cNvPr>
          <p:cNvSpPr/>
          <p:nvPr/>
        </p:nvSpPr>
        <p:spPr>
          <a:xfrm>
            <a:off x="6455357" y="4781944"/>
            <a:ext cx="180000" cy="180000"/>
          </a:xfrm>
          <a:prstGeom prst="rect">
            <a:avLst/>
          </a:prstGeom>
          <a:solidFill>
            <a:srgbClr val="FCB9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367BB4-A531-4D40-8D27-42AE78EB29BC}"/>
              </a:ext>
            </a:extLst>
          </p:cNvPr>
          <p:cNvSpPr/>
          <p:nvPr/>
        </p:nvSpPr>
        <p:spPr>
          <a:xfrm>
            <a:off x="6449393" y="5042975"/>
            <a:ext cx="180000" cy="180000"/>
          </a:xfrm>
          <a:prstGeom prst="rect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730C20-457A-47FA-A799-70C8B38BCB70}"/>
              </a:ext>
            </a:extLst>
          </p:cNvPr>
          <p:cNvSpPr txBox="1"/>
          <p:nvPr/>
        </p:nvSpPr>
        <p:spPr>
          <a:xfrm>
            <a:off x="6605978" y="4749006"/>
            <a:ext cx="105189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intensity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3D3844-181A-4D04-808A-B931B1395EAA}"/>
              </a:ext>
            </a:extLst>
          </p:cNvPr>
          <p:cNvSpPr txBox="1"/>
          <p:nvPr/>
        </p:nvSpPr>
        <p:spPr>
          <a:xfrm>
            <a:off x="6605978" y="5014594"/>
            <a:ext cx="130676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가상의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intensity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18AC2F-A147-47FF-8412-EAFA4100F309}"/>
              </a:ext>
            </a:extLst>
          </p:cNvPr>
          <p:cNvSpPr/>
          <p:nvPr/>
        </p:nvSpPr>
        <p:spPr>
          <a:xfrm>
            <a:off x="6449393" y="5323287"/>
            <a:ext cx="180000" cy="180000"/>
          </a:xfrm>
          <a:prstGeom prst="rect">
            <a:avLst/>
          </a:prstGeom>
          <a:solidFill>
            <a:srgbClr val="E7E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B93AD-EF0A-4F0E-9D05-4CCF4F43E65D}"/>
              </a:ext>
            </a:extLst>
          </p:cNvPr>
          <p:cNvSpPr txBox="1"/>
          <p:nvPr/>
        </p:nvSpPr>
        <p:spPr>
          <a:xfrm>
            <a:off x="6609184" y="5289196"/>
            <a:ext cx="10486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2" name="내용 개체 틀 3">
            <a:extLst>
              <a:ext uri="{FF2B5EF4-FFF2-40B4-BE49-F238E27FC236}">
                <a16:creationId xmlns:a16="http://schemas.microsoft.com/office/drawing/2014/main" id="{0611BDFF-F43F-4958-A585-60163AB3A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992610"/>
              </p:ext>
            </p:extLst>
          </p:nvPr>
        </p:nvGraphicFramePr>
        <p:xfrm>
          <a:off x="2537035" y="4598192"/>
          <a:ext cx="159043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5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2025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025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025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025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0251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0251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graphicFrame>
        <p:nvGraphicFramePr>
          <p:cNvPr id="24" name="내용 개체 틀 3">
            <a:extLst>
              <a:ext uri="{FF2B5EF4-FFF2-40B4-BE49-F238E27FC236}">
                <a16:creationId xmlns:a16="http://schemas.microsoft.com/office/drawing/2014/main" id="{1DB9E27F-B976-4309-AE46-A9EFE18D9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229259"/>
              </p:ext>
            </p:extLst>
          </p:nvPr>
        </p:nvGraphicFramePr>
        <p:xfrm>
          <a:off x="880750" y="4384832"/>
          <a:ext cx="136568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14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27614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27614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27614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27614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27614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933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graphicFrame>
        <p:nvGraphicFramePr>
          <p:cNvPr id="26" name="내용 개체 틀 3">
            <a:extLst>
              <a:ext uri="{FF2B5EF4-FFF2-40B4-BE49-F238E27FC236}">
                <a16:creationId xmlns:a16="http://schemas.microsoft.com/office/drawing/2014/main" id="{3F8C174A-BC99-48BE-A2CA-AEA3CDB7D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065372"/>
              </p:ext>
            </p:extLst>
          </p:nvPr>
        </p:nvGraphicFramePr>
        <p:xfrm>
          <a:off x="4418071" y="4452555"/>
          <a:ext cx="1590435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05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227205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19967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6409"/>
                  </a:ext>
                </a:extLst>
              </a:tr>
              <a:tr h="19967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19967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19967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19967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19967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19967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043A38D-64DA-4BD5-922A-BC4DA49066AD}"/>
              </a:ext>
            </a:extLst>
          </p:cNvPr>
          <p:cNvSpPr txBox="1"/>
          <p:nvPr/>
        </p:nvSpPr>
        <p:spPr>
          <a:xfrm>
            <a:off x="1168883" y="5946074"/>
            <a:ext cx="869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Top edge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10D94C-6552-4A92-A6C8-E5CA16445860}"/>
              </a:ext>
            </a:extLst>
          </p:cNvPr>
          <p:cNvSpPr txBox="1"/>
          <p:nvPr/>
        </p:nvSpPr>
        <p:spPr>
          <a:xfrm>
            <a:off x="2707585" y="5946075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Right edge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56283-69B2-4048-8A85-443ED1FB550C}"/>
              </a:ext>
            </a:extLst>
          </p:cNvPr>
          <p:cNvSpPr txBox="1"/>
          <p:nvPr/>
        </p:nvSpPr>
        <p:spPr>
          <a:xfrm>
            <a:off x="4695995" y="599051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Corner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1.48148E-6 L 0.0258 -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Expand Finger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318B9-7BC0-456A-800B-7ED1B97553BC}"/>
                  </a:ext>
                </a:extLst>
              </p:cNvPr>
              <p:cNvSpPr txBox="1"/>
              <p:nvPr/>
            </p:nvSpPr>
            <p:spPr>
              <a:xfrm>
                <a:off x="344488" y="1003529"/>
                <a:ext cx="8102681" cy="378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2.  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각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line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별로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가상의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intensity(d2)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구하기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//column edge 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경우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각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row 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별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  <a:endParaRPr lang="en-US" altLang="ko-KR" sz="1400" i="1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2=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𝑡𝑚𝑝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𝑒𝑑𝑔𝑒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𝑠𝑢𝑚</m:t>
                        </m:r>
                      </m:den>
                    </m:f>
                  </m:oMath>
                </a14:m>
                <a:endParaRPr lang="en-US" altLang="ko-KR" sz="1400" i="1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𝑡𝑚𝑝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𝑚𝑎𝑥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−(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1)</m:t>
                        </m:r>
                      </m:e>
                    </m:func>
                  </m:oMath>
                </a14:m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: d, d1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변화량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𝑒𝑑𝑔𝑒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𝑠𝑢𝑚</m:t>
                        </m:r>
                      </m:den>
                    </m:f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: 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단의 각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delta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에 대한 비중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비율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할당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arenR" startAt="2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2=(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2×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𝑠𝑐𝑎𝑙𝑒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)≫7−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𝑜𝑓𝑓𝑠𝑒𝑡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ko-KR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</a:t>
                </a:r>
                <a:endParaRPr lang="en-US" altLang="ko-KR" sz="1400" dirty="0">
                  <a:solidFill>
                    <a:srgbClr val="00206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      (tuning parameter: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𝑠𝑐𝑎𝑙𝑒</m:t>
                    </m:r>
                    <m:r>
                      <a:rPr lang="en-US" altLang="ko-KR" sz="1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altLang="ko-KR" sz="1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altLang="ko-KR" sz="1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sz="14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𝑜𝑓𝑓𝑠𝑒𝑡</m:t>
                    </m:r>
                    <m:r>
                      <a:rPr lang="en-US" altLang="ko-KR" sz="14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altLang="ko-KR" sz="14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LG Smart UI Regular" panose="020B05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X, Y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좌표 이용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가상의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intensity(d2)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정보 추가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Weighted Sum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  <a:b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</a:b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8318B9-7BC0-456A-800B-7ED1B97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8" y="1003529"/>
                <a:ext cx="8102681" cy="3784177"/>
              </a:xfrm>
              <a:prstGeom prst="rect">
                <a:avLst/>
              </a:prstGeom>
              <a:blipFill>
                <a:blip r:embed="rId3"/>
                <a:stretch>
                  <a:fillRect l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7377C21D-DDC1-41B5-9227-DC1887FF8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733624"/>
              </p:ext>
            </p:extLst>
          </p:nvPr>
        </p:nvGraphicFramePr>
        <p:xfrm>
          <a:off x="6678359" y="4227244"/>
          <a:ext cx="2883153" cy="210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79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6B385-6C70-4A4C-B0C2-BED23A0848F3}"/>
                  </a:ext>
                </a:extLst>
              </p:cNvPr>
              <p:cNvSpPr txBox="1"/>
              <p:nvPr/>
            </p:nvSpPr>
            <p:spPr>
              <a:xfrm>
                <a:off x="3731697" y="1340768"/>
                <a:ext cx="1583703" cy="380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edge</m:t>
                    </m:r>
                    <m:r>
                      <a:rPr lang="en-US" altLang="ko-KR" sz="1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ko-KR" sz="1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𝑠𝑢𝑚</m:t>
                    </m:r>
                    <m:r>
                      <a:rPr lang="en-US" altLang="ko-KR" sz="1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</m:e>
                    </m:nary>
                  </m:oMath>
                </a14:m>
                <a:r>
                  <a:rPr lang="en-US" altLang="ko-KR" sz="1400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6B385-6C70-4A4C-B0C2-BED23A08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697" y="1340768"/>
                <a:ext cx="1583703" cy="380169"/>
              </a:xfrm>
              <a:prstGeom prst="rect">
                <a:avLst/>
              </a:prstGeom>
              <a:blipFill>
                <a:blip r:embed="rId4"/>
                <a:stretch>
                  <a:fillRect l="-1154" t="-64516" r="-23846" b="-130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81539D-0B58-40C2-9B71-28C426202E4E}"/>
              </a:ext>
            </a:extLst>
          </p:cNvPr>
          <p:cNvSpPr/>
          <p:nvPr/>
        </p:nvSpPr>
        <p:spPr>
          <a:xfrm>
            <a:off x="8334543" y="4911320"/>
            <a:ext cx="79208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BEC61-8D80-465D-86EF-62DEA7F9EA95}"/>
              </a:ext>
            </a:extLst>
          </p:cNvPr>
          <p:cNvSpPr txBox="1"/>
          <p:nvPr/>
        </p:nvSpPr>
        <p:spPr>
          <a:xfrm>
            <a:off x="7650252" y="4604222"/>
            <a:ext cx="6254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max_d</a:t>
            </a:r>
            <a:endParaRPr lang="ko-KR" altLang="en-US" sz="1200" b="1" dirty="0" err="1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C0EC3-BF9F-40B5-BFF7-9F0910187D13}"/>
                  </a:ext>
                </a:extLst>
              </p:cNvPr>
              <p:cNvSpPr txBox="1"/>
              <p:nvPr/>
            </p:nvSpPr>
            <p:spPr>
              <a:xfrm>
                <a:off x="3731697" y="1807528"/>
                <a:ext cx="4424737" cy="37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max</m:t>
                    </m:r>
                    <m:r>
                      <a:rPr lang="en-US" altLang="ko-KR" sz="1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⁡_</m:t>
                    </m:r>
                    <m:r>
                      <a:rPr lang="en-US" altLang="ko-KR" sz="1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altLang="ko-KR" sz="1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max</m:t>
                    </m:r>
                    <m:r>
                      <a:rPr lang="en-US" altLang="ko-KR" sz="1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⁡</m:t>
                    </m:r>
                    <m:r>
                      <a:rPr lang="en-US" altLang="ko-KR" sz="1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𝑠𝑡𝑟𝑒𝑛𝑔𝑡h</m:t>
                    </m:r>
                  </m:oMath>
                </a14:m>
                <a:r>
                  <a:rPr lang="en-US" altLang="ko-KR" sz="1400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line </a:t>
                </a:r>
                <a:r>
                  <a:rPr lang="ko-KR" altLang="en-US" sz="1400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별 </a:t>
                </a:r>
                <a:r>
                  <a:rPr lang="en-US" altLang="ko-KR" sz="1400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(d+d1) </a:t>
                </a:r>
                <a:r>
                  <a:rPr lang="ko-KR" altLang="en-US" sz="1400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중 가장 큰 값</a:t>
                </a:r>
                <a:r>
                  <a:rPr lang="en-US" altLang="ko-KR" sz="1400" b="1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BC0EC3-BF9F-40B5-BFF7-9F0910187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697" y="1807528"/>
                <a:ext cx="4424737" cy="379399"/>
              </a:xfrm>
              <a:prstGeom prst="rect">
                <a:avLst/>
              </a:prstGeom>
              <a:blipFill>
                <a:blip r:embed="rId5"/>
                <a:stretch>
                  <a:fillRect l="-413"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#1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356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FINGER_LF_VER1_EN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사용가능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단위로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별로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몇 개의 값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간격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ucLineFilterColOffset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Max/Min limit(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sLineFilterUpLimit</a:t>
            </a: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sLineFilterLowLimit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범위에 속하는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보상 값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sampling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값들을 </a:t>
            </a: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Average</a:t>
            </a: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별 보상 값 적용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예외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Line Filter </a:t>
            </a:r>
            <a:r>
              <a:rPr lang="ko-KR" altLang="en-US" sz="1400" dirty="0" err="1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재수행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경우 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(Max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–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Min)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LineFilterRepeatTH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(touch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입력 시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cLineFilterMinTH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(Power on touch)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두 가지 모두 충족되어야 함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6FADA-97FE-4165-B191-FF469EA36741}"/>
              </a:ext>
            </a:extLst>
          </p:cNvPr>
          <p:cNvSpPr/>
          <p:nvPr/>
        </p:nvSpPr>
        <p:spPr>
          <a:xfrm>
            <a:off x="247704" y="4996412"/>
            <a:ext cx="9410592" cy="13849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75C182-EE2C-4A54-87ED-F88A22F0B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164" y="5114041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E2350D-C7E6-4532-995D-AD43C0D707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164" y="5941144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47A6945-2281-4A4D-BA68-14A52681B7B2}"/>
              </a:ext>
            </a:extLst>
          </p:cNvPr>
          <p:cNvSpPr/>
          <p:nvPr/>
        </p:nvSpPr>
        <p:spPr>
          <a:xfrm>
            <a:off x="4649403" y="5540391"/>
            <a:ext cx="484632" cy="369332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5F368-A1D7-461E-9D42-E178BE197FB3}"/>
              </a:ext>
            </a:extLst>
          </p:cNvPr>
          <p:cNvSpPr txBox="1"/>
          <p:nvPr/>
        </p:nvSpPr>
        <p:spPr>
          <a:xfrm>
            <a:off x="5127108" y="5531032"/>
            <a:ext cx="2058140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data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적용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9FF04-EBD1-4C79-A817-065A08FB41B3}"/>
              </a:ext>
            </a:extLst>
          </p:cNvPr>
          <p:cNvSpPr txBox="1"/>
          <p:nvPr/>
        </p:nvSpPr>
        <p:spPr>
          <a:xfrm>
            <a:off x="4820554" y="4396917"/>
            <a:ext cx="4812966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limit: 3 / Max limit: 7 /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값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Average(5,6,5,4,6) = 5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99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733577"/>
              </p:ext>
            </p:extLst>
          </p:nvPr>
        </p:nvGraphicFramePr>
        <p:xfrm>
          <a:off x="565865" y="1124744"/>
          <a:ext cx="8774269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92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036695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usTopEdgeExpand_Offset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Top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offset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usBottomEdgeExpand_Offset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Bottom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offset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849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usLeftEdgeExpand_Offset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Left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offset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39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usRightEdgeExpand_Offset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Right 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offset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086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usTopEdgeExpand_Scale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Top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8771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usBottomEdgeExpand_Scale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Bottom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3954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usLeftEdgeExpand_Scale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Left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873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usRightEdgeExpand_Scale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Right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54755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usLabelEdgeExpandMode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touch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시작점 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center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시작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1: 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6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092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689416-939C-43AC-815F-5325BFF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Expand </a:t>
            </a:r>
            <a:r>
              <a:rPr lang="en-US" altLang="ko-KR" dirty="0">
                <a:solidFill>
                  <a:srgbClr val="FF0000"/>
                </a:solidFill>
              </a:rPr>
              <a:t>Big </a:t>
            </a:r>
            <a:r>
              <a:rPr lang="en-US" altLang="ko-KR" dirty="0"/>
              <a:t>Finger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4EE80-32A3-4285-853B-D920D470CDCA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8102681" cy="365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Big finger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고려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해서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expand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수행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BIG_FINGER_EDGE_EXPAND_ALGO_EN </a:t>
                </a:r>
                <a:r>
                  <a:rPr lang="en-US" altLang="ko-KR" sz="16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define</a:t>
                </a:r>
                <a:r>
                  <a:rPr lang="ko-KR" altLang="en-US" sz="16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했을 때 사용가능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영역에 위치하는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Label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확인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TB / LR 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위치 여부 확인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Label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delta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를 지닌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cell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기준</a:t>
                </a:r>
                <a:endParaRPr lang="en-US" altLang="ko-KR" sz="14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solidFill>
                      <a:schemeClr val="tx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delta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 추가 확인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(Big finger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이므로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  <a:endParaRPr lang="en-US" altLang="ko-KR" sz="1400" dirty="0">
                  <a:solidFill>
                    <a:schemeClr val="tx1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chemeClr val="tx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돋움" panose="020B0600000101010101" pitchFamily="50" charset="-127"/>
                        <a:cs typeface="Arial" panose="020B0604020202020204" pitchFamily="34" charset="0"/>
                      </a:rPr>
                      <m:t>𝑠𝑢𝑚</m:t>
                    </m:r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돋움" panose="020B0600000101010101" pitchFamily="50" charset="-127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돋움" panose="020B0600000101010101" pitchFamily="50" charset="-127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돋움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n-US" altLang="ko-KR" sz="1400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 &lt; 100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일 때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,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touch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라고 봄</a:t>
                </a:r>
                <a:endParaRPr lang="en-US" altLang="ko-KR" sz="14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MaxSumTB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/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MaxSumLR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=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EdgeExpand_MaxD</a:t>
                </a:r>
                <a:endParaRPr lang="en-US" altLang="ko-KR" sz="14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: 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방향에 따른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Delta Sum 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가상의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intensity(d2)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계산에 사용됨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arenR" startAt="2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Corner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확인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TB / LR edge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인 경우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범위 늘려서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corner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여부 재확인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4EE80-32A3-4285-853B-D920D470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8102681" cy="3653051"/>
              </a:xfrm>
              <a:prstGeom prst="rect">
                <a:avLst/>
              </a:prstGeom>
              <a:blipFill>
                <a:blip r:embed="rId3"/>
                <a:stretch>
                  <a:fillRect l="-226" b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내용 개체 틀 3">
            <a:extLst>
              <a:ext uri="{FF2B5EF4-FFF2-40B4-BE49-F238E27FC236}">
                <a16:creationId xmlns:a16="http://schemas.microsoft.com/office/drawing/2014/main" id="{3E1D434D-DA62-4CE1-A216-6D770B66D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473118"/>
              </p:ext>
            </p:extLst>
          </p:nvPr>
        </p:nvGraphicFramePr>
        <p:xfrm>
          <a:off x="3080792" y="4761820"/>
          <a:ext cx="2471274" cy="175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7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</a:rPr>
                        <a:t>r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d1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d2</a:t>
                      </a: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77D0DB-E3BD-412F-A538-88DFE0A1DD3B}"/>
              </a:ext>
            </a:extLst>
          </p:cNvPr>
          <p:cNvSpPr/>
          <p:nvPr/>
        </p:nvSpPr>
        <p:spPr>
          <a:xfrm>
            <a:off x="5943910" y="5305481"/>
            <a:ext cx="180000" cy="180000"/>
          </a:xfrm>
          <a:prstGeom prst="rect">
            <a:avLst/>
          </a:prstGeom>
          <a:solidFill>
            <a:srgbClr val="FCB9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46F613-9B66-4C02-9948-0841806D3B07}"/>
              </a:ext>
            </a:extLst>
          </p:cNvPr>
          <p:cNvSpPr/>
          <p:nvPr/>
        </p:nvSpPr>
        <p:spPr>
          <a:xfrm>
            <a:off x="5937946" y="5566512"/>
            <a:ext cx="180000" cy="180000"/>
          </a:xfrm>
          <a:prstGeom prst="rect">
            <a:avLst/>
          </a:prstGeom>
          <a:solidFill>
            <a:srgbClr val="FFFF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E8DF3-9175-4FA7-A1CF-A1466C32F0A0}"/>
              </a:ext>
            </a:extLst>
          </p:cNvPr>
          <p:cNvSpPr txBox="1"/>
          <p:nvPr/>
        </p:nvSpPr>
        <p:spPr>
          <a:xfrm>
            <a:off x="6094531" y="5272543"/>
            <a:ext cx="105189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intensity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2474CC-AB7F-4A93-B52D-D1A3AC5C45EE}"/>
              </a:ext>
            </a:extLst>
          </p:cNvPr>
          <p:cNvSpPr txBox="1"/>
          <p:nvPr/>
        </p:nvSpPr>
        <p:spPr>
          <a:xfrm>
            <a:off x="6094531" y="5538131"/>
            <a:ext cx="130676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가상의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edge intensity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9ECC83-BD3D-4D3E-9DCA-47DEDFEF8A42}"/>
              </a:ext>
            </a:extLst>
          </p:cNvPr>
          <p:cNvSpPr/>
          <p:nvPr/>
        </p:nvSpPr>
        <p:spPr>
          <a:xfrm>
            <a:off x="5937946" y="5846824"/>
            <a:ext cx="180000" cy="180000"/>
          </a:xfrm>
          <a:prstGeom prst="rect">
            <a:avLst/>
          </a:prstGeom>
          <a:solidFill>
            <a:srgbClr val="E7E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DECC2-68B3-43DD-A1A3-5C5543E50909}"/>
              </a:ext>
            </a:extLst>
          </p:cNvPr>
          <p:cNvSpPr txBox="1"/>
          <p:nvPr/>
        </p:nvSpPr>
        <p:spPr>
          <a:xfrm>
            <a:off x="6097737" y="5812733"/>
            <a:ext cx="10486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79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8124"/>
              </p:ext>
            </p:extLst>
          </p:nvPr>
        </p:nvGraphicFramePr>
        <p:xfrm>
          <a:off x="502096" y="1196752"/>
          <a:ext cx="885504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92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usTopEdgeExpand_MaxD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Top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Max Delta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600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usBottomEdgeExpand_MaxD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Bottom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Max Delta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600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849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usLeftEdgeExpand_MaxD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Left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Max Delta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600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39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usRightEdgeExpand_MaxD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Right 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바깥의 가상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intensity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Max Delta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600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000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689416-939C-43AC-815F-5325BFF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Expand </a:t>
            </a:r>
            <a:r>
              <a:rPr lang="en-US" altLang="ko-KR" dirty="0">
                <a:solidFill>
                  <a:srgbClr val="FF0000"/>
                </a:solidFill>
              </a:rPr>
              <a:t>Big </a:t>
            </a:r>
            <a:r>
              <a:rPr lang="en-US" altLang="ko-KR" dirty="0"/>
              <a:t>Finger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4EE80-32A3-4285-853B-D920D470CDCA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8102681" cy="490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 startAt="2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Corner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인 경우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Corner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주변 영역의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delta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 확인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en-US" altLang="ko-KR" sz="1400" dirty="0" err="1">
                    <a:solidFill>
                      <a:srgbClr val="3A5917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sum_TB</a:t>
                </a:r>
                <a:r>
                  <a:rPr lang="en-US" altLang="ko-KR" sz="1400" dirty="0">
                    <a:solidFill>
                      <a:srgbClr val="3A5917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, </a:t>
                </a:r>
                <a:r>
                  <a:rPr lang="en-US" altLang="ko-KR" sz="1400" dirty="0" err="1">
                    <a:solidFill>
                      <a:srgbClr val="3A5917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sum_LR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Corner / 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여부 판단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Corner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-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sum_TB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,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sum_LR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값의 차이 크지 않음 </a:t>
                </a:r>
                <a:r>
                  <a:rPr lang="en-US" altLang="ko-KR" sz="10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(|</a:t>
                </a:r>
                <a:r>
                  <a:rPr lang="en-US" altLang="ko-KR" sz="1000" dirty="0" err="1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sum_TB-sum_LR</a:t>
                </a:r>
                <a:r>
                  <a:rPr lang="en-US" altLang="ko-KR" sz="10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| &lt; 60)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-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Row / Column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길이 짧음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(Corner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는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보다 작음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Edge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-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sum_TB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&gt;=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sum_LR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Top/Bottom edge 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-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sum_TB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&lt;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sum_LR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Left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/Right edge 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Corner/Edge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에 따라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parameter(</a:t>
                </a:r>
                <a14:m>
                  <m:oMath xmlns:m="http://schemas.openxmlformats.org/officeDocument/2006/math">
                    <m:r>
                      <a:rPr lang="ko-KR" altLang="en-US" sz="1400" i="1" u="sng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400" i="1" u="sng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조절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TmpBigFingerEdgeExpandParam2_LR =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usBigFingerEdgeExpandParam2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- </a:t>
                </a: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TmpBigFingerEdgeExpandParam2_TB = 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usBigFingerEdgeExpandParam2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- </a:t>
                </a:r>
                <a14:m>
                  <m:oMath xmlns:m="http://schemas.openxmlformats.org/officeDocument/2006/math"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endPara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Corner: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=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= 62</a:t>
                </a: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Edge: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= 30/10,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𝛽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= 10/30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4EE80-32A3-4285-853B-D920D470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8102681" cy="4904676"/>
              </a:xfrm>
              <a:prstGeom prst="rect">
                <a:avLst/>
              </a:prstGeom>
              <a:blipFill>
                <a:blip r:embed="rId3"/>
                <a:stretch>
                  <a:fillRect l="-226" b="-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6395CA56-433F-4032-B0F4-5551E30FFC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349238"/>
              </p:ext>
            </p:extLst>
          </p:nvPr>
        </p:nvGraphicFramePr>
        <p:xfrm>
          <a:off x="7733733" y="4408574"/>
          <a:ext cx="15841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A36A4A4-9FEB-4730-9206-6B60C67193DA}"/>
              </a:ext>
            </a:extLst>
          </p:cNvPr>
          <p:cNvSpPr txBox="1"/>
          <p:nvPr/>
        </p:nvSpPr>
        <p:spPr>
          <a:xfrm>
            <a:off x="7996063" y="4190407"/>
            <a:ext cx="6222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3A5917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sum_TB</a:t>
            </a:r>
            <a:endParaRPr lang="ko-KR" altLang="en-US" sz="1000" b="1" dirty="0" err="1">
              <a:solidFill>
                <a:srgbClr val="3A5917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BB0D1-A29B-4769-9AEC-43649C42769A}"/>
              </a:ext>
            </a:extLst>
          </p:cNvPr>
          <p:cNvSpPr txBox="1"/>
          <p:nvPr/>
        </p:nvSpPr>
        <p:spPr>
          <a:xfrm>
            <a:off x="9285514" y="5283709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3A5917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sum_LR</a:t>
            </a:r>
            <a:endParaRPr lang="ko-KR" altLang="en-US" sz="1000" b="1" dirty="0" err="1">
              <a:solidFill>
                <a:srgbClr val="3A5917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A84333F-CD63-4989-A9E4-9BDCC9BAB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40535"/>
              </p:ext>
            </p:extLst>
          </p:nvPr>
        </p:nvGraphicFramePr>
        <p:xfrm>
          <a:off x="209749" y="6165304"/>
          <a:ext cx="93326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62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435266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049705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7364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usBigFingerEdgeExpandParam2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Big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Finger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좌표 조정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919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C689416-939C-43AC-815F-5325BFF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Expand </a:t>
            </a:r>
            <a:r>
              <a:rPr lang="en-US" altLang="ko-KR" dirty="0">
                <a:solidFill>
                  <a:srgbClr val="FF0000"/>
                </a:solidFill>
              </a:rPr>
              <a:t>Big </a:t>
            </a:r>
            <a:r>
              <a:rPr lang="en-US" altLang="ko-KR" dirty="0"/>
              <a:t>Finger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4EE80-32A3-4285-853B-D920D470CDCA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963352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3.  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각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line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별로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가상의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intensity(d2)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구하기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//column edge 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경우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각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row 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별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:endParaRPr lang="en-US" altLang="ko-KR" sz="1400" b="0" i="1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𝑢𝑠𝐵𝑖𝑔𝐹𝑖𝑛𝑔𝑒𝑟𝐸𝑑𝑔𝑒𝐸𝑥𝑝𝑎𝑛𝑑𝑃𝑎𝑟𝑎𝑚</m:t>
                        </m:r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𝑠𝑀𝑎𝑥𝐶𝑒𝑙𝑙𝑉𝑎𝑙</m:t>
                        </m:r>
                      </m:e>
                    </m:func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𝑠𝑀𝑎𝑥𝐶𝑒𝑙𝑙𝑉𝑎𝑙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: 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현재 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Label</a:t>
                </a:r>
                <a:r>
                  <a:rPr lang="ko-KR" altLang="en-US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400" dirty="0">
                    <a:solidFill>
                      <a:schemeClr val="bg2">
                        <a:lumMod val="7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delta data)</a:t>
                </a: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𝑢𝑠𝑉𝑎𝑙𝑖𝑑𝐶𝑒𝑙𝑙𝐶𝑛𝑡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𝑇𝑚𝑝𝐸𝑥𝑡𝑆𝑡𝑟𝑒𝑛𝑔𝑡h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𝑅𝑜𝑤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𝐿𝑒𝑛𝑔𝑡h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𝑇𝑚𝑝𝐵𝑖𝑔𝐹𝑖𝑛𝑔𝑒𝑟𝐸𝑑𝑔𝑒𝐸𝑥𝑝𝑎𝑛𝑑𝑃𝑎𝑟𝑎𝑚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2_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𝐿𝑅</m:t>
                        </m:r>
                      </m:den>
                    </m:f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2=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𝑀𝑎𝑥𝑆𝑢𝑚𝐿𝑅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ko-KR" sz="1400" i="1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𝑀𝑎𝑥𝑆𝑢𝑚𝐿𝑅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ko-KR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𝑇𝑚𝑝𝐵𝑖𝑔𝐹𝑖𝑛𝑔𝑒𝑟𝐸𝑑𝑔𝑒𝐸𝑥𝑝𝑎𝑛𝑑𝑃𝑎𝑟𝑎𝑚</m:t>
                        </m:r>
                        <m:r>
                          <a:rPr lang="ko-KR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ko-KR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𝐿𝑅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𝑢𝑠𝑉𝑎𝑙𝑖𝑑𝐶𝑒𝑙𝑙𝐶𝑛𝑡</m:t>
                            </m:r>
                            <m:r>
                              <a:rPr lang="ko-KR" altLang="en-US" sz="14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𝑇𝑚𝑝𝐸𝑥𝑡𝑆𝑡𝑟𝑒𝑛𝑔𝑡h</m:t>
                            </m:r>
                            <m:r>
                              <a:rPr lang="ko-KR" altLang="en-US" sz="1400">
                                <a:latin typeface="Cambria Math" panose="02040503050406030204" pitchFamily="18" charset="0"/>
                              </a:rPr>
                              <m:t>×(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ow</m:t>
                            </m:r>
                            <m:r>
                              <a:rPr lang="ko-KR" altLang="en-US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1400" i="1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4"/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 startAt="4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X, Y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좌표 이용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가상의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edge intensity(d2)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정보 추가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Weighted Sum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54EE80-32A3-4285-853B-D920D470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9633520" cy="3231654"/>
              </a:xfrm>
              <a:prstGeom prst="rect">
                <a:avLst/>
              </a:prstGeom>
              <a:blipFill>
                <a:blip r:embed="rId3"/>
                <a:stretch>
                  <a:fillRect l="-190" b="-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E68012-47AB-4E17-96C8-DBADB142E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9041"/>
              </p:ext>
            </p:extLst>
          </p:nvPr>
        </p:nvGraphicFramePr>
        <p:xfrm>
          <a:off x="209749" y="6165304"/>
          <a:ext cx="93326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62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435266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049705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7364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usBigFingerEdgeExpandParam1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Big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Finger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의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좌표 조정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parameter2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9000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35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BB6756-F32C-45EF-8FF8-545793E69212}"/>
              </a:ext>
            </a:extLst>
          </p:cNvPr>
          <p:cNvSpPr/>
          <p:nvPr/>
        </p:nvSpPr>
        <p:spPr>
          <a:xfrm>
            <a:off x="209749" y="3933056"/>
            <a:ext cx="9332698" cy="2232248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BA452F-6FCE-49D8-B7FB-F0E584D6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Position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E415-A3A5-4861-94BC-27410F2B4708}"/>
              </a:ext>
            </a:extLst>
          </p:cNvPr>
          <p:cNvSpPr txBox="1"/>
          <p:nvPr/>
        </p:nvSpPr>
        <p:spPr>
          <a:xfrm>
            <a:off x="272480" y="996524"/>
            <a:ext cx="8102681" cy="3288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Coordination Process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좌표 계산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Labeling, Mark boundary, 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영역 이용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Weighted Average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 Drawing (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ucPalmDrawingOn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로 인식하고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일반적으로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로 인식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X)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여부 확인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좌표계산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(Weighted Average)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C684A1-38DA-4377-BCBE-56A27043007F}"/>
              </a:ext>
            </a:extLst>
          </p:cNvPr>
          <p:cNvSpPr/>
          <p:nvPr/>
        </p:nvSpPr>
        <p:spPr>
          <a:xfrm>
            <a:off x="3532195" y="5170889"/>
            <a:ext cx="252000" cy="252000"/>
          </a:xfrm>
          <a:prstGeom prst="rect">
            <a:avLst/>
          </a:prstGeom>
          <a:solidFill>
            <a:srgbClr val="FCB9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C1FA3-41AA-43FA-8A0F-D8828EFB3F15}"/>
              </a:ext>
            </a:extLst>
          </p:cNvPr>
          <p:cNvSpPr txBox="1"/>
          <p:nvPr/>
        </p:nvSpPr>
        <p:spPr>
          <a:xfrm>
            <a:off x="3777216" y="5181286"/>
            <a:ext cx="105189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intensity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F610D1-08ED-44A2-9A1A-9CDDC99CF95B}"/>
              </a:ext>
            </a:extLst>
          </p:cNvPr>
          <p:cNvSpPr/>
          <p:nvPr/>
        </p:nvSpPr>
        <p:spPr>
          <a:xfrm>
            <a:off x="3539174" y="5604719"/>
            <a:ext cx="252000" cy="252000"/>
          </a:xfrm>
          <a:prstGeom prst="rect">
            <a:avLst/>
          </a:prstGeom>
          <a:solidFill>
            <a:srgbClr val="E7E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7E62A-29DC-4F71-B721-87AA71A50696}"/>
              </a:ext>
            </a:extLst>
          </p:cNvPr>
          <p:cNvSpPr txBox="1"/>
          <p:nvPr/>
        </p:nvSpPr>
        <p:spPr>
          <a:xfrm>
            <a:off x="3784195" y="5615116"/>
            <a:ext cx="10486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Mark Boundary</a:t>
            </a:r>
            <a:endParaRPr lang="ko-KR" altLang="en-US" sz="10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E226274-F223-40FB-80A4-8BFDF7113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2862"/>
              </p:ext>
            </p:extLst>
          </p:nvPr>
        </p:nvGraphicFramePr>
        <p:xfrm>
          <a:off x="5241032" y="4040703"/>
          <a:ext cx="379106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18">
                  <a:extLst>
                    <a:ext uri="{9D8B030D-6E8A-4147-A177-3AD203B41FA5}">
                      <a16:colId xmlns:a16="http://schemas.microsoft.com/office/drawing/2014/main" val="296373319"/>
                    </a:ext>
                  </a:extLst>
                </a:gridCol>
                <a:gridCol w="346924">
                  <a:extLst>
                    <a:ext uri="{9D8B030D-6E8A-4147-A177-3AD203B41FA5}">
                      <a16:colId xmlns:a16="http://schemas.microsoft.com/office/drawing/2014/main" val="3314659082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10973298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943425812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987214413"/>
                    </a:ext>
                  </a:extLst>
                </a:gridCol>
                <a:gridCol w="346924">
                  <a:extLst>
                    <a:ext uri="{9D8B030D-6E8A-4147-A177-3AD203B41FA5}">
                      <a16:colId xmlns:a16="http://schemas.microsoft.com/office/drawing/2014/main" val="19545573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9613115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20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 Sum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192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366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53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Weighted X Sum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142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576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1,160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03818"/>
                  </a:ext>
                </a:extLst>
              </a:tr>
            </a:tbl>
          </a:graphicData>
        </a:graphic>
      </p:graphicFrame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B73C509F-C96A-48A9-8C8A-042CCA97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246936"/>
              </p:ext>
            </p:extLst>
          </p:nvPr>
        </p:nvGraphicFramePr>
        <p:xfrm>
          <a:off x="850684" y="4019660"/>
          <a:ext cx="2448271" cy="187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3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349753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349753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349753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349753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349753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  <a:gridCol w="349753">
                  <a:extLst>
                    <a:ext uri="{9D8B030D-6E8A-4147-A177-3AD203B41FA5}">
                      <a16:colId xmlns:a16="http://schemas.microsoft.com/office/drawing/2014/main" val="666395659"/>
                    </a:ext>
                  </a:extLst>
                </a:gridCol>
              </a:tblGrid>
              <a:tr h="26734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X5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90787"/>
                  </a:ext>
                </a:extLst>
              </a:tr>
              <a:tr h="267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67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67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Y2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67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Y3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67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Y4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67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Y5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61DB0A8-1703-4939-AA5E-4FBC1701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7548"/>
              </p:ext>
            </p:extLst>
          </p:nvPr>
        </p:nvGraphicFramePr>
        <p:xfrm>
          <a:off x="5241032" y="5093466"/>
          <a:ext cx="37862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296373319"/>
                    </a:ext>
                  </a:extLst>
                </a:gridCol>
                <a:gridCol w="346924">
                  <a:extLst>
                    <a:ext uri="{9D8B030D-6E8A-4147-A177-3AD203B41FA5}">
                      <a16:colId xmlns:a16="http://schemas.microsoft.com/office/drawing/2014/main" val="3314659082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109732980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943425812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987214413"/>
                    </a:ext>
                  </a:extLst>
                </a:gridCol>
                <a:gridCol w="346924">
                  <a:extLst>
                    <a:ext uri="{9D8B030D-6E8A-4147-A177-3AD203B41FA5}">
                      <a16:colId xmlns:a16="http://schemas.microsoft.com/office/drawing/2014/main" val="19545573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9613115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20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Y Sum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366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53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Weighted Y Sum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166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292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1,080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038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EBC5FD6-FB1F-44BB-946A-5491BCE7E431}"/>
              </a:ext>
            </a:extLst>
          </p:cNvPr>
          <p:cNvSpPr txBox="1"/>
          <p:nvPr/>
        </p:nvSpPr>
        <p:spPr>
          <a:xfrm>
            <a:off x="6537176" y="4816865"/>
            <a:ext cx="157607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X = 1,160/366 =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3.17</a:t>
            </a:r>
            <a:endParaRPr lang="ko-KR" altLang="en-US" sz="1200" b="1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6D1E63-1BCC-4936-9C18-CBEE9E8D024D}"/>
              </a:ext>
            </a:extLst>
          </p:cNvPr>
          <p:cNvSpPr txBox="1"/>
          <p:nvPr/>
        </p:nvSpPr>
        <p:spPr>
          <a:xfrm>
            <a:off x="6537176" y="5869230"/>
            <a:ext cx="16257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Y = 1,080/366 =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2.95</a:t>
            </a:r>
            <a:endParaRPr lang="ko-KR" altLang="en-US" sz="1200" b="1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9C94DD2-E5AA-4ED3-BEFE-542ECD4D7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846"/>
              </p:ext>
            </p:extLst>
          </p:nvPr>
        </p:nvGraphicFramePr>
        <p:xfrm>
          <a:off x="209749" y="6165304"/>
          <a:ext cx="93326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62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435266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049705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7364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Palm - 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ucPalmDrawingOn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 or 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off, 1: Palm drawing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84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A2597EB-E539-4C6C-85A3-CA4D082C7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69582"/>
              </p:ext>
            </p:extLst>
          </p:nvPr>
        </p:nvGraphicFramePr>
        <p:xfrm>
          <a:off x="7920306" y="2524145"/>
          <a:ext cx="1601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14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59E183-5161-4A6F-99D2-2F591F192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25585"/>
              </p:ext>
            </p:extLst>
          </p:nvPr>
        </p:nvGraphicFramePr>
        <p:xfrm>
          <a:off x="5983324" y="2509760"/>
          <a:ext cx="1601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14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5BA452F-6FCE-49D8-B7FB-F0E584D6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Position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E415-A3A5-4861-94BC-27410F2B4708}"/>
              </a:ext>
            </a:extLst>
          </p:cNvPr>
          <p:cNvSpPr txBox="1"/>
          <p:nvPr/>
        </p:nvSpPr>
        <p:spPr>
          <a:xfrm>
            <a:off x="272480" y="996524"/>
            <a:ext cx="8102681" cy="393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Maximum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value correction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기존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intensity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를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기준으로 터치 유무 판단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Frame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Max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intensity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의 편차에 따라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hopping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동작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 intensity : Cell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가장자리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터치 위치에 따른 편차 발생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noise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구분하기 어려움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(hopping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성능 떨어짐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threshold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↑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dead zone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발생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터치 인식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X)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threshold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↓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noise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취약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Drawing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시 얻는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감도로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Delta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값을 유지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하기 위해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correction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실제 좌표를 찾는 것이 아니라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Noise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제거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에 사용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(Noise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제거 시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RealMaxDelta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이용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다음 페이지에서 설명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F42CC1-0909-4125-8A0A-B990014EFF44}"/>
              </a:ext>
            </a:extLst>
          </p:cNvPr>
          <p:cNvGrpSpPr/>
          <p:nvPr/>
        </p:nvGrpSpPr>
        <p:grpSpPr>
          <a:xfrm>
            <a:off x="8576918" y="2092097"/>
            <a:ext cx="619605" cy="471884"/>
            <a:chOff x="3943446" y="3645024"/>
            <a:chExt cx="619605" cy="471884"/>
          </a:xfrm>
        </p:grpSpPr>
        <p:sp>
          <p:nvSpPr>
            <p:cNvPr id="31" name="자유형 56">
              <a:extLst>
                <a:ext uri="{FF2B5EF4-FFF2-40B4-BE49-F238E27FC236}">
                  <a16:creationId xmlns:a16="http://schemas.microsoft.com/office/drawing/2014/main" id="{BAA643A7-ED82-4B56-8E19-AC3E258CA6AF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2" name="자유형 57">
              <a:extLst>
                <a:ext uri="{FF2B5EF4-FFF2-40B4-BE49-F238E27FC236}">
                  <a16:creationId xmlns:a16="http://schemas.microsoft.com/office/drawing/2014/main" id="{C425D611-144F-42B3-818E-D58DBF8601E4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C4CC7B-84F1-481A-B1CF-C6C009B600D7}"/>
              </a:ext>
            </a:extLst>
          </p:cNvPr>
          <p:cNvGrpSpPr/>
          <p:nvPr/>
        </p:nvGrpSpPr>
        <p:grpSpPr>
          <a:xfrm>
            <a:off x="6861161" y="2092097"/>
            <a:ext cx="619605" cy="471884"/>
            <a:chOff x="3943446" y="3645024"/>
            <a:chExt cx="619605" cy="471884"/>
          </a:xfrm>
        </p:grpSpPr>
        <p:sp>
          <p:nvSpPr>
            <p:cNvPr id="36" name="자유형 56">
              <a:extLst>
                <a:ext uri="{FF2B5EF4-FFF2-40B4-BE49-F238E27FC236}">
                  <a16:creationId xmlns:a16="http://schemas.microsoft.com/office/drawing/2014/main" id="{C37F6F2C-ECE7-42B7-ACDD-D75F1B70BF12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7" name="자유형 57">
              <a:extLst>
                <a:ext uri="{FF2B5EF4-FFF2-40B4-BE49-F238E27FC236}">
                  <a16:creationId xmlns:a16="http://schemas.microsoft.com/office/drawing/2014/main" id="{5ED4742C-D240-4357-9E7A-B0BFDB78DD97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CBE7D62-AFB1-4F01-917C-4CC199529762}"/>
              </a:ext>
            </a:extLst>
          </p:cNvPr>
          <p:cNvSpPr txBox="1"/>
          <p:nvPr/>
        </p:nvSpPr>
        <p:spPr>
          <a:xfrm>
            <a:off x="6412696" y="293929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200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459DF-FD54-4E3B-A19D-81811B057738}"/>
              </a:ext>
            </a:extLst>
          </p:cNvPr>
          <p:cNvSpPr txBox="1"/>
          <p:nvPr/>
        </p:nvSpPr>
        <p:spPr>
          <a:xfrm>
            <a:off x="8215026" y="2944442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200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가장자리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CC191-BF56-467C-997C-4B4B8CD92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34794"/>
              </p:ext>
            </p:extLst>
          </p:nvPr>
        </p:nvGraphicFramePr>
        <p:xfrm>
          <a:off x="7329264" y="4342171"/>
          <a:ext cx="2471274" cy="210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79">
                  <a:extLst>
                    <a:ext uri="{9D8B030D-6E8A-4147-A177-3AD203B41FA5}">
                      <a16:colId xmlns:a16="http://schemas.microsoft.com/office/drawing/2014/main" val="1835729419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4125852293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3718776723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4196605811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3928546655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1534739697"/>
                    </a:ext>
                  </a:extLst>
                </a:gridCol>
              </a:tblGrid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4953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88947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2635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5560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89954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8860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771612-D7CF-42EA-A828-15028FA3A79B}"/>
              </a:ext>
            </a:extLst>
          </p:cNvPr>
          <p:cNvCxnSpPr/>
          <p:nvPr/>
        </p:nvCxnSpPr>
        <p:spPr>
          <a:xfrm>
            <a:off x="8564901" y="5532592"/>
            <a:ext cx="40161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791789-C38E-403C-A991-5E0A91D46188}"/>
              </a:ext>
            </a:extLst>
          </p:cNvPr>
          <p:cNvSpPr txBox="1"/>
          <p:nvPr/>
        </p:nvSpPr>
        <p:spPr>
          <a:xfrm>
            <a:off x="8388199" y="554190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Unit_Distance</a:t>
            </a:r>
            <a:endParaRPr lang="en-US" altLang="ko-KR" sz="1000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4D216BB-E575-4A2D-A1A6-2CB3C85C987A}"/>
              </a:ext>
            </a:extLst>
          </p:cNvPr>
          <p:cNvSpPr/>
          <p:nvPr/>
        </p:nvSpPr>
        <p:spPr>
          <a:xfrm>
            <a:off x="8841749" y="4835028"/>
            <a:ext cx="108000" cy="108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A0354E-D2AA-42BF-B296-C861A69BB9F5}"/>
              </a:ext>
            </a:extLst>
          </p:cNvPr>
          <p:cNvGrpSpPr/>
          <p:nvPr/>
        </p:nvGrpSpPr>
        <p:grpSpPr>
          <a:xfrm>
            <a:off x="8797891" y="4389098"/>
            <a:ext cx="619605" cy="471884"/>
            <a:chOff x="3943446" y="3645024"/>
            <a:chExt cx="619605" cy="471884"/>
          </a:xfrm>
        </p:grpSpPr>
        <p:sp>
          <p:nvSpPr>
            <p:cNvPr id="70" name="자유형 56">
              <a:extLst>
                <a:ext uri="{FF2B5EF4-FFF2-40B4-BE49-F238E27FC236}">
                  <a16:creationId xmlns:a16="http://schemas.microsoft.com/office/drawing/2014/main" id="{C5CAE8FC-0D52-441F-90A4-635C73D85988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1" name="자유형 57">
              <a:extLst>
                <a:ext uri="{FF2B5EF4-FFF2-40B4-BE49-F238E27FC236}">
                  <a16:creationId xmlns:a16="http://schemas.microsoft.com/office/drawing/2014/main" id="{6253057C-49F8-4E92-9691-5CC566B4A800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AE1ECDDB-7070-4DF6-82F9-A997B0C270BE}"/>
              </a:ext>
            </a:extLst>
          </p:cNvPr>
          <p:cNvSpPr/>
          <p:nvPr/>
        </p:nvSpPr>
        <p:spPr>
          <a:xfrm>
            <a:off x="8701639" y="4831940"/>
            <a:ext cx="108000" cy="108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B885B2-2069-4289-9674-4B7B667ECDA1}"/>
              </a:ext>
            </a:extLst>
          </p:cNvPr>
          <p:cNvSpPr txBox="1"/>
          <p:nvPr/>
        </p:nvSpPr>
        <p:spPr>
          <a:xfrm>
            <a:off x="7649175" y="383990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실제 터치 좌표</a:t>
            </a:r>
            <a:endParaRPr lang="en-US" altLang="ko-KR" sz="1000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C42410-D910-4393-B307-5D950CFCB1D0}"/>
              </a:ext>
            </a:extLst>
          </p:cNvPr>
          <p:cNvSpPr txBox="1"/>
          <p:nvPr/>
        </p:nvSpPr>
        <p:spPr>
          <a:xfrm>
            <a:off x="7649175" y="4080045"/>
            <a:ext cx="215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Max_intensity</a:t>
            </a:r>
            <a:r>
              <a:rPr lang="en-US" altLang="ko-KR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갖는 </a:t>
            </a:r>
            <a:r>
              <a:rPr lang="en-US" altLang="ko-KR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  <a:endParaRPr lang="en-US" altLang="ko-KR" sz="1000" dirty="0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F285FE-C057-4F5A-BEF6-2BF7E6FEF80A}"/>
              </a:ext>
            </a:extLst>
          </p:cNvPr>
          <p:cNvSpPr/>
          <p:nvPr/>
        </p:nvSpPr>
        <p:spPr>
          <a:xfrm>
            <a:off x="7483368" y="4149155"/>
            <a:ext cx="108000" cy="108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2244C2A-943B-4C04-9066-21C259144E2A}"/>
              </a:ext>
            </a:extLst>
          </p:cNvPr>
          <p:cNvSpPr/>
          <p:nvPr/>
        </p:nvSpPr>
        <p:spPr>
          <a:xfrm>
            <a:off x="7483368" y="3898645"/>
            <a:ext cx="108000" cy="108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A3A69F-61E6-49E9-A3F3-82979E2E3BD6}"/>
              </a:ext>
            </a:extLst>
          </p:cNvPr>
          <p:cNvCxnSpPr>
            <a:cxnSpLocks/>
          </p:cNvCxnSpPr>
          <p:nvPr/>
        </p:nvCxnSpPr>
        <p:spPr>
          <a:xfrm>
            <a:off x="8710932" y="5002196"/>
            <a:ext cx="255585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8AFC4D8-8F7F-4792-ACF8-4A67D0D4B07C}"/>
              </a:ext>
            </a:extLst>
          </p:cNvPr>
          <p:cNvSpPr txBox="1"/>
          <p:nvPr/>
        </p:nvSpPr>
        <p:spPr>
          <a:xfrm>
            <a:off x="8534230" y="5045114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Distance</a:t>
            </a:r>
          </a:p>
          <a:p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000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coef_x</a:t>
            </a:r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sz="1000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coef_y</a:t>
            </a:r>
            <a:endParaRPr lang="en-US" altLang="ko-KR" sz="1000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62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A2597EB-E539-4C6C-85A3-CA4D082C77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0306" y="2524145"/>
          <a:ext cx="1601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14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E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59E183-5161-4A6F-99D2-2F591F1924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83324" y="2509760"/>
          <a:ext cx="1601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14">
                  <a:extLst>
                    <a:ext uri="{9D8B030D-6E8A-4147-A177-3AD203B41FA5}">
                      <a16:colId xmlns:a16="http://schemas.microsoft.com/office/drawing/2014/main" val="3768934427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999848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847628669"/>
                    </a:ext>
                  </a:extLst>
                </a:gridCol>
                <a:gridCol w="400314">
                  <a:extLst>
                    <a:ext uri="{9D8B030D-6E8A-4147-A177-3AD203B41FA5}">
                      <a16:colId xmlns:a16="http://schemas.microsoft.com/office/drawing/2014/main" val="35025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98309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35BA452F-6FCE-49D8-B7FB-F0E584D6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5BE415-A3A5-4861-94BC-27410F2B4708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8102681" cy="3283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Maximum</a:t>
                </a:r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Label</a:t>
                </a:r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value correction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개선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 intensity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보정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터치 좌표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, cell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중심 거리 이용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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보정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위한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가상의 최대 값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1400" u="sng" dirty="0" err="1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RealMaxDelta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생성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 cell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위치 간 편차 감소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실제 터치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좌표를 찾는 것이 아니라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b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기존의 단점을 보완하기 위한 </a:t>
                </a:r>
                <a:r>
                  <a:rPr lang="en-US" altLang="ko-KR" sz="1400" dirty="0" err="1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RealMaxDelta</a:t>
                </a:r>
                <a:r>
                  <a:rPr lang="en-US" altLang="ko-KR" sz="1400" u="sng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를 찾는 것이 목적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endParaRPr lang="en-US" altLang="ko-KR" sz="1400" dirty="0">
                  <a:solidFill>
                    <a:srgbClr val="C0000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RealMaxDelta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Max_intensity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	+((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Max_intensity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coef_x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+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coef_y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))/(POS_BOOST_SHIFT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5BE415-A3A5-4861-94BC-27410F2B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8102681" cy="3283719"/>
              </a:xfrm>
              <a:prstGeom prst="rect">
                <a:avLst/>
              </a:prstGeom>
              <a:blipFill>
                <a:blip r:embed="rId3"/>
                <a:stretch>
                  <a:fillRect l="-150" b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F42CC1-0909-4125-8A0A-B990014EFF44}"/>
              </a:ext>
            </a:extLst>
          </p:cNvPr>
          <p:cNvGrpSpPr/>
          <p:nvPr/>
        </p:nvGrpSpPr>
        <p:grpSpPr>
          <a:xfrm>
            <a:off x="8576918" y="2092097"/>
            <a:ext cx="619605" cy="471884"/>
            <a:chOff x="3943446" y="3645024"/>
            <a:chExt cx="619605" cy="471884"/>
          </a:xfrm>
        </p:grpSpPr>
        <p:sp>
          <p:nvSpPr>
            <p:cNvPr id="31" name="자유형 56">
              <a:extLst>
                <a:ext uri="{FF2B5EF4-FFF2-40B4-BE49-F238E27FC236}">
                  <a16:creationId xmlns:a16="http://schemas.microsoft.com/office/drawing/2014/main" id="{BAA643A7-ED82-4B56-8E19-AC3E258CA6AF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2" name="자유형 57">
              <a:extLst>
                <a:ext uri="{FF2B5EF4-FFF2-40B4-BE49-F238E27FC236}">
                  <a16:creationId xmlns:a16="http://schemas.microsoft.com/office/drawing/2014/main" id="{C425D611-144F-42B3-818E-D58DBF8601E4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C4CC7B-84F1-481A-B1CF-C6C009B600D7}"/>
              </a:ext>
            </a:extLst>
          </p:cNvPr>
          <p:cNvGrpSpPr/>
          <p:nvPr/>
        </p:nvGrpSpPr>
        <p:grpSpPr>
          <a:xfrm>
            <a:off x="6861161" y="2092097"/>
            <a:ext cx="619605" cy="471884"/>
            <a:chOff x="3943446" y="3645024"/>
            <a:chExt cx="619605" cy="471884"/>
          </a:xfrm>
        </p:grpSpPr>
        <p:sp>
          <p:nvSpPr>
            <p:cNvPr id="36" name="자유형 56">
              <a:extLst>
                <a:ext uri="{FF2B5EF4-FFF2-40B4-BE49-F238E27FC236}">
                  <a16:creationId xmlns:a16="http://schemas.microsoft.com/office/drawing/2014/main" id="{C37F6F2C-ECE7-42B7-ACDD-D75F1B70BF12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37" name="자유형 57">
              <a:extLst>
                <a:ext uri="{FF2B5EF4-FFF2-40B4-BE49-F238E27FC236}">
                  <a16:creationId xmlns:a16="http://schemas.microsoft.com/office/drawing/2014/main" id="{5ED4742C-D240-4357-9E7A-B0BFDB78DD97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CBE7D62-AFB1-4F01-917C-4CC199529762}"/>
              </a:ext>
            </a:extLst>
          </p:cNvPr>
          <p:cNvSpPr txBox="1"/>
          <p:nvPr/>
        </p:nvSpPr>
        <p:spPr>
          <a:xfrm>
            <a:off x="6412696" y="293929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200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459DF-FD54-4E3B-A19D-81811B057738}"/>
              </a:ext>
            </a:extLst>
          </p:cNvPr>
          <p:cNvSpPr txBox="1"/>
          <p:nvPr/>
        </p:nvSpPr>
        <p:spPr>
          <a:xfrm>
            <a:off x="8215026" y="2944442"/>
            <a:ext cx="1011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200" b="1" dirty="0">
                <a:solidFill>
                  <a:srgbClr val="002060"/>
                </a:solidFill>
                <a:highlight>
                  <a:srgbClr val="E7E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가장자리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CC191-BF56-467C-997C-4B4B8CD92C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29264" y="4342171"/>
          <a:ext cx="2471274" cy="210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79">
                  <a:extLst>
                    <a:ext uri="{9D8B030D-6E8A-4147-A177-3AD203B41FA5}">
                      <a16:colId xmlns:a16="http://schemas.microsoft.com/office/drawing/2014/main" val="1835729419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4125852293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3718776723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4196605811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3928546655"/>
                    </a:ext>
                  </a:extLst>
                </a:gridCol>
                <a:gridCol w="411879">
                  <a:extLst>
                    <a:ext uri="{9D8B030D-6E8A-4147-A177-3AD203B41FA5}">
                      <a16:colId xmlns:a16="http://schemas.microsoft.com/office/drawing/2014/main" val="1534739697"/>
                    </a:ext>
                  </a:extLst>
                </a:gridCol>
              </a:tblGrid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4953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88947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2635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55605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89954"/>
                  </a:ext>
                </a:extLst>
              </a:tr>
              <a:tr h="35032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288604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771612-D7CF-42EA-A828-15028FA3A79B}"/>
              </a:ext>
            </a:extLst>
          </p:cNvPr>
          <p:cNvCxnSpPr/>
          <p:nvPr/>
        </p:nvCxnSpPr>
        <p:spPr>
          <a:xfrm>
            <a:off x="8564901" y="5532592"/>
            <a:ext cx="40161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791789-C38E-403C-A991-5E0A91D46188}"/>
              </a:ext>
            </a:extLst>
          </p:cNvPr>
          <p:cNvSpPr txBox="1"/>
          <p:nvPr/>
        </p:nvSpPr>
        <p:spPr>
          <a:xfrm>
            <a:off x="8388199" y="554190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Unit_Distance</a:t>
            </a:r>
            <a:endParaRPr lang="en-US" altLang="ko-KR" sz="1000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4D216BB-E575-4A2D-A1A6-2CB3C85C987A}"/>
              </a:ext>
            </a:extLst>
          </p:cNvPr>
          <p:cNvSpPr/>
          <p:nvPr/>
        </p:nvSpPr>
        <p:spPr>
          <a:xfrm>
            <a:off x="8841749" y="4835028"/>
            <a:ext cx="108000" cy="108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A0354E-D2AA-42BF-B296-C861A69BB9F5}"/>
              </a:ext>
            </a:extLst>
          </p:cNvPr>
          <p:cNvGrpSpPr/>
          <p:nvPr/>
        </p:nvGrpSpPr>
        <p:grpSpPr>
          <a:xfrm>
            <a:off x="8797891" y="4389098"/>
            <a:ext cx="619605" cy="471884"/>
            <a:chOff x="3943446" y="3645024"/>
            <a:chExt cx="619605" cy="471884"/>
          </a:xfrm>
        </p:grpSpPr>
        <p:sp>
          <p:nvSpPr>
            <p:cNvPr id="70" name="자유형 56">
              <a:extLst>
                <a:ext uri="{FF2B5EF4-FFF2-40B4-BE49-F238E27FC236}">
                  <a16:creationId xmlns:a16="http://schemas.microsoft.com/office/drawing/2014/main" id="{C5CAE8FC-0D52-441F-90A4-635C73D85988}"/>
                </a:ext>
              </a:extLst>
            </p:cNvPr>
            <p:cNvSpPr/>
            <p:nvPr/>
          </p:nvSpPr>
          <p:spPr>
            <a:xfrm>
              <a:off x="3943446" y="3645024"/>
              <a:ext cx="619605" cy="471884"/>
            </a:xfrm>
            <a:custGeom>
              <a:avLst/>
              <a:gdLst>
                <a:gd name="connsiteX0" fmla="*/ 559561 w 1232661"/>
                <a:gd name="connsiteY0" fmla="*/ 0 h 789782"/>
                <a:gd name="connsiteX1" fmla="*/ 761 w 1232661"/>
                <a:gd name="connsiteY1" fmla="*/ 660400 h 789782"/>
                <a:gd name="connsiteX2" fmla="*/ 457961 w 1232661"/>
                <a:gd name="connsiteY2" fmla="*/ 749300 h 789782"/>
                <a:gd name="connsiteX3" fmla="*/ 1232661 w 1232661"/>
                <a:gd name="connsiteY3" fmla="*/ 177800 h 78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661" h="789782">
                  <a:moveTo>
                    <a:pt x="559561" y="0"/>
                  </a:moveTo>
                  <a:cubicBezTo>
                    <a:pt x="288627" y="267758"/>
                    <a:pt x="17694" y="535517"/>
                    <a:pt x="761" y="660400"/>
                  </a:cubicBezTo>
                  <a:cubicBezTo>
                    <a:pt x="-16172" y="785283"/>
                    <a:pt x="252644" y="829733"/>
                    <a:pt x="457961" y="749300"/>
                  </a:cubicBezTo>
                  <a:cubicBezTo>
                    <a:pt x="663278" y="668867"/>
                    <a:pt x="947969" y="423333"/>
                    <a:pt x="1232661" y="1778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sp>
          <p:nvSpPr>
            <p:cNvPr id="71" name="자유형 57">
              <a:extLst>
                <a:ext uri="{FF2B5EF4-FFF2-40B4-BE49-F238E27FC236}">
                  <a16:creationId xmlns:a16="http://schemas.microsoft.com/office/drawing/2014/main" id="{6253057C-49F8-4E92-9691-5CC566B4A800}"/>
                </a:ext>
              </a:extLst>
            </p:cNvPr>
            <p:cNvSpPr/>
            <p:nvPr/>
          </p:nvSpPr>
          <p:spPr>
            <a:xfrm>
              <a:off x="4007666" y="3736081"/>
              <a:ext cx="159593" cy="371816"/>
            </a:xfrm>
            <a:custGeom>
              <a:avLst/>
              <a:gdLst>
                <a:gd name="connsiteX0" fmla="*/ 317500 w 317500"/>
                <a:gd name="connsiteY0" fmla="*/ 0 h 622300"/>
                <a:gd name="connsiteX1" fmla="*/ 190500 w 317500"/>
                <a:gd name="connsiteY1" fmla="*/ 444500 h 622300"/>
                <a:gd name="connsiteX2" fmla="*/ 0 w 3175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500" h="622300">
                  <a:moveTo>
                    <a:pt x="317500" y="0"/>
                  </a:moveTo>
                  <a:cubicBezTo>
                    <a:pt x="280458" y="170391"/>
                    <a:pt x="243417" y="340783"/>
                    <a:pt x="190500" y="444500"/>
                  </a:cubicBezTo>
                  <a:cubicBezTo>
                    <a:pt x="137583" y="548217"/>
                    <a:pt x="68791" y="585258"/>
                    <a:pt x="0" y="622300"/>
                  </a:cubicBezTo>
                </a:path>
              </a:pathLst>
            </a:custGeom>
            <a:solidFill>
              <a:srgbClr val="FEDE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6B04B90-C7DB-4D4C-AF1D-C116DBB0C483}"/>
                  </a:ext>
                </a:extLst>
              </p:cNvPr>
              <p:cNvSpPr txBox="1"/>
              <p:nvPr/>
            </p:nvSpPr>
            <p:spPr>
              <a:xfrm>
                <a:off x="1134406" y="4293096"/>
                <a:ext cx="5577040" cy="11546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=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실제좌표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%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Unit_Distance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If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돋움" panose="020B0600000101010101" pitchFamily="50" charset="-127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Unit_Distance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Unit_Distance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–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coef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Max_intensity</a:t>
                </a:r>
                <a:r>
                  <a:rPr lang="en-US" altLang="ko-KR" sz="1400" dirty="0"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≤ </a:t>
                </a:r>
                <a:r>
                  <a:rPr lang="en-US" altLang="ko-KR" sz="1400" dirty="0" err="1">
                    <a:solidFill>
                      <a:srgbClr val="C00000"/>
                    </a:solidFill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RealMaxDelta</a:t>
                </a:r>
                <a:r>
                  <a:rPr lang="en-US" altLang="ko-KR" sz="1400" dirty="0"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≤ </a:t>
                </a:r>
                <a:r>
                  <a:rPr lang="en-US" altLang="ko-KR" sz="1400" dirty="0" err="1"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Max_intensity</a:t>
                </a:r>
                <a:r>
                  <a:rPr lang="en-US" altLang="ko-KR" sz="1400" dirty="0"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+ (1/2)</a:t>
                </a:r>
                <a:r>
                  <a:rPr lang="en-US" altLang="ko-KR" sz="1400" dirty="0" err="1">
                    <a:highlight>
                      <a:srgbClr val="FFFFDD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Max_intensity</a:t>
                </a:r>
                <a:endParaRPr lang="ko-KR" altLang="en-US" sz="1400" dirty="0" err="1">
                  <a:highlight>
                    <a:srgbClr val="FFFFDD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6B04B90-C7DB-4D4C-AF1D-C116DBB0C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06" y="4293096"/>
                <a:ext cx="5577040" cy="1154675"/>
              </a:xfrm>
              <a:prstGeom prst="rect">
                <a:avLst/>
              </a:prstGeom>
              <a:blipFill>
                <a:blip r:embed="rId4"/>
                <a:stretch>
                  <a:fillRect l="-109" b="-421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>
            <a:extLst>
              <a:ext uri="{FF2B5EF4-FFF2-40B4-BE49-F238E27FC236}">
                <a16:creationId xmlns:a16="http://schemas.microsoft.com/office/drawing/2014/main" id="{AE1ECDDB-7070-4DF6-82F9-A997B0C270BE}"/>
              </a:ext>
            </a:extLst>
          </p:cNvPr>
          <p:cNvSpPr/>
          <p:nvPr/>
        </p:nvSpPr>
        <p:spPr>
          <a:xfrm>
            <a:off x="8701639" y="4831940"/>
            <a:ext cx="108000" cy="108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B885B2-2069-4289-9674-4B7B667ECDA1}"/>
              </a:ext>
            </a:extLst>
          </p:cNvPr>
          <p:cNvSpPr txBox="1"/>
          <p:nvPr/>
        </p:nvSpPr>
        <p:spPr>
          <a:xfrm>
            <a:off x="7649175" y="3839905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206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실제 터치 좌표</a:t>
            </a:r>
            <a:endParaRPr lang="en-US" altLang="ko-KR" sz="1000" dirty="0">
              <a:solidFill>
                <a:srgbClr val="00206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C42410-D910-4393-B307-5D950CFCB1D0}"/>
              </a:ext>
            </a:extLst>
          </p:cNvPr>
          <p:cNvSpPr txBox="1"/>
          <p:nvPr/>
        </p:nvSpPr>
        <p:spPr>
          <a:xfrm>
            <a:off x="7649175" y="4080045"/>
            <a:ext cx="215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Max_intensity</a:t>
            </a:r>
            <a:r>
              <a:rPr lang="en-US" altLang="ko-KR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갖는 </a:t>
            </a:r>
            <a:r>
              <a:rPr lang="en-US" altLang="ko-KR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Cell </a:t>
            </a:r>
            <a:r>
              <a:rPr lang="ko-KR" altLang="en-US" sz="10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중앙</a:t>
            </a:r>
            <a:endParaRPr lang="en-US" altLang="ko-KR" sz="1000" dirty="0">
              <a:solidFill>
                <a:srgbClr val="C0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F285FE-C057-4F5A-BEF6-2BF7E6FEF80A}"/>
              </a:ext>
            </a:extLst>
          </p:cNvPr>
          <p:cNvSpPr/>
          <p:nvPr/>
        </p:nvSpPr>
        <p:spPr>
          <a:xfrm>
            <a:off x="7483368" y="4149155"/>
            <a:ext cx="108000" cy="10800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2244C2A-943B-4C04-9066-21C259144E2A}"/>
              </a:ext>
            </a:extLst>
          </p:cNvPr>
          <p:cNvSpPr/>
          <p:nvPr/>
        </p:nvSpPr>
        <p:spPr>
          <a:xfrm>
            <a:off x="7483368" y="3898645"/>
            <a:ext cx="108000" cy="108000"/>
          </a:xfrm>
          <a:prstGeom prst="ellipse">
            <a:avLst/>
          </a:prstGeom>
          <a:solidFill>
            <a:srgbClr val="002060"/>
          </a:solidFill>
          <a:ln w="63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A3A69F-61E6-49E9-A3F3-82979E2E3BD6}"/>
              </a:ext>
            </a:extLst>
          </p:cNvPr>
          <p:cNvCxnSpPr>
            <a:cxnSpLocks/>
          </p:cNvCxnSpPr>
          <p:nvPr/>
        </p:nvCxnSpPr>
        <p:spPr>
          <a:xfrm>
            <a:off x="8710932" y="5002196"/>
            <a:ext cx="255585" cy="0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8AFC4D8-8F7F-4792-ACF8-4A67D0D4B07C}"/>
              </a:ext>
            </a:extLst>
          </p:cNvPr>
          <p:cNvSpPr txBox="1"/>
          <p:nvPr/>
        </p:nvSpPr>
        <p:spPr>
          <a:xfrm>
            <a:off x="8534230" y="5045114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Distance</a:t>
            </a:r>
          </a:p>
          <a:p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= </a:t>
            </a:r>
            <a:r>
              <a:rPr lang="en-US" altLang="ko-KR" sz="1000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coef_x</a:t>
            </a:r>
            <a:r>
              <a:rPr lang="en-US" altLang="ko-KR" sz="1000" dirty="0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+ </a:t>
            </a:r>
            <a:r>
              <a:rPr lang="en-US" altLang="ko-KR" sz="1000" dirty="0" err="1">
                <a:solidFill>
                  <a:srgbClr val="00B05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coef_y</a:t>
            </a:r>
            <a:endParaRPr lang="en-US" altLang="ko-KR" sz="1000" dirty="0">
              <a:solidFill>
                <a:srgbClr val="00B05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63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Coord. Tracking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489901" y="649277"/>
            <a:ext cx="3755586" cy="5692294"/>
            <a:chOff x="5335275" y="778199"/>
            <a:chExt cx="3755586" cy="56922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35275" y="4477766"/>
              <a:ext cx="1956141" cy="498904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385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CDF5DB3-2DA4-419F-9191-71BD62B615B1}"/>
              </a:ext>
            </a:extLst>
          </p:cNvPr>
          <p:cNvSpPr/>
          <p:nvPr/>
        </p:nvSpPr>
        <p:spPr>
          <a:xfrm>
            <a:off x="3742976" y="3573019"/>
            <a:ext cx="5818536" cy="25429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2A9123-7A62-47B5-A843-0436AFB209AA}"/>
              </a:ext>
            </a:extLst>
          </p:cNvPr>
          <p:cNvSpPr/>
          <p:nvPr/>
        </p:nvSpPr>
        <p:spPr>
          <a:xfrm>
            <a:off x="920552" y="2564904"/>
            <a:ext cx="2376264" cy="355103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Coord. Tracking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Data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연속성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판단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이전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&amp;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현재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frame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이어줌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할당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CB47D-7CBA-4793-B367-F9713BF61254}"/>
              </a:ext>
            </a:extLst>
          </p:cNvPr>
          <p:cNvSpPr/>
          <p:nvPr/>
        </p:nvSpPr>
        <p:spPr>
          <a:xfrm>
            <a:off x="1195390" y="4469215"/>
            <a:ext cx="1846802" cy="381702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Set Distance 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Thd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73EE65-30AC-4B02-B88F-7DE388B0B296}"/>
              </a:ext>
            </a:extLst>
          </p:cNvPr>
          <p:cNvSpPr/>
          <p:nvPr/>
        </p:nvSpPr>
        <p:spPr>
          <a:xfrm>
            <a:off x="1195390" y="3324748"/>
            <a:ext cx="1846802" cy="381702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Is Center Match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4409AAF-DC82-45DD-B3DA-BB72B7F04D6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18791" y="3706450"/>
            <a:ext cx="1" cy="2035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D9ADA6-E8EB-401C-88D5-D54315D2BE6A}"/>
              </a:ext>
            </a:extLst>
          </p:cNvPr>
          <p:cNvSpPr/>
          <p:nvPr/>
        </p:nvSpPr>
        <p:spPr>
          <a:xfrm>
            <a:off x="1195390" y="3889425"/>
            <a:ext cx="1846802" cy="381702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Predicted Position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D4BC8A-A3C0-442D-A7AB-DA93604E5D56}"/>
              </a:ext>
            </a:extLst>
          </p:cNvPr>
          <p:cNvCxnSpPr/>
          <p:nvPr/>
        </p:nvCxnSpPr>
        <p:spPr>
          <a:xfrm>
            <a:off x="2123222" y="4291940"/>
            <a:ext cx="1" cy="20356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48EAB1-F8D7-45FF-ACCE-B6F4C3FC34D2}"/>
              </a:ext>
            </a:extLst>
          </p:cNvPr>
          <p:cNvSpPr/>
          <p:nvPr/>
        </p:nvSpPr>
        <p:spPr>
          <a:xfrm>
            <a:off x="1243799" y="2647603"/>
            <a:ext cx="1714037" cy="447084"/>
          </a:xfrm>
          <a:prstGeom prst="rect">
            <a:avLst/>
          </a:prstGeom>
          <a:solidFill>
            <a:srgbClr val="FEDEB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Tracking Algorithm Flow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31BD81-C2A8-4261-A4DB-F0D4CE6D6550}"/>
              </a:ext>
            </a:extLst>
          </p:cNvPr>
          <p:cNvSpPr/>
          <p:nvPr/>
        </p:nvSpPr>
        <p:spPr>
          <a:xfrm>
            <a:off x="1203412" y="5041230"/>
            <a:ext cx="1846802" cy="381702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 Matching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6FD98D-F51C-412F-B39F-5ECD517025DA}"/>
              </a:ext>
            </a:extLst>
          </p:cNvPr>
          <p:cNvCxnSpPr/>
          <p:nvPr/>
        </p:nvCxnSpPr>
        <p:spPr>
          <a:xfrm>
            <a:off x="2131244" y="4863955"/>
            <a:ext cx="1" cy="2035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9E9047-91C5-456F-89A2-254FA0E9141F}"/>
              </a:ext>
            </a:extLst>
          </p:cNvPr>
          <p:cNvSpPr/>
          <p:nvPr/>
        </p:nvSpPr>
        <p:spPr>
          <a:xfrm>
            <a:off x="1211433" y="5587729"/>
            <a:ext cx="1846802" cy="381702"/>
          </a:xfrm>
          <a:prstGeom prst="rect">
            <a:avLst/>
          </a:prstGeom>
          <a:solidFill>
            <a:srgbClr val="E7EFFF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Check Valid Touch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238B96-33AA-4512-9C50-61950E44AEF9}"/>
              </a:ext>
            </a:extLst>
          </p:cNvPr>
          <p:cNvCxnSpPr/>
          <p:nvPr/>
        </p:nvCxnSpPr>
        <p:spPr>
          <a:xfrm>
            <a:off x="2139265" y="5410454"/>
            <a:ext cx="1" cy="20356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811914C-8DFD-4127-8BC8-D57B9590EEA0}"/>
              </a:ext>
            </a:extLst>
          </p:cNvPr>
          <p:cNvSpPr/>
          <p:nvPr/>
        </p:nvSpPr>
        <p:spPr>
          <a:xfrm>
            <a:off x="8173824" y="4495501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2D6D92-928F-4C9F-BAED-2D17EC3A764A}"/>
              </a:ext>
            </a:extLst>
          </p:cNvPr>
          <p:cNvSpPr txBox="1"/>
          <p:nvPr/>
        </p:nvSpPr>
        <p:spPr>
          <a:xfrm>
            <a:off x="8424483" y="4476553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좌표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71CC55-2B0B-48A8-A168-03F236D19307}"/>
              </a:ext>
            </a:extLst>
          </p:cNvPr>
          <p:cNvSpPr/>
          <p:nvPr/>
        </p:nvSpPr>
        <p:spPr>
          <a:xfrm>
            <a:off x="8169349" y="484880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4ED148-6E5D-4B9E-96F5-F2FEBC57091D}"/>
              </a:ext>
            </a:extLst>
          </p:cNvPr>
          <p:cNvSpPr txBox="1"/>
          <p:nvPr/>
        </p:nvSpPr>
        <p:spPr>
          <a:xfrm>
            <a:off x="8424483" y="4836593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현재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frame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좌표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C022525-5DB3-436C-AFBA-217C83611F2E}"/>
              </a:ext>
            </a:extLst>
          </p:cNvPr>
          <p:cNvGrpSpPr/>
          <p:nvPr/>
        </p:nvGrpSpPr>
        <p:grpSpPr>
          <a:xfrm>
            <a:off x="3981557" y="3813382"/>
            <a:ext cx="4032447" cy="2046422"/>
            <a:chOff x="848544" y="4264195"/>
            <a:chExt cx="4032447" cy="204642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0148B10-F44C-47D0-945D-4448113854AC}"/>
                </a:ext>
              </a:extLst>
            </p:cNvPr>
            <p:cNvGrpSpPr/>
            <p:nvPr/>
          </p:nvGrpSpPr>
          <p:grpSpPr>
            <a:xfrm>
              <a:off x="848544" y="4581452"/>
              <a:ext cx="4032447" cy="1729165"/>
              <a:chOff x="848544" y="4581452"/>
              <a:chExt cx="6408712" cy="1729165"/>
            </a:xfrm>
          </p:grpSpPr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44CD46CC-280C-4F4F-A472-CAF63039A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44" y="6310617"/>
                <a:ext cx="6408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506FE018-8877-47A4-81E9-06857331B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44" y="6022423"/>
                <a:ext cx="63433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68314EBF-4C51-48ED-A373-6FAF6849C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44" y="5734229"/>
                <a:ext cx="63433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09D91543-BB5A-48A6-A731-891214634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44" y="5446035"/>
                <a:ext cx="63433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2F2891F-B5A3-4BE8-88F3-4F4848890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44" y="5157841"/>
                <a:ext cx="63433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148F28DF-2BFA-405B-8A83-755E85A85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44" y="4869646"/>
                <a:ext cx="63433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B4421425-91A1-4A80-AFDD-9CABBEE4F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44" y="4581452"/>
                <a:ext cx="6343317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0D80F747-5449-4E93-BC08-70E7FF01FE74}"/>
                </a:ext>
              </a:extLst>
            </p:cNvPr>
            <p:cNvGrpSpPr/>
            <p:nvPr/>
          </p:nvGrpSpPr>
          <p:grpSpPr>
            <a:xfrm>
              <a:off x="1240914" y="4264195"/>
              <a:ext cx="3138961" cy="2046422"/>
              <a:chOff x="1240914" y="4005064"/>
              <a:chExt cx="3138961" cy="2305553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23913494-B658-4111-9FF4-0CDC9C9FA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0914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F1C1F1EF-3EEB-47CA-8041-DE99A67C81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3284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6C7C738F-E643-469C-A490-BF68BA507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25654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07FBCCE9-1E91-48DC-B8A1-8E3E5C08CD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8024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919F198-596B-43EB-9E63-C1095B4BA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0395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509071C-94CF-4D0A-94C1-8620E2BBFD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2765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DABAA096-FCEE-49D1-9344-49F5022B6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5135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C6E6EE5-0B23-43E2-B2CA-2B8651E5C0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7505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20E23F2-F18D-4F34-92D8-E9F2D6B24A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9875" y="4005064"/>
                <a:ext cx="0" cy="230555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61B2501-BB3F-4AE2-BA2D-2FB45C2ADC72}"/>
                </a:ext>
              </a:extLst>
            </p:cNvPr>
            <p:cNvSpPr/>
            <p:nvPr/>
          </p:nvSpPr>
          <p:spPr>
            <a:xfrm>
              <a:off x="2688289" y="4749680"/>
              <a:ext cx="221791" cy="209178"/>
            </a:xfrm>
            <a:prstGeom prst="ellipse">
              <a:avLst/>
            </a:prstGeom>
            <a:solidFill>
              <a:srgbClr val="FFBDBD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P0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F384F24-137E-4C1E-932B-3BFEE5CEA3D2}"/>
                </a:ext>
              </a:extLst>
            </p:cNvPr>
            <p:cNvSpPr/>
            <p:nvPr/>
          </p:nvSpPr>
          <p:spPr>
            <a:xfrm>
              <a:off x="1518034" y="5328215"/>
              <a:ext cx="221791" cy="209178"/>
            </a:xfrm>
            <a:prstGeom prst="ellipse">
              <a:avLst/>
            </a:prstGeom>
            <a:solidFill>
              <a:srgbClr val="FFBDBD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P1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0024D928-9C93-4DF8-8556-08E71594DB51}"/>
                </a:ext>
              </a:extLst>
            </p:cNvPr>
            <p:cNvSpPr/>
            <p:nvPr/>
          </p:nvSpPr>
          <p:spPr>
            <a:xfrm>
              <a:off x="1154011" y="5912651"/>
              <a:ext cx="221791" cy="209178"/>
            </a:xfrm>
            <a:prstGeom prst="ellipse">
              <a:avLst/>
            </a:prstGeom>
            <a:solidFill>
              <a:srgbClr val="FFBDBD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P2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7D68827-7998-415D-9FB5-B54B80A820A3}"/>
                </a:ext>
              </a:extLst>
            </p:cNvPr>
            <p:cNvSpPr/>
            <p:nvPr/>
          </p:nvSpPr>
          <p:spPr>
            <a:xfrm>
              <a:off x="4227153" y="4494379"/>
              <a:ext cx="221791" cy="209178"/>
            </a:xfrm>
            <a:prstGeom prst="ellipse">
              <a:avLst/>
            </a:prstGeom>
            <a:solidFill>
              <a:srgbClr val="FFBDBD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C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B2ABDE6-716E-4BDD-BB12-FD6D5B1F0899}"/>
                </a:ext>
              </a:extLst>
            </p:cNvPr>
            <p:cNvCxnSpPr>
              <a:cxnSpLocks/>
              <a:stCxn id="92" idx="0"/>
              <a:endCxn id="91" idx="3"/>
            </p:cNvCxnSpPr>
            <p:nvPr/>
          </p:nvCxnSpPr>
          <p:spPr>
            <a:xfrm flipV="1">
              <a:off x="1264907" y="5506760"/>
              <a:ext cx="285608" cy="40589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7A9F2DA4-84A1-47DB-8C4F-1DA41F8C8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544" y="4264195"/>
              <a:ext cx="0" cy="2046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506B216-3553-4FB6-845F-8B1F5CA9BCAE}"/>
                </a:ext>
              </a:extLst>
            </p:cNvPr>
            <p:cNvCxnSpPr>
              <a:cxnSpLocks/>
              <a:stCxn id="91" idx="7"/>
              <a:endCxn id="90" idx="2"/>
            </p:cNvCxnSpPr>
            <p:nvPr/>
          </p:nvCxnSpPr>
          <p:spPr>
            <a:xfrm flipV="1">
              <a:off x="1707344" y="4854269"/>
              <a:ext cx="980945" cy="5045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08CF198-7A17-4E49-B7A4-0607BC1BFE4B}"/>
                </a:ext>
              </a:extLst>
            </p:cNvPr>
            <p:cNvCxnSpPr>
              <a:cxnSpLocks/>
              <a:stCxn id="90" idx="7"/>
              <a:endCxn id="93" idx="2"/>
            </p:cNvCxnSpPr>
            <p:nvPr/>
          </p:nvCxnSpPr>
          <p:spPr>
            <a:xfrm flipV="1">
              <a:off x="2877599" y="4598968"/>
              <a:ext cx="1349554" cy="18134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907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#1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434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FINGER_LF_VER1_EN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사용가능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단위로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별로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몇 개의 값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간격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ucLineFilterColOffset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Max/Min limit(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sLineFilterUpLimit</a:t>
            </a: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sLineFilterLowLimit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범위에 속하는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보상 값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sampling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값들을 </a:t>
            </a: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Average</a:t>
            </a: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별 보상 값 적용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예외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Line Filter </a:t>
            </a:r>
            <a:r>
              <a:rPr lang="ko-KR" altLang="en-US" sz="1400" dirty="0" err="1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재수행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경우 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(Max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–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Min)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LineFilterRepeatTH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(touch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입력 시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면적이 증가하는 경우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(Palm): raw data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값이 </a:t>
            </a:r>
            <a:r>
              <a:rPr lang="ko-KR" altLang="en-US" sz="1200" dirty="0" err="1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작아짐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인식 어려움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(=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감도 낮아짐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Palm+Finger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동시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시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: Palm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으로 인해 전체 감도 낮아져 </a:t>
            </a:r>
            <a:r>
              <a:rPr lang="en-US" altLang="ko-KR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Finger </a:t>
            </a:r>
            <a:r>
              <a:rPr lang="ko-KR" altLang="en-US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인식 어려움</a:t>
            </a:r>
            <a:endParaRPr lang="en-US" altLang="ko-KR" sz="1200" u="sng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Palm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제외한 나머지 부분은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Line Filter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통해 계산한 </a:t>
            </a:r>
            <a:r>
              <a:rPr lang="ko-KR" altLang="en-US" sz="1200" dirty="0" err="1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보상값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적용</a:t>
            </a:r>
            <a:endParaRPr lang="en-US" altLang="ko-KR" sz="12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Finger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대한 감도 소폭 상승</a:t>
            </a:r>
            <a:endParaRPr lang="en-US" altLang="ko-KR" sz="12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6FADA-97FE-4165-B191-FF469EA36741}"/>
              </a:ext>
            </a:extLst>
          </p:cNvPr>
          <p:cNvSpPr/>
          <p:nvPr/>
        </p:nvSpPr>
        <p:spPr>
          <a:xfrm>
            <a:off x="247704" y="4996412"/>
            <a:ext cx="9410592" cy="13849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75C182-EE2C-4A54-87ED-F88A22F0B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164" y="5114041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E2350D-C7E6-4532-995D-AD43C0D707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164" y="5941144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AB69A3-8079-4E79-969A-BB388C1534AB}"/>
              </a:ext>
            </a:extLst>
          </p:cNvPr>
          <p:cNvSpPr txBox="1"/>
          <p:nvPr/>
        </p:nvSpPr>
        <p:spPr>
          <a:xfrm>
            <a:off x="4820554" y="4396917"/>
            <a:ext cx="4812966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limit: 3 / Max limit: 7 /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값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Average(5,6,5,4,6) = 5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47A6945-2281-4A4D-BA68-14A52681B7B2}"/>
              </a:ext>
            </a:extLst>
          </p:cNvPr>
          <p:cNvSpPr/>
          <p:nvPr/>
        </p:nvSpPr>
        <p:spPr>
          <a:xfrm>
            <a:off x="4649403" y="5540391"/>
            <a:ext cx="484632" cy="369332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5F368-A1D7-461E-9D42-E178BE197FB3}"/>
              </a:ext>
            </a:extLst>
          </p:cNvPr>
          <p:cNvSpPr txBox="1"/>
          <p:nvPr/>
        </p:nvSpPr>
        <p:spPr>
          <a:xfrm>
            <a:off x="5127108" y="5531032"/>
            <a:ext cx="2058140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data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적용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782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4C4F78-ADF4-421F-9810-F4C38536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Position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F0084-2C76-4F4B-9F34-56368E3E34B1}"/>
              </a:ext>
            </a:extLst>
          </p:cNvPr>
          <p:cNvSpPr txBox="1"/>
          <p:nvPr/>
        </p:nvSpPr>
        <p:spPr>
          <a:xfrm>
            <a:off x="272480" y="980728"/>
            <a:ext cx="8102681" cy="4581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이상의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가까운 위치에 지속적으로 입력된 경우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아래 두 경우를 구분해서 처리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실제로 가까운 위치에 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 매칭 수행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위치에 지속적으로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되었지만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각각 다른 좌표로 계산된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Center Match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구분 기준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개수 같은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(Current finger ==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Prev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Finger)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전체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 인접한 영역 안에 존재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하는 경우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 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기준을 모두 만족하는 경우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Center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Match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수행</a:t>
            </a:r>
            <a:endParaRPr lang="en-US" altLang="ko-KR" sz="1400" u="sng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전체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가 인접한 영역 안에 존재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MinDist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=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usCenterMatchDistanceThd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&lt;&lt; POS_BOOST_SHIFT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간 거리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MinDist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243487-48FE-454A-9976-876CA83E7F44}"/>
              </a:ext>
            </a:extLst>
          </p:cNvPr>
          <p:cNvSpPr/>
          <p:nvPr/>
        </p:nvSpPr>
        <p:spPr>
          <a:xfrm>
            <a:off x="6584827" y="4364384"/>
            <a:ext cx="1405690" cy="198232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FBDFFC-AE31-4AF3-90C7-C3AF1961E51E}"/>
              </a:ext>
            </a:extLst>
          </p:cNvPr>
          <p:cNvSpPr/>
          <p:nvPr/>
        </p:nvSpPr>
        <p:spPr>
          <a:xfrm>
            <a:off x="7990517" y="4364384"/>
            <a:ext cx="1405690" cy="1982324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043ED-E8B1-4C5D-9510-EAF059D7D4F5}"/>
              </a:ext>
            </a:extLst>
          </p:cNvPr>
          <p:cNvSpPr txBox="1"/>
          <p:nvPr/>
        </p:nvSpPr>
        <p:spPr>
          <a:xfrm>
            <a:off x="6962102" y="4073009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Past0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5563E0-D1BD-4294-8874-93514E8F4045}"/>
              </a:ext>
            </a:extLst>
          </p:cNvPr>
          <p:cNvSpPr txBox="1"/>
          <p:nvPr/>
        </p:nvSpPr>
        <p:spPr>
          <a:xfrm>
            <a:off x="8295656" y="4073008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Current</a:t>
            </a:r>
            <a:endParaRPr lang="ko-KR" altLang="en-US" sz="1400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A05A91B-1F5D-4F31-B284-24FE0525F298}"/>
              </a:ext>
            </a:extLst>
          </p:cNvPr>
          <p:cNvSpPr/>
          <p:nvPr/>
        </p:nvSpPr>
        <p:spPr>
          <a:xfrm>
            <a:off x="6905795" y="4816872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435739C-06FA-40F3-B978-E564C5E40C4D}"/>
              </a:ext>
            </a:extLst>
          </p:cNvPr>
          <p:cNvSpPr/>
          <p:nvPr/>
        </p:nvSpPr>
        <p:spPr>
          <a:xfrm>
            <a:off x="7448923" y="5346215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6A1F0CC-68AD-4016-BFC1-BA4501EEB37A}"/>
              </a:ext>
            </a:extLst>
          </p:cNvPr>
          <p:cNvSpPr/>
          <p:nvPr/>
        </p:nvSpPr>
        <p:spPr>
          <a:xfrm>
            <a:off x="6905795" y="6024749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C9A2A2-1780-40BE-8383-F4FBF8E2D4BF}"/>
              </a:ext>
            </a:extLst>
          </p:cNvPr>
          <p:cNvCxnSpPr>
            <a:stCxn id="43" idx="5"/>
            <a:endCxn id="44" idx="1"/>
          </p:cNvCxnSpPr>
          <p:nvPr/>
        </p:nvCxnSpPr>
        <p:spPr>
          <a:xfrm>
            <a:off x="7090183" y="5001260"/>
            <a:ext cx="390376" cy="37659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B175B6-800D-41BE-8306-A381661D2BB7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>
            <a:off x="7013807" y="5032896"/>
            <a:ext cx="0" cy="99185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E4FC91-4CF1-443E-8C03-D4C26F71CC76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7090183" y="5530603"/>
            <a:ext cx="390376" cy="5257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8428907-C647-44DE-8072-348486B46464}"/>
              </a:ext>
            </a:extLst>
          </p:cNvPr>
          <p:cNvSpPr/>
          <p:nvPr/>
        </p:nvSpPr>
        <p:spPr>
          <a:xfrm>
            <a:off x="8474591" y="4541674"/>
            <a:ext cx="216024" cy="216024"/>
          </a:xfrm>
          <a:prstGeom prst="ellipse">
            <a:avLst/>
          </a:prstGeom>
          <a:solidFill>
            <a:srgbClr val="4597A0"/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955EA8-795F-48A7-88A7-686BC788783C}"/>
              </a:ext>
            </a:extLst>
          </p:cNvPr>
          <p:cNvSpPr/>
          <p:nvPr/>
        </p:nvSpPr>
        <p:spPr>
          <a:xfrm>
            <a:off x="9017719" y="5071017"/>
            <a:ext cx="216024" cy="216024"/>
          </a:xfrm>
          <a:prstGeom prst="ellipse">
            <a:avLst/>
          </a:prstGeom>
          <a:solidFill>
            <a:srgbClr val="4597A0"/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82E1300-09A8-4D82-BF86-F63C063320D5}"/>
              </a:ext>
            </a:extLst>
          </p:cNvPr>
          <p:cNvSpPr/>
          <p:nvPr/>
        </p:nvSpPr>
        <p:spPr>
          <a:xfrm>
            <a:off x="8474591" y="5749551"/>
            <a:ext cx="216024" cy="216024"/>
          </a:xfrm>
          <a:prstGeom prst="ellipse">
            <a:avLst/>
          </a:prstGeom>
          <a:solidFill>
            <a:srgbClr val="4597A0"/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5C819F-2391-44DD-897B-2C105B67E796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8658979" y="4726062"/>
            <a:ext cx="390376" cy="37659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8EB5087-A412-4CF5-B090-3AFAFEF33930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8582603" y="4757698"/>
            <a:ext cx="0" cy="99185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30AA42F-71DD-4F26-B6C6-B71CC64A48FE}"/>
              </a:ext>
            </a:extLst>
          </p:cNvPr>
          <p:cNvCxnSpPr>
            <a:cxnSpLocks/>
            <a:stCxn id="19" idx="3"/>
            <a:endCxn id="20" idx="7"/>
          </p:cNvCxnSpPr>
          <p:nvPr/>
        </p:nvCxnSpPr>
        <p:spPr>
          <a:xfrm flipH="1">
            <a:off x="8658979" y="5255405"/>
            <a:ext cx="390376" cy="52578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58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4C4F78-ADF4-421F-9810-F4C38536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F0084-2C76-4F4B-9F34-56368E3E34B1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9433048" cy="328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3.   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기준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Label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찾기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예측좌표 생성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Past0, Past2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frame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에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Label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있는 경우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(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속도 예측 좌표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marL="1657350" lvl="3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Pred.x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= (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tOrgPastPos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[0]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+ (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[0]- 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[2]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marL="1657350" lvl="3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Pred.y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= (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tOrgPastPos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[0]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+ (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[0]- 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[2]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Past0 frame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에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Label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있는 경우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(Past2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X)</a:t>
                </a:r>
              </a:p>
              <a:p>
                <a:pPr marL="1714500" lvl="3" indent="-34290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Pred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= 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tOrgPastPos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[0]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최소거리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MinDist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예측좌표와 실제좌표의 최소거리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(Default)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MinDist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&lt;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(7&lt;&lt;POS_BOOST_SHIFT)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F0084-2C76-4F4B-9F34-56368E3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9433048" cy="3288849"/>
              </a:xfrm>
              <a:prstGeom prst="rect">
                <a:avLst/>
              </a:prstGeom>
              <a:blipFill>
                <a:blip r:embed="rId2"/>
                <a:stretch>
                  <a:fillRect l="-194"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FE39D7B5-8ECC-4DAB-9810-3EA99D62FC0F}"/>
              </a:ext>
            </a:extLst>
          </p:cNvPr>
          <p:cNvSpPr/>
          <p:nvPr/>
        </p:nvSpPr>
        <p:spPr>
          <a:xfrm>
            <a:off x="8907646" y="4712871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D9A83E-C7B0-434A-AE8B-3E4423A7A4CD}"/>
              </a:ext>
            </a:extLst>
          </p:cNvPr>
          <p:cNvSpPr/>
          <p:nvPr/>
        </p:nvSpPr>
        <p:spPr>
          <a:xfrm>
            <a:off x="9450774" y="5242214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C00E28-A21F-433A-A858-B102C94ABECE}"/>
              </a:ext>
            </a:extLst>
          </p:cNvPr>
          <p:cNvSpPr/>
          <p:nvPr/>
        </p:nvSpPr>
        <p:spPr>
          <a:xfrm>
            <a:off x="8907646" y="5920748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38F89D-CD83-4087-B238-6EEDC97B25EB}"/>
              </a:ext>
            </a:extLst>
          </p:cNvPr>
          <p:cNvSpPr/>
          <p:nvPr/>
        </p:nvSpPr>
        <p:spPr>
          <a:xfrm>
            <a:off x="6999128" y="4664997"/>
            <a:ext cx="1413328" cy="182607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1B2DEF-0827-431E-961D-D1DC51ECEAF8}"/>
              </a:ext>
            </a:extLst>
          </p:cNvPr>
          <p:cNvSpPr/>
          <p:nvPr/>
        </p:nvSpPr>
        <p:spPr>
          <a:xfrm>
            <a:off x="8412589" y="4664997"/>
            <a:ext cx="1413328" cy="182607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93D8D-F51E-4DC3-B299-B2086488AE56}"/>
              </a:ext>
            </a:extLst>
          </p:cNvPr>
          <p:cNvSpPr txBox="1"/>
          <p:nvPr/>
        </p:nvSpPr>
        <p:spPr>
          <a:xfrm>
            <a:off x="7427680" y="439667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Past0</a:t>
            </a:r>
            <a:endParaRPr lang="ko-KR" altLang="en-US" sz="14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BE5A2-7E50-47A7-94F4-27C36E6038C5}"/>
              </a:ext>
            </a:extLst>
          </p:cNvPr>
          <p:cNvSpPr txBox="1"/>
          <p:nvPr/>
        </p:nvSpPr>
        <p:spPr>
          <a:xfrm>
            <a:off x="8714598" y="439955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Current</a:t>
            </a:r>
            <a:endParaRPr lang="ko-KR" altLang="en-US" sz="14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AB4456-2AA6-499F-8800-BBEE67D88D91}"/>
              </a:ext>
            </a:extLst>
          </p:cNvPr>
          <p:cNvSpPr/>
          <p:nvPr/>
        </p:nvSpPr>
        <p:spPr>
          <a:xfrm>
            <a:off x="7442139" y="4880493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3F1A03F-38A8-4E38-939E-686CB5695C02}"/>
              </a:ext>
            </a:extLst>
          </p:cNvPr>
          <p:cNvSpPr/>
          <p:nvPr/>
        </p:nvSpPr>
        <p:spPr>
          <a:xfrm>
            <a:off x="7985267" y="5409836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5361DC-E498-4444-AD47-CEC8575DB4C9}"/>
              </a:ext>
            </a:extLst>
          </p:cNvPr>
          <p:cNvSpPr/>
          <p:nvPr/>
        </p:nvSpPr>
        <p:spPr>
          <a:xfrm>
            <a:off x="7442139" y="6088370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74488B9-6297-413B-98A4-348E881E829C}"/>
              </a:ext>
            </a:extLst>
          </p:cNvPr>
          <p:cNvSpPr/>
          <p:nvPr/>
        </p:nvSpPr>
        <p:spPr>
          <a:xfrm>
            <a:off x="8996061" y="4834962"/>
            <a:ext cx="216024" cy="2160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F4755A-4F4C-433B-BDDC-E92AF8472B73}"/>
              </a:ext>
            </a:extLst>
          </p:cNvPr>
          <p:cNvSpPr/>
          <p:nvPr/>
        </p:nvSpPr>
        <p:spPr>
          <a:xfrm>
            <a:off x="9539189" y="5364305"/>
            <a:ext cx="216024" cy="2160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661D10-7B6A-4044-8018-39DDB96D145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7658163" y="4820883"/>
            <a:ext cx="1249483" cy="16762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0EBDCD-67A8-43FB-973A-2DE1C3FB890C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V="1">
            <a:off x="8201291" y="5350226"/>
            <a:ext cx="1249483" cy="16762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1DACD2-3827-4EC2-A7B0-594478F4400E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V="1">
            <a:off x="7658163" y="6028760"/>
            <a:ext cx="1249483" cy="16762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160D48F-1D3F-454F-BD04-E0CAB89574C6}"/>
              </a:ext>
            </a:extLst>
          </p:cNvPr>
          <p:cNvSpPr/>
          <p:nvPr/>
        </p:nvSpPr>
        <p:spPr>
          <a:xfrm>
            <a:off x="5588675" y="4664997"/>
            <a:ext cx="1413328" cy="182607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06CE8-13E8-4D83-ACDF-8A0C177D7F85}"/>
              </a:ext>
            </a:extLst>
          </p:cNvPr>
          <p:cNvSpPr txBox="1"/>
          <p:nvPr/>
        </p:nvSpPr>
        <p:spPr>
          <a:xfrm>
            <a:off x="5996865" y="4375069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Past2</a:t>
            </a:r>
            <a:endParaRPr lang="ko-KR" altLang="en-US" sz="14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CA28F87-57E5-481C-89CC-E49C323573F3}"/>
              </a:ext>
            </a:extLst>
          </p:cNvPr>
          <p:cNvSpPr/>
          <p:nvPr/>
        </p:nvSpPr>
        <p:spPr>
          <a:xfrm>
            <a:off x="6080857" y="5045814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DB47F8-93B2-4DBE-90CB-9555C5CE5B95}"/>
              </a:ext>
            </a:extLst>
          </p:cNvPr>
          <p:cNvSpPr/>
          <p:nvPr/>
        </p:nvSpPr>
        <p:spPr>
          <a:xfrm>
            <a:off x="6623985" y="5575157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BD49CB4-A1E4-496B-99BF-4E36DD4EE1BE}"/>
              </a:ext>
            </a:extLst>
          </p:cNvPr>
          <p:cNvSpPr/>
          <p:nvPr/>
        </p:nvSpPr>
        <p:spPr>
          <a:xfrm>
            <a:off x="6080857" y="6253691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31AB502-200C-4055-88D6-25BDE09B8F39}"/>
              </a:ext>
            </a:extLst>
          </p:cNvPr>
          <p:cNvCxnSpPr>
            <a:cxnSpLocks/>
            <a:stCxn id="22" idx="6"/>
            <a:endCxn id="12" idx="2"/>
          </p:cNvCxnSpPr>
          <p:nvPr/>
        </p:nvCxnSpPr>
        <p:spPr>
          <a:xfrm flipV="1">
            <a:off x="6296881" y="4988505"/>
            <a:ext cx="1145258" cy="1653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0D5026-D13B-470C-B8E2-42B1FDD701B8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 flipV="1">
            <a:off x="6840009" y="5517848"/>
            <a:ext cx="1145258" cy="1653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E7179BE-2722-42A3-929B-A39C71742666}"/>
              </a:ext>
            </a:extLst>
          </p:cNvPr>
          <p:cNvCxnSpPr>
            <a:cxnSpLocks/>
            <a:stCxn id="24" idx="6"/>
            <a:endCxn id="14" idx="2"/>
          </p:cNvCxnSpPr>
          <p:nvPr/>
        </p:nvCxnSpPr>
        <p:spPr>
          <a:xfrm flipV="1">
            <a:off x="6296881" y="6196382"/>
            <a:ext cx="1145258" cy="1653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1C1D75C-0745-4DEB-9763-CBFB19153A47}"/>
              </a:ext>
            </a:extLst>
          </p:cNvPr>
          <p:cNvCxnSpPr>
            <a:cxnSpLocks/>
          </p:cNvCxnSpPr>
          <p:nvPr/>
        </p:nvCxnSpPr>
        <p:spPr>
          <a:xfrm>
            <a:off x="9143584" y="4701069"/>
            <a:ext cx="107184" cy="19354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45EA980-4273-4759-8F2B-22413334EF2F}"/>
              </a:ext>
            </a:extLst>
          </p:cNvPr>
          <p:cNvSpPr txBox="1"/>
          <p:nvPr/>
        </p:nvSpPr>
        <p:spPr>
          <a:xfrm>
            <a:off x="9184316" y="4668954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distance</a:t>
            </a:r>
            <a:endParaRPr lang="ko-KR" altLang="en-US" sz="1000" dirty="0" err="1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932AB03-B156-4BDC-B3AA-CBA76802813E}"/>
              </a:ext>
            </a:extLst>
          </p:cNvPr>
          <p:cNvCxnSpPr>
            <a:cxnSpLocks/>
          </p:cNvCxnSpPr>
          <p:nvPr/>
        </p:nvCxnSpPr>
        <p:spPr>
          <a:xfrm>
            <a:off x="9263126" y="4910286"/>
            <a:ext cx="403672" cy="35155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5683218-3EB8-49CA-9322-963817ACCD67}"/>
              </a:ext>
            </a:extLst>
          </p:cNvPr>
          <p:cNvCxnSpPr>
            <a:cxnSpLocks/>
          </p:cNvCxnSpPr>
          <p:nvPr/>
        </p:nvCxnSpPr>
        <p:spPr>
          <a:xfrm flipH="1">
            <a:off x="9098238" y="4947032"/>
            <a:ext cx="150634" cy="95416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77916131-0D24-466A-9E49-D5475E5E6618}"/>
              </a:ext>
            </a:extLst>
          </p:cNvPr>
          <p:cNvSpPr/>
          <p:nvPr/>
        </p:nvSpPr>
        <p:spPr>
          <a:xfrm>
            <a:off x="4668972" y="6027134"/>
            <a:ext cx="108000" cy="108000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03009A9-71F8-4493-AC35-F0BAC23E9C9D}"/>
              </a:ext>
            </a:extLst>
          </p:cNvPr>
          <p:cNvSpPr/>
          <p:nvPr/>
        </p:nvSpPr>
        <p:spPr>
          <a:xfrm>
            <a:off x="4670404" y="6307703"/>
            <a:ext cx="108000" cy="10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1517DA-F480-4A32-81D7-D986DC870542}"/>
              </a:ext>
            </a:extLst>
          </p:cNvPr>
          <p:cNvSpPr txBox="1"/>
          <p:nvPr/>
        </p:nvSpPr>
        <p:spPr>
          <a:xfrm>
            <a:off x="4834154" y="594620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예측좌표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47AAE-812C-47DC-B724-C6E9A4EC26A7}"/>
              </a:ext>
            </a:extLst>
          </p:cNvPr>
          <p:cNvSpPr txBox="1"/>
          <p:nvPr/>
        </p:nvSpPr>
        <p:spPr>
          <a:xfrm>
            <a:off x="4835585" y="622320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실제좌표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FB29336-D57E-4F11-A127-577EBE697083}"/>
              </a:ext>
            </a:extLst>
          </p:cNvPr>
          <p:cNvSpPr/>
          <p:nvPr/>
        </p:nvSpPr>
        <p:spPr>
          <a:xfrm>
            <a:off x="9032848" y="5984864"/>
            <a:ext cx="216024" cy="2160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90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4C4F78-ADF4-421F-9810-F4C38536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Position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F0084-2C76-4F4B-9F34-56368E3E34B1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9433048" cy="328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4.   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예측좌표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&amp;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최종좌표 생성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최소거리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(&lt;</a:t>
                </a:r>
                <a:r>
                  <a:rPr lang="en-US" altLang="ko-KR" sz="11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MinDist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인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Label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기준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Past0, Past2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frame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에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Label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있는 경우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Vector.x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= (tPastPos[0]- 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[2]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 &gt;&gt;1</a:t>
                </a:r>
              </a:p>
              <a:p>
                <a:pPr marL="1657350" lvl="3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Vector.y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= (tPastPos[0]- 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[2]</a:t>
                </a:r>
                <a:r>
                  <a:rPr lang="en-US" altLang="ko-KR" sz="1400" dirty="0">
                    <a:solidFill>
                      <a:srgbClr val="00B05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) &gt;&gt;1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∴ 현재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frame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최종좌표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= (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tOrgPastPos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[0]) +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Vector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Past0 frame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에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Label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있는 경우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(Past2</a:t>
                </a:r>
                <a:r>
                  <a:rPr lang="ko-KR" altLang="en-US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X)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∴ 현재 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frame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의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최종좌표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 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	= </a:t>
                </a:r>
                <a:r>
                  <a:rPr lang="en-US" altLang="ko-KR" sz="14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tOrgPastPos</a:t>
                </a:r>
                <a:r>
                  <a:rPr lang="en-US" altLang="ko-KR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[0] </a:t>
                </a:r>
                <a:r>
                  <a:rPr lang="ko-KR" altLang="en-US" sz="14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</a:rPr>
                  <a:t>좌표</a:t>
                </a: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F0084-2C76-4F4B-9F34-56368E3E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9433048" cy="3288849"/>
              </a:xfrm>
              <a:prstGeom prst="rect">
                <a:avLst/>
              </a:prstGeom>
              <a:blipFill>
                <a:blip r:embed="rId2"/>
                <a:stretch>
                  <a:fillRect l="-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타원 32">
            <a:extLst>
              <a:ext uri="{FF2B5EF4-FFF2-40B4-BE49-F238E27FC236}">
                <a16:creationId xmlns:a16="http://schemas.microsoft.com/office/drawing/2014/main" id="{11181716-40F4-4B4F-B055-12E8BCF2E58B}"/>
              </a:ext>
            </a:extLst>
          </p:cNvPr>
          <p:cNvSpPr/>
          <p:nvPr/>
        </p:nvSpPr>
        <p:spPr>
          <a:xfrm>
            <a:off x="8858094" y="4712871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18DF8-D9F5-4361-A11F-8DA42DFD7BF3}"/>
              </a:ext>
            </a:extLst>
          </p:cNvPr>
          <p:cNvSpPr/>
          <p:nvPr/>
        </p:nvSpPr>
        <p:spPr>
          <a:xfrm>
            <a:off x="6949576" y="4664997"/>
            <a:ext cx="1413328" cy="182607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8347E1-E3B8-4779-B08F-A615D3E63F51}"/>
              </a:ext>
            </a:extLst>
          </p:cNvPr>
          <p:cNvSpPr/>
          <p:nvPr/>
        </p:nvSpPr>
        <p:spPr>
          <a:xfrm>
            <a:off x="8363037" y="4664997"/>
            <a:ext cx="1413328" cy="182607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3CE2FB-7785-4721-96BC-5DCF04B0A210}"/>
              </a:ext>
            </a:extLst>
          </p:cNvPr>
          <p:cNvSpPr txBox="1"/>
          <p:nvPr/>
        </p:nvSpPr>
        <p:spPr>
          <a:xfrm>
            <a:off x="7378128" y="439667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Past0</a:t>
            </a:r>
            <a:endParaRPr lang="ko-KR" altLang="en-US" sz="14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836C2-DE1F-417E-A5BA-BAFAFDA47CE9}"/>
              </a:ext>
            </a:extLst>
          </p:cNvPr>
          <p:cNvSpPr txBox="1"/>
          <p:nvPr/>
        </p:nvSpPr>
        <p:spPr>
          <a:xfrm>
            <a:off x="8665046" y="439955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Current</a:t>
            </a:r>
            <a:endParaRPr lang="ko-KR" altLang="en-US" sz="14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DB631A9-BEEF-4DA2-9520-E11781E8796F}"/>
              </a:ext>
            </a:extLst>
          </p:cNvPr>
          <p:cNvSpPr/>
          <p:nvPr/>
        </p:nvSpPr>
        <p:spPr>
          <a:xfrm>
            <a:off x="7392587" y="4880493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498AF0F-4BD7-4BBE-B42D-6106585E60F9}"/>
              </a:ext>
            </a:extLst>
          </p:cNvPr>
          <p:cNvSpPr/>
          <p:nvPr/>
        </p:nvSpPr>
        <p:spPr>
          <a:xfrm>
            <a:off x="7935715" y="5409836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16B3E34-7B5B-45BB-B042-2C7B3A77E164}"/>
              </a:ext>
            </a:extLst>
          </p:cNvPr>
          <p:cNvSpPr/>
          <p:nvPr/>
        </p:nvSpPr>
        <p:spPr>
          <a:xfrm>
            <a:off x="7392587" y="6088370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676E1AB-2AE5-4249-8A6D-F93C2F957A85}"/>
              </a:ext>
            </a:extLst>
          </p:cNvPr>
          <p:cNvSpPr/>
          <p:nvPr/>
        </p:nvSpPr>
        <p:spPr>
          <a:xfrm>
            <a:off x="8946509" y="4834962"/>
            <a:ext cx="216024" cy="2160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0DBFBEF-4AC5-48EE-A89C-B912CC3336A1}"/>
              </a:ext>
            </a:extLst>
          </p:cNvPr>
          <p:cNvSpPr/>
          <p:nvPr/>
        </p:nvSpPr>
        <p:spPr>
          <a:xfrm>
            <a:off x="9489637" y="5364305"/>
            <a:ext cx="216024" cy="21602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B7EC8E-E30F-45A3-8871-17CF700749E3}"/>
              </a:ext>
            </a:extLst>
          </p:cNvPr>
          <p:cNvSpPr/>
          <p:nvPr/>
        </p:nvSpPr>
        <p:spPr>
          <a:xfrm>
            <a:off x="5539123" y="4664997"/>
            <a:ext cx="1413328" cy="182607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1ACA4-0015-41AA-AE02-4772B5453412}"/>
              </a:ext>
            </a:extLst>
          </p:cNvPr>
          <p:cNvSpPr txBox="1"/>
          <p:nvPr/>
        </p:nvSpPr>
        <p:spPr>
          <a:xfrm>
            <a:off x="5947313" y="4375069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Past2</a:t>
            </a:r>
            <a:endParaRPr lang="ko-KR" altLang="en-US" sz="14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9B11A6E-1649-4D68-B615-640B4992FDB8}"/>
              </a:ext>
            </a:extLst>
          </p:cNvPr>
          <p:cNvSpPr/>
          <p:nvPr/>
        </p:nvSpPr>
        <p:spPr>
          <a:xfrm>
            <a:off x="6031305" y="5045814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CD96A91-035F-4556-A315-EB222E713715}"/>
              </a:ext>
            </a:extLst>
          </p:cNvPr>
          <p:cNvSpPr/>
          <p:nvPr/>
        </p:nvSpPr>
        <p:spPr>
          <a:xfrm>
            <a:off x="6574433" y="5575157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CCE22A4-65BC-49CC-B402-6913E18CD1BC}"/>
              </a:ext>
            </a:extLst>
          </p:cNvPr>
          <p:cNvSpPr/>
          <p:nvPr/>
        </p:nvSpPr>
        <p:spPr>
          <a:xfrm>
            <a:off x="6031305" y="6253691"/>
            <a:ext cx="216024" cy="216024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77E4BED-F5AA-4276-A536-A65667BD43D5}"/>
              </a:ext>
            </a:extLst>
          </p:cNvPr>
          <p:cNvCxnSpPr>
            <a:cxnSpLocks/>
            <a:stCxn id="50" idx="6"/>
            <a:endCxn id="40" idx="2"/>
          </p:cNvCxnSpPr>
          <p:nvPr/>
        </p:nvCxnSpPr>
        <p:spPr>
          <a:xfrm flipV="1">
            <a:off x="6247329" y="4988505"/>
            <a:ext cx="1145258" cy="165321"/>
          </a:xfrm>
          <a:prstGeom prst="straightConnector1">
            <a:avLst/>
          </a:prstGeom>
          <a:ln w="12700">
            <a:solidFill>
              <a:srgbClr val="FF0000"/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1A3BC1-32B5-4ED5-911A-DAEBC5AEBB52}"/>
              </a:ext>
            </a:extLst>
          </p:cNvPr>
          <p:cNvCxnSpPr>
            <a:cxnSpLocks/>
            <a:stCxn id="51" idx="6"/>
            <a:endCxn id="41" idx="2"/>
          </p:cNvCxnSpPr>
          <p:nvPr/>
        </p:nvCxnSpPr>
        <p:spPr>
          <a:xfrm flipV="1">
            <a:off x="6790457" y="5517848"/>
            <a:ext cx="1145258" cy="1653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37862BF-12C4-4A7E-8EA2-E887C2A000FF}"/>
              </a:ext>
            </a:extLst>
          </p:cNvPr>
          <p:cNvCxnSpPr>
            <a:cxnSpLocks/>
            <a:stCxn id="52" idx="6"/>
            <a:endCxn id="42" idx="2"/>
          </p:cNvCxnSpPr>
          <p:nvPr/>
        </p:nvCxnSpPr>
        <p:spPr>
          <a:xfrm flipV="1">
            <a:off x="6247329" y="6196382"/>
            <a:ext cx="1145258" cy="1653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lg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C0A534CC-36CA-4310-8059-0FDEC03FEE1F}"/>
              </a:ext>
            </a:extLst>
          </p:cNvPr>
          <p:cNvSpPr/>
          <p:nvPr/>
        </p:nvSpPr>
        <p:spPr>
          <a:xfrm>
            <a:off x="4619420" y="6027134"/>
            <a:ext cx="108000" cy="108000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03BC9ED-4608-4098-80D9-731C0A1158FE}"/>
              </a:ext>
            </a:extLst>
          </p:cNvPr>
          <p:cNvSpPr/>
          <p:nvPr/>
        </p:nvSpPr>
        <p:spPr>
          <a:xfrm>
            <a:off x="4620852" y="6307703"/>
            <a:ext cx="108000" cy="10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9BE9F6-DD61-4516-9DAD-705EBC2DD5C2}"/>
              </a:ext>
            </a:extLst>
          </p:cNvPr>
          <p:cNvSpPr txBox="1"/>
          <p:nvPr/>
        </p:nvSpPr>
        <p:spPr>
          <a:xfrm>
            <a:off x="4784602" y="5946205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예측좌표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589503-F547-478B-A8B3-90642280DC1F}"/>
              </a:ext>
            </a:extLst>
          </p:cNvPr>
          <p:cNvSpPr txBox="1"/>
          <p:nvPr/>
        </p:nvSpPr>
        <p:spPr>
          <a:xfrm>
            <a:off x="4786033" y="622320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실제좌표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038BDB2-6829-4BF8-B2F7-C4F0B5F9EB5D}"/>
              </a:ext>
            </a:extLst>
          </p:cNvPr>
          <p:cNvCxnSpPr>
            <a:cxnSpLocks/>
          </p:cNvCxnSpPr>
          <p:nvPr/>
        </p:nvCxnSpPr>
        <p:spPr>
          <a:xfrm>
            <a:off x="9129464" y="4701069"/>
            <a:ext cx="107184" cy="193547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6382C4-B147-4AAB-8D9B-B8DB45BC8A95}"/>
              </a:ext>
            </a:extLst>
          </p:cNvPr>
          <p:cNvSpPr txBox="1"/>
          <p:nvPr/>
        </p:nvSpPr>
        <p:spPr>
          <a:xfrm>
            <a:off x="9176269" y="4650806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MinDist</a:t>
            </a:r>
            <a:endParaRPr lang="en-US" altLang="ko-KR" sz="1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06B8313-FAC9-4C8E-8AD2-E5D66676E921}"/>
              </a:ext>
            </a:extLst>
          </p:cNvPr>
          <p:cNvSpPr txBox="1"/>
          <p:nvPr/>
        </p:nvSpPr>
        <p:spPr>
          <a:xfrm>
            <a:off x="6375367" y="4792970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23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8BCC2265-5F0D-435C-8371-5E2D6D119B76}"/>
              </a:ext>
            </a:extLst>
          </p:cNvPr>
          <p:cNvGrpSpPr/>
          <p:nvPr/>
        </p:nvGrpSpPr>
        <p:grpSpPr>
          <a:xfrm>
            <a:off x="4390711" y="4317807"/>
            <a:ext cx="2930655" cy="1440971"/>
            <a:chOff x="848544" y="4322321"/>
            <a:chExt cx="6343317" cy="1440971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7917862-B4B7-40A7-9E69-A01832CAAD5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5763292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6158BA2-C3D6-4764-A1AE-12A8F9BB3622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5475098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8344C6B-FD8A-4568-A7A1-48AE2362CEE5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5186903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BE9E3567-EFF7-4528-8B0B-1BAF4763F40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4898709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0927005-8283-4300-82C4-1B28E4AB28E6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4610515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2B99AA0-6340-40BF-954C-5390501B4BD8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4322321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6B864A8-F5A0-42FD-AF76-44808B1AE1AD}"/>
              </a:ext>
            </a:extLst>
          </p:cNvPr>
          <p:cNvCxnSpPr>
            <a:cxnSpLocks/>
          </p:cNvCxnSpPr>
          <p:nvPr/>
        </p:nvCxnSpPr>
        <p:spPr>
          <a:xfrm>
            <a:off x="6791380" y="4322321"/>
            <a:ext cx="9789" cy="105549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D9710A2D-9579-4C42-9B4E-064D592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1" y="260648"/>
            <a:ext cx="8915400" cy="582594"/>
          </a:xfrm>
        </p:spPr>
        <p:txBody>
          <a:bodyPr/>
          <a:lstStyle/>
          <a:p>
            <a:r>
              <a:rPr lang="en-US" altLang="ko-KR" dirty="0"/>
              <a:t>Is Center Match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AE24-AC13-48E8-9EB8-FB6B0B33D445}"/>
              </a:ext>
            </a:extLst>
          </p:cNvPr>
          <p:cNvSpPr txBox="1"/>
          <p:nvPr/>
        </p:nvSpPr>
        <p:spPr>
          <a:xfrm>
            <a:off x="272480" y="996524"/>
            <a:ext cx="9633520" cy="2960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이상의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가까운 위치에 지속적으로 입력된 경우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b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아래 두 경우를 구분해서 처리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실제로 가까운 위치에 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일반 매칭 수행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위치에 지속적으로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되었지만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각각 다른 좌표로 계산된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Center Match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구분 기준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 두 개 이상인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(Finger &gt; 1) 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개수 같은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(Current finger ==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Prev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Finger)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여러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 인정한 영역 내에 존재하는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Rect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Dist.x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, y &lt;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기준을 모두 만족하는 경우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Center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Match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수행</a:t>
            </a:r>
            <a:endParaRPr lang="en-US" altLang="ko-KR" sz="1400" u="sng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0E62E1E-0933-436C-807D-B9D45F9C7241}"/>
              </a:ext>
            </a:extLst>
          </p:cNvPr>
          <p:cNvCxnSpPr>
            <a:cxnSpLocks/>
          </p:cNvCxnSpPr>
          <p:nvPr/>
        </p:nvCxnSpPr>
        <p:spPr>
          <a:xfrm>
            <a:off x="848544" y="6051486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EB42AA-0F6E-4CCD-AFCF-0E7D402FCE42}"/>
              </a:ext>
            </a:extLst>
          </p:cNvPr>
          <p:cNvGrpSpPr/>
          <p:nvPr/>
        </p:nvGrpSpPr>
        <p:grpSpPr>
          <a:xfrm>
            <a:off x="848544" y="4322321"/>
            <a:ext cx="2930655" cy="1440971"/>
            <a:chOff x="848544" y="4322321"/>
            <a:chExt cx="6343317" cy="1440971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60C3D8C-D14D-44EE-99E5-31576DA8469E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5763292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04BFC85-A876-4BA8-A0B4-BCD509692A2E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5475098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953DE2E-38F8-497C-AE23-E152A60FAC1C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5186903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1B0B5D8-3C51-4DE4-BC77-775FC52B857F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4898709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78FC8D8-30EC-46BC-8F4E-3DE8F66A7F9F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4610515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84B9B6-30E5-45E7-BE77-E4D3C727DDAC}"/>
                </a:ext>
              </a:extLst>
            </p:cNvPr>
            <p:cNvCxnSpPr>
              <a:cxnSpLocks/>
            </p:cNvCxnSpPr>
            <p:nvPr/>
          </p:nvCxnSpPr>
          <p:spPr>
            <a:xfrm>
              <a:off x="848544" y="4322321"/>
              <a:ext cx="6343317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95C230-D300-44AD-9739-F3D2C38707D0}"/>
              </a:ext>
            </a:extLst>
          </p:cNvPr>
          <p:cNvGrpSpPr/>
          <p:nvPr/>
        </p:nvGrpSpPr>
        <p:grpSpPr>
          <a:xfrm>
            <a:off x="1240914" y="4077072"/>
            <a:ext cx="5885552" cy="1974414"/>
            <a:chOff x="1240914" y="4105973"/>
            <a:chExt cx="5885552" cy="230555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EA50513-C8C9-499E-9A96-2D42F6AEB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914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3C50AD4-E1B9-4CA3-80B0-4E94FC056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3284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2943725-114E-4306-966D-9C6823F9F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5654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548449-3DCE-4A28-AC6B-5A4182F03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024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C7FCE8C-8645-400D-BC48-9983E0460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395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52F35E1-5B74-4B5F-93B2-80B059802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765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B27EED7-90E7-48FE-91C6-9462F0D31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135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C9814A-5F74-4574-A63D-42FAF59D5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875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F6CEA8B-C054-487A-874C-301D1E6901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245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245C75D-6D66-4A4D-974F-5C58FEB88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4615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91F6CD1-60A3-4249-8985-0F3E560C8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985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E77D050-C87D-4419-8A45-3500B0EFD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9356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47BFCE0-B253-4518-A8A3-09891EC60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1726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8E05DB22-F6C1-4201-B853-5977EF0BA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096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CD4CA13-A88F-478D-9CE0-AC5C2EF45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466" y="410597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B230B7D-B21C-4033-9C5E-0346452A4120}"/>
              </a:ext>
            </a:extLst>
          </p:cNvPr>
          <p:cNvCxnSpPr>
            <a:cxnSpLocks/>
          </p:cNvCxnSpPr>
          <p:nvPr/>
        </p:nvCxnSpPr>
        <p:spPr>
          <a:xfrm flipV="1">
            <a:off x="848544" y="4077072"/>
            <a:ext cx="0" cy="19744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552EB69-8160-40E3-924D-DC21F479EAEB}"/>
              </a:ext>
            </a:extLst>
          </p:cNvPr>
          <p:cNvCxnSpPr>
            <a:cxnSpLocks/>
          </p:cNvCxnSpPr>
          <p:nvPr/>
        </p:nvCxnSpPr>
        <p:spPr>
          <a:xfrm>
            <a:off x="4379875" y="6031091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433D13F-692C-4EBA-ACC6-928F6B6B2B88}"/>
              </a:ext>
            </a:extLst>
          </p:cNvPr>
          <p:cNvCxnSpPr>
            <a:cxnSpLocks/>
          </p:cNvCxnSpPr>
          <p:nvPr/>
        </p:nvCxnSpPr>
        <p:spPr>
          <a:xfrm flipV="1">
            <a:off x="4379875" y="4077072"/>
            <a:ext cx="0" cy="19744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22C82B58-BED8-4C04-8212-48A0BB1F1C25}"/>
              </a:ext>
            </a:extLst>
          </p:cNvPr>
          <p:cNvSpPr/>
          <p:nvPr/>
        </p:nvSpPr>
        <p:spPr>
          <a:xfrm>
            <a:off x="1914759" y="4521170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EB43C77-3BCF-4A2B-88F7-65E6B1005913}"/>
              </a:ext>
            </a:extLst>
          </p:cNvPr>
          <p:cNvSpPr/>
          <p:nvPr/>
        </p:nvSpPr>
        <p:spPr>
          <a:xfrm>
            <a:off x="1522388" y="4809364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EA47EED-6CFC-43A1-8B0A-8190AA1D2E16}"/>
              </a:ext>
            </a:extLst>
          </p:cNvPr>
          <p:cNvSpPr/>
          <p:nvPr/>
        </p:nvSpPr>
        <p:spPr>
          <a:xfrm>
            <a:off x="2335309" y="4794120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8C0AD90-92DA-4F5E-B218-45F0AD19EE24}"/>
              </a:ext>
            </a:extLst>
          </p:cNvPr>
          <p:cNvSpPr/>
          <p:nvPr/>
        </p:nvSpPr>
        <p:spPr>
          <a:xfrm>
            <a:off x="1914759" y="5381964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FA7596C-01B6-4247-BEBE-91D20842537F}"/>
              </a:ext>
            </a:extLst>
          </p:cNvPr>
          <p:cNvSpPr/>
          <p:nvPr/>
        </p:nvSpPr>
        <p:spPr>
          <a:xfrm>
            <a:off x="1983732" y="5138374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5F8FBC-9F89-49B7-80C1-F5A6C397B656}"/>
              </a:ext>
            </a:extLst>
          </p:cNvPr>
          <p:cNvCxnSpPr>
            <a:stCxn id="121" idx="4"/>
            <a:endCxn id="125" idx="0"/>
          </p:cNvCxnSpPr>
          <p:nvPr/>
        </p:nvCxnSpPr>
        <p:spPr>
          <a:xfrm>
            <a:off x="2025655" y="4730348"/>
            <a:ext cx="20256" cy="408026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FB0A2B5-4C42-4F0C-8B0F-78A7CA28AAFF}"/>
              </a:ext>
            </a:extLst>
          </p:cNvPr>
          <p:cNvCxnSpPr>
            <a:cxnSpLocks/>
            <a:stCxn id="122" idx="5"/>
            <a:endCxn id="125" idx="1"/>
          </p:cNvCxnSpPr>
          <p:nvPr/>
        </p:nvCxnSpPr>
        <p:spPr>
          <a:xfrm>
            <a:off x="1711698" y="4987909"/>
            <a:ext cx="290246" cy="168677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24FB73B-74AD-4A47-8AB6-2F0255EA0D65}"/>
              </a:ext>
            </a:extLst>
          </p:cNvPr>
          <p:cNvCxnSpPr>
            <a:cxnSpLocks/>
            <a:stCxn id="123" idx="3"/>
            <a:endCxn id="125" idx="7"/>
          </p:cNvCxnSpPr>
          <p:nvPr/>
        </p:nvCxnSpPr>
        <p:spPr>
          <a:xfrm flipH="1">
            <a:off x="2089878" y="4972665"/>
            <a:ext cx="277912" cy="18392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40187AE-2E67-4407-A928-9FDB6D648860}"/>
              </a:ext>
            </a:extLst>
          </p:cNvPr>
          <p:cNvCxnSpPr>
            <a:cxnSpLocks/>
            <a:stCxn id="124" idx="0"/>
            <a:endCxn id="125" idx="4"/>
          </p:cNvCxnSpPr>
          <p:nvPr/>
        </p:nvCxnSpPr>
        <p:spPr>
          <a:xfrm flipV="1">
            <a:off x="2025655" y="5262732"/>
            <a:ext cx="20256" cy="11923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330295E8-8A17-461C-A4F9-FEAF27260585}"/>
              </a:ext>
            </a:extLst>
          </p:cNvPr>
          <p:cNvSpPr/>
          <p:nvPr/>
        </p:nvSpPr>
        <p:spPr>
          <a:xfrm>
            <a:off x="6232696" y="421321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25D4CF21-DE1C-4AC7-9717-4234347D9310}"/>
              </a:ext>
            </a:extLst>
          </p:cNvPr>
          <p:cNvSpPr/>
          <p:nvPr/>
        </p:nvSpPr>
        <p:spPr>
          <a:xfrm>
            <a:off x="5840325" y="4501412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49330B7-CA6D-4590-B8FC-CADEDC2F872F}"/>
              </a:ext>
            </a:extLst>
          </p:cNvPr>
          <p:cNvSpPr/>
          <p:nvPr/>
        </p:nvSpPr>
        <p:spPr>
          <a:xfrm>
            <a:off x="6653246" y="448616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AEAF9DC-7EA9-4917-8C3A-2D7F70B3C84A}"/>
              </a:ext>
            </a:extLst>
          </p:cNvPr>
          <p:cNvSpPr/>
          <p:nvPr/>
        </p:nvSpPr>
        <p:spPr>
          <a:xfrm>
            <a:off x="6232696" y="5074012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8E813A5-5762-4D08-ABD3-A11124A73ADC}"/>
              </a:ext>
            </a:extLst>
          </p:cNvPr>
          <p:cNvSpPr/>
          <p:nvPr/>
        </p:nvSpPr>
        <p:spPr>
          <a:xfrm>
            <a:off x="6301669" y="4830422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5152E26-6016-4DA6-AAD2-8A734D06B27D}"/>
              </a:ext>
            </a:extLst>
          </p:cNvPr>
          <p:cNvCxnSpPr>
            <a:stCxn id="131" idx="4"/>
            <a:endCxn id="135" idx="0"/>
          </p:cNvCxnSpPr>
          <p:nvPr/>
        </p:nvCxnSpPr>
        <p:spPr>
          <a:xfrm>
            <a:off x="6343592" y="4422396"/>
            <a:ext cx="20256" cy="408026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FE01A68A-ED91-4B31-89F8-C2423CB9CA48}"/>
              </a:ext>
            </a:extLst>
          </p:cNvPr>
          <p:cNvCxnSpPr>
            <a:cxnSpLocks/>
            <a:stCxn id="132" idx="5"/>
            <a:endCxn id="135" idx="1"/>
          </p:cNvCxnSpPr>
          <p:nvPr/>
        </p:nvCxnSpPr>
        <p:spPr>
          <a:xfrm>
            <a:off x="6029635" y="4679957"/>
            <a:ext cx="290246" cy="168677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40331EF-85D1-4300-8159-42198D0388BC}"/>
              </a:ext>
            </a:extLst>
          </p:cNvPr>
          <p:cNvCxnSpPr>
            <a:cxnSpLocks/>
            <a:stCxn id="133" idx="3"/>
            <a:endCxn id="135" idx="7"/>
          </p:cNvCxnSpPr>
          <p:nvPr/>
        </p:nvCxnSpPr>
        <p:spPr>
          <a:xfrm flipH="1">
            <a:off x="6407815" y="4664713"/>
            <a:ext cx="277912" cy="183921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4965F5DD-030B-442E-A433-F5EEAB339A6E}"/>
              </a:ext>
            </a:extLst>
          </p:cNvPr>
          <p:cNvCxnSpPr>
            <a:cxnSpLocks/>
            <a:stCxn id="134" idx="0"/>
            <a:endCxn id="135" idx="4"/>
          </p:cNvCxnSpPr>
          <p:nvPr/>
        </p:nvCxnSpPr>
        <p:spPr>
          <a:xfrm flipV="1">
            <a:off x="6343592" y="4954780"/>
            <a:ext cx="20256" cy="119232"/>
          </a:xfrm>
          <a:prstGeom prst="straightConnector1">
            <a:avLst/>
          </a:prstGeom>
          <a:ln w="28575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BD5C59D-AEFE-47A5-A285-5CDC50E3F771}"/>
              </a:ext>
            </a:extLst>
          </p:cNvPr>
          <p:cNvCxnSpPr/>
          <p:nvPr/>
        </p:nvCxnSpPr>
        <p:spPr>
          <a:xfrm>
            <a:off x="5949356" y="5381964"/>
            <a:ext cx="78474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B74834-2834-4A0D-9568-BBB405758F24}"/>
              </a:ext>
            </a:extLst>
          </p:cNvPr>
          <p:cNvSpPr txBox="1"/>
          <p:nvPr/>
        </p:nvSpPr>
        <p:spPr>
          <a:xfrm>
            <a:off x="6088638" y="5468160"/>
            <a:ext cx="5693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Dist.x</a:t>
            </a:r>
            <a:endParaRPr lang="ko-KR" altLang="en-US" sz="1200" b="1" dirty="0" err="1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0A5CACD-D62C-4EBF-91D8-80B213909765}"/>
              </a:ext>
            </a:extLst>
          </p:cNvPr>
          <p:cNvSpPr txBox="1"/>
          <p:nvPr/>
        </p:nvSpPr>
        <p:spPr>
          <a:xfrm>
            <a:off x="6890476" y="4761206"/>
            <a:ext cx="54713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Dist.y</a:t>
            </a:r>
            <a:endParaRPr lang="ko-KR" altLang="en-US" sz="1200" b="1" dirty="0" err="1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EAC1475D-2A9F-4D3B-8228-EF69F97628CF}"/>
              </a:ext>
            </a:extLst>
          </p:cNvPr>
          <p:cNvCxnSpPr>
            <a:cxnSpLocks/>
            <a:stCxn id="125" idx="6"/>
            <a:endCxn id="135" idx="2"/>
          </p:cNvCxnSpPr>
          <p:nvPr/>
        </p:nvCxnSpPr>
        <p:spPr>
          <a:xfrm flipV="1">
            <a:off x="2108090" y="4892601"/>
            <a:ext cx="4193579" cy="3079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7DB4459-CCC2-4733-857B-8C9E807FB9F9}"/>
              </a:ext>
            </a:extLst>
          </p:cNvPr>
          <p:cNvSpPr txBox="1"/>
          <p:nvPr/>
        </p:nvSpPr>
        <p:spPr>
          <a:xfrm>
            <a:off x="1805335" y="6069619"/>
            <a:ext cx="10387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Past Frame</a:t>
            </a:r>
            <a:endParaRPr lang="ko-KR" altLang="en-US" sz="1400" b="1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1E2F31-C0E1-4C28-8601-F2AB67A999AD}"/>
              </a:ext>
            </a:extLst>
          </p:cNvPr>
          <p:cNvSpPr txBox="1"/>
          <p:nvPr/>
        </p:nvSpPr>
        <p:spPr>
          <a:xfrm>
            <a:off x="5336666" y="6066898"/>
            <a:ext cx="12884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Current Frame</a:t>
            </a:r>
            <a:endParaRPr lang="ko-KR" altLang="en-US" sz="1400" b="1" dirty="0" err="1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026AF74-D704-4524-A246-572989F10726}"/>
              </a:ext>
            </a:extLst>
          </p:cNvPr>
          <p:cNvSpPr txBox="1"/>
          <p:nvPr/>
        </p:nvSpPr>
        <p:spPr>
          <a:xfrm>
            <a:off x="7727143" y="4077072"/>
            <a:ext cx="1875885" cy="888833"/>
          </a:xfrm>
          <a:prstGeom prst="rect">
            <a:avLst/>
          </a:prstGeom>
          <a:solidFill>
            <a:srgbClr val="F3F7F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Ex. Match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Dist.x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Dist.y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Thd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Center Match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수행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253252B-3FDD-465E-8621-C57ADA0F568A}"/>
              </a:ext>
            </a:extLst>
          </p:cNvPr>
          <p:cNvSpPr/>
          <p:nvPr/>
        </p:nvSpPr>
        <p:spPr>
          <a:xfrm>
            <a:off x="7782156" y="5309286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#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0F2E283-66BB-4B65-8456-6FC18293BC51}"/>
              </a:ext>
            </a:extLst>
          </p:cNvPr>
          <p:cNvSpPr txBox="1"/>
          <p:nvPr/>
        </p:nvSpPr>
        <p:spPr>
          <a:xfrm>
            <a:off x="8032815" y="5290764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 좌표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(Org)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C0CE0D-F21F-4762-A402-66C5B42015D0}"/>
              </a:ext>
            </a:extLst>
          </p:cNvPr>
          <p:cNvSpPr txBox="1"/>
          <p:nvPr/>
        </p:nvSpPr>
        <p:spPr>
          <a:xfrm>
            <a:off x="8032815" y="5707925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전체 좌표 평균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D31EE4-B849-4849-80FB-F1E4A77716C9}"/>
              </a:ext>
            </a:extLst>
          </p:cNvPr>
          <p:cNvSpPr/>
          <p:nvPr/>
        </p:nvSpPr>
        <p:spPr>
          <a:xfrm>
            <a:off x="7827079" y="5763292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DDF981C-278B-4A36-A389-16A9F33ECDD7}"/>
              </a:ext>
            </a:extLst>
          </p:cNvPr>
          <p:cNvSpPr txBox="1"/>
          <p:nvPr/>
        </p:nvSpPr>
        <p:spPr>
          <a:xfrm>
            <a:off x="5097021" y="6428628"/>
            <a:ext cx="46641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usCenterMatchDistanceThd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&lt;&lt; POS_BOOST_SHIFT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545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81448"/>
              </p:ext>
            </p:extLst>
          </p:nvPr>
        </p:nvGraphicFramePr>
        <p:xfrm>
          <a:off x="430039" y="1196752"/>
          <a:ext cx="90459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Arial" panose="020B0604020202020204" pitchFamily="34" charset="0"/>
                        </a:rPr>
                        <a:t>usCenterMatchDistanceThd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Center Match Distance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기반으로 예측좌표 사용을 위한 터치 영역의 최대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0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58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Smoothing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Post-Process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Out-In drawing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dirty="0"/>
              <a:t>In-Out drawing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478821" y="649277"/>
            <a:ext cx="3766666" cy="5692294"/>
            <a:chOff x="5324195" y="778199"/>
            <a:chExt cx="3766666" cy="56922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24195" y="4980011"/>
              <a:ext cx="1956141" cy="498904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355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67A86-228B-48B5-8DB4-B86127CA9331}"/>
              </a:ext>
            </a:extLst>
          </p:cNvPr>
          <p:cNvSpPr txBox="1"/>
          <p:nvPr/>
        </p:nvSpPr>
        <p:spPr>
          <a:xfrm>
            <a:off x="272480" y="996524"/>
            <a:ext cx="8424936" cy="2319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현재 좌표를 이용해서 좌표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</a:t>
            </a:r>
            <a:endParaRPr lang="en-US" altLang="ko-KR" sz="14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Jitter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등 원하지 않는 휨 현상을 보정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부드러운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되도록 함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강화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 반영 비중↑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1) Jitter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감소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(Linearity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개선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2) Latency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증가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3)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곡선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시 왜곡 심함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부드럽게 그려지지만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반대로 작은 글씨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혹은 느리게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할 시 주관적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latency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좋지 않음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44A8E3-5104-46D4-99E3-9BBFB3B08B6B}"/>
              </a:ext>
            </a:extLst>
          </p:cNvPr>
          <p:cNvGrpSpPr/>
          <p:nvPr/>
        </p:nvGrpSpPr>
        <p:grpSpPr>
          <a:xfrm>
            <a:off x="2216696" y="3645024"/>
            <a:ext cx="4320480" cy="2520280"/>
            <a:chOff x="1280592" y="2420888"/>
            <a:chExt cx="3422913" cy="2206187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983346B-E29B-42A1-985F-020442A2979C}"/>
                </a:ext>
              </a:extLst>
            </p:cNvPr>
            <p:cNvSpPr/>
            <p:nvPr/>
          </p:nvSpPr>
          <p:spPr bwMode="auto">
            <a:xfrm>
              <a:off x="1861443" y="2893699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BD6C3DBD-0181-42B5-A06C-2813EFE8CB14}"/>
                </a:ext>
              </a:extLst>
            </p:cNvPr>
            <p:cNvSpPr/>
            <p:nvPr/>
          </p:nvSpPr>
          <p:spPr bwMode="auto">
            <a:xfrm>
              <a:off x="2127703" y="2713408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4D5C76A-3D7E-42BE-85B2-C2A80F7CD750}"/>
                </a:ext>
              </a:extLst>
            </p:cNvPr>
            <p:cNvSpPr/>
            <p:nvPr/>
          </p:nvSpPr>
          <p:spPr bwMode="auto">
            <a:xfrm>
              <a:off x="2282370" y="2864535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12B491-1DB6-4817-84C1-C84841169F25}"/>
                </a:ext>
              </a:extLst>
            </p:cNvPr>
            <p:cNvSpPr/>
            <p:nvPr/>
          </p:nvSpPr>
          <p:spPr bwMode="auto">
            <a:xfrm>
              <a:off x="2460528" y="2653752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7D7AAC1-0273-4170-9944-1176BC3F231A}"/>
                </a:ext>
              </a:extLst>
            </p:cNvPr>
            <p:cNvSpPr/>
            <p:nvPr/>
          </p:nvSpPr>
          <p:spPr bwMode="auto">
            <a:xfrm>
              <a:off x="2616173" y="2803553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6D4A4E0-4650-4887-9A43-C83A6CEA6713}"/>
                </a:ext>
              </a:extLst>
            </p:cNvPr>
            <p:cNvSpPr/>
            <p:nvPr/>
          </p:nvSpPr>
          <p:spPr bwMode="auto">
            <a:xfrm>
              <a:off x="2882433" y="2743898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A00F9E8D-7D36-40CE-BBF9-DBE28FB5EEE3}"/>
                </a:ext>
              </a:extLst>
            </p:cNvPr>
            <p:cNvSpPr/>
            <p:nvPr/>
          </p:nvSpPr>
          <p:spPr bwMode="auto">
            <a:xfrm>
              <a:off x="2971513" y="2954681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FDFF16C-7E0C-4149-A340-6B50BAB6657E}"/>
                </a:ext>
              </a:extLst>
            </p:cNvPr>
            <p:cNvSpPr/>
            <p:nvPr/>
          </p:nvSpPr>
          <p:spPr bwMode="auto">
            <a:xfrm>
              <a:off x="3392439" y="2893699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2009BB9-57F2-45B5-AB2E-8BA0803087EE}"/>
                </a:ext>
              </a:extLst>
            </p:cNvPr>
            <p:cNvSpPr/>
            <p:nvPr/>
          </p:nvSpPr>
          <p:spPr bwMode="auto">
            <a:xfrm>
              <a:off x="3836859" y="3165462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9332A772-5B67-4D58-BC1D-BAC3662DAEFC}"/>
                </a:ext>
              </a:extLst>
            </p:cNvPr>
            <p:cNvCxnSpPr>
              <a:cxnSpLocks noChangeShapeType="1"/>
              <a:stCxn id="136" idx="6"/>
            </p:cNvCxnSpPr>
            <p:nvPr/>
          </p:nvCxnSpPr>
          <p:spPr bwMode="auto">
            <a:xfrm flipV="1">
              <a:off x="1950523" y="2803553"/>
              <a:ext cx="198717" cy="14980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DF5130E-1172-4CD9-B9B6-6617AE167DDE}"/>
                </a:ext>
              </a:extLst>
            </p:cNvPr>
            <p:cNvSpPr/>
            <p:nvPr/>
          </p:nvSpPr>
          <p:spPr bwMode="auto">
            <a:xfrm>
              <a:off x="4325328" y="3435899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308D295-7E5F-4E07-904C-7FF1C95066AB}"/>
                </a:ext>
              </a:extLst>
            </p:cNvPr>
            <p:cNvCxnSpPr>
              <a:cxnSpLocks noChangeShapeType="1"/>
              <a:endCxn id="138" idx="1"/>
            </p:cNvCxnSpPr>
            <p:nvPr/>
          </p:nvCxnSpPr>
          <p:spPr bwMode="auto">
            <a:xfrm>
              <a:off x="2215804" y="2822113"/>
              <a:ext cx="80269" cy="5965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0842E0CF-5760-4E32-94D2-588CC3FF2E1B}"/>
                </a:ext>
              </a:extLst>
            </p:cNvPr>
            <p:cNvCxnSpPr>
              <a:cxnSpLocks noChangeShapeType="1"/>
              <a:endCxn id="139" idx="3"/>
            </p:cNvCxnSpPr>
            <p:nvPr/>
          </p:nvCxnSpPr>
          <p:spPr bwMode="auto">
            <a:xfrm flipV="1">
              <a:off x="2371449" y="2755829"/>
              <a:ext cx="101805" cy="12593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4C638874-20F7-462D-8949-547B3CE29A5F}"/>
                </a:ext>
              </a:extLst>
            </p:cNvPr>
            <p:cNvCxnSpPr>
              <a:cxnSpLocks noChangeShapeType="1"/>
              <a:stCxn id="139" idx="5"/>
              <a:endCxn id="140" idx="2"/>
            </p:cNvCxnSpPr>
            <p:nvPr/>
          </p:nvCxnSpPr>
          <p:spPr bwMode="auto">
            <a:xfrm>
              <a:off x="2536883" y="2755829"/>
              <a:ext cx="79290" cy="10737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0046325-4E7F-47A9-9715-2E24BECEEC1F}"/>
                </a:ext>
              </a:extLst>
            </p:cNvPr>
            <p:cNvCxnSpPr>
              <a:cxnSpLocks noChangeShapeType="1"/>
              <a:stCxn id="140" idx="6"/>
            </p:cNvCxnSpPr>
            <p:nvPr/>
          </p:nvCxnSpPr>
          <p:spPr bwMode="auto">
            <a:xfrm flipV="1">
              <a:off x="2705253" y="2803553"/>
              <a:ext cx="189906" cy="5965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1DB5521-4ACA-416D-A0BF-25E9CEE5C1FC}"/>
                </a:ext>
              </a:extLst>
            </p:cNvPr>
            <p:cNvCxnSpPr>
              <a:cxnSpLocks noChangeShapeType="1"/>
              <a:endCxn id="142" idx="1"/>
            </p:cNvCxnSpPr>
            <p:nvPr/>
          </p:nvCxnSpPr>
          <p:spPr bwMode="auto">
            <a:xfrm>
              <a:off x="2971513" y="2864535"/>
              <a:ext cx="12726" cy="10737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3ADC90B-B3B9-4C41-B531-EB59F08FA0C9}"/>
                </a:ext>
              </a:extLst>
            </p:cNvPr>
            <p:cNvCxnSpPr>
              <a:cxnSpLocks noChangeShapeType="1"/>
              <a:endCxn id="143" idx="2"/>
            </p:cNvCxnSpPr>
            <p:nvPr/>
          </p:nvCxnSpPr>
          <p:spPr bwMode="auto">
            <a:xfrm flipV="1">
              <a:off x="3082128" y="2953354"/>
              <a:ext cx="310310" cy="60981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3A3D499D-E7DA-4D2D-BA33-145CD804E873}"/>
                </a:ext>
              </a:extLst>
            </p:cNvPr>
            <p:cNvCxnSpPr>
              <a:cxnSpLocks noChangeShapeType="1"/>
              <a:endCxn id="144" idx="1"/>
            </p:cNvCxnSpPr>
            <p:nvPr/>
          </p:nvCxnSpPr>
          <p:spPr bwMode="auto">
            <a:xfrm>
              <a:off x="3481519" y="2983845"/>
              <a:ext cx="368065" cy="198851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1687EEA4-C7C6-4F07-A748-F40B7A359DE1}"/>
                </a:ext>
              </a:extLst>
            </p:cNvPr>
            <p:cNvCxnSpPr>
              <a:cxnSpLocks noChangeShapeType="1"/>
              <a:endCxn id="146" idx="1"/>
            </p:cNvCxnSpPr>
            <p:nvPr/>
          </p:nvCxnSpPr>
          <p:spPr bwMode="auto">
            <a:xfrm>
              <a:off x="3925938" y="3255608"/>
              <a:ext cx="412116" cy="19752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B965F0E4-9C96-4C92-88EF-F2E1FDC522E2}"/>
                </a:ext>
              </a:extLst>
            </p:cNvPr>
            <p:cNvSpPr/>
            <p:nvPr/>
          </p:nvSpPr>
          <p:spPr bwMode="auto">
            <a:xfrm>
              <a:off x="2349913" y="3646681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916E00A-6B47-44EE-A198-EAFB243F4A66}"/>
                </a:ext>
              </a:extLst>
            </p:cNvPr>
            <p:cNvSpPr/>
            <p:nvPr/>
          </p:nvSpPr>
          <p:spPr bwMode="auto">
            <a:xfrm>
              <a:off x="2527094" y="3675846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37BE4A9-0D4A-4D02-AC80-90D56B009758}"/>
                </a:ext>
              </a:extLst>
            </p:cNvPr>
            <p:cNvSpPr/>
            <p:nvPr/>
          </p:nvSpPr>
          <p:spPr bwMode="auto">
            <a:xfrm>
              <a:off x="2726789" y="3677171"/>
              <a:ext cx="89079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E4D7D8D-DF89-4A37-AED7-45B2F698A02A}"/>
                </a:ext>
              </a:extLst>
            </p:cNvPr>
            <p:cNvSpPr/>
            <p:nvPr/>
          </p:nvSpPr>
          <p:spPr bwMode="auto">
            <a:xfrm>
              <a:off x="1861443" y="3947609"/>
              <a:ext cx="89079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5757AB42-51C6-42A8-A0F3-BFED1E4B90C5}"/>
                </a:ext>
              </a:extLst>
            </p:cNvPr>
            <p:cNvSpPr/>
            <p:nvPr/>
          </p:nvSpPr>
          <p:spPr bwMode="auto">
            <a:xfrm>
              <a:off x="2038624" y="3767317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2740ED05-4DE8-4E01-820C-AE4307D6BF4D}"/>
                </a:ext>
              </a:extLst>
            </p:cNvPr>
            <p:cNvSpPr/>
            <p:nvPr/>
          </p:nvSpPr>
          <p:spPr bwMode="auto">
            <a:xfrm>
              <a:off x="2194269" y="3767317"/>
              <a:ext cx="89079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C74A0B6-6AEB-4022-9EF8-E224AA0D9781}"/>
                </a:ext>
              </a:extLst>
            </p:cNvPr>
            <p:cNvSpPr/>
            <p:nvPr/>
          </p:nvSpPr>
          <p:spPr bwMode="auto">
            <a:xfrm>
              <a:off x="2882433" y="3767317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0037B00-FC72-48CA-BCEB-2E48C2D91C1A}"/>
                </a:ext>
              </a:extLst>
            </p:cNvPr>
            <p:cNvSpPr/>
            <p:nvPr/>
          </p:nvSpPr>
          <p:spPr bwMode="auto">
            <a:xfrm>
              <a:off x="3215258" y="3887953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4A3EC87E-22BB-465F-BC00-453DAF50935C}"/>
                </a:ext>
              </a:extLst>
            </p:cNvPr>
            <p:cNvSpPr/>
            <p:nvPr/>
          </p:nvSpPr>
          <p:spPr bwMode="auto">
            <a:xfrm>
              <a:off x="3593113" y="4036428"/>
              <a:ext cx="89080" cy="11931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7EA2E23-A9D2-491C-931C-B478CFC1D8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949545" y="3857463"/>
              <a:ext cx="133130" cy="120637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022ECAA6-BADF-4671-B40B-079EE67655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7703" y="3826973"/>
              <a:ext cx="88101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06BDD75D-492A-483C-8F43-AE8C4E45E348}"/>
                </a:ext>
              </a:extLst>
            </p:cNvPr>
            <p:cNvCxnSpPr>
              <a:cxnSpLocks noChangeShapeType="1"/>
              <a:stCxn id="123" idx="7"/>
              <a:endCxn id="108" idx="3"/>
            </p:cNvCxnSpPr>
            <p:nvPr/>
          </p:nvCxnSpPr>
          <p:spPr bwMode="auto">
            <a:xfrm flipV="1">
              <a:off x="2269643" y="3748757"/>
              <a:ext cx="92996" cy="35794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B7E635C3-CD09-4230-AD58-4FB93F0C33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38014" y="3706336"/>
              <a:ext cx="101805" cy="18559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040A0044-75B0-4833-B2C8-5284378560B2}"/>
                </a:ext>
              </a:extLst>
            </p:cNvPr>
            <p:cNvCxnSpPr>
              <a:cxnSpLocks noChangeShapeType="1"/>
              <a:stCxn id="109" idx="6"/>
            </p:cNvCxnSpPr>
            <p:nvPr/>
          </p:nvCxnSpPr>
          <p:spPr bwMode="auto">
            <a:xfrm flipV="1">
              <a:off x="2616173" y="3705011"/>
              <a:ext cx="110616" cy="3049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7F0E149-63A6-4081-9A91-B12DCF1DFC33}"/>
                </a:ext>
              </a:extLst>
            </p:cNvPr>
            <p:cNvCxnSpPr>
              <a:cxnSpLocks noChangeShapeType="1"/>
              <a:stCxn id="110" idx="6"/>
              <a:endCxn id="124" idx="1"/>
            </p:cNvCxnSpPr>
            <p:nvPr/>
          </p:nvCxnSpPr>
          <p:spPr bwMode="auto">
            <a:xfrm>
              <a:off x="2815868" y="3736827"/>
              <a:ext cx="79291" cy="47724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599EFDB3-0CCB-4B46-81FB-AB1EB06641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513" y="3838903"/>
              <a:ext cx="256471" cy="78215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441EC1B-79F9-4493-B5A0-C102661AE69E}"/>
                </a:ext>
              </a:extLst>
            </p:cNvPr>
            <p:cNvCxnSpPr>
              <a:cxnSpLocks noChangeShapeType="1"/>
              <a:stCxn id="125" idx="6"/>
            </p:cNvCxnSpPr>
            <p:nvPr/>
          </p:nvCxnSpPr>
          <p:spPr bwMode="auto">
            <a:xfrm>
              <a:off x="3304338" y="3947609"/>
              <a:ext cx="310310" cy="11931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3FBA314-54E5-4294-803E-8612BAF23DFF}"/>
                </a:ext>
              </a:extLst>
            </p:cNvPr>
            <p:cNvCxnSpPr>
              <a:cxnSpLocks noChangeShapeType="1"/>
              <a:stCxn id="126" idx="6"/>
            </p:cNvCxnSpPr>
            <p:nvPr/>
          </p:nvCxnSpPr>
          <p:spPr bwMode="auto">
            <a:xfrm>
              <a:off x="3682193" y="4096084"/>
              <a:ext cx="634325" cy="288996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오른쪽 화살표 254">
              <a:extLst>
                <a:ext uri="{FF2B5EF4-FFF2-40B4-BE49-F238E27FC236}">
                  <a16:creationId xmlns:a16="http://schemas.microsoft.com/office/drawing/2014/main" id="{E6347AE8-80F8-4E1C-982B-704EB906AD03}"/>
                </a:ext>
              </a:extLst>
            </p:cNvPr>
            <p:cNvSpPr/>
            <p:nvPr/>
          </p:nvSpPr>
          <p:spPr bwMode="auto">
            <a:xfrm rot="5400000">
              <a:off x="2954643" y="3293214"/>
              <a:ext cx="330093" cy="288774"/>
            </a:xfrm>
            <a:prstGeom prst="rightArrow">
              <a:avLst/>
            </a:prstGeom>
            <a:solidFill>
              <a:schemeClr val="tx1">
                <a:alpha val="5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>
                <a:latin typeface="Arial" charset="0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7C97B097-5348-4051-8F65-DA0E8472B0BC}"/>
                </a:ext>
              </a:extLst>
            </p:cNvPr>
            <p:cNvSpPr/>
            <p:nvPr/>
          </p:nvSpPr>
          <p:spPr bwMode="auto">
            <a:xfrm>
              <a:off x="4295125" y="4346164"/>
              <a:ext cx="89080" cy="119311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endParaRPr lang="ko-KR" altLang="en-US" dirty="0">
                <a:latin typeface="Arial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B8BC978-333E-432D-9CD8-6BBB425E9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30" y="2475654"/>
              <a:ext cx="794153" cy="215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Original </a:t>
              </a:r>
              <a:r>
                <a:rPr lang="ko-KR" altLang="en-US" sz="10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좌표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4D84F9C-FE71-4386-89E9-D97F57FD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429" y="3550407"/>
              <a:ext cx="794153" cy="215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0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Filtered </a:t>
              </a:r>
              <a:r>
                <a:rPr lang="ko-KR" altLang="en-US" sz="1000" dirty="0">
                  <a:highlight>
                    <a:srgbClr val="FFFFC9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rPr>
                <a:t>좌표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B6C035C-37DA-4C79-AA77-7E3D3B8B822D}"/>
                </a:ext>
              </a:extLst>
            </p:cNvPr>
            <p:cNvSpPr/>
            <p:nvPr/>
          </p:nvSpPr>
          <p:spPr>
            <a:xfrm>
              <a:off x="1280592" y="2420888"/>
              <a:ext cx="3422913" cy="2206187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311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FECE650-BC72-4A8D-95C0-6A143CBF26FF}"/>
              </a:ext>
            </a:extLst>
          </p:cNvPr>
          <p:cNvCxnSpPr>
            <a:cxnSpLocks/>
          </p:cNvCxnSpPr>
          <p:nvPr/>
        </p:nvCxnSpPr>
        <p:spPr>
          <a:xfrm>
            <a:off x="848544" y="6411525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34E7535-F150-4FB1-AE33-B6604EB72EAE}"/>
              </a:ext>
            </a:extLst>
          </p:cNvPr>
          <p:cNvCxnSpPr>
            <a:cxnSpLocks/>
          </p:cNvCxnSpPr>
          <p:nvPr/>
        </p:nvCxnSpPr>
        <p:spPr>
          <a:xfrm>
            <a:off x="848544" y="6123331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C488367-B747-4327-BC9C-B9A501AC3AEC}"/>
              </a:ext>
            </a:extLst>
          </p:cNvPr>
          <p:cNvCxnSpPr>
            <a:cxnSpLocks/>
          </p:cNvCxnSpPr>
          <p:nvPr/>
        </p:nvCxnSpPr>
        <p:spPr>
          <a:xfrm>
            <a:off x="848544" y="5835137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0BCD1AD-93A2-44E5-AF6A-9E57C12FA1AC}"/>
              </a:ext>
            </a:extLst>
          </p:cNvPr>
          <p:cNvCxnSpPr>
            <a:cxnSpLocks/>
          </p:cNvCxnSpPr>
          <p:nvPr/>
        </p:nvCxnSpPr>
        <p:spPr>
          <a:xfrm>
            <a:off x="848544" y="5546943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CB84B1A-CE9C-4209-BDDD-C9A46033B9F5}"/>
              </a:ext>
            </a:extLst>
          </p:cNvPr>
          <p:cNvCxnSpPr>
            <a:cxnSpLocks/>
          </p:cNvCxnSpPr>
          <p:nvPr/>
        </p:nvCxnSpPr>
        <p:spPr>
          <a:xfrm>
            <a:off x="848544" y="5258749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4A18064-D9DE-424D-9FA0-DAF6C9566F69}"/>
              </a:ext>
            </a:extLst>
          </p:cNvPr>
          <p:cNvCxnSpPr>
            <a:cxnSpLocks/>
          </p:cNvCxnSpPr>
          <p:nvPr/>
        </p:nvCxnSpPr>
        <p:spPr>
          <a:xfrm>
            <a:off x="848544" y="4970554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759479F-EF20-4C79-8909-B9AF7834CED1}"/>
              </a:ext>
            </a:extLst>
          </p:cNvPr>
          <p:cNvCxnSpPr>
            <a:cxnSpLocks/>
          </p:cNvCxnSpPr>
          <p:nvPr/>
        </p:nvCxnSpPr>
        <p:spPr>
          <a:xfrm>
            <a:off x="848544" y="4682360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A860331-1353-441B-92AB-23F3E70C2C85}"/>
              </a:ext>
            </a:extLst>
          </p:cNvPr>
          <p:cNvCxnSpPr>
            <a:cxnSpLocks/>
          </p:cNvCxnSpPr>
          <p:nvPr/>
        </p:nvCxnSpPr>
        <p:spPr>
          <a:xfrm flipV="1">
            <a:off x="124091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3F1199E-D8B8-409D-97A8-B5DB8225FAD1}"/>
              </a:ext>
            </a:extLst>
          </p:cNvPr>
          <p:cNvCxnSpPr>
            <a:cxnSpLocks/>
          </p:cNvCxnSpPr>
          <p:nvPr/>
        </p:nvCxnSpPr>
        <p:spPr>
          <a:xfrm flipV="1">
            <a:off x="163328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E4900F-5138-4AFA-80E3-F541235561CD}"/>
              </a:ext>
            </a:extLst>
          </p:cNvPr>
          <p:cNvCxnSpPr>
            <a:cxnSpLocks/>
          </p:cNvCxnSpPr>
          <p:nvPr/>
        </p:nvCxnSpPr>
        <p:spPr>
          <a:xfrm flipV="1">
            <a:off x="202565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EF4D38D-338F-4EF9-84D8-CA713792A19D}"/>
              </a:ext>
            </a:extLst>
          </p:cNvPr>
          <p:cNvCxnSpPr>
            <a:cxnSpLocks/>
          </p:cNvCxnSpPr>
          <p:nvPr/>
        </p:nvCxnSpPr>
        <p:spPr>
          <a:xfrm flipV="1">
            <a:off x="241802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0488E36-E79B-438D-B1F6-8DCBAD2D83CA}"/>
              </a:ext>
            </a:extLst>
          </p:cNvPr>
          <p:cNvCxnSpPr>
            <a:cxnSpLocks/>
          </p:cNvCxnSpPr>
          <p:nvPr/>
        </p:nvCxnSpPr>
        <p:spPr>
          <a:xfrm flipV="1">
            <a:off x="281039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D258642-7A93-4C00-B490-3BC4C94EF9C4}"/>
              </a:ext>
            </a:extLst>
          </p:cNvPr>
          <p:cNvCxnSpPr>
            <a:cxnSpLocks/>
          </p:cNvCxnSpPr>
          <p:nvPr/>
        </p:nvCxnSpPr>
        <p:spPr>
          <a:xfrm flipV="1">
            <a:off x="320276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F50A128-C49F-4D17-8522-F9988029F5D0}"/>
              </a:ext>
            </a:extLst>
          </p:cNvPr>
          <p:cNvCxnSpPr>
            <a:cxnSpLocks/>
          </p:cNvCxnSpPr>
          <p:nvPr/>
        </p:nvCxnSpPr>
        <p:spPr>
          <a:xfrm flipV="1">
            <a:off x="359513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06AE43C-117F-48FA-A32B-7F1D7E9C3FDC}"/>
              </a:ext>
            </a:extLst>
          </p:cNvPr>
          <p:cNvCxnSpPr>
            <a:cxnSpLocks/>
          </p:cNvCxnSpPr>
          <p:nvPr/>
        </p:nvCxnSpPr>
        <p:spPr>
          <a:xfrm flipV="1">
            <a:off x="398750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43F97EC-87B8-4BBF-BC13-E4921CF684E1}"/>
              </a:ext>
            </a:extLst>
          </p:cNvPr>
          <p:cNvCxnSpPr>
            <a:cxnSpLocks/>
          </p:cNvCxnSpPr>
          <p:nvPr/>
        </p:nvCxnSpPr>
        <p:spPr>
          <a:xfrm flipV="1">
            <a:off x="437987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BFA9660-20B5-415B-A817-98F38312DE6A}"/>
              </a:ext>
            </a:extLst>
          </p:cNvPr>
          <p:cNvCxnSpPr>
            <a:cxnSpLocks/>
          </p:cNvCxnSpPr>
          <p:nvPr/>
        </p:nvCxnSpPr>
        <p:spPr>
          <a:xfrm flipV="1">
            <a:off x="477224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E64A2F8-6862-4871-B968-F2B89305AF75}"/>
              </a:ext>
            </a:extLst>
          </p:cNvPr>
          <p:cNvCxnSpPr>
            <a:cxnSpLocks/>
          </p:cNvCxnSpPr>
          <p:nvPr/>
        </p:nvCxnSpPr>
        <p:spPr>
          <a:xfrm flipV="1">
            <a:off x="516461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9CF8DE9-E946-466C-AAB5-86CD7381B814}"/>
              </a:ext>
            </a:extLst>
          </p:cNvPr>
          <p:cNvCxnSpPr>
            <a:cxnSpLocks/>
          </p:cNvCxnSpPr>
          <p:nvPr/>
        </p:nvCxnSpPr>
        <p:spPr>
          <a:xfrm flipV="1">
            <a:off x="555698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09877806-EC2A-428B-B596-F3BC2A298366}"/>
              </a:ext>
            </a:extLst>
          </p:cNvPr>
          <p:cNvCxnSpPr>
            <a:cxnSpLocks/>
          </p:cNvCxnSpPr>
          <p:nvPr/>
        </p:nvCxnSpPr>
        <p:spPr>
          <a:xfrm flipV="1">
            <a:off x="594935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FD1162A-F36F-470B-9D93-8BF07135EEF6}"/>
              </a:ext>
            </a:extLst>
          </p:cNvPr>
          <p:cNvCxnSpPr>
            <a:cxnSpLocks/>
          </p:cNvCxnSpPr>
          <p:nvPr/>
        </p:nvCxnSpPr>
        <p:spPr>
          <a:xfrm flipV="1">
            <a:off x="634172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578D959-81F1-4462-971B-8B718371616D}"/>
              </a:ext>
            </a:extLst>
          </p:cNvPr>
          <p:cNvCxnSpPr>
            <a:cxnSpLocks/>
          </p:cNvCxnSpPr>
          <p:nvPr/>
        </p:nvCxnSpPr>
        <p:spPr>
          <a:xfrm flipV="1">
            <a:off x="673409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132285D-6EF3-4D38-B6A9-4F61CC417778}"/>
              </a:ext>
            </a:extLst>
          </p:cNvPr>
          <p:cNvCxnSpPr>
            <a:cxnSpLocks/>
          </p:cNvCxnSpPr>
          <p:nvPr/>
        </p:nvCxnSpPr>
        <p:spPr>
          <a:xfrm flipV="1">
            <a:off x="712646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62F327D2-BF8D-403F-89BF-3E786844C6AF}"/>
              </a:ext>
            </a:extLst>
          </p:cNvPr>
          <p:cNvSpPr/>
          <p:nvPr/>
        </p:nvSpPr>
        <p:spPr>
          <a:xfrm>
            <a:off x="2688289" y="485058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348A980-FE9A-402B-B4D9-74351E257222}"/>
              </a:ext>
            </a:extLst>
          </p:cNvPr>
          <p:cNvSpPr/>
          <p:nvPr/>
        </p:nvSpPr>
        <p:spPr>
          <a:xfrm>
            <a:off x="1518034" y="5429123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C3A633A-856F-4A45-B105-6617BDC7B60D}"/>
              </a:ext>
            </a:extLst>
          </p:cNvPr>
          <p:cNvSpPr/>
          <p:nvPr/>
        </p:nvSpPr>
        <p:spPr>
          <a:xfrm>
            <a:off x="1154011" y="6013559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9B9E91E-62E8-403D-8E99-7D5649788A27}"/>
              </a:ext>
            </a:extLst>
          </p:cNvPr>
          <p:cNvSpPr/>
          <p:nvPr/>
        </p:nvSpPr>
        <p:spPr>
          <a:xfrm>
            <a:off x="4227153" y="459528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91F9E8CB-9ADE-49D2-ACA1-0281F272A495}"/>
              </a:ext>
            </a:extLst>
          </p:cNvPr>
          <p:cNvSpPr/>
          <p:nvPr/>
        </p:nvSpPr>
        <p:spPr>
          <a:xfrm>
            <a:off x="1390065" y="5730549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C7A12EF-D714-471F-8198-DF588087A278}"/>
              </a:ext>
            </a:extLst>
          </p:cNvPr>
          <p:cNvSpPr/>
          <p:nvPr/>
        </p:nvSpPr>
        <p:spPr>
          <a:xfrm>
            <a:off x="7628755" y="5389201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S0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8FA741-4312-485A-A77F-54E4701FF10C}"/>
              </a:ext>
            </a:extLst>
          </p:cNvPr>
          <p:cNvSpPr txBox="1"/>
          <p:nvPr/>
        </p:nvSpPr>
        <p:spPr>
          <a:xfrm>
            <a:off x="7902982" y="5361072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1D967FE-2230-47F6-AD31-13263CD1D419}"/>
              </a:ext>
            </a:extLst>
          </p:cNvPr>
          <p:cNvSpPr/>
          <p:nvPr/>
        </p:nvSpPr>
        <p:spPr>
          <a:xfrm>
            <a:off x="1890767" y="5180882"/>
            <a:ext cx="221791" cy="209178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949BD89-4EA4-4F30-811B-3B6D73B2FD20}"/>
              </a:ext>
            </a:extLst>
          </p:cNvPr>
          <p:cNvSpPr/>
          <p:nvPr/>
        </p:nvSpPr>
        <p:spPr>
          <a:xfrm>
            <a:off x="7628624" y="5780838"/>
            <a:ext cx="221791" cy="209178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C11D2B-CAB9-4298-B8D0-C3BB86EE62CC}"/>
              </a:ext>
            </a:extLst>
          </p:cNvPr>
          <p:cNvSpPr txBox="1"/>
          <p:nvPr/>
        </p:nvSpPr>
        <p:spPr>
          <a:xfrm>
            <a:off x="7902982" y="5739672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(Pos)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BAD67AC-4F57-4C2B-B8FA-9D7449113D9D}"/>
              </a:ext>
            </a:extLst>
          </p:cNvPr>
          <p:cNvSpPr/>
          <p:nvPr/>
        </p:nvSpPr>
        <p:spPr>
          <a:xfrm>
            <a:off x="7633099" y="4628976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C3C1C2-86BE-4DE8-A699-D9CBE8A2BE07}"/>
              </a:ext>
            </a:extLst>
          </p:cNvPr>
          <p:cNvSpPr txBox="1"/>
          <p:nvPr/>
        </p:nvSpPr>
        <p:spPr>
          <a:xfrm>
            <a:off x="7883758" y="4609153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1CF7E96-5B47-4B85-9EF1-654E165F62B0}"/>
              </a:ext>
            </a:extLst>
          </p:cNvPr>
          <p:cNvSpPr/>
          <p:nvPr/>
        </p:nvSpPr>
        <p:spPr>
          <a:xfrm>
            <a:off x="7628624" y="4982284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2734AF-CC24-47EC-A9CD-73A7FCCABA0E}"/>
              </a:ext>
            </a:extLst>
          </p:cNvPr>
          <p:cNvSpPr txBox="1"/>
          <p:nvPr/>
        </p:nvSpPr>
        <p:spPr>
          <a:xfrm>
            <a:off x="7883758" y="4950671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8424936" cy="3391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1-1.   </a:t>
                </a:r>
                <a:r>
                  <a:rPr lang="en-US" altLang="ko-KR" sz="1400" b="1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SmoothPastOrgInter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en-US" altLang="ko-KR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10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bFingerMeanSmoothing</a:t>
                </a:r>
                <a:r>
                  <a:rPr lang="en-US" altLang="ko-KR" sz="10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=1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SmoothPastOrgInter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/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Avg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Smooth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수행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둘 다 수행되는 경우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OrgPos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,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PastPos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, (</a:t>
                </a:r>
                <a:r>
                  <a:rPr lang="en-US" altLang="ko-KR" sz="12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SmoothPastOrgInter</a:t>
                </a:r>
                <a:r>
                  <a:rPr lang="en-US" altLang="ko-KR" sz="12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값에 따라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) </a:t>
                </a:r>
                <a:r>
                  <a:rPr lang="en-US" altLang="ko-KR" sz="1200" b="1" dirty="0" err="1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Org</a:t>
                </a:r>
                <a:r>
                  <a:rPr lang="en-US" altLang="ko-KR" sz="1200" dirty="0" err="1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Past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좌표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	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평균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(Average)</a:t>
                </a:r>
                <a:endPara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조건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  <a:p>
                <a:pPr marL="1143000" lvl="2" indent="-22860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OrgPast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[0,1,2]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출력 </a:t>
                </a: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(strength&gt;0)</a:t>
                </a:r>
                <a:endParaRPr lang="en-US" altLang="ko-KR" sz="12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1143000" lvl="2" indent="-22860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ko-KR" sz="1200" b="1" i="1">
                        <a:highlight>
                          <a:srgbClr val="C6E6A2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altLang="ko-KR" sz="12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SmoothPastOrgInter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</a:rPr>
                  <a:t> ≤ 4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Ex1)</a:t>
                </a:r>
                <a:r>
                  <a:rPr lang="ko-KR" altLang="en-US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ucSmoothPastOrgInter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ko-KR" sz="1200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1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   	T=(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+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PastPos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[0,1,2]) / 4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Ex2)</a:t>
                </a:r>
                <a:r>
                  <a:rPr lang="ko-KR" altLang="en-US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ucSmoothPastOrgInter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altLang="ko-KR" sz="1200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4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(=1+3)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  	T=(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+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PastPos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[0,1,2] </a:t>
                </a:r>
                <a:r>
                  <a:rPr lang="en-US" altLang="ko-KR" sz="1200" dirty="0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+ </a:t>
                </a:r>
                <a:r>
                  <a:rPr lang="en-US" altLang="ko-KR" sz="1200" dirty="0" err="1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OrgPast</a:t>
                </a:r>
                <a:r>
                  <a:rPr lang="en-US" altLang="ko-KR" sz="1200" dirty="0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[0] + </a:t>
                </a:r>
                <a:r>
                  <a:rPr lang="en-US" altLang="ko-KR" sz="1200" dirty="0" err="1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OrgPast</a:t>
                </a:r>
                <a:r>
                  <a:rPr lang="en-US" altLang="ko-KR" sz="1200" dirty="0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[1] + </a:t>
                </a:r>
                <a:r>
                  <a:rPr lang="en-US" altLang="ko-KR" sz="1200" dirty="0" err="1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OrgPast</a:t>
                </a:r>
                <a:r>
                  <a:rPr lang="en-US" altLang="ko-KR" sz="1200" dirty="0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[2]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 / 7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8424936" cy="3391249"/>
              </a:xfrm>
              <a:prstGeom prst="rect">
                <a:avLst/>
              </a:prstGeom>
              <a:blipFill>
                <a:blip r:embed="rId3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0174A8D-70FB-40BB-B6C0-076BD88AA1B9}"/>
              </a:ext>
            </a:extLst>
          </p:cNvPr>
          <p:cNvSpPr/>
          <p:nvPr/>
        </p:nvSpPr>
        <p:spPr>
          <a:xfrm>
            <a:off x="861046" y="4379731"/>
            <a:ext cx="2340249" cy="2616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ucSmoothPastOrgInter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= </a:t>
            </a:r>
            <a:r>
              <a:rPr lang="en-US" altLang="ko-KR" sz="1100" dirty="0">
                <a:highlight>
                  <a:srgbClr val="C6E6A2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인 경우</a:t>
            </a:r>
            <a:endParaRPr lang="ko-KR" altLang="en-US" sz="11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3D47887-66D0-4A26-9545-AA5F1B1F8EBD}"/>
              </a:ext>
            </a:extLst>
          </p:cNvPr>
          <p:cNvCxnSpPr>
            <a:cxnSpLocks/>
          </p:cNvCxnSpPr>
          <p:nvPr/>
        </p:nvCxnSpPr>
        <p:spPr>
          <a:xfrm flipV="1">
            <a:off x="848544" y="4365103"/>
            <a:ext cx="0" cy="204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68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B51D001-9E89-45B0-AB1F-FCAB2E8A448E}"/>
              </a:ext>
            </a:extLst>
          </p:cNvPr>
          <p:cNvCxnSpPr>
            <a:cxnSpLocks/>
          </p:cNvCxnSpPr>
          <p:nvPr/>
        </p:nvCxnSpPr>
        <p:spPr>
          <a:xfrm>
            <a:off x="848544" y="6411526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82A3953-F006-49FE-8579-5399FFB724AF}"/>
              </a:ext>
            </a:extLst>
          </p:cNvPr>
          <p:cNvCxnSpPr>
            <a:cxnSpLocks/>
          </p:cNvCxnSpPr>
          <p:nvPr/>
        </p:nvCxnSpPr>
        <p:spPr>
          <a:xfrm>
            <a:off x="848544" y="6123332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9C64E0D-1501-4C18-9848-2314F2DDBA9A}"/>
              </a:ext>
            </a:extLst>
          </p:cNvPr>
          <p:cNvCxnSpPr>
            <a:cxnSpLocks/>
          </p:cNvCxnSpPr>
          <p:nvPr/>
        </p:nvCxnSpPr>
        <p:spPr>
          <a:xfrm>
            <a:off x="848544" y="5835138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CA7681-F55C-4466-BCA8-39D74BD01C64}"/>
              </a:ext>
            </a:extLst>
          </p:cNvPr>
          <p:cNvCxnSpPr>
            <a:cxnSpLocks/>
          </p:cNvCxnSpPr>
          <p:nvPr/>
        </p:nvCxnSpPr>
        <p:spPr>
          <a:xfrm>
            <a:off x="848544" y="5546943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0CE2975-0362-468F-98B6-135A3C39FF4B}"/>
              </a:ext>
            </a:extLst>
          </p:cNvPr>
          <p:cNvCxnSpPr>
            <a:cxnSpLocks/>
          </p:cNvCxnSpPr>
          <p:nvPr/>
        </p:nvCxnSpPr>
        <p:spPr>
          <a:xfrm>
            <a:off x="848544" y="5258749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40DAD38-E297-4BBF-AA4A-8DA0CD77FEE3}"/>
              </a:ext>
            </a:extLst>
          </p:cNvPr>
          <p:cNvCxnSpPr>
            <a:cxnSpLocks/>
          </p:cNvCxnSpPr>
          <p:nvPr/>
        </p:nvCxnSpPr>
        <p:spPr>
          <a:xfrm>
            <a:off x="848544" y="4970555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BEB4C0D-40DC-4A56-9903-ED275B39A6BC}"/>
              </a:ext>
            </a:extLst>
          </p:cNvPr>
          <p:cNvCxnSpPr>
            <a:cxnSpLocks/>
          </p:cNvCxnSpPr>
          <p:nvPr/>
        </p:nvCxnSpPr>
        <p:spPr>
          <a:xfrm>
            <a:off x="848544" y="4682361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2752C8D-4F49-4D49-A691-64EBB6B84634}"/>
              </a:ext>
            </a:extLst>
          </p:cNvPr>
          <p:cNvCxnSpPr>
            <a:cxnSpLocks/>
          </p:cNvCxnSpPr>
          <p:nvPr/>
        </p:nvCxnSpPr>
        <p:spPr>
          <a:xfrm flipV="1">
            <a:off x="1240914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5BC6CF7-074C-4653-B1C2-5F28F9CBF510}"/>
              </a:ext>
            </a:extLst>
          </p:cNvPr>
          <p:cNvCxnSpPr>
            <a:cxnSpLocks/>
          </p:cNvCxnSpPr>
          <p:nvPr/>
        </p:nvCxnSpPr>
        <p:spPr>
          <a:xfrm flipV="1">
            <a:off x="1633284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83C817-11BF-4CF2-92A6-4F0B8932DA59}"/>
              </a:ext>
            </a:extLst>
          </p:cNvPr>
          <p:cNvCxnSpPr>
            <a:cxnSpLocks/>
          </p:cNvCxnSpPr>
          <p:nvPr/>
        </p:nvCxnSpPr>
        <p:spPr>
          <a:xfrm flipV="1">
            <a:off x="2025654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958F734-6C9C-4799-A7F9-185BAF837629}"/>
              </a:ext>
            </a:extLst>
          </p:cNvPr>
          <p:cNvCxnSpPr>
            <a:cxnSpLocks/>
          </p:cNvCxnSpPr>
          <p:nvPr/>
        </p:nvCxnSpPr>
        <p:spPr>
          <a:xfrm flipV="1">
            <a:off x="2418024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347BB28-00FF-4A18-8237-C724AA7C9E32}"/>
              </a:ext>
            </a:extLst>
          </p:cNvPr>
          <p:cNvCxnSpPr>
            <a:cxnSpLocks/>
          </p:cNvCxnSpPr>
          <p:nvPr/>
        </p:nvCxnSpPr>
        <p:spPr>
          <a:xfrm flipV="1">
            <a:off x="281039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6C3ABA3-CC19-4A2E-91D8-B750FF231F5D}"/>
              </a:ext>
            </a:extLst>
          </p:cNvPr>
          <p:cNvCxnSpPr>
            <a:cxnSpLocks/>
          </p:cNvCxnSpPr>
          <p:nvPr/>
        </p:nvCxnSpPr>
        <p:spPr>
          <a:xfrm flipV="1">
            <a:off x="320276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5FF3361-74BA-4664-AC86-5DDA0B89FBA5}"/>
              </a:ext>
            </a:extLst>
          </p:cNvPr>
          <p:cNvCxnSpPr>
            <a:cxnSpLocks/>
          </p:cNvCxnSpPr>
          <p:nvPr/>
        </p:nvCxnSpPr>
        <p:spPr>
          <a:xfrm flipV="1">
            <a:off x="359513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2305029-6CDD-4153-99A1-7C537D27D9F3}"/>
              </a:ext>
            </a:extLst>
          </p:cNvPr>
          <p:cNvCxnSpPr>
            <a:cxnSpLocks/>
          </p:cNvCxnSpPr>
          <p:nvPr/>
        </p:nvCxnSpPr>
        <p:spPr>
          <a:xfrm flipV="1">
            <a:off x="398750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F3F52E3-CDB9-4B33-B593-E2807B8E05E3}"/>
              </a:ext>
            </a:extLst>
          </p:cNvPr>
          <p:cNvCxnSpPr>
            <a:cxnSpLocks/>
          </p:cNvCxnSpPr>
          <p:nvPr/>
        </p:nvCxnSpPr>
        <p:spPr>
          <a:xfrm flipV="1">
            <a:off x="437987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B05FEF6-815F-459B-9F11-DB9E88482651}"/>
              </a:ext>
            </a:extLst>
          </p:cNvPr>
          <p:cNvCxnSpPr>
            <a:cxnSpLocks/>
          </p:cNvCxnSpPr>
          <p:nvPr/>
        </p:nvCxnSpPr>
        <p:spPr>
          <a:xfrm flipV="1">
            <a:off x="477224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6EAA8DC-8735-4119-B5CD-3EC3556537FE}"/>
              </a:ext>
            </a:extLst>
          </p:cNvPr>
          <p:cNvCxnSpPr>
            <a:cxnSpLocks/>
          </p:cNvCxnSpPr>
          <p:nvPr/>
        </p:nvCxnSpPr>
        <p:spPr>
          <a:xfrm flipV="1">
            <a:off x="516461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A44A48F-8DCB-46D8-90E3-0200D44BD871}"/>
              </a:ext>
            </a:extLst>
          </p:cNvPr>
          <p:cNvCxnSpPr>
            <a:cxnSpLocks/>
          </p:cNvCxnSpPr>
          <p:nvPr/>
        </p:nvCxnSpPr>
        <p:spPr>
          <a:xfrm flipV="1">
            <a:off x="5556985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55200F-5711-418A-BE4E-F705AC948244}"/>
              </a:ext>
            </a:extLst>
          </p:cNvPr>
          <p:cNvCxnSpPr>
            <a:cxnSpLocks/>
          </p:cNvCxnSpPr>
          <p:nvPr/>
        </p:nvCxnSpPr>
        <p:spPr>
          <a:xfrm flipV="1">
            <a:off x="5949356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9B48A20-0595-4124-A79E-C3F82D7C5766}"/>
              </a:ext>
            </a:extLst>
          </p:cNvPr>
          <p:cNvCxnSpPr>
            <a:cxnSpLocks/>
          </p:cNvCxnSpPr>
          <p:nvPr/>
        </p:nvCxnSpPr>
        <p:spPr>
          <a:xfrm flipV="1">
            <a:off x="6341726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2B3B578-B585-4B2C-9254-C86B414F114B}"/>
              </a:ext>
            </a:extLst>
          </p:cNvPr>
          <p:cNvCxnSpPr>
            <a:cxnSpLocks/>
          </p:cNvCxnSpPr>
          <p:nvPr/>
        </p:nvCxnSpPr>
        <p:spPr>
          <a:xfrm flipV="1">
            <a:off x="6734096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20D82A-1BF8-44D0-B601-B3E6A582F3D6}"/>
              </a:ext>
            </a:extLst>
          </p:cNvPr>
          <p:cNvCxnSpPr>
            <a:cxnSpLocks/>
          </p:cNvCxnSpPr>
          <p:nvPr/>
        </p:nvCxnSpPr>
        <p:spPr>
          <a:xfrm flipV="1">
            <a:off x="7126466" y="4105973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BE35783D-D2BD-4F0D-A580-C789DF806603}"/>
              </a:ext>
            </a:extLst>
          </p:cNvPr>
          <p:cNvSpPr/>
          <p:nvPr/>
        </p:nvSpPr>
        <p:spPr>
          <a:xfrm>
            <a:off x="1518034" y="5429123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EFB8F5A-B5C3-4406-BB15-9C98B259F912}"/>
              </a:ext>
            </a:extLst>
          </p:cNvPr>
          <p:cNvSpPr/>
          <p:nvPr/>
        </p:nvSpPr>
        <p:spPr>
          <a:xfrm>
            <a:off x="1154011" y="601355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7C718E9-E1CE-430C-9791-0D26EF4D9E1F}"/>
              </a:ext>
            </a:extLst>
          </p:cNvPr>
          <p:cNvSpPr/>
          <p:nvPr/>
        </p:nvSpPr>
        <p:spPr>
          <a:xfrm>
            <a:off x="1372258" y="5763454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F3E267-5111-4C09-AC68-FE3FFD656524}"/>
              </a:ext>
            </a:extLst>
          </p:cNvPr>
          <p:cNvSpPr/>
          <p:nvPr/>
        </p:nvSpPr>
        <p:spPr>
          <a:xfrm>
            <a:off x="1792722" y="5472439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D977F96-95BA-4143-A78B-10A18A134AD4}"/>
              </a:ext>
            </a:extLst>
          </p:cNvPr>
          <p:cNvSpPr/>
          <p:nvPr/>
        </p:nvSpPr>
        <p:spPr>
          <a:xfrm>
            <a:off x="2872152" y="5297805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92E15B-8089-4EA8-A71B-28A31B9874C8}"/>
              </a:ext>
            </a:extLst>
          </p:cNvPr>
          <p:cNvSpPr txBox="1"/>
          <p:nvPr/>
        </p:nvSpPr>
        <p:spPr>
          <a:xfrm>
            <a:off x="1357235" y="5858101"/>
            <a:ext cx="543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TMP0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7C0FE4-14D8-4244-BAB9-3BBC84D435F5}"/>
              </a:ext>
            </a:extLst>
          </p:cNvPr>
          <p:cNvSpPr txBox="1"/>
          <p:nvPr/>
        </p:nvSpPr>
        <p:spPr>
          <a:xfrm>
            <a:off x="1739825" y="5581448"/>
            <a:ext cx="524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TMP1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1F2C26-B666-4324-BFD6-AE0D8A50BCA4}"/>
              </a:ext>
            </a:extLst>
          </p:cNvPr>
          <p:cNvSpPr txBox="1"/>
          <p:nvPr/>
        </p:nvSpPr>
        <p:spPr>
          <a:xfrm>
            <a:off x="2949105" y="5258748"/>
            <a:ext cx="563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TMP2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49EAB6F-953B-40D1-8182-E1ED430B311C}"/>
              </a:ext>
            </a:extLst>
          </p:cNvPr>
          <p:cNvSpPr/>
          <p:nvPr/>
        </p:nvSpPr>
        <p:spPr>
          <a:xfrm>
            <a:off x="2846943" y="5083188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7993F2-6CF8-4D41-985D-B2458D55C8D3}"/>
              </a:ext>
            </a:extLst>
          </p:cNvPr>
          <p:cNvSpPr txBox="1"/>
          <p:nvPr/>
        </p:nvSpPr>
        <p:spPr>
          <a:xfrm>
            <a:off x="2931864" y="5030240"/>
            <a:ext cx="515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TMP3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38C4255-9FD6-4578-BFCE-15E45A9A57BF}"/>
              </a:ext>
            </a:extLst>
          </p:cNvPr>
          <p:cNvSpPr/>
          <p:nvPr/>
        </p:nvSpPr>
        <p:spPr>
          <a:xfrm>
            <a:off x="3527950" y="4768163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D922D2E-7AED-46F7-9E13-03BE90B893D4}"/>
              </a:ext>
            </a:extLst>
          </p:cNvPr>
          <p:cNvSpPr txBox="1"/>
          <p:nvPr/>
        </p:nvSpPr>
        <p:spPr>
          <a:xfrm>
            <a:off x="3608263" y="4733565"/>
            <a:ext cx="552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TMP4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B03401E-93BC-4C3A-88F1-1A59B6D70854}"/>
              </a:ext>
            </a:extLst>
          </p:cNvPr>
          <p:cNvSpPr/>
          <p:nvPr/>
        </p:nvSpPr>
        <p:spPr>
          <a:xfrm>
            <a:off x="7633099" y="4628976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D863DC-1804-4BFD-A2D0-91578A7E0022}"/>
              </a:ext>
            </a:extLst>
          </p:cNvPr>
          <p:cNvSpPr txBox="1"/>
          <p:nvPr/>
        </p:nvSpPr>
        <p:spPr>
          <a:xfrm>
            <a:off x="7883758" y="4609153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21AC67A-4AF0-4004-BB8A-B678D87F436B}"/>
              </a:ext>
            </a:extLst>
          </p:cNvPr>
          <p:cNvSpPr/>
          <p:nvPr/>
        </p:nvSpPr>
        <p:spPr>
          <a:xfrm>
            <a:off x="7628624" y="4982284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D3A1F5-E484-460A-8852-98A8B928BB01}"/>
              </a:ext>
            </a:extLst>
          </p:cNvPr>
          <p:cNvSpPr txBox="1"/>
          <p:nvPr/>
        </p:nvSpPr>
        <p:spPr>
          <a:xfrm>
            <a:off x="7883758" y="4950671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67A86-228B-48B5-8DB4-B86127CA9331}"/>
              </a:ext>
            </a:extLst>
          </p:cNvPr>
          <p:cNvSpPr txBox="1"/>
          <p:nvPr/>
        </p:nvSpPr>
        <p:spPr>
          <a:xfrm>
            <a:off x="272480" y="996524"/>
            <a:ext cx="8424936" cy="34324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1-2.  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Avg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1400" b="1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좌표의 평균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TMP0 =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[1]) / 2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TMP1 =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[0]) / 3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TMP2 =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/ 4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TMP3 =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/ 3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TMP4 =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[0]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/ 2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 = (TMP0 + TMP1 + TMP2 + TMP3 + TMP4) / 5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11D90A42-662C-4312-B411-D4A49E89C937}"/>
              </a:ext>
            </a:extLst>
          </p:cNvPr>
          <p:cNvCxnSpPr>
            <a:cxnSpLocks/>
          </p:cNvCxnSpPr>
          <p:nvPr/>
        </p:nvCxnSpPr>
        <p:spPr>
          <a:xfrm flipV="1">
            <a:off x="848544" y="4437112"/>
            <a:ext cx="0" cy="19744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타원 156">
            <a:extLst>
              <a:ext uri="{FF2B5EF4-FFF2-40B4-BE49-F238E27FC236}">
                <a16:creationId xmlns:a16="http://schemas.microsoft.com/office/drawing/2014/main" id="{E56A3451-7F5F-45A1-9F9A-53A955FDE8DB}"/>
              </a:ext>
            </a:extLst>
          </p:cNvPr>
          <p:cNvSpPr/>
          <p:nvPr/>
        </p:nvSpPr>
        <p:spPr>
          <a:xfrm>
            <a:off x="2688289" y="485058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885A4053-30CB-4D39-BE83-231B987732D9}"/>
              </a:ext>
            </a:extLst>
          </p:cNvPr>
          <p:cNvSpPr/>
          <p:nvPr/>
        </p:nvSpPr>
        <p:spPr>
          <a:xfrm>
            <a:off x="4227153" y="459528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FFB38DB9-D0BB-483C-8DAC-387544365782}"/>
              </a:ext>
            </a:extLst>
          </p:cNvPr>
          <p:cNvSpPr/>
          <p:nvPr/>
        </p:nvSpPr>
        <p:spPr>
          <a:xfrm>
            <a:off x="2436585" y="5252455"/>
            <a:ext cx="212159" cy="200094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</a:t>
            </a:r>
            <a:endParaRPr lang="ko-KR" altLang="en-US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3163B1-BDFC-4607-B337-E1C877BC1F2C}"/>
              </a:ext>
            </a:extLst>
          </p:cNvPr>
          <p:cNvSpPr/>
          <p:nvPr/>
        </p:nvSpPr>
        <p:spPr>
          <a:xfrm>
            <a:off x="7628624" y="5374312"/>
            <a:ext cx="221791" cy="209178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FE274-FC48-47A9-97C6-1AB06FF9F98A}"/>
              </a:ext>
            </a:extLst>
          </p:cNvPr>
          <p:cNvSpPr txBox="1"/>
          <p:nvPr/>
        </p:nvSpPr>
        <p:spPr>
          <a:xfrm>
            <a:off x="7902982" y="5333146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(Pos)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570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98EA55-183B-4E7D-8C1B-B55E8FCB4BE4}"/>
              </a:ext>
            </a:extLst>
          </p:cNvPr>
          <p:cNvCxnSpPr>
            <a:cxnSpLocks/>
          </p:cNvCxnSpPr>
          <p:nvPr/>
        </p:nvCxnSpPr>
        <p:spPr>
          <a:xfrm>
            <a:off x="848544" y="6411525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107BA3-F85D-4FDF-83E2-E38BAFA6AC45}"/>
              </a:ext>
            </a:extLst>
          </p:cNvPr>
          <p:cNvCxnSpPr>
            <a:cxnSpLocks/>
          </p:cNvCxnSpPr>
          <p:nvPr/>
        </p:nvCxnSpPr>
        <p:spPr>
          <a:xfrm>
            <a:off x="848544" y="6123331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F05F1C-EEE1-4717-B6EC-7DBEB5ACC6D8}"/>
              </a:ext>
            </a:extLst>
          </p:cNvPr>
          <p:cNvCxnSpPr>
            <a:cxnSpLocks/>
          </p:cNvCxnSpPr>
          <p:nvPr/>
        </p:nvCxnSpPr>
        <p:spPr>
          <a:xfrm>
            <a:off x="848544" y="5835137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D0F46B-D9AC-4CBD-83BA-2C46C987441A}"/>
              </a:ext>
            </a:extLst>
          </p:cNvPr>
          <p:cNvCxnSpPr>
            <a:cxnSpLocks/>
          </p:cNvCxnSpPr>
          <p:nvPr/>
        </p:nvCxnSpPr>
        <p:spPr>
          <a:xfrm>
            <a:off x="848544" y="5546943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F2FE4C-AE16-474C-996C-3A7CFE8A5B6A}"/>
              </a:ext>
            </a:extLst>
          </p:cNvPr>
          <p:cNvCxnSpPr>
            <a:cxnSpLocks/>
          </p:cNvCxnSpPr>
          <p:nvPr/>
        </p:nvCxnSpPr>
        <p:spPr>
          <a:xfrm>
            <a:off x="848544" y="5258749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ADF7C0-E224-4DEB-9030-07787DB3D20F}"/>
              </a:ext>
            </a:extLst>
          </p:cNvPr>
          <p:cNvCxnSpPr>
            <a:cxnSpLocks/>
          </p:cNvCxnSpPr>
          <p:nvPr/>
        </p:nvCxnSpPr>
        <p:spPr>
          <a:xfrm>
            <a:off x="848544" y="4970554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CD80DF-25DA-435A-9884-B06A93451378}"/>
              </a:ext>
            </a:extLst>
          </p:cNvPr>
          <p:cNvCxnSpPr>
            <a:cxnSpLocks/>
          </p:cNvCxnSpPr>
          <p:nvPr/>
        </p:nvCxnSpPr>
        <p:spPr>
          <a:xfrm>
            <a:off x="848544" y="4682360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B9E873-DD39-425D-BF66-098F0AE5B043}"/>
              </a:ext>
            </a:extLst>
          </p:cNvPr>
          <p:cNvCxnSpPr>
            <a:cxnSpLocks/>
          </p:cNvCxnSpPr>
          <p:nvPr/>
        </p:nvCxnSpPr>
        <p:spPr>
          <a:xfrm flipV="1">
            <a:off x="124091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533364-F8AE-405D-8541-78B470B1899B}"/>
              </a:ext>
            </a:extLst>
          </p:cNvPr>
          <p:cNvCxnSpPr>
            <a:cxnSpLocks/>
          </p:cNvCxnSpPr>
          <p:nvPr/>
        </p:nvCxnSpPr>
        <p:spPr>
          <a:xfrm flipV="1">
            <a:off x="163328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339496-A5BD-4BD5-BFF9-DC68408D0B51}"/>
              </a:ext>
            </a:extLst>
          </p:cNvPr>
          <p:cNvCxnSpPr>
            <a:cxnSpLocks/>
          </p:cNvCxnSpPr>
          <p:nvPr/>
        </p:nvCxnSpPr>
        <p:spPr>
          <a:xfrm flipV="1">
            <a:off x="202565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E72989-993B-476B-ACBA-32E7EEDE213E}"/>
              </a:ext>
            </a:extLst>
          </p:cNvPr>
          <p:cNvCxnSpPr>
            <a:cxnSpLocks/>
          </p:cNvCxnSpPr>
          <p:nvPr/>
        </p:nvCxnSpPr>
        <p:spPr>
          <a:xfrm flipV="1">
            <a:off x="2418024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3919B2-DC9B-4872-A7B9-63C1762F8284}"/>
              </a:ext>
            </a:extLst>
          </p:cNvPr>
          <p:cNvCxnSpPr>
            <a:cxnSpLocks/>
          </p:cNvCxnSpPr>
          <p:nvPr/>
        </p:nvCxnSpPr>
        <p:spPr>
          <a:xfrm flipV="1">
            <a:off x="281039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FBF1C4C-637D-47F1-8216-5C30A7CF7C55}"/>
              </a:ext>
            </a:extLst>
          </p:cNvPr>
          <p:cNvCxnSpPr>
            <a:cxnSpLocks/>
          </p:cNvCxnSpPr>
          <p:nvPr/>
        </p:nvCxnSpPr>
        <p:spPr>
          <a:xfrm flipV="1">
            <a:off x="320276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B32D9A-AE5A-4709-8AB6-5F9838BB2B81}"/>
              </a:ext>
            </a:extLst>
          </p:cNvPr>
          <p:cNvCxnSpPr>
            <a:cxnSpLocks/>
          </p:cNvCxnSpPr>
          <p:nvPr/>
        </p:nvCxnSpPr>
        <p:spPr>
          <a:xfrm flipV="1">
            <a:off x="359513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86B44-BE75-49A2-A88A-B58506EF12FD}"/>
              </a:ext>
            </a:extLst>
          </p:cNvPr>
          <p:cNvCxnSpPr>
            <a:cxnSpLocks/>
          </p:cNvCxnSpPr>
          <p:nvPr/>
        </p:nvCxnSpPr>
        <p:spPr>
          <a:xfrm flipV="1">
            <a:off x="398750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C79C653-6D28-4F86-89CA-0A7FA3E87DB7}"/>
              </a:ext>
            </a:extLst>
          </p:cNvPr>
          <p:cNvCxnSpPr>
            <a:cxnSpLocks/>
          </p:cNvCxnSpPr>
          <p:nvPr/>
        </p:nvCxnSpPr>
        <p:spPr>
          <a:xfrm flipV="1">
            <a:off x="437987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6B94271-2282-4D69-997E-19FB650FEDBA}"/>
              </a:ext>
            </a:extLst>
          </p:cNvPr>
          <p:cNvCxnSpPr>
            <a:cxnSpLocks/>
          </p:cNvCxnSpPr>
          <p:nvPr/>
        </p:nvCxnSpPr>
        <p:spPr>
          <a:xfrm flipV="1">
            <a:off x="477224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A6F60F-0C37-4AC7-BE8A-273EBE1CE3AD}"/>
              </a:ext>
            </a:extLst>
          </p:cNvPr>
          <p:cNvCxnSpPr>
            <a:cxnSpLocks/>
          </p:cNvCxnSpPr>
          <p:nvPr/>
        </p:nvCxnSpPr>
        <p:spPr>
          <a:xfrm flipV="1">
            <a:off x="516461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5E8066-8ABE-4CB0-9D94-171A4375C964}"/>
              </a:ext>
            </a:extLst>
          </p:cNvPr>
          <p:cNvCxnSpPr>
            <a:cxnSpLocks/>
          </p:cNvCxnSpPr>
          <p:nvPr/>
        </p:nvCxnSpPr>
        <p:spPr>
          <a:xfrm flipV="1">
            <a:off x="5556985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C2E574-53D2-46DB-A75E-6499F1BDD9FB}"/>
              </a:ext>
            </a:extLst>
          </p:cNvPr>
          <p:cNvCxnSpPr>
            <a:cxnSpLocks/>
          </p:cNvCxnSpPr>
          <p:nvPr/>
        </p:nvCxnSpPr>
        <p:spPr>
          <a:xfrm flipV="1">
            <a:off x="594935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7807E51-81F2-4FC1-BC92-3BF9ECD2F6F9}"/>
              </a:ext>
            </a:extLst>
          </p:cNvPr>
          <p:cNvCxnSpPr>
            <a:cxnSpLocks/>
          </p:cNvCxnSpPr>
          <p:nvPr/>
        </p:nvCxnSpPr>
        <p:spPr>
          <a:xfrm flipV="1">
            <a:off x="634172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CFECE21-0577-42B0-9431-58229A2ED8A2}"/>
              </a:ext>
            </a:extLst>
          </p:cNvPr>
          <p:cNvCxnSpPr>
            <a:cxnSpLocks/>
          </p:cNvCxnSpPr>
          <p:nvPr/>
        </p:nvCxnSpPr>
        <p:spPr>
          <a:xfrm flipV="1">
            <a:off x="673409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EA1A40-9D8A-4A06-9C72-A63C872983DD}"/>
              </a:ext>
            </a:extLst>
          </p:cNvPr>
          <p:cNvCxnSpPr>
            <a:cxnSpLocks/>
          </p:cNvCxnSpPr>
          <p:nvPr/>
        </p:nvCxnSpPr>
        <p:spPr>
          <a:xfrm flipV="1">
            <a:off x="7126466" y="4105972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459D29F-FC1E-46FE-BA5B-9ACD92AA417A}"/>
              </a:ext>
            </a:extLst>
          </p:cNvPr>
          <p:cNvSpPr/>
          <p:nvPr/>
        </p:nvSpPr>
        <p:spPr>
          <a:xfrm>
            <a:off x="2688289" y="485058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27D8D63-E5C5-4BFA-A21B-F90678C49C64}"/>
              </a:ext>
            </a:extLst>
          </p:cNvPr>
          <p:cNvSpPr/>
          <p:nvPr/>
        </p:nvSpPr>
        <p:spPr>
          <a:xfrm>
            <a:off x="1518034" y="5429123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A50C5E-738E-479D-AD0B-BC7510D2639A}"/>
              </a:ext>
            </a:extLst>
          </p:cNvPr>
          <p:cNvSpPr/>
          <p:nvPr/>
        </p:nvSpPr>
        <p:spPr>
          <a:xfrm>
            <a:off x="1154011" y="601355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012B6C-A5A7-4E8A-B785-466419D1561E}"/>
              </a:ext>
            </a:extLst>
          </p:cNvPr>
          <p:cNvSpPr/>
          <p:nvPr/>
        </p:nvSpPr>
        <p:spPr>
          <a:xfrm>
            <a:off x="4227153" y="459528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865FC9-B152-4B83-BBE6-EBB0EDF90849}"/>
              </a:ext>
            </a:extLst>
          </p:cNvPr>
          <p:cNvSpPr/>
          <p:nvPr/>
        </p:nvSpPr>
        <p:spPr>
          <a:xfrm>
            <a:off x="1390065" y="5730549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91F33E7-72D7-46BA-AA3C-2CA02D457829}"/>
              </a:ext>
            </a:extLst>
          </p:cNvPr>
          <p:cNvSpPr/>
          <p:nvPr/>
        </p:nvSpPr>
        <p:spPr>
          <a:xfrm>
            <a:off x="7628755" y="5389201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S0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360B81-3CFB-404B-9EEE-9D611E22C489}"/>
              </a:ext>
            </a:extLst>
          </p:cNvPr>
          <p:cNvSpPr txBox="1"/>
          <p:nvPr/>
        </p:nvSpPr>
        <p:spPr>
          <a:xfrm>
            <a:off x="7902982" y="5361072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943962-EFFC-40A4-B7F0-A4A5AFABCC57}"/>
              </a:ext>
            </a:extLst>
          </p:cNvPr>
          <p:cNvSpPr/>
          <p:nvPr/>
        </p:nvSpPr>
        <p:spPr>
          <a:xfrm>
            <a:off x="1928664" y="5438121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295855-2F1A-4020-918E-340441263D14}"/>
              </a:ext>
            </a:extLst>
          </p:cNvPr>
          <p:cNvCxnSpPr>
            <a:cxnSpLocks/>
            <a:stCxn id="52" idx="7"/>
            <a:endCxn id="35" idx="3"/>
          </p:cNvCxnSpPr>
          <p:nvPr/>
        </p:nvCxnSpPr>
        <p:spPr>
          <a:xfrm flipV="1">
            <a:off x="1579375" y="4773832"/>
            <a:ext cx="2680259" cy="987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97B15D-42A4-4CAB-911C-8FE003F9B7A5}"/>
              </a:ext>
            </a:extLst>
          </p:cNvPr>
          <p:cNvSpPr txBox="1"/>
          <p:nvPr/>
        </p:nvSpPr>
        <p:spPr>
          <a:xfrm>
            <a:off x="2782946" y="5257957"/>
            <a:ext cx="70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B1A95EB-700D-4AA8-A70F-E11F0B7899B1}"/>
              </a:ext>
            </a:extLst>
          </p:cNvPr>
          <p:cNvSpPr/>
          <p:nvPr/>
        </p:nvSpPr>
        <p:spPr>
          <a:xfrm>
            <a:off x="7628624" y="5780838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620-2D4F-4399-8303-D1BADF1A8196}"/>
              </a:ext>
            </a:extLst>
          </p:cNvPr>
          <p:cNvSpPr txBox="1"/>
          <p:nvPr/>
        </p:nvSpPr>
        <p:spPr>
          <a:xfrm>
            <a:off x="7902982" y="5739672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(Pos)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67A86-228B-48B5-8DB4-B86127CA9331}"/>
              </a:ext>
            </a:extLst>
          </p:cNvPr>
          <p:cNvSpPr txBox="1"/>
          <p:nvPr/>
        </p:nvSpPr>
        <p:spPr>
          <a:xfrm>
            <a:off x="272479" y="996524"/>
            <a:ext cx="9505055" cy="33450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2.   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Distance-based Smoothing</a:t>
            </a: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Pos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좌표간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distance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기반 </a:t>
            </a:r>
            <a:r>
              <a:rPr lang="ko-KR" altLang="en-US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가중치 합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(Weighted Sum)</a:t>
            </a: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distance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Pos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좌표간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distance) + </a:t>
            </a:r>
            <a:r>
              <a:rPr lang="en-US" altLang="ko-KR" sz="10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cDisSmoothOffset</a:t>
            </a:r>
            <a:endParaRPr lang="en-US" altLang="ko-KR" sz="10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Pos = ((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– distance) x </a:t>
            </a:r>
            <a:r>
              <a:rPr lang="en-US" altLang="ko-KR" sz="12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(distance x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+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/2) /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* 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=BV(</a:t>
            </a:r>
            <a:r>
              <a:rPr lang="en-US" altLang="ko-KR" sz="10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lMoveSmoothingLevel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	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	</a:t>
            </a: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5AF98A-3921-47F5-999E-F0DA0DDC5BD3}"/>
              </a:ext>
            </a:extLst>
          </p:cNvPr>
          <p:cNvCxnSpPr>
            <a:cxnSpLocks/>
          </p:cNvCxnSpPr>
          <p:nvPr/>
        </p:nvCxnSpPr>
        <p:spPr>
          <a:xfrm flipV="1">
            <a:off x="848544" y="4365103"/>
            <a:ext cx="0" cy="204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A555939-92F5-4608-8088-E1D9BA7A717E}"/>
              </a:ext>
            </a:extLst>
          </p:cNvPr>
          <p:cNvSpPr/>
          <p:nvPr/>
        </p:nvSpPr>
        <p:spPr>
          <a:xfrm>
            <a:off x="7633099" y="4628976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DA12C8-8CAE-42E4-912A-98D2E4EFEEA6}"/>
              </a:ext>
            </a:extLst>
          </p:cNvPr>
          <p:cNvSpPr txBox="1"/>
          <p:nvPr/>
        </p:nvSpPr>
        <p:spPr>
          <a:xfrm>
            <a:off x="7883758" y="4609153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BB8859-FAE4-4286-9E94-C7A063515EE1}"/>
              </a:ext>
            </a:extLst>
          </p:cNvPr>
          <p:cNvSpPr/>
          <p:nvPr/>
        </p:nvSpPr>
        <p:spPr>
          <a:xfrm>
            <a:off x="7628624" y="4982284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38E5D-712A-43F9-BD56-470573C63311}"/>
              </a:ext>
            </a:extLst>
          </p:cNvPr>
          <p:cNvSpPr txBox="1"/>
          <p:nvPr/>
        </p:nvSpPr>
        <p:spPr>
          <a:xfrm>
            <a:off x="7883758" y="4950671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#1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4028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FINGER_LF_VER1_EN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사용가능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단위로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별로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몇 개의 값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간격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ucLineFilterColOffset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Max/Min limit(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sLineFilterUpLimit</a:t>
            </a: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sLineFilterLowLimit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범위에 속하는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보상 값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sampling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값들을 </a:t>
            </a: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Average</a:t>
            </a: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별 보상 값 적용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예외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Line Filter </a:t>
            </a:r>
            <a:r>
              <a:rPr lang="ko-KR" altLang="en-US" sz="1400" dirty="0" err="1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재수행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경우 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AutoNum type="arabicPeriod" startAt="2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cLineFilterMinTH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(Power on touch)</a:t>
            </a: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(power on touch) touch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된 상태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감도 높은 상태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로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baseline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계산되는 경우 </a:t>
            </a:r>
            <a:endParaRPr lang="en-US" altLang="ko-KR" sz="12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       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원래보다 높게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baseline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형성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touch </a:t>
            </a:r>
            <a:r>
              <a:rPr lang="ko-KR" altLang="en-US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떼면 </a:t>
            </a:r>
            <a:r>
              <a:rPr lang="en-US" altLang="ko-KR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(-) </a:t>
            </a:r>
            <a:r>
              <a:rPr lang="ko-KR" altLang="en-US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값으로</a:t>
            </a:r>
            <a:r>
              <a:rPr lang="en-US" altLang="ko-KR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sz="1200" u="sng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형성됨</a:t>
            </a:r>
            <a:endParaRPr lang="en-US" altLang="ko-KR" sz="1200" u="sng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(Original) Touch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입력 중에는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baseline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계산되지 않음 </a:t>
            </a:r>
            <a:endParaRPr lang="en-US" altLang="ko-KR" sz="12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          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예외상황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! (raw data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대한 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average </a:t>
            </a:r>
            <a:r>
              <a:rPr lang="ko-KR" altLang="en-US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계산해서 처리</a:t>
            </a:r>
            <a:r>
              <a:rPr lang="en-US" altLang="ko-KR" sz="12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6FADA-97FE-4165-B191-FF469EA36741}"/>
              </a:ext>
            </a:extLst>
          </p:cNvPr>
          <p:cNvSpPr/>
          <p:nvPr/>
        </p:nvSpPr>
        <p:spPr>
          <a:xfrm>
            <a:off x="247704" y="4996412"/>
            <a:ext cx="9410592" cy="13849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75C182-EE2C-4A54-87ED-F88A22F0BF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164" y="5114041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E2350D-C7E6-4532-995D-AD43C0D7076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164" y="5941144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AB69A3-8079-4E79-969A-BB388C1534AB}"/>
              </a:ext>
            </a:extLst>
          </p:cNvPr>
          <p:cNvSpPr txBox="1"/>
          <p:nvPr/>
        </p:nvSpPr>
        <p:spPr>
          <a:xfrm>
            <a:off x="4820554" y="4396917"/>
            <a:ext cx="4812966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limit: 3 / Max limit: 7 /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값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Average(5,6,5,4,6) = 5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47A6945-2281-4A4D-BA68-14A52681B7B2}"/>
              </a:ext>
            </a:extLst>
          </p:cNvPr>
          <p:cNvSpPr/>
          <p:nvPr/>
        </p:nvSpPr>
        <p:spPr>
          <a:xfrm>
            <a:off x="4649403" y="5540391"/>
            <a:ext cx="484632" cy="369332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5F368-A1D7-461E-9D42-E178BE197FB3}"/>
              </a:ext>
            </a:extLst>
          </p:cNvPr>
          <p:cNvSpPr txBox="1"/>
          <p:nvPr/>
        </p:nvSpPr>
        <p:spPr>
          <a:xfrm>
            <a:off x="5127108" y="5531032"/>
            <a:ext cx="2058140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data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적용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07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C67A86-228B-48B5-8DB4-B86127CA9331}"/>
              </a:ext>
            </a:extLst>
          </p:cNvPr>
          <p:cNvSpPr txBox="1"/>
          <p:nvPr/>
        </p:nvSpPr>
        <p:spPr>
          <a:xfrm>
            <a:off x="272502" y="996524"/>
            <a:ext cx="9505034" cy="287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Distance-based Smoothing “ Vector Prediction ”</a:t>
            </a: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기존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Avg Smoothing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은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Jitter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감소 효과 있으나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Latency(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터치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밀착감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떨어짐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	 Latency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개선위해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Vector Prediction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적용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1.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 좌표들을 이용해 </a:t>
            </a:r>
            <a:r>
              <a:rPr lang="en-US" altLang="ko-KR" sz="12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2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방향 예측</a:t>
            </a:r>
            <a:endParaRPr lang="en-US" altLang="ko-KR" sz="1200" u="sng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2.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실제 좌표를 예측된 직선에 </a:t>
            </a:r>
            <a:r>
              <a:rPr lang="ko-KR" altLang="en-US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정사영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예측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 err="1">
                <a:highlight>
                  <a:srgbClr val="75C4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PredPos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생성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3.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예측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실제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의 가중치 합으로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highlight>
                  <a:srgbClr val="C6E6A2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계산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4.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highlight>
                  <a:srgbClr val="C6E6A2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 프레임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의 가중치 합으로 최종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highlight>
                  <a:srgbClr val="C6E6A2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계산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예측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이전 프레임 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이용해서 최종 좌표 계산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직선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강함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/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곡선일수록 오차 증가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highlight>
                  <a:srgbClr val="C6E6A2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2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추가로 생성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해서 곡선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drawing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시 오차 줄임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FE652A-61E4-4E29-AAFF-772C7DD2153F}"/>
              </a:ext>
            </a:extLst>
          </p:cNvPr>
          <p:cNvSpPr/>
          <p:nvPr/>
        </p:nvSpPr>
        <p:spPr>
          <a:xfrm>
            <a:off x="56459" y="5660599"/>
            <a:ext cx="9721067" cy="1115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827FB8-1CF9-4EBB-8DBB-BCB2B4719F2B}"/>
              </a:ext>
            </a:extLst>
          </p:cNvPr>
          <p:cNvCxnSpPr>
            <a:cxnSpLocks/>
          </p:cNvCxnSpPr>
          <p:nvPr/>
        </p:nvCxnSpPr>
        <p:spPr>
          <a:xfrm>
            <a:off x="848544" y="6813376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973EDE9-4DF6-454A-A6B3-732B66341CFE}"/>
              </a:ext>
            </a:extLst>
          </p:cNvPr>
          <p:cNvCxnSpPr>
            <a:cxnSpLocks/>
          </p:cNvCxnSpPr>
          <p:nvPr/>
        </p:nvCxnSpPr>
        <p:spPr>
          <a:xfrm>
            <a:off x="848544" y="6525182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91CEFEC-5A7C-489A-99BB-BF5C0D641B14}"/>
              </a:ext>
            </a:extLst>
          </p:cNvPr>
          <p:cNvCxnSpPr>
            <a:cxnSpLocks/>
          </p:cNvCxnSpPr>
          <p:nvPr/>
        </p:nvCxnSpPr>
        <p:spPr>
          <a:xfrm>
            <a:off x="848544" y="6236988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4D58BA6-D390-40AD-9741-FA4D515B9B1B}"/>
              </a:ext>
            </a:extLst>
          </p:cNvPr>
          <p:cNvCxnSpPr>
            <a:cxnSpLocks/>
          </p:cNvCxnSpPr>
          <p:nvPr/>
        </p:nvCxnSpPr>
        <p:spPr>
          <a:xfrm>
            <a:off x="848544" y="5948794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A08686F-25BF-42BE-B3E8-9E597D44A50D}"/>
              </a:ext>
            </a:extLst>
          </p:cNvPr>
          <p:cNvCxnSpPr>
            <a:cxnSpLocks/>
          </p:cNvCxnSpPr>
          <p:nvPr/>
        </p:nvCxnSpPr>
        <p:spPr>
          <a:xfrm>
            <a:off x="848544" y="5660600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42F910A-DEC6-41D5-8B19-4B7680DBC90D}"/>
              </a:ext>
            </a:extLst>
          </p:cNvPr>
          <p:cNvCxnSpPr>
            <a:cxnSpLocks/>
          </p:cNvCxnSpPr>
          <p:nvPr/>
        </p:nvCxnSpPr>
        <p:spPr>
          <a:xfrm>
            <a:off x="848544" y="5372405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BB30491-B211-44D5-9AE0-485E0303D59C}"/>
              </a:ext>
            </a:extLst>
          </p:cNvPr>
          <p:cNvCxnSpPr>
            <a:cxnSpLocks/>
          </p:cNvCxnSpPr>
          <p:nvPr/>
        </p:nvCxnSpPr>
        <p:spPr>
          <a:xfrm>
            <a:off x="848544" y="5084211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3D30D7-0FF8-468F-B352-4ED425D28126}"/>
              </a:ext>
            </a:extLst>
          </p:cNvPr>
          <p:cNvGrpSpPr/>
          <p:nvPr/>
        </p:nvGrpSpPr>
        <p:grpSpPr>
          <a:xfrm>
            <a:off x="1240914" y="4727286"/>
            <a:ext cx="5885552" cy="2086090"/>
            <a:chOff x="1240914" y="4507823"/>
            <a:chExt cx="5885552" cy="2305553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971FC0A-8AC4-4662-AF48-60C97B200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91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484B158-A45D-48D0-845A-C6D17CF19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328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BDB03EA-348D-4A21-B60C-DB4A611CB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565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5BBA7BD-740C-4747-B730-8CFD9DC4D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02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E6734B5-E006-40BD-825B-F225EDDB0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39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6CE1369-173D-4A28-A340-4F72244CF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76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5187BC9-0F28-4407-A009-B4B5A74F3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13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F591CC6-7C5F-4E59-9976-7754B5505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750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703672F-866C-4AB5-951A-4F6B15BA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87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635B1CF-87C0-42E3-9132-B25382022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24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4EB8B6C-B694-46A8-B3A7-698F36F14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461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E4F0D29-E2FB-45DD-84CF-61AB34EA1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98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5A7C36F-8B76-4B86-8E63-423BBB8F5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935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12E54C9-B818-4B13-B71F-2892F108C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172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1B4F966-61A2-4435-A307-1B74A4AFF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09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5BE3DF5-F2C6-4371-8A0D-F54510CAD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46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4FC447E9-1E36-46C1-905A-9F3503F6FE7A}"/>
              </a:ext>
            </a:extLst>
          </p:cNvPr>
          <p:cNvSpPr/>
          <p:nvPr/>
        </p:nvSpPr>
        <p:spPr>
          <a:xfrm>
            <a:off x="2688289" y="525243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E334267-DAFC-428B-9EB2-A0BDD1CCE69C}"/>
              </a:ext>
            </a:extLst>
          </p:cNvPr>
          <p:cNvSpPr/>
          <p:nvPr/>
        </p:nvSpPr>
        <p:spPr>
          <a:xfrm>
            <a:off x="1735726" y="5659511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46FDDCC-19ED-4DD1-B3A7-C737F3D7EBDD}"/>
              </a:ext>
            </a:extLst>
          </p:cNvPr>
          <p:cNvSpPr/>
          <p:nvPr/>
        </p:nvSpPr>
        <p:spPr>
          <a:xfrm>
            <a:off x="1371703" y="624394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2F3D5D5-0EAB-4905-981C-D64001D1BA57}"/>
              </a:ext>
            </a:extLst>
          </p:cNvPr>
          <p:cNvSpPr/>
          <p:nvPr/>
        </p:nvSpPr>
        <p:spPr>
          <a:xfrm>
            <a:off x="7628755" y="5791052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S0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AA9506-3AFF-4BC8-8027-CDE163F4B09F}"/>
              </a:ext>
            </a:extLst>
          </p:cNvPr>
          <p:cNvSpPr txBox="1"/>
          <p:nvPr/>
        </p:nvSpPr>
        <p:spPr>
          <a:xfrm>
            <a:off x="7902982" y="5762923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912F355-9FD7-41D0-9752-80A78D0A6FA9}"/>
              </a:ext>
            </a:extLst>
          </p:cNvPr>
          <p:cNvCxnSpPr>
            <a:cxnSpLocks/>
            <a:stCxn id="83" idx="7"/>
            <a:endCxn id="96" idx="3"/>
          </p:cNvCxnSpPr>
          <p:nvPr/>
        </p:nvCxnSpPr>
        <p:spPr>
          <a:xfrm flipV="1">
            <a:off x="1797067" y="5383373"/>
            <a:ext cx="2040559" cy="60819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C5262D-A32E-4E30-8AD0-887040B3398C}"/>
              </a:ext>
            </a:extLst>
          </p:cNvPr>
          <p:cNvSpPr txBox="1"/>
          <p:nvPr/>
        </p:nvSpPr>
        <p:spPr>
          <a:xfrm>
            <a:off x="2971018" y="5546044"/>
            <a:ext cx="70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137106C-4E2F-404E-B1FD-712C11C645A3}"/>
              </a:ext>
            </a:extLst>
          </p:cNvPr>
          <p:cNvSpPr/>
          <p:nvPr/>
        </p:nvSpPr>
        <p:spPr>
          <a:xfrm>
            <a:off x="7628624" y="6182689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45AD86-93D2-4E1D-8B0B-02A9B99BB6B7}"/>
              </a:ext>
            </a:extLst>
          </p:cNvPr>
          <p:cNvSpPr txBox="1"/>
          <p:nvPr/>
        </p:nvSpPr>
        <p:spPr>
          <a:xfrm>
            <a:off x="7902982" y="6141523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(Pos)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3118F3A-46EA-4EA6-A2CA-A46BFAB0DDB4}"/>
              </a:ext>
            </a:extLst>
          </p:cNvPr>
          <p:cNvSpPr/>
          <p:nvPr/>
        </p:nvSpPr>
        <p:spPr>
          <a:xfrm>
            <a:off x="7633099" y="503082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EBAD83-7ADB-447A-B0E5-C0C14C0F176C}"/>
              </a:ext>
            </a:extLst>
          </p:cNvPr>
          <p:cNvSpPr txBox="1"/>
          <p:nvPr/>
        </p:nvSpPr>
        <p:spPr>
          <a:xfrm>
            <a:off x="7883758" y="5011004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B5E8E1B-24A6-42B5-9D55-E4AD9A7C105F}"/>
              </a:ext>
            </a:extLst>
          </p:cNvPr>
          <p:cNvSpPr/>
          <p:nvPr/>
        </p:nvSpPr>
        <p:spPr>
          <a:xfrm>
            <a:off x="7628624" y="5384135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FF9C82-E7FD-4F83-8931-E7AD4CE8F19F}"/>
              </a:ext>
            </a:extLst>
          </p:cNvPr>
          <p:cNvSpPr txBox="1"/>
          <p:nvPr/>
        </p:nvSpPr>
        <p:spPr>
          <a:xfrm>
            <a:off x="7883758" y="5352522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452F5D-7703-4953-A5B3-384A957C98C3}"/>
              </a:ext>
            </a:extLst>
          </p:cNvPr>
          <p:cNvCxnSpPr>
            <a:cxnSpLocks/>
          </p:cNvCxnSpPr>
          <p:nvPr/>
        </p:nvCxnSpPr>
        <p:spPr>
          <a:xfrm flipV="1">
            <a:off x="848544" y="4766954"/>
            <a:ext cx="0" cy="204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FD5BA6-9A5B-49B6-B1E6-493255EA48C9}"/>
              </a:ext>
            </a:extLst>
          </p:cNvPr>
          <p:cNvSpPr txBox="1"/>
          <p:nvPr/>
        </p:nvSpPr>
        <p:spPr>
          <a:xfrm>
            <a:off x="787950" y="5995951"/>
            <a:ext cx="845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PrevVector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B88FE2B-314D-460D-ACF7-97D8657A7ADF}"/>
              </a:ext>
            </a:extLst>
          </p:cNvPr>
          <p:cNvCxnSpPr>
            <a:cxnSpLocks/>
            <a:stCxn id="99" idx="7"/>
            <a:endCxn id="96" idx="2"/>
          </p:cNvCxnSpPr>
          <p:nvPr/>
        </p:nvCxnSpPr>
        <p:spPr>
          <a:xfrm flipV="1">
            <a:off x="1068762" y="5309417"/>
            <a:ext cx="2736383" cy="1288413"/>
          </a:xfrm>
          <a:prstGeom prst="straightConnector1">
            <a:avLst/>
          </a:prstGeom>
          <a:ln w="190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CC113F4-6923-4A65-886A-D36EB5012945}"/>
              </a:ext>
            </a:extLst>
          </p:cNvPr>
          <p:cNvSpPr txBox="1"/>
          <p:nvPr/>
        </p:nvSpPr>
        <p:spPr>
          <a:xfrm>
            <a:off x="2393908" y="5993359"/>
            <a:ext cx="845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CurrVector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5E5B91-36F7-41DE-8199-439EB73013AF}"/>
              </a:ext>
            </a:extLst>
          </p:cNvPr>
          <p:cNvSpPr txBox="1"/>
          <p:nvPr/>
        </p:nvSpPr>
        <p:spPr>
          <a:xfrm>
            <a:off x="2101558" y="4773978"/>
            <a:ext cx="1253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highlight>
                  <a:srgbClr val="C6E6A2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ProjectionVector</a:t>
            </a:r>
            <a:endParaRPr lang="ko-KR" altLang="en-US" sz="1000" b="1" dirty="0">
              <a:highlight>
                <a:srgbClr val="C6E6A2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5878AAF-0024-429A-B04D-1E4D0A3BB88E}"/>
              </a:ext>
            </a:extLst>
          </p:cNvPr>
          <p:cNvSpPr/>
          <p:nvPr/>
        </p:nvSpPr>
        <p:spPr>
          <a:xfrm rot="3057410">
            <a:off x="3380916" y="4761763"/>
            <a:ext cx="126196" cy="1098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B1B9FFD-B1CC-4E50-B17F-494C5AFD03A1}"/>
              </a:ext>
            </a:extLst>
          </p:cNvPr>
          <p:cNvSpPr/>
          <p:nvPr/>
        </p:nvSpPr>
        <p:spPr>
          <a:xfrm>
            <a:off x="3584848" y="4948014"/>
            <a:ext cx="221791" cy="209178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974765E-9A48-433A-A8D2-F42F25193BE4}"/>
              </a:ext>
            </a:extLst>
          </p:cNvPr>
          <p:cNvSpPr/>
          <p:nvPr/>
        </p:nvSpPr>
        <p:spPr>
          <a:xfrm>
            <a:off x="3805145" y="520482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DA1B953-D76E-4817-9C64-CB7944E315AB}"/>
              </a:ext>
            </a:extLst>
          </p:cNvPr>
          <p:cNvSpPr/>
          <p:nvPr/>
        </p:nvSpPr>
        <p:spPr>
          <a:xfrm>
            <a:off x="879452" y="6567197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343472-172B-43EA-9FD9-717794B88D2D}"/>
                  </a:ext>
                </a:extLst>
              </p:cNvPr>
              <p:cNvSpPr txBox="1"/>
              <p:nvPr/>
            </p:nvSpPr>
            <p:spPr>
              <a:xfrm>
                <a:off x="749092" y="6334733"/>
                <a:ext cx="1811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m:t>≈</m:t>
                      </m:r>
                    </m:oMath>
                  </m:oMathPara>
                </a14:m>
                <a:endParaRPr lang="ko-KR" altLang="en-US" sz="1400" dirty="0" err="1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343472-172B-43EA-9FD9-717794B8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2" y="6334733"/>
                <a:ext cx="181140" cy="215444"/>
              </a:xfrm>
              <a:prstGeom prst="rect">
                <a:avLst/>
              </a:prstGeom>
              <a:blipFill>
                <a:blip r:embed="rId3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34AE96-71A1-4962-A1B9-05BF5A2B54E2}"/>
                  </a:ext>
                </a:extLst>
              </p:cNvPr>
              <p:cNvSpPr txBox="1"/>
              <p:nvPr/>
            </p:nvSpPr>
            <p:spPr>
              <a:xfrm rot="5400000">
                <a:off x="1266445" y="6689128"/>
                <a:ext cx="1811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m:t>≈</m:t>
                      </m:r>
                    </m:oMath>
                  </m:oMathPara>
                </a14:m>
                <a:endParaRPr lang="ko-KR" altLang="en-US" sz="1400" dirty="0" err="1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34AE96-71A1-4962-A1B9-05BF5A2B5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66445" y="6689128"/>
                <a:ext cx="181140" cy="215444"/>
              </a:xfrm>
              <a:prstGeom prst="rect">
                <a:avLst/>
              </a:prstGeom>
              <a:blipFill>
                <a:blip r:embed="rId4"/>
                <a:stretch>
                  <a:fillRect t="-10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1C497A41-CFF3-4CE2-BABD-10F46C7BB383}"/>
              </a:ext>
            </a:extLst>
          </p:cNvPr>
          <p:cNvSpPr txBox="1"/>
          <p:nvPr/>
        </p:nvSpPr>
        <p:spPr>
          <a:xfrm>
            <a:off x="3563133" y="4673016"/>
            <a:ext cx="41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00206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</a:t>
            </a:r>
            <a:endParaRPr lang="ko-KR" altLang="en-US" sz="1000" b="1" dirty="0">
              <a:solidFill>
                <a:srgbClr val="00206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083A40B-FF86-42EB-87C8-1E9F05DC8021}"/>
              </a:ext>
            </a:extLst>
          </p:cNvPr>
          <p:cNvSpPr/>
          <p:nvPr/>
        </p:nvSpPr>
        <p:spPr>
          <a:xfrm>
            <a:off x="7678304" y="6638387"/>
            <a:ext cx="124975" cy="12311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49E9C75-0334-4D91-B2DE-E31380075AF1}"/>
              </a:ext>
            </a:extLst>
          </p:cNvPr>
          <p:cNvSpPr txBox="1"/>
          <p:nvPr/>
        </p:nvSpPr>
        <p:spPr>
          <a:xfrm>
            <a:off x="7878230" y="6567197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PredPos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CD772C5-D16B-430E-9E44-6534D1973A94}"/>
              </a:ext>
            </a:extLst>
          </p:cNvPr>
          <p:cNvCxnSpPr>
            <a:cxnSpLocks/>
            <a:stCxn id="99" idx="7"/>
            <a:endCxn id="97" idx="1"/>
          </p:cNvCxnSpPr>
          <p:nvPr/>
        </p:nvCxnSpPr>
        <p:spPr>
          <a:xfrm flipV="1">
            <a:off x="1068762" y="4767672"/>
            <a:ext cx="2335506" cy="1830158"/>
          </a:xfrm>
          <a:prstGeom prst="straightConnector1">
            <a:avLst/>
          </a:prstGeom>
          <a:ln w="19050">
            <a:solidFill>
              <a:srgbClr val="70A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4CCFEBA-BFE8-4981-83EC-16B428D53C4C}"/>
              </a:ext>
            </a:extLst>
          </p:cNvPr>
          <p:cNvCxnSpPr>
            <a:cxnSpLocks/>
            <a:stCxn id="97" idx="0"/>
            <a:endCxn id="96" idx="1"/>
          </p:cNvCxnSpPr>
          <p:nvPr/>
        </p:nvCxnSpPr>
        <p:spPr>
          <a:xfrm>
            <a:off x="3486665" y="4782087"/>
            <a:ext cx="350961" cy="453374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4AE38C1-20A4-41F8-B879-B6A58ED978FB}"/>
              </a:ext>
            </a:extLst>
          </p:cNvPr>
          <p:cNvCxnSpPr>
            <a:cxnSpLocks/>
            <a:stCxn id="99" idx="7"/>
            <a:endCxn id="83" idx="3"/>
          </p:cNvCxnSpPr>
          <p:nvPr/>
        </p:nvCxnSpPr>
        <p:spPr>
          <a:xfrm flipV="1">
            <a:off x="1068762" y="6139482"/>
            <a:ext cx="571476" cy="458348"/>
          </a:xfrm>
          <a:prstGeom prst="straightConnector1">
            <a:avLst/>
          </a:prstGeom>
          <a:ln w="190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E6DA132-54AE-48FA-992E-11AB7C447C78}"/>
              </a:ext>
            </a:extLst>
          </p:cNvPr>
          <p:cNvSpPr/>
          <p:nvPr/>
        </p:nvSpPr>
        <p:spPr>
          <a:xfrm>
            <a:off x="1607757" y="5960937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65A403-D5FF-4D0F-BBEF-4A3810EA182B}"/>
              </a:ext>
            </a:extLst>
          </p:cNvPr>
          <p:cNvSpPr/>
          <p:nvPr/>
        </p:nvSpPr>
        <p:spPr>
          <a:xfrm>
            <a:off x="3387597" y="4681937"/>
            <a:ext cx="124975" cy="12311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B9855DD-8AA1-468C-B733-54FB2522501C}"/>
              </a:ext>
            </a:extLst>
          </p:cNvPr>
          <p:cNvCxnSpPr>
            <a:cxnSpLocks/>
          </p:cNvCxnSpPr>
          <p:nvPr/>
        </p:nvCxnSpPr>
        <p:spPr>
          <a:xfrm flipV="1">
            <a:off x="1797067" y="5052603"/>
            <a:ext cx="1787781" cy="938967"/>
          </a:xfrm>
          <a:prstGeom prst="line">
            <a:avLst/>
          </a:prstGeom>
          <a:ln w="19050">
            <a:solidFill>
              <a:srgbClr val="75C4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1F087BD2-60AE-4218-99A7-AE33F3736C71}"/>
              </a:ext>
            </a:extLst>
          </p:cNvPr>
          <p:cNvSpPr/>
          <p:nvPr/>
        </p:nvSpPr>
        <p:spPr>
          <a:xfrm>
            <a:off x="2570969" y="5445224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428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C3F967-0FFF-4C57-88ED-DCE414236C33}"/>
              </a:ext>
            </a:extLst>
          </p:cNvPr>
          <p:cNvSpPr/>
          <p:nvPr/>
        </p:nvSpPr>
        <p:spPr>
          <a:xfrm>
            <a:off x="787950" y="1628800"/>
            <a:ext cx="8845548" cy="2096394"/>
          </a:xfrm>
          <a:prstGeom prst="rect">
            <a:avLst/>
          </a:prstGeom>
          <a:solidFill>
            <a:srgbClr val="FFFFC9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FE652A-61E4-4E29-AAFF-772C7DD2153F}"/>
              </a:ext>
            </a:extLst>
          </p:cNvPr>
          <p:cNvSpPr/>
          <p:nvPr/>
        </p:nvSpPr>
        <p:spPr>
          <a:xfrm>
            <a:off x="56459" y="5660599"/>
            <a:ext cx="9721067" cy="11152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827FB8-1CF9-4EBB-8DBB-BCB2B4719F2B}"/>
              </a:ext>
            </a:extLst>
          </p:cNvPr>
          <p:cNvCxnSpPr>
            <a:cxnSpLocks/>
          </p:cNvCxnSpPr>
          <p:nvPr/>
        </p:nvCxnSpPr>
        <p:spPr>
          <a:xfrm>
            <a:off x="848544" y="6813376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973EDE9-4DF6-454A-A6B3-732B66341CFE}"/>
              </a:ext>
            </a:extLst>
          </p:cNvPr>
          <p:cNvCxnSpPr>
            <a:cxnSpLocks/>
          </p:cNvCxnSpPr>
          <p:nvPr/>
        </p:nvCxnSpPr>
        <p:spPr>
          <a:xfrm>
            <a:off x="848544" y="6525182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91CEFEC-5A7C-489A-99BB-BF5C0D641B14}"/>
              </a:ext>
            </a:extLst>
          </p:cNvPr>
          <p:cNvCxnSpPr>
            <a:cxnSpLocks/>
          </p:cNvCxnSpPr>
          <p:nvPr/>
        </p:nvCxnSpPr>
        <p:spPr>
          <a:xfrm>
            <a:off x="848544" y="6236988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4D58BA6-D390-40AD-9741-FA4D515B9B1B}"/>
              </a:ext>
            </a:extLst>
          </p:cNvPr>
          <p:cNvCxnSpPr>
            <a:cxnSpLocks/>
          </p:cNvCxnSpPr>
          <p:nvPr/>
        </p:nvCxnSpPr>
        <p:spPr>
          <a:xfrm>
            <a:off x="848544" y="5948794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A08686F-25BF-42BE-B3E8-9E597D44A50D}"/>
              </a:ext>
            </a:extLst>
          </p:cNvPr>
          <p:cNvCxnSpPr>
            <a:cxnSpLocks/>
          </p:cNvCxnSpPr>
          <p:nvPr/>
        </p:nvCxnSpPr>
        <p:spPr>
          <a:xfrm>
            <a:off x="848544" y="5660600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42F910A-DEC6-41D5-8B19-4B7680DBC90D}"/>
              </a:ext>
            </a:extLst>
          </p:cNvPr>
          <p:cNvCxnSpPr>
            <a:cxnSpLocks/>
          </p:cNvCxnSpPr>
          <p:nvPr/>
        </p:nvCxnSpPr>
        <p:spPr>
          <a:xfrm>
            <a:off x="848544" y="5372405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BB30491-B211-44D5-9AE0-485E0303D59C}"/>
              </a:ext>
            </a:extLst>
          </p:cNvPr>
          <p:cNvCxnSpPr>
            <a:cxnSpLocks/>
          </p:cNvCxnSpPr>
          <p:nvPr/>
        </p:nvCxnSpPr>
        <p:spPr>
          <a:xfrm>
            <a:off x="848544" y="5084211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3D30D7-0FF8-468F-B352-4ED425D28126}"/>
              </a:ext>
            </a:extLst>
          </p:cNvPr>
          <p:cNvGrpSpPr/>
          <p:nvPr/>
        </p:nvGrpSpPr>
        <p:grpSpPr>
          <a:xfrm>
            <a:off x="1240914" y="4727286"/>
            <a:ext cx="5885552" cy="2086090"/>
            <a:chOff x="1240914" y="4507823"/>
            <a:chExt cx="5885552" cy="2305553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971FC0A-8AC4-4662-AF48-60C97B200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91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484B158-A45D-48D0-845A-C6D17CF19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328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BDB03EA-348D-4A21-B60C-DB4A611CB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565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5BBA7BD-740C-4747-B730-8CFD9DC4D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024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E6734B5-E006-40BD-825B-F225EDDB0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39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6CE1369-173D-4A28-A340-4F72244CF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76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5187BC9-0F28-4407-A009-B4B5A74F3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13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F591CC6-7C5F-4E59-9976-7754B5505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750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703672F-866C-4AB5-951A-4F6B15BA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87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635B1CF-87C0-42E3-9132-B25382022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24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4EB8B6C-B694-46A8-B3A7-698F36F14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461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E4F0D29-E2FB-45DD-84CF-61AB34EA1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985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5A7C36F-8B76-4B86-8E63-423BBB8F5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935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12E54C9-B818-4B13-B71F-2892F108C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172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1B4F966-61A2-4435-A307-1B74A4AFF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09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5BE3DF5-F2C6-4371-8A0D-F54510CAD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6466" y="4507823"/>
              <a:ext cx="0" cy="230555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4FC447E9-1E36-46C1-905A-9F3503F6FE7A}"/>
              </a:ext>
            </a:extLst>
          </p:cNvPr>
          <p:cNvSpPr/>
          <p:nvPr/>
        </p:nvSpPr>
        <p:spPr>
          <a:xfrm>
            <a:off x="2688289" y="525243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E334267-DAFC-428B-9EB2-A0BDD1CCE69C}"/>
              </a:ext>
            </a:extLst>
          </p:cNvPr>
          <p:cNvSpPr/>
          <p:nvPr/>
        </p:nvSpPr>
        <p:spPr>
          <a:xfrm>
            <a:off x="1735726" y="5659511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46FDDCC-19ED-4DD1-B3A7-C737F3D7EBDD}"/>
              </a:ext>
            </a:extLst>
          </p:cNvPr>
          <p:cNvSpPr/>
          <p:nvPr/>
        </p:nvSpPr>
        <p:spPr>
          <a:xfrm>
            <a:off x="1371703" y="624394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2F3D5D5-0EAB-4905-981C-D64001D1BA57}"/>
              </a:ext>
            </a:extLst>
          </p:cNvPr>
          <p:cNvSpPr/>
          <p:nvPr/>
        </p:nvSpPr>
        <p:spPr>
          <a:xfrm>
            <a:off x="7628755" y="5791052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S0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AA9506-3AFF-4BC8-8027-CDE163F4B09F}"/>
              </a:ext>
            </a:extLst>
          </p:cNvPr>
          <p:cNvSpPr txBox="1"/>
          <p:nvPr/>
        </p:nvSpPr>
        <p:spPr>
          <a:xfrm>
            <a:off x="7902982" y="5762923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912F355-9FD7-41D0-9752-80A78D0A6FA9}"/>
              </a:ext>
            </a:extLst>
          </p:cNvPr>
          <p:cNvCxnSpPr>
            <a:cxnSpLocks/>
            <a:stCxn id="83" idx="7"/>
            <a:endCxn id="96" idx="3"/>
          </p:cNvCxnSpPr>
          <p:nvPr/>
        </p:nvCxnSpPr>
        <p:spPr>
          <a:xfrm flipV="1">
            <a:off x="1797067" y="5383373"/>
            <a:ext cx="2040559" cy="60819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5C5262D-A32E-4E30-8AD0-887040B3398C}"/>
              </a:ext>
            </a:extLst>
          </p:cNvPr>
          <p:cNvSpPr txBox="1"/>
          <p:nvPr/>
        </p:nvSpPr>
        <p:spPr>
          <a:xfrm>
            <a:off x="3571543" y="5445224"/>
            <a:ext cx="834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distance2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137106C-4E2F-404E-B1FD-712C11C645A3}"/>
              </a:ext>
            </a:extLst>
          </p:cNvPr>
          <p:cNvSpPr/>
          <p:nvPr/>
        </p:nvSpPr>
        <p:spPr>
          <a:xfrm>
            <a:off x="7628624" y="6182689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45AD86-93D2-4E1D-8B0B-02A9B99BB6B7}"/>
              </a:ext>
            </a:extLst>
          </p:cNvPr>
          <p:cNvSpPr txBox="1"/>
          <p:nvPr/>
        </p:nvSpPr>
        <p:spPr>
          <a:xfrm>
            <a:off x="7902982" y="6141523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(Pos)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3118F3A-46EA-4EA6-A2CA-A46BFAB0DDB4}"/>
              </a:ext>
            </a:extLst>
          </p:cNvPr>
          <p:cNvSpPr/>
          <p:nvPr/>
        </p:nvSpPr>
        <p:spPr>
          <a:xfrm>
            <a:off x="7633099" y="5030827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6EBAD83-7ADB-447A-B0E5-C0C14C0F176C}"/>
              </a:ext>
            </a:extLst>
          </p:cNvPr>
          <p:cNvSpPr txBox="1"/>
          <p:nvPr/>
        </p:nvSpPr>
        <p:spPr>
          <a:xfrm>
            <a:off x="7883758" y="5011004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B5E8E1B-24A6-42B5-9D55-E4AD9A7C105F}"/>
              </a:ext>
            </a:extLst>
          </p:cNvPr>
          <p:cNvSpPr/>
          <p:nvPr/>
        </p:nvSpPr>
        <p:spPr>
          <a:xfrm>
            <a:off x="7628624" y="5384135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FF9C82-E7FD-4F83-8931-E7AD4CE8F19F}"/>
              </a:ext>
            </a:extLst>
          </p:cNvPr>
          <p:cNvSpPr txBox="1"/>
          <p:nvPr/>
        </p:nvSpPr>
        <p:spPr>
          <a:xfrm>
            <a:off x="7883758" y="5352522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BC452F5D-7703-4953-A5B3-384A957C98C3}"/>
              </a:ext>
            </a:extLst>
          </p:cNvPr>
          <p:cNvCxnSpPr>
            <a:cxnSpLocks/>
          </p:cNvCxnSpPr>
          <p:nvPr/>
        </p:nvCxnSpPr>
        <p:spPr>
          <a:xfrm flipV="1">
            <a:off x="848544" y="4766954"/>
            <a:ext cx="0" cy="204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3FD5BA6-9A5B-49B6-B1E6-493255EA48C9}"/>
              </a:ext>
            </a:extLst>
          </p:cNvPr>
          <p:cNvSpPr txBox="1"/>
          <p:nvPr/>
        </p:nvSpPr>
        <p:spPr>
          <a:xfrm>
            <a:off x="787950" y="5995951"/>
            <a:ext cx="845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PrevVector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B88FE2B-314D-460D-ACF7-97D8657A7ADF}"/>
              </a:ext>
            </a:extLst>
          </p:cNvPr>
          <p:cNvCxnSpPr>
            <a:cxnSpLocks/>
            <a:stCxn id="99" idx="7"/>
            <a:endCxn id="96" idx="2"/>
          </p:cNvCxnSpPr>
          <p:nvPr/>
        </p:nvCxnSpPr>
        <p:spPr>
          <a:xfrm flipV="1">
            <a:off x="1068762" y="5309417"/>
            <a:ext cx="2736383" cy="1288413"/>
          </a:xfrm>
          <a:prstGeom prst="straightConnector1">
            <a:avLst/>
          </a:prstGeom>
          <a:ln w="190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CC113F4-6923-4A65-886A-D36EB5012945}"/>
              </a:ext>
            </a:extLst>
          </p:cNvPr>
          <p:cNvSpPr txBox="1"/>
          <p:nvPr/>
        </p:nvSpPr>
        <p:spPr>
          <a:xfrm>
            <a:off x="2393908" y="5993359"/>
            <a:ext cx="8457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CurrVector</a:t>
            </a:r>
            <a:endParaRPr lang="ko-KR" altLang="en-US" sz="1000" b="1" dirty="0">
              <a:highlight>
                <a:srgbClr val="FFFFC9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5E5B91-36F7-41DE-8199-439EB73013AF}"/>
              </a:ext>
            </a:extLst>
          </p:cNvPr>
          <p:cNvSpPr txBox="1"/>
          <p:nvPr/>
        </p:nvSpPr>
        <p:spPr>
          <a:xfrm>
            <a:off x="2101558" y="4773978"/>
            <a:ext cx="1253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highlight>
                  <a:srgbClr val="C6E6A2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ProjectionVector</a:t>
            </a:r>
            <a:endParaRPr lang="ko-KR" altLang="en-US" sz="1000" b="1" dirty="0">
              <a:highlight>
                <a:srgbClr val="C6E6A2"/>
              </a:highlight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5878AAF-0024-429A-B04D-1E4D0A3BB88E}"/>
              </a:ext>
            </a:extLst>
          </p:cNvPr>
          <p:cNvSpPr/>
          <p:nvPr/>
        </p:nvSpPr>
        <p:spPr>
          <a:xfrm rot="3057410">
            <a:off x="3380916" y="4761763"/>
            <a:ext cx="126196" cy="10983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B1B9FFD-B1CC-4E50-B17F-494C5AFD03A1}"/>
              </a:ext>
            </a:extLst>
          </p:cNvPr>
          <p:cNvSpPr/>
          <p:nvPr/>
        </p:nvSpPr>
        <p:spPr>
          <a:xfrm>
            <a:off x="3584848" y="4948014"/>
            <a:ext cx="221791" cy="209178"/>
          </a:xfrm>
          <a:prstGeom prst="ellipse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974765E-9A48-433A-A8D2-F42F25193BE4}"/>
              </a:ext>
            </a:extLst>
          </p:cNvPr>
          <p:cNvSpPr/>
          <p:nvPr/>
        </p:nvSpPr>
        <p:spPr>
          <a:xfrm>
            <a:off x="3805145" y="520482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DA1B953-D76E-4817-9C64-CB7944E315AB}"/>
              </a:ext>
            </a:extLst>
          </p:cNvPr>
          <p:cNvSpPr/>
          <p:nvPr/>
        </p:nvSpPr>
        <p:spPr>
          <a:xfrm>
            <a:off x="879452" y="6567197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343472-172B-43EA-9FD9-717794B88D2D}"/>
                  </a:ext>
                </a:extLst>
              </p:cNvPr>
              <p:cNvSpPr txBox="1"/>
              <p:nvPr/>
            </p:nvSpPr>
            <p:spPr>
              <a:xfrm>
                <a:off x="749092" y="6334733"/>
                <a:ext cx="1811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m:t>≈</m:t>
                      </m:r>
                    </m:oMath>
                  </m:oMathPara>
                </a14:m>
                <a:endParaRPr lang="ko-KR" altLang="en-US" sz="1400" dirty="0" err="1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343472-172B-43EA-9FD9-717794B8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2" y="6334733"/>
                <a:ext cx="181140" cy="215444"/>
              </a:xfrm>
              <a:prstGeom prst="rect">
                <a:avLst/>
              </a:prstGeom>
              <a:blipFill>
                <a:blip r:embed="rId3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34AE96-71A1-4962-A1B9-05BF5A2B54E2}"/>
                  </a:ext>
                </a:extLst>
              </p:cNvPr>
              <p:cNvSpPr txBox="1"/>
              <p:nvPr/>
            </p:nvSpPr>
            <p:spPr>
              <a:xfrm rot="5400000">
                <a:off x="1266445" y="6689128"/>
                <a:ext cx="1811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  <a:ea typeface="돋움" panose="020B0600000101010101" pitchFamily="50" charset="-127"/>
                          <a:cs typeface="Arial" panose="020B0604020202020204" pitchFamily="34" charset="0"/>
                        </a:rPr>
                        <m:t>≈</m:t>
                      </m:r>
                    </m:oMath>
                  </m:oMathPara>
                </a14:m>
                <a:endParaRPr lang="ko-KR" altLang="en-US" sz="1400" dirty="0" err="1">
                  <a:latin typeface="Arial" panose="020B0604020202020204" pitchFamily="34" charset="0"/>
                  <a:ea typeface="돋움" panose="020B0600000101010101" pitchFamily="50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34AE96-71A1-4962-A1B9-05BF5A2B5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66445" y="6689128"/>
                <a:ext cx="181140" cy="215444"/>
              </a:xfrm>
              <a:prstGeom prst="rect">
                <a:avLst/>
              </a:prstGeom>
              <a:blipFill>
                <a:blip r:embed="rId4"/>
                <a:stretch>
                  <a:fillRect t="-10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1C497A41-CFF3-4CE2-BABD-10F46C7BB383}"/>
              </a:ext>
            </a:extLst>
          </p:cNvPr>
          <p:cNvSpPr txBox="1"/>
          <p:nvPr/>
        </p:nvSpPr>
        <p:spPr>
          <a:xfrm>
            <a:off x="3563133" y="4673016"/>
            <a:ext cx="41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00206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</a:t>
            </a:r>
            <a:endParaRPr lang="ko-KR" altLang="en-US" sz="1000" b="1" dirty="0">
              <a:solidFill>
                <a:srgbClr val="00206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083A40B-FF86-42EB-87C8-1E9F05DC8021}"/>
              </a:ext>
            </a:extLst>
          </p:cNvPr>
          <p:cNvSpPr/>
          <p:nvPr/>
        </p:nvSpPr>
        <p:spPr>
          <a:xfrm>
            <a:off x="7678304" y="6638387"/>
            <a:ext cx="124975" cy="12311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49E9C75-0334-4D91-B2DE-E31380075AF1}"/>
              </a:ext>
            </a:extLst>
          </p:cNvPr>
          <p:cNvSpPr txBox="1"/>
          <p:nvPr/>
        </p:nvSpPr>
        <p:spPr>
          <a:xfrm>
            <a:off x="7878230" y="6567197"/>
            <a:ext cx="162731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PredPos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CD772C5-D16B-430E-9E44-6534D1973A94}"/>
              </a:ext>
            </a:extLst>
          </p:cNvPr>
          <p:cNvCxnSpPr>
            <a:cxnSpLocks/>
            <a:stCxn id="99" idx="7"/>
            <a:endCxn id="97" idx="1"/>
          </p:cNvCxnSpPr>
          <p:nvPr/>
        </p:nvCxnSpPr>
        <p:spPr>
          <a:xfrm flipV="1">
            <a:off x="1068762" y="4767672"/>
            <a:ext cx="2335506" cy="1830158"/>
          </a:xfrm>
          <a:prstGeom prst="straightConnector1">
            <a:avLst/>
          </a:prstGeom>
          <a:ln w="19050">
            <a:solidFill>
              <a:srgbClr val="70AC2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4CCFEBA-BFE8-4981-83EC-16B428D53C4C}"/>
              </a:ext>
            </a:extLst>
          </p:cNvPr>
          <p:cNvCxnSpPr>
            <a:cxnSpLocks/>
            <a:stCxn id="97" idx="0"/>
            <a:endCxn id="96" idx="1"/>
          </p:cNvCxnSpPr>
          <p:nvPr/>
        </p:nvCxnSpPr>
        <p:spPr>
          <a:xfrm>
            <a:off x="3486665" y="4782087"/>
            <a:ext cx="350961" cy="453374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4AE38C1-20A4-41F8-B879-B6A58ED978FB}"/>
              </a:ext>
            </a:extLst>
          </p:cNvPr>
          <p:cNvCxnSpPr>
            <a:cxnSpLocks/>
            <a:stCxn id="99" idx="7"/>
            <a:endCxn id="83" idx="3"/>
          </p:cNvCxnSpPr>
          <p:nvPr/>
        </p:nvCxnSpPr>
        <p:spPr>
          <a:xfrm flipV="1">
            <a:off x="1068762" y="6139482"/>
            <a:ext cx="571476" cy="458348"/>
          </a:xfrm>
          <a:prstGeom prst="straightConnector1">
            <a:avLst/>
          </a:prstGeom>
          <a:ln w="1905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AE6DA132-54AE-48FA-992E-11AB7C447C78}"/>
              </a:ext>
            </a:extLst>
          </p:cNvPr>
          <p:cNvSpPr/>
          <p:nvPr/>
        </p:nvSpPr>
        <p:spPr>
          <a:xfrm>
            <a:off x="1607757" y="5960937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665A403-D5FF-4D0F-BBEF-4A3810EA182B}"/>
              </a:ext>
            </a:extLst>
          </p:cNvPr>
          <p:cNvSpPr/>
          <p:nvPr/>
        </p:nvSpPr>
        <p:spPr>
          <a:xfrm>
            <a:off x="3387597" y="4681937"/>
            <a:ext cx="124975" cy="12311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504716-4D49-4EF2-A1B4-E62931B7A2B2}"/>
              </a:ext>
            </a:extLst>
          </p:cNvPr>
          <p:cNvSpPr txBox="1"/>
          <p:nvPr/>
        </p:nvSpPr>
        <p:spPr>
          <a:xfrm>
            <a:off x="7525650" y="1628800"/>
            <a:ext cx="2107848" cy="646331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bInterpolation_On</a:t>
            </a:r>
            <a:r>
              <a:rPr lang="en-US" altLang="ko-KR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</a:p>
          <a:p>
            <a:pPr marL="228600" indent="-228600"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 : </a:t>
            </a:r>
            <a:r>
              <a:rPr lang="en-US" altLang="ko-KR" sz="12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[2]</a:t>
            </a:r>
          </a:p>
          <a:p>
            <a:pPr marL="228600" indent="-228600"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 : </a:t>
            </a:r>
            <a:r>
              <a:rPr lang="en-US" altLang="ko-KR" sz="1200" dirty="0" err="1">
                <a:solidFill>
                  <a:srgbClr val="00B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en-US" altLang="ko-KR" sz="12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PastPos</a:t>
            </a:r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[4]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BF3A56-5204-467C-BF21-F97AFE93800B}"/>
                  </a:ext>
                </a:extLst>
              </p:cNvPr>
              <p:cNvSpPr txBox="1"/>
              <p:nvPr/>
            </p:nvSpPr>
            <p:spPr>
              <a:xfrm>
                <a:off x="128476" y="996524"/>
                <a:ext cx="9721067" cy="3527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2.   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Distance-based Smoothing “ Vector Prediction ”</a:t>
                </a:r>
              </a:p>
              <a:p>
                <a:pPr marL="628650" lvl="1" indent="-1714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distance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[0], Pos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좌표간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distance) + </a:t>
                </a:r>
                <a:r>
                  <a:rPr lang="en-US" altLang="ko-KR" sz="10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cDisSmoothOffset</a:t>
                </a:r>
                <a:endParaRPr lang="en-US" altLang="ko-KR" sz="10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628650" lvl="1" indent="-1714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 err="1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ProjectionEnable</a:t>
                </a:r>
                <a:r>
                  <a:rPr lang="en-US" altLang="ko-KR" sz="1200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YES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인 경우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050" dirty="0" err="1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,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</a:t>
                </a:r>
                <a:r>
                  <a:rPr lang="ko-KR" altLang="en-US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간 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distance1 </a:t>
                </a:r>
                <a:r>
                  <a:rPr lang="en-US" altLang="ko-KR" sz="1050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&gt;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8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usDistThdStationaryToMoving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marL="1143000" lvl="2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Drawing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방향 예측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:</a:t>
                </a:r>
                <a:r>
                  <a:rPr lang="en-US" altLang="ko-KR" sz="105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5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𝑃𝑟𝑜𝑗𝑒𝑐𝑡𝑖𝑜𝑛𝑉𝑒𝑐𝑡𝑜𝑟</m:t>
                    </m:r>
                    <m:r>
                      <a:rPr lang="en-US" altLang="ko-KR" sz="105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05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a:rPr lang="en-US" altLang="ko-KR" sz="1050" i="1" dirty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𝑃𝑟𝑒𝑣𝑉𝑒𝑐𝑡𝑜𝑟</m:t>
                        </m:r>
                        <m:r>
                          <a:rPr lang="en-US" altLang="ko-KR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ko-KR" sz="1050" i="1" dirty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𝑃𝑟𝑒𝑣𝑉𝑒𝑐𝑡𝑜𝑟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05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𝐶𝑢𝑟𝑟𝑉𝑒𝑐𝑡𝑜𝑟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050" i="1" dirty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 + 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𝑃𝑟𝑒𝑣𝑉𝑒𝑐𝑡𝑜𝑟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05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𝐶𝑢𝑟𝑟𝑉𝑒𝑐𝑡𝑜𝑟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a:rPr lang="en-US" altLang="ko-KR" sz="1050" i="1" dirty="0" err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ko-KR" sz="105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𝑃𝑟𝑒𝑣𝑉𝑒𝑐𝑡𝑜𝑟</m:t>
                            </m:r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05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</m:t>
                        </m:r>
                        <m:sSup>
                          <m:sSupPr>
                            <m:ctrlP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𝑃𝑟𝑒𝑣𝑉𝑒𝑐𝑡𝑜𝑟</m:t>
                            </m:r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.</m:t>
                            </m:r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050" i="1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05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1143000" lvl="2" indent="-228600">
                  <a:lnSpc>
                    <a:spcPct val="150000"/>
                  </a:lnSpc>
                  <a:buAutoNum type="arabicPeriod"/>
                </a:pP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예측 좌표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: </a:t>
                </a:r>
                <a:r>
                  <a:rPr lang="en-US" altLang="ko-KR" sz="1200" b="1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PredPos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</a:t>
                </a:r>
                <a:r>
                  <a:rPr lang="en-US" altLang="ko-KR" sz="1200" dirty="0" err="1">
                    <a:solidFill>
                      <a:srgbClr val="00B05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ProjectionVector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</a:p>
              <a:p>
                <a:pPr marL="1143000" lvl="2" indent="-228600">
                  <a:lnSpc>
                    <a:spcPct val="150000"/>
                  </a:lnSpc>
                  <a:buAutoNum type="arabicPeriod"/>
                </a:pP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</a:t>
                </a:r>
                <a:r>
                  <a:rPr lang="en-US" altLang="ko-KR" sz="1200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(T)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((</a:t>
                </a:r>
                <a:r>
                  <a:rPr lang="en-US" altLang="ko-KR" sz="11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ucVectorPredictionCoef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–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Dist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 </a:t>
                </a:r>
                <a:r>
                  <a:rPr lang="en-US" altLang="ko-KR" sz="1200" b="1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PredPos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Dist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x </a:t>
                </a: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(</a:t>
                </a:r>
                <a:r>
                  <a:rPr lang="en-US" altLang="ko-KR" sz="11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ucVectorPredictionCoef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/2))/</a:t>
                </a:r>
                <a:r>
                  <a:rPr lang="en-US" altLang="ko-KR" sz="11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ucVectorPredictionCoef</a:t>
                </a:r>
                <a:endParaRPr lang="en-US" altLang="ko-KR" sz="12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1543050" lvl="3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Dist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(Pos, 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PredPos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간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distance)</a:t>
                </a:r>
              </a:p>
              <a:p>
                <a:pPr marL="1543050" lvl="3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DrawingFlag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]=1) &amp;&amp; Pos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가 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위치한 경우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</a:t>
                </a: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</a:t>
                </a:r>
                <a:r>
                  <a:rPr lang="en-US" altLang="ko-KR" sz="1200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(T)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(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PredPos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</a:t>
                </a: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</a:t>
                </a:r>
                <a:r>
                  <a:rPr lang="en-US" altLang="ko-KR" sz="1200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(T)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+ 1)/2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4.   </a:t>
                </a:r>
                <a:r>
                  <a:rPr lang="ko-KR" altLang="en-US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최종 좌표</a:t>
                </a:r>
                <a:endParaRPr lang="en-US" altLang="ko-KR" sz="12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      </a:t>
                </a: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</a:t>
                </a:r>
                <a:r>
                  <a:rPr lang="en-US" altLang="ko-KR" sz="1200" b="1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(S)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((</a:t>
                </a:r>
                <a:r>
                  <a:rPr lang="en-US" altLang="ko-KR" sz="11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SmoothingCoefficient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– distance)</a:t>
                </a:r>
                <a:r>
                  <a:rPr lang="en-US" altLang="ko-KR" sz="12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</a:t>
                </a:r>
                <a:r>
                  <a:rPr lang="en-US" altLang="ko-KR" sz="1200" b="1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(distance2 x </a:t>
                </a:r>
                <a:r>
                  <a:rPr lang="en-US" altLang="ko-KR" sz="12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</a:t>
                </a:r>
                <a:r>
                  <a:rPr lang="en-US" altLang="ko-KR" sz="1200" b="1" dirty="0">
                    <a:highlight>
                      <a:srgbClr val="C6E6A2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(T)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)+</a:t>
                </a:r>
                <a:r>
                  <a:rPr lang="en-US" altLang="ko-KR" sz="11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SmoothingCoefficient</a:t>
                </a:r>
                <a:r>
                  <a:rPr lang="en-US" altLang="ko-KR" sz="12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/2)/</a:t>
                </a:r>
                <a:r>
                  <a:rPr lang="en-US" altLang="ko-KR" sz="11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SmoothingCoefficient</a:t>
                </a:r>
                <a:endParaRPr lang="en-US" altLang="ko-KR" sz="11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1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	</a:t>
                </a:r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* </a:t>
                </a:r>
                <a:r>
                  <a:rPr lang="en-US" altLang="ko-KR" sz="10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SmoothingCoefficient</a:t>
                </a:r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=BV(</a:t>
                </a:r>
                <a:r>
                  <a:rPr lang="en-US" altLang="ko-KR" sz="10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lMoveSmoothingLevel</a:t>
                </a:r>
                <a:r>
                  <a:rPr lang="en-US" altLang="ko-KR" sz="1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0BF3A56-5204-467C-BF21-F97AFE938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6" y="996524"/>
                <a:ext cx="9721067" cy="3527184"/>
              </a:xfrm>
              <a:prstGeom prst="rect">
                <a:avLst/>
              </a:prstGeom>
              <a:blipFill>
                <a:blip r:embed="rId5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D38C19D4-0025-44F3-8AAE-F029D040F15F}"/>
              </a:ext>
            </a:extLst>
          </p:cNvPr>
          <p:cNvCxnSpPr>
            <a:cxnSpLocks/>
            <a:stCxn id="83" idx="7"/>
            <a:endCxn id="122" idx="2"/>
          </p:cNvCxnSpPr>
          <p:nvPr/>
        </p:nvCxnSpPr>
        <p:spPr>
          <a:xfrm flipV="1">
            <a:off x="1797067" y="5052603"/>
            <a:ext cx="1787781" cy="938967"/>
          </a:xfrm>
          <a:prstGeom prst="line">
            <a:avLst/>
          </a:prstGeom>
          <a:ln w="19050">
            <a:solidFill>
              <a:srgbClr val="75C4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B0B515D-E132-4B64-96D9-8FDF8E89DE36}"/>
              </a:ext>
            </a:extLst>
          </p:cNvPr>
          <p:cNvSpPr/>
          <p:nvPr/>
        </p:nvSpPr>
        <p:spPr>
          <a:xfrm>
            <a:off x="2570969" y="5445224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329F0B-F604-450B-91E5-366ED8C50813}"/>
              </a:ext>
            </a:extLst>
          </p:cNvPr>
          <p:cNvSpPr txBox="1"/>
          <p:nvPr/>
        </p:nvSpPr>
        <p:spPr>
          <a:xfrm>
            <a:off x="1749455" y="6313233"/>
            <a:ext cx="834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2">
                    <a:lumMod val="7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distance1</a:t>
            </a:r>
            <a:endParaRPr lang="ko-KR" altLang="en-US" sz="1000" b="1" dirty="0">
              <a:solidFill>
                <a:schemeClr val="bg2">
                  <a:lumMod val="7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8032540-11CB-403D-BEDF-F264B9682FBA}"/>
              </a:ext>
            </a:extLst>
          </p:cNvPr>
          <p:cNvCxnSpPr>
            <a:cxnSpLocks/>
            <a:stCxn id="99" idx="6"/>
            <a:endCxn id="96" idx="4"/>
          </p:cNvCxnSpPr>
          <p:nvPr/>
        </p:nvCxnSpPr>
        <p:spPr>
          <a:xfrm flipV="1">
            <a:off x="1101243" y="5414006"/>
            <a:ext cx="2814798" cy="125778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027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98EA55-183B-4E7D-8C1B-B55E8FCB4BE4}"/>
              </a:ext>
            </a:extLst>
          </p:cNvPr>
          <p:cNvCxnSpPr>
            <a:cxnSpLocks/>
          </p:cNvCxnSpPr>
          <p:nvPr/>
        </p:nvCxnSpPr>
        <p:spPr>
          <a:xfrm>
            <a:off x="848544" y="6310617"/>
            <a:ext cx="64087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107BA3-F85D-4FDF-83E2-E38BAFA6AC45}"/>
              </a:ext>
            </a:extLst>
          </p:cNvPr>
          <p:cNvCxnSpPr>
            <a:cxnSpLocks/>
          </p:cNvCxnSpPr>
          <p:nvPr/>
        </p:nvCxnSpPr>
        <p:spPr>
          <a:xfrm>
            <a:off x="848544" y="6022423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F05F1C-EEE1-4717-B6EC-7DBEB5ACC6D8}"/>
              </a:ext>
            </a:extLst>
          </p:cNvPr>
          <p:cNvCxnSpPr>
            <a:cxnSpLocks/>
          </p:cNvCxnSpPr>
          <p:nvPr/>
        </p:nvCxnSpPr>
        <p:spPr>
          <a:xfrm>
            <a:off x="848544" y="5734229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D0F46B-D9AC-4CBD-83BA-2C46C987441A}"/>
              </a:ext>
            </a:extLst>
          </p:cNvPr>
          <p:cNvCxnSpPr>
            <a:cxnSpLocks/>
          </p:cNvCxnSpPr>
          <p:nvPr/>
        </p:nvCxnSpPr>
        <p:spPr>
          <a:xfrm>
            <a:off x="848544" y="5446035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F2FE4C-AE16-474C-996C-3A7CFE8A5B6A}"/>
              </a:ext>
            </a:extLst>
          </p:cNvPr>
          <p:cNvCxnSpPr>
            <a:cxnSpLocks/>
          </p:cNvCxnSpPr>
          <p:nvPr/>
        </p:nvCxnSpPr>
        <p:spPr>
          <a:xfrm>
            <a:off x="848544" y="5157841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4ADF7C0-E224-4DEB-9030-07787DB3D20F}"/>
              </a:ext>
            </a:extLst>
          </p:cNvPr>
          <p:cNvCxnSpPr>
            <a:cxnSpLocks/>
          </p:cNvCxnSpPr>
          <p:nvPr/>
        </p:nvCxnSpPr>
        <p:spPr>
          <a:xfrm>
            <a:off x="848544" y="4869646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ACD80DF-25DA-435A-9884-B06A93451378}"/>
              </a:ext>
            </a:extLst>
          </p:cNvPr>
          <p:cNvCxnSpPr>
            <a:cxnSpLocks/>
          </p:cNvCxnSpPr>
          <p:nvPr/>
        </p:nvCxnSpPr>
        <p:spPr>
          <a:xfrm>
            <a:off x="848544" y="4581452"/>
            <a:ext cx="6343317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6B9E873-DD39-425D-BF66-098F0AE5B043}"/>
              </a:ext>
            </a:extLst>
          </p:cNvPr>
          <p:cNvCxnSpPr>
            <a:cxnSpLocks/>
          </p:cNvCxnSpPr>
          <p:nvPr/>
        </p:nvCxnSpPr>
        <p:spPr>
          <a:xfrm flipV="1">
            <a:off x="1240914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533364-F8AE-405D-8541-78B470B1899B}"/>
              </a:ext>
            </a:extLst>
          </p:cNvPr>
          <p:cNvCxnSpPr>
            <a:cxnSpLocks/>
          </p:cNvCxnSpPr>
          <p:nvPr/>
        </p:nvCxnSpPr>
        <p:spPr>
          <a:xfrm flipV="1">
            <a:off x="1633284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339496-A5BD-4BD5-BFF9-DC68408D0B51}"/>
              </a:ext>
            </a:extLst>
          </p:cNvPr>
          <p:cNvCxnSpPr>
            <a:cxnSpLocks/>
          </p:cNvCxnSpPr>
          <p:nvPr/>
        </p:nvCxnSpPr>
        <p:spPr>
          <a:xfrm flipV="1">
            <a:off x="2025654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E72989-993B-476B-ACBA-32E7EEDE213E}"/>
              </a:ext>
            </a:extLst>
          </p:cNvPr>
          <p:cNvCxnSpPr>
            <a:cxnSpLocks/>
          </p:cNvCxnSpPr>
          <p:nvPr/>
        </p:nvCxnSpPr>
        <p:spPr>
          <a:xfrm flipV="1">
            <a:off x="2418024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3919B2-DC9B-4872-A7B9-63C1762F8284}"/>
              </a:ext>
            </a:extLst>
          </p:cNvPr>
          <p:cNvCxnSpPr>
            <a:cxnSpLocks/>
          </p:cNvCxnSpPr>
          <p:nvPr/>
        </p:nvCxnSpPr>
        <p:spPr>
          <a:xfrm flipV="1">
            <a:off x="281039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FBF1C4C-637D-47F1-8216-5C30A7CF7C55}"/>
              </a:ext>
            </a:extLst>
          </p:cNvPr>
          <p:cNvCxnSpPr>
            <a:cxnSpLocks/>
          </p:cNvCxnSpPr>
          <p:nvPr/>
        </p:nvCxnSpPr>
        <p:spPr>
          <a:xfrm flipV="1">
            <a:off x="320276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B32D9A-AE5A-4709-8AB6-5F9838BB2B81}"/>
              </a:ext>
            </a:extLst>
          </p:cNvPr>
          <p:cNvCxnSpPr>
            <a:cxnSpLocks/>
          </p:cNvCxnSpPr>
          <p:nvPr/>
        </p:nvCxnSpPr>
        <p:spPr>
          <a:xfrm flipV="1">
            <a:off x="359513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86B44-BE75-49A2-A88A-B58506EF12FD}"/>
              </a:ext>
            </a:extLst>
          </p:cNvPr>
          <p:cNvCxnSpPr>
            <a:cxnSpLocks/>
          </p:cNvCxnSpPr>
          <p:nvPr/>
        </p:nvCxnSpPr>
        <p:spPr>
          <a:xfrm flipV="1">
            <a:off x="398750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C79C653-6D28-4F86-89CA-0A7FA3E87DB7}"/>
              </a:ext>
            </a:extLst>
          </p:cNvPr>
          <p:cNvCxnSpPr>
            <a:cxnSpLocks/>
          </p:cNvCxnSpPr>
          <p:nvPr/>
        </p:nvCxnSpPr>
        <p:spPr>
          <a:xfrm flipV="1">
            <a:off x="437987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6B94271-2282-4D69-997E-19FB650FEDBA}"/>
              </a:ext>
            </a:extLst>
          </p:cNvPr>
          <p:cNvCxnSpPr>
            <a:cxnSpLocks/>
          </p:cNvCxnSpPr>
          <p:nvPr/>
        </p:nvCxnSpPr>
        <p:spPr>
          <a:xfrm flipV="1">
            <a:off x="477224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A6F60F-0C37-4AC7-BE8A-273EBE1CE3AD}"/>
              </a:ext>
            </a:extLst>
          </p:cNvPr>
          <p:cNvCxnSpPr>
            <a:cxnSpLocks/>
          </p:cNvCxnSpPr>
          <p:nvPr/>
        </p:nvCxnSpPr>
        <p:spPr>
          <a:xfrm flipV="1">
            <a:off x="516461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55E8066-8ABE-4CB0-9D94-171A4375C964}"/>
              </a:ext>
            </a:extLst>
          </p:cNvPr>
          <p:cNvCxnSpPr>
            <a:cxnSpLocks/>
          </p:cNvCxnSpPr>
          <p:nvPr/>
        </p:nvCxnSpPr>
        <p:spPr>
          <a:xfrm flipV="1">
            <a:off x="5556985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7C2E574-53D2-46DB-A75E-6499F1BDD9FB}"/>
              </a:ext>
            </a:extLst>
          </p:cNvPr>
          <p:cNvCxnSpPr>
            <a:cxnSpLocks/>
          </p:cNvCxnSpPr>
          <p:nvPr/>
        </p:nvCxnSpPr>
        <p:spPr>
          <a:xfrm flipV="1">
            <a:off x="5949356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7807E51-81F2-4FC1-BC92-3BF9ECD2F6F9}"/>
              </a:ext>
            </a:extLst>
          </p:cNvPr>
          <p:cNvCxnSpPr>
            <a:cxnSpLocks/>
          </p:cNvCxnSpPr>
          <p:nvPr/>
        </p:nvCxnSpPr>
        <p:spPr>
          <a:xfrm flipV="1">
            <a:off x="6341726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CFECE21-0577-42B0-9431-58229A2ED8A2}"/>
              </a:ext>
            </a:extLst>
          </p:cNvPr>
          <p:cNvCxnSpPr>
            <a:cxnSpLocks/>
          </p:cNvCxnSpPr>
          <p:nvPr/>
        </p:nvCxnSpPr>
        <p:spPr>
          <a:xfrm flipV="1">
            <a:off x="6734096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EA1A40-9D8A-4A06-9C72-A63C872983DD}"/>
              </a:ext>
            </a:extLst>
          </p:cNvPr>
          <p:cNvCxnSpPr>
            <a:cxnSpLocks/>
          </p:cNvCxnSpPr>
          <p:nvPr/>
        </p:nvCxnSpPr>
        <p:spPr>
          <a:xfrm flipV="1">
            <a:off x="7126466" y="4005064"/>
            <a:ext cx="0" cy="2305553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459D29F-FC1E-46FE-BA5B-9ACD92AA417A}"/>
              </a:ext>
            </a:extLst>
          </p:cNvPr>
          <p:cNvSpPr/>
          <p:nvPr/>
        </p:nvSpPr>
        <p:spPr>
          <a:xfrm>
            <a:off x="2688289" y="4749680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27D8D63-E5C5-4BFA-A21B-F90678C49C64}"/>
              </a:ext>
            </a:extLst>
          </p:cNvPr>
          <p:cNvSpPr/>
          <p:nvPr/>
        </p:nvSpPr>
        <p:spPr>
          <a:xfrm>
            <a:off x="1518034" y="5328215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P1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A50C5E-738E-479D-AD0B-BC7510D2639A}"/>
              </a:ext>
            </a:extLst>
          </p:cNvPr>
          <p:cNvSpPr/>
          <p:nvPr/>
        </p:nvSpPr>
        <p:spPr>
          <a:xfrm>
            <a:off x="1154011" y="5912651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P2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7012B6C-A5A7-4E8A-B785-466419D1561E}"/>
              </a:ext>
            </a:extLst>
          </p:cNvPr>
          <p:cNvSpPr/>
          <p:nvPr/>
        </p:nvSpPr>
        <p:spPr>
          <a:xfrm>
            <a:off x="4227153" y="4494379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865FC9-B152-4B83-BBE6-EBB0EDF90849}"/>
              </a:ext>
            </a:extLst>
          </p:cNvPr>
          <p:cNvSpPr/>
          <p:nvPr/>
        </p:nvSpPr>
        <p:spPr>
          <a:xfrm>
            <a:off x="1390065" y="5629641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S0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91F33E7-72D7-46BA-AA3C-2CA02D457829}"/>
              </a:ext>
            </a:extLst>
          </p:cNvPr>
          <p:cNvSpPr/>
          <p:nvPr/>
        </p:nvSpPr>
        <p:spPr>
          <a:xfrm>
            <a:off x="7628755" y="5288293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S0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360B81-3CFB-404B-9EEE-9D611E22C489}"/>
              </a:ext>
            </a:extLst>
          </p:cNvPr>
          <p:cNvSpPr txBox="1"/>
          <p:nvPr/>
        </p:nvSpPr>
        <p:spPr>
          <a:xfrm>
            <a:off x="7902982" y="5260164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6943962-EFFC-40A4-B7F0-A4A5AFABCC57}"/>
              </a:ext>
            </a:extLst>
          </p:cNvPr>
          <p:cNvSpPr/>
          <p:nvPr/>
        </p:nvSpPr>
        <p:spPr>
          <a:xfrm>
            <a:off x="1928664" y="5337213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295855-2F1A-4020-918E-340441263D14}"/>
              </a:ext>
            </a:extLst>
          </p:cNvPr>
          <p:cNvCxnSpPr>
            <a:cxnSpLocks/>
            <a:stCxn id="52" idx="7"/>
            <a:endCxn id="35" idx="3"/>
          </p:cNvCxnSpPr>
          <p:nvPr/>
        </p:nvCxnSpPr>
        <p:spPr>
          <a:xfrm flipV="1">
            <a:off x="1579375" y="4672924"/>
            <a:ext cx="2680259" cy="98735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497B15D-42A4-4CAB-911C-8FE003F9B7A5}"/>
              </a:ext>
            </a:extLst>
          </p:cNvPr>
          <p:cNvSpPr txBox="1"/>
          <p:nvPr/>
        </p:nvSpPr>
        <p:spPr>
          <a:xfrm>
            <a:off x="2782946" y="5157049"/>
            <a:ext cx="70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distance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B1A95EB-700D-4AA8-A70F-E11F0B7899B1}"/>
              </a:ext>
            </a:extLst>
          </p:cNvPr>
          <p:cNvSpPr/>
          <p:nvPr/>
        </p:nvSpPr>
        <p:spPr>
          <a:xfrm>
            <a:off x="7628624" y="5679930"/>
            <a:ext cx="221791" cy="209178"/>
          </a:xfrm>
          <a:prstGeom prst="ellipse">
            <a:avLst/>
          </a:prstGeom>
          <a:solidFill>
            <a:srgbClr val="70AC2E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620-2D4F-4399-8303-D1BADF1A8196}"/>
              </a:ext>
            </a:extLst>
          </p:cNvPr>
          <p:cNvSpPr txBox="1"/>
          <p:nvPr/>
        </p:nvSpPr>
        <p:spPr>
          <a:xfrm>
            <a:off x="7902982" y="5638764"/>
            <a:ext cx="18025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(Pos)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67A86-228B-48B5-8DB4-B86127CA9331}"/>
              </a:ext>
            </a:extLst>
          </p:cNvPr>
          <p:cNvSpPr txBox="1"/>
          <p:nvPr/>
        </p:nvSpPr>
        <p:spPr>
          <a:xfrm>
            <a:off x="272479" y="996524"/>
            <a:ext cx="9505055" cy="32888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3.   Edge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</a:t>
            </a: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Pos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좌표가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에 위치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Edge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Center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영역보다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Jitter, Latency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가 안 좋아서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특성이 달라서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),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한번 더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smoothing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수행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Distance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Pos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distance) +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cEdgeSmoothing_Finger_On</a:t>
            </a:r>
            <a:endParaRPr lang="en-US" altLang="ko-KR" sz="14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Pos = ((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– distance) x </a:t>
            </a:r>
            <a:r>
              <a:rPr lang="en-US" altLang="ko-KR" sz="14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+ (distance x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Pos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+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/2) /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SmoothingCoefficient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=BV(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cEdgeSmoothing_Finger_On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15AF98A-3921-47F5-999E-F0DA0DDC5BD3}"/>
              </a:ext>
            </a:extLst>
          </p:cNvPr>
          <p:cNvCxnSpPr>
            <a:cxnSpLocks/>
          </p:cNvCxnSpPr>
          <p:nvPr/>
        </p:nvCxnSpPr>
        <p:spPr>
          <a:xfrm flipV="1">
            <a:off x="848544" y="4264195"/>
            <a:ext cx="0" cy="204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A555939-92F5-4608-8088-E1D9BA7A717E}"/>
              </a:ext>
            </a:extLst>
          </p:cNvPr>
          <p:cNvSpPr/>
          <p:nvPr/>
        </p:nvSpPr>
        <p:spPr>
          <a:xfrm>
            <a:off x="7633099" y="4528068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DA12C8-8CAE-42E4-912A-98D2E4EFEEA6}"/>
              </a:ext>
            </a:extLst>
          </p:cNvPr>
          <p:cNvSpPr txBox="1"/>
          <p:nvPr/>
        </p:nvSpPr>
        <p:spPr>
          <a:xfrm>
            <a:off x="7883758" y="4508245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OrgPast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BB8859-FAE4-4286-9E94-C7A063515EE1}"/>
              </a:ext>
            </a:extLst>
          </p:cNvPr>
          <p:cNvSpPr/>
          <p:nvPr/>
        </p:nvSpPr>
        <p:spPr>
          <a:xfrm>
            <a:off x="7628624" y="4881376"/>
            <a:ext cx="221791" cy="209178"/>
          </a:xfrm>
          <a:prstGeom prst="ellipse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38E5D-712A-43F9-BD56-470573C63311}"/>
              </a:ext>
            </a:extLst>
          </p:cNvPr>
          <p:cNvSpPr txBox="1"/>
          <p:nvPr/>
        </p:nvSpPr>
        <p:spPr>
          <a:xfrm>
            <a:off x="7883758" y="4849763"/>
            <a:ext cx="16273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Original</a:t>
            </a:r>
            <a:r>
              <a:rPr lang="ko-KR" altLang="en-US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</a:t>
            </a:r>
            <a:endParaRPr lang="en-US" altLang="ko-KR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(</a:t>
            </a:r>
            <a:r>
              <a:rPr lang="en-US" altLang="ko-KR" sz="10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OrgPos</a:t>
            </a:r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3925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/>
              <p:nvPr/>
            </p:nvSpPr>
            <p:spPr>
              <a:xfrm>
                <a:off x="272479" y="996524"/>
                <a:ext cx="9505055" cy="489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Remove</a:t>
                </a:r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Jitter</a:t>
                </a: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첫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touch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로 인식된 좌표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StopPos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 &amp; Pos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좌표간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distance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기반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정지 상태일 때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 Jitter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로 인한 좌표 흔들림 보정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1. Touch </a:t>
                </a:r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있는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경우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(&amp;&amp;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DrawFlag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] = 0)</a:t>
                </a:r>
              </a:p>
              <a:p>
                <a:pPr marL="1085850" lvl="2" indent="-1714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dist_th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usFirstDrawingThd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     =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usFirstDrawingThd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+ </a:t>
                </a:r>
                <a:r>
                  <a:rPr lang="en-US" altLang="ko-KR" sz="1400" dirty="0" err="1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AddDistTh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StopPos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가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Edge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에 위치한 경우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1143000" lvl="2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정지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       distance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highlight>
                          <a:srgbClr val="C6E6A2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&lt;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dist_th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: 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StopPos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143000" lvl="2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(drawing) distance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highlight>
                          <a:srgbClr val="C6E6A2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dist_th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: 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StopPos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Pos) / 2  	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DrawFlag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] = 1)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28650" lvl="1" indent="-1714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2. Touch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없는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경우 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Label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O, Pos Label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X</a:t>
                </a:r>
              </a:p>
              <a:p>
                <a:pPr marL="1143000" lvl="2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이전에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수행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DrawFlag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] = 1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): </a:t>
                </a:r>
                <a:r>
                  <a:rPr lang="en-US" altLang="ko-KR" sz="1400" dirty="0" err="1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AddDistTh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-= 10	(Drawing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유지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1143000" lvl="2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이전에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수행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X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DrawFlag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] = 0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): </a:t>
                </a:r>
                <a:r>
                  <a:rPr lang="en-US" altLang="ko-KR" sz="1400" dirty="0" err="1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AddDistTh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+=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10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	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정지 상태 유지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1143000" lvl="2" indent="-228600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DrawFlag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] = 0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9" y="996524"/>
                <a:ext cx="9505055" cy="4899546"/>
              </a:xfrm>
              <a:prstGeom prst="rect">
                <a:avLst/>
              </a:prstGeom>
              <a:blipFill>
                <a:blip r:embed="rId3"/>
                <a:stretch>
                  <a:fillRect l="-128" b="-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817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Smoothing-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0039" y="1196752"/>
          <a:ext cx="904592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33389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bFingerMeanSmoothing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SmoothPastOrgInter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Average smoothing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0326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ucSmoothPastOrgInter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고려할 </a:t>
                      </a: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OrgPast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frame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 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6722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cDisSmoothOffset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Distance-based smoothing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시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좌표간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조정하는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-32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5672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lMoveSmoothingLevel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32-bit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Distance-based Smoothing Coefficient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849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kern="1200" dirty="0" err="1">
                          <a:solidFill>
                            <a:schemeClr val="tx1"/>
                          </a:solidFill>
                          <a:effectLst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usDistThdStationaryToMoving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Vector Prediction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수행하기 위한 최소 이동거리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64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1240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ucVectorPredictionCoef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Vector prediction Coefficient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19249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cEdgeSmoothing_Finger_On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smoothing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시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좌표간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32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7159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usFirstDrawingThd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Jitter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발생여부 판단하기 위한 최소 이동거리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128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39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ucFirstDrawingCellCnt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Jitter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발생여부 판단하기 위한 최소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cell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2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4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DE1B181-5BA3-45CC-8E18-CB80AAA5D4F5}"/>
              </a:ext>
            </a:extLst>
          </p:cNvPr>
          <p:cNvSpPr/>
          <p:nvPr/>
        </p:nvSpPr>
        <p:spPr>
          <a:xfrm>
            <a:off x="2491967" y="4483752"/>
            <a:ext cx="3749049" cy="21015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FD00CD-3BC5-4F36-BC76-6E49FD1CC80F}"/>
              </a:ext>
            </a:extLst>
          </p:cNvPr>
          <p:cNvSpPr/>
          <p:nvPr/>
        </p:nvSpPr>
        <p:spPr>
          <a:xfrm>
            <a:off x="3338923" y="5083943"/>
            <a:ext cx="2902093" cy="1501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Post-Process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8102681" cy="34418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Out-in drawing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Edge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에서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Center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방향으로 </a:t>
                </a:r>
                <a:r>
                  <a:rPr lang="ko-KR" altLang="en-US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빠르게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할 때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 edge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에 가까운 좌표가 출력되지 않음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28650" lvl="1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빠르게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해서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edge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에 가까운 좌표 인식 못하는 경우 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28650" lvl="1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실제로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edge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까지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하지 않은 경우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이전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좌표들을 이용해서 </a:t>
                </a:r>
                <a:r>
                  <a:rPr lang="ko-KR" altLang="en-US" sz="1200" u="sng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가상의 좌표 생성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해 보정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조건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2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PastPos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[0] 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출력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X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(Strength=0) </a:t>
                </a:r>
                <a:r>
                  <a:rPr lang="en-US" altLang="ko-KR" sz="1200" b="1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&amp;&amp;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OrgPos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출력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05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(Strength&gt;0)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첫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touch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로 인식된 좌표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12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FirstPos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 : Edge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영역에 존재</a:t>
                </a:r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sz="12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FirstPos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OrgPos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좌표간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distance &gt; </a:t>
                </a:r>
                <a:r>
                  <a:rPr lang="en-US" altLang="ko-KR" sz="1100" dirty="0" err="1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ucOutInDrawDisTh</a:t>
                </a:r>
                <a:r>
                  <a:rPr lang="en-US" altLang="ko-KR" sz="1100" dirty="0">
                    <a:solidFill>
                      <a:srgbClr val="0070C0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빠르게 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</a:t>
                </a:r>
                <a:r>
                  <a:rPr lang="ko-KR" altLang="en-US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하는 경우</a:t>
                </a:r>
                <a:r>
                  <a:rPr lang="en-US" altLang="ko-KR" sz="11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Ex. Left Edge (</a:t>
                </a:r>
                <a:r>
                  <a:rPr lang="en-US" altLang="ko-KR" sz="1200" dirty="0" err="1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FirstPos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위치</a:t>
                </a:r>
                <a:r>
                  <a:rPr lang="en-US" altLang="ko-KR" sz="12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100" i="1" dirty="0" err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𝐹𝑖𝑟𝑠𝑡𝑃𝑜𝑠</m:t>
                    </m:r>
                    <m:r>
                      <a:rPr lang="en-US" altLang="ko-KR" sz="1100" i="1" dirty="0" err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altLang="ko-KR" sz="1100" i="1" dirty="0" err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– </m:t>
                    </m:r>
                    <m:d>
                      <m:dPr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100" i="1" dirty="0" err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𝐹𝑖𝑟𝑠𝑡𝑃𝑜𝑠</m:t>
                        </m:r>
                        <m:r>
                          <a:rPr lang="en-US" altLang="ko-KR" sz="1100" i="1" dirty="0" err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altLang="ko-KR" sz="1100" i="1" dirty="0" err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𝑔𝑟𝑎𝑑𝑖𝑒𝑛𝑡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1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𝑜𝑓</m:t>
                            </m:r>
                            <m:r>
                              <a:rPr lang="en-US" altLang="ko-KR" sz="11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sz="11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𝑂𝑟𝑔𝑃𝑜𝑠</m:t>
                            </m:r>
                            <m:r>
                              <a:rPr lang="en-US" altLang="ko-KR" sz="11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, </m:t>
                            </m:r>
                            <m:r>
                              <a:rPr lang="en-US" altLang="ko-KR" sz="11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𝐹𝑖𝑟𝑠𝑡𝑃𝑜𝑠</m:t>
                            </m:r>
                          </m:e>
                        </m:d>
                      </m:e>
                    </m:d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𝐹𝑖𝑟𝑠𝑡𝑃𝑜𝑠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ko-KR" altLang="en-US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𝑈𝑁𝐼𝑇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𝐷𝐼𝑆𝑇</m:t>
                    </m:r>
                  </m:oMath>
                </a14:m>
                <a:endParaRPr lang="en-US" altLang="ko-KR" sz="12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8102681" cy="3441840"/>
              </a:xfrm>
              <a:prstGeom prst="rect">
                <a:avLst/>
              </a:prstGeom>
              <a:blipFill>
                <a:blip r:embed="rId3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479D581B-5DE9-4121-804F-D69CAB891F59}"/>
              </a:ext>
            </a:extLst>
          </p:cNvPr>
          <p:cNvSpPr/>
          <p:nvPr/>
        </p:nvSpPr>
        <p:spPr>
          <a:xfrm>
            <a:off x="6892355" y="4674190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44A1D7-239A-4ECC-9ED4-69054A65C555}"/>
              </a:ext>
            </a:extLst>
          </p:cNvPr>
          <p:cNvSpPr txBox="1"/>
          <p:nvPr/>
        </p:nvSpPr>
        <p:spPr>
          <a:xfrm>
            <a:off x="7048940" y="4645809"/>
            <a:ext cx="46679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6614C2-9EAD-4B26-BC54-0946FE80A83A}"/>
              </a:ext>
            </a:extLst>
          </p:cNvPr>
          <p:cNvSpPr/>
          <p:nvPr/>
        </p:nvSpPr>
        <p:spPr>
          <a:xfrm>
            <a:off x="6892355" y="4954502"/>
            <a:ext cx="180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24491A-F114-4217-9C8D-9435D1B8E9D3}"/>
              </a:ext>
            </a:extLst>
          </p:cNvPr>
          <p:cNvSpPr txBox="1"/>
          <p:nvPr/>
        </p:nvSpPr>
        <p:spPr>
          <a:xfrm>
            <a:off x="7052146" y="4920411"/>
            <a:ext cx="57099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Center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39D96AF-BE4C-491D-A1A6-587A59EA71AF}"/>
              </a:ext>
            </a:extLst>
          </p:cNvPr>
          <p:cNvSpPr/>
          <p:nvPr/>
        </p:nvSpPr>
        <p:spPr>
          <a:xfrm>
            <a:off x="6920176" y="5440141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1646A28-E130-4B37-9871-3AC88CE008B9}"/>
              </a:ext>
            </a:extLst>
          </p:cNvPr>
          <p:cNvSpPr/>
          <p:nvPr/>
        </p:nvSpPr>
        <p:spPr>
          <a:xfrm>
            <a:off x="6920176" y="5706257"/>
            <a:ext cx="124358" cy="12435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AB7ECE5-7317-40FF-AA93-4095F724059C}"/>
              </a:ext>
            </a:extLst>
          </p:cNvPr>
          <p:cNvSpPr/>
          <p:nvPr/>
        </p:nvSpPr>
        <p:spPr>
          <a:xfrm>
            <a:off x="6920176" y="5972373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FE329F-2344-4527-85CA-7FB1338AC6E7}"/>
              </a:ext>
            </a:extLst>
          </p:cNvPr>
          <p:cNvSpPr txBox="1"/>
          <p:nvPr/>
        </p:nvSpPr>
        <p:spPr>
          <a:xfrm>
            <a:off x="7054272" y="5369048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26B3CB-193A-42B6-BA0B-78259744A095}"/>
              </a:ext>
            </a:extLst>
          </p:cNvPr>
          <p:cNvSpPr txBox="1"/>
          <p:nvPr/>
        </p:nvSpPr>
        <p:spPr>
          <a:xfrm>
            <a:off x="7054272" y="5645325"/>
            <a:ext cx="149912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계산된 첫 좌표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FirstPos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992F48-2371-4167-A55F-B9E9D8E17AF5}"/>
              </a:ext>
            </a:extLst>
          </p:cNvPr>
          <p:cNvSpPr txBox="1"/>
          <p:nvPr/>
        </p:nvSpPr>
        <p:spPr>
          <a:xfrm>
            <a:off x="7052146" y="5911441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90515E-5A52-4C26-954E-A11CC45C1656}"/>
              </a:ext>
            </a:extLst>
          </p:cNvPr>
          <p:cNvGrpSpPr/>
          <p:nvPr/>
        </p:nvGrpSpPr>
        <p:grpSpPr>
          <a:xfrm>
            <a:off x="2481170" y="5095804"/>
            <a:ext cx="1118558" cy="947555"/>
            <a:chOff x="2576736" y="4846206"/>
            <a:chExt cx="1118558" cy="9475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19201DD-75FF-4490-99C0-8C1AC9F8FCB9}"/>
                </a:ext>
              </a:extLst>
            </p:cNvPr>
            <p:cNvSpPr/>
            <p:nvPr/>
          </p:nvSpPr>
          <p:spPr>
            <a:xfrm>
              <a:off x="3035609" y="5401184"/>
              <a:ext cx="124358" cy="124358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5790E5A-A7D2-41A9-B830-E9ACB8313A43}"/>
                </a:ext>
              </a:extLst>
            </p:cNvPr>
            <p:cNvSpPr/>
            <p:nvPr/>
          </p:nvSpPr>
          <p:spPr>
            <a:xfrm>
              <a:off x="3517291" y="5132966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CCB446C-977D-45D0-A493-12ECFA706562}"/>
                </a:ext>
              </a:extLst>
            </p:cNvPr>
            <p:cNvSpPr/>
            <p:nvPr/>
          </p:nvSpPr>
          <p:spPr>
            <a:xfrm>
              <a:off x="2576736" y="5669403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489615E-C87B-4CAB-B5A2-39430E9EA6E7}"/>
                </a:ext>
              </a:extLst>
            </p:cNvPr>
            <p:cNvCxnSpPr>
              <a:cxnSpLocks/>
              <a:stCxn id="69" idx="7"/>
              <a:endCxn id="57" idx="3"/>
            </p:cNvCxnSpPr>
            <p:nvPr/>
          </p:nvCxnSpPr>
          <p:spPr>
            <a:xfrm flipV="1">
              <a:off x="2682882" y="5239112"/>
              <a:ext cx="852621" cy="44850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E5F9F716-5D46-4772-9F73-01B71CA4590D}"/>
                </a:ext>
              </a:extLst>
            </p:cNvPr>
            <p:cNvCxnSpPr>
              <a:cxnSpLocks/>
            </p:cNvCxnSpPr>
            <p:nvPr/>
          </p:nvCxnSpPr>
          <p:spPr>
            <a:xfrm>
              <a:off x="3035609" y="5092427"/>
              <a:ext cx="499894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BEF2C76-C596-4CC0-85D2-54F6869164C1}"/>
                </a:ext>
              </a:extLst>
            </p:cNvPr>
            <p:cNvSpPr txBox="1"/>
            <p:nvPr/>
          </p:nvSpPr>
          <p:spPr>
            <a:xfrm>
              <a:off x="2989848" y="4846206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distance</a:t>
              </a:r>
              <a:endPara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BAE4687-8D2F-4DB7-89CD-51C076FCBFEB}"/>
              </a:ext>
            </a:extLst>
          </p:cNvPr>
          <p:cNvGrpSpPr/>
          <p:nvPr/>
        </p:nvGrpSpPr>
        <p:grpSpPr>
          <a:xfrm>
            <a:off x="4783375" y="4523655"/>
            <a:ext cx="1407850" cy="993577"/>
            <a:chOff x="4697278" y="4198002"/>
            <a:chExt cx="1407850" cy="993577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D1DDADE3-62DB-4335-9E06-B797A20683AB}"/>
                </a:ext>
              </a:extLst>
            </p:cNvPr>
            <p:cNvGrpSpPr/>
            <p:nvPr/>
          </p:nvGrpSpPr>
          <p:grpSpPr>
            <a:xfrm rot="4497219">
              <a:off x="4532672" y="4362608"/>
              <a:ext cx="993577" cy="664365"/>
              <a:chOff x="4328912" y="4728523"/>
              <a:chExt cx="993577" cy="664365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1F19350E-F6D7-4DB7-B384-1FEC484A1EEF}"/>
                  </a:ext>
                </a:extLst>
              </p:cNvPr>
              <p:cNvSpPr/>
              <p:nvPr/>
            </p:nvSpPr>
            <p:spPr>
              <a:xfrm>
                <a:off x="4766026" y="5043629"/>
                <a:ext cx="124358" cy="124358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7D7E544B-8E7C-4253-B36A-7ABD58E9EB8E}"/>
                  </a:ext>
                </a:extLst>
              </p:cNvPr>
              <p:cNvSpPr/>
              <p:nvPr/>
            </p:nvSpPr>
            <p:spPr>
              <a:xfrm>
                <a:off x="5198131" y="4817380"/>
                <a:ext cx="124358" cy="124358"/>
              </a:xfrm>
              <a:prstGeom prst="ellipse">
                <a:avLst/>
              </a:prstGeom>
              <a:solidFill>
                <a:srgbClr val="70AC2E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BFA5E22D-6563-416C-B361-B7A4E522F5C9}"/>
                  </a:ext>
                </a:extLst>
              </p:cNvPr>
              <p:cNvSpPr/>
              <p:nvPr/>
            </p:nvSpPr>
            <p:spPr>
              <a:xfrm>
                <a:off x="4328912" y="5268530"/>
                <a:ext cx="124358" cy="124358"/>
              </a:xfrm>
              <a:prstGeom prst="ellipse">
                <a:avLst/>
              </a:prstGeom>
              <a:solidFill>
                <a:srgbClr val="3399FF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608AADA6-1459-482E-8F9D-C3AB1877D3A8}"/>
                  </a:ext>
                </a:extLst>
              </p:cNvPr>
              <p:cNvCxnSpPr>
                <a:cxnSpLocks/>
                <a:stCxn id="90" idx="7"/>
                <a:endCxn id="88" idx="3"/>
              </p:cNvCxnSpPr>
              <p:nvPr/>
            </p:nvCxnSpPr>
            <p:spPr>
              <a:xfrm rot="17102781">
                <a:off x="4548907" y="4775030"/>
                <a:ext cx="553587" cy="66020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oval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96E24CFC-BF77-4485-953C-B089FB9BAF7E}"/>
                  </a:ext>
                </a:extLst>
              </p:cNvPr>
              <p:cNvCxnSpPr>
                <a:cxnSpLocks/>
              </p:cNvCxnSpPr>
              <p:nvPr/>
            </p:nvCxnSpPr>
            <p:spPr>
              <a:xfrm rot="17102781" flipH="1">
                <a:off x="5072639" y="4537638"/>
                <a:ext cx="8636" cy="390406"/>
              </a:xfrm>
              <a:prstGeom prst="straightConnector1">
                <a:avLst/>
              </a:prstGeom>
              <a:ln w="12700">
                <a:solidFill>
                  <a:srgbClr val="00206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4E99175-CE3F-45F8-B427-923CCC1E72C8}"/>
                </a:ext>
              </a:extLst>
            </p:cNvPr>
            <p:cNvSpPr txBox="1"/>
            <p:nvPr/>
          </p:nvSpPr>
          <p:spPr>
            <a:xfrm>
              <a:off x="5399682" y="4691484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distance</a:t>
              </a:r>
              <a:endParaRPr lang="ko-KR" altLang="en-US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A384FFE-2AAB-43CF-8DED-613D0A3B8FA8}"/>
              </a:ext>
            </a:extLst>
          </p:cNvPr>
          <p:cNvSpPr txBox="1"/>
          <p:nvPr/>
        </p:nvSpPr>
        <p:spPr>
          <a:xfrm>
            <a:off x="2725012" y="6639163"/>
            <a:ext cx="129394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usOutInDrawEdgeTh</a:t>
            </a:r>
            <a:endParaRPr lang="ko-KR" altLang="en-US" sz="1000" dirty="0" err="1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010E447-6B38-4931-B889-21E0B132AFDE}"/>
              </a:ext>
            </a:extLst>
          </p:cNvPr>
          <p:cNvCxnSpPr>
            <a:cxnSpLocks/>
          </p:cNvCxnSpPr>
          <p:nvPr/>
        </p:nvCxnSpPr>
        <p:spPr>
          <a:xfrm flipH="1">
            <a:off x="2288704" y="5681966"/>
            <a:ext cx="14515" cy="299214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2C79BC-1322-4292-BBE6-02BCD9E8D45A}"/>
                  </a:ext>
                </a:extLst>
              </p:cNvPr>
              <p:cNvSpPr txBox="1"/>
              <p:nvPr/>
            </p:nvSpPr>
            <p:spPr>
              <a:xfrm>
                <a:off x="2144688" y="5703331"/>
                <a:ext cx="179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</m:oMath>
                  </m:oMathPara>
                </a14:m>
                <a:endParaRPr lang="ko-KR" altLang="en-US" sz="10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2C79BC-1322-4292-BBE6-02BCD9E8D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88" y="5703331"/>
                <a:ext cx="179796" cy="246221"/>
              </a:xfrm>
              <a:prstGeom prst="rect">
                <a:avLst/>
              </a:prstGeom>
              <a:blipFill>
                <a:blip r:embed="rId4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CA46146-A769-4D4E-8AC0-54871E6169C2}"/>
              </a:ext>
            </a:extLst>
          </p:cNvPr>
          <p:cNvCxnSpPr>
            <a:cxnSpLocks/>
          </p:cNvCxnSpPr>
          <p:nvPr/>
        </p:nvCxnSpPr>
        <p:spPr>
          <a:xfrm>
            <a:off x="2503388" y="5703331"/>
            <a:ext cx="4366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28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A79457-F4B5-4CD8-B527-A6BE235C7029}"/>
              </a:ext>
            </a:extLst>
          </p:cNvPr>
          <p:cNvSpPr/>
          <p:nvPr/>
        </p:nvSpPr>
        <p:spPr>
          <a:xfrm>
            <a:off x="2216696" y="4005064"/>
            <a:ext cx="3938223" cy="22922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7997B1-4ECC-42F6-9E45-1AA07A69E53A}"/>
              </a:ext>
            </a:extLst>
          </p:cNvPr>
          <p:cNvSpPr/>
          <p:nvPr/>
        </p:nvSpPr>
        <p:spPr>
          <a:xfrm>
            <a:off x="2405870" y="4195720"/>
            <a:ext cx="3749049" cy="21015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70ED0E-C0BD-4C6E-A39E-399F7B05F5A5}"/>
              </a:ext>
            </a:extLst>
          </p:cNvPr>
          <p:cNvSpPr/>
          <p:nvPr/>
        </p:nvSpPr>
        <p:spPr>
          <a:xfrm>
            <a:off x="3252826" y="4795911"/>
            <a:ext cx="2902093" cy="1501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Post-Process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/>
              <p:nvPr/>
            </p:nvSpPr>
            <p:spPr>
              <a:xfrm>
                <a:off x="272480" y="996524"/>
                <a:ext cx="9505056" cy="2965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In-Out drawing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방향으로 </a:t>
                </a:r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빠르게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할 때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 edge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에 가까운 좌표가 출력되지 않음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이전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좌표들을 이용해서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가상의 좌표 생성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해 보정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조건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[0,1,2]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출력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(Strength&gt;0)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&amp;&amp;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OrgPos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출력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X (Strength=0)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OrgPast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[0] : Edge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영역에 존재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|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[0, 1, 2]| &gt;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ucPostProcessDisTH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빠르게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drawing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하는 경우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Pos 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OrgPast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[0] +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[0]/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ucPostProcessExpendDiv</a:t>
                </a:r>
                <a:endParaRPr lang="en-US" altLang="ko-KR" sz="14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             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OrgPast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[0] +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]    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,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LG스마트체 Regular" panose="020B0600000101010101" pitchFamily="50" charset="-127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] : MAX(|</a:t>
                </a:r>
                <a:r>
                  <a:rPr lang="en-US" altLang="ko-KR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Dist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Arial" panose="020B0604020202020204" pitchFamily="34" charset="0"/>
                    <a:sym typeface="Wingdings" panose="05000000000000000000" pitchFamily="2" charset="2"/>
                  </a:rPr>
                  <a:t>[0,1,2]|)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C67A86-228B-48B5-8DB4-B86127CA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0" y="996524"/>
                <a:ext cx="9505056" cy="2965492"/>
              </a:xfrm>
              <a:prstGeom prst="rect">
                <a:avLst/>
              </a:prstGeom>
              <a:blipFill>
                <a:blip r:embed="rId3"/>
                <a:stretch>
                  <a:fillRect l="-128" b="-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652CA8E0-7D28-4297-8242-F5EB7FEEA47B}"/>
              </a:ext>
            </a:extLst>
          </p:cNvPr>
          <p:cNvSpPr/>
          <p:nvPr/>
        </p:nvSpPr>
        <p:spPr>
          <a:xfrm>
            <a:off x="6806258" y="4587607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4DC63-35A5-4059-A85C-F45C292AE8C6}"/>
              </a:ext>
            </a:extLst>
          </p:cNvPr>
          <p:cNvSpPr txBox="1"/>
          <p:nvPr/>
        </p:nvSpPr>
        <p:spPr>
          <a:xfrm>
            <a:off x="6962843" y="4559226"/>
            <a:ext cx="46679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A596AE-00F2-4252-BE09-A977C4919B8F}"/>
              </a:ext>
            </a:extLst>
          </p:cNvPr>
          <p:cNvSpPr/>
          <p:nvPr/>
        </p:nvSpPr>
        <p:spPr>
          <a:xfrm>
            <a:off x="6806258" y="4867919"/>
            <a:ext cx="180000" cy="1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57894-7135-4A97-A343-D84F3B31515A}"/>
              </a:ext>
            </a:extLst>
          </p:cNvPr>
          <p:cNvSpPr txBox="1"/>
          <p:nvPr/>
        </p:nvSpPr>
        <p:spPr>
          <a:xfrm>
            <a:off x="6966049" y="4833828"/>
            <a:ext cx="57099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Center</a:t>
            </a:r>
            <a:endParaRPr lang="ko-KR" altLang="en-US" sz="1000" dirty="0" err="1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E91D03-C5B6-4CC7-87C4-D598BC5EB544}"/>
              </a:ext>
            </a:extLst>
          </p:cNvPr>
          <p:cNvSpPr/>
          <p:nvPr/>
        </p:nvSpPr>
        <p:spPr>
          <a:xfrm>
            <a:off x="6834079" y="5353558"/>
            <a:ext cx="124358" cy="124358"/>
          </a:xfrm>
          <a:prstGeom prst="ellipse">
            <a:avLst/>
          </a:prstGeom>
          <a:solidFill>
            <a:srgbClr val="70AC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0B1217-B5A1-469B-8E01-4C90CFB312EB}"/>
              </a:ext>
            </a:extLst>
          </p:cNvPr>
          <p:cNvSpPr/>
          <p:nvPr/>
        </p:nvSpPr>
        <p:spPr>
          <a:xfrm>
            <a:off x="6834079" y="5578164"/>
            <a:ext cx="124358" cy="124358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F393B-D576-4B94-973C-9B8B40CDE4B4}"/>
              </a:ext>
            </a:extLst>
          </p:cNvPr>
          <p:cNvSpPr txBox="1"/>
          <p:nvPr/>
        </p:nvSpPr>
        <p:spPr>
          <a:xfrm>
            <a:off x="6968175" y="5282465"/>
            <a:ext cx="67518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출력 좌표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E91AF-B717-469F-B083-86D360400FDC}"/>
              </a:ext>
            </a:extLst>
          </p:cNvPr>
          <p:cNvSpPr txBox="1"/>
          <p:nvPr/>
        </p:nvSpPr>
        <p:spPr>
          <a:xfrm>
            <a:off x="6966049" y="5517232"/>
            <a:ext cx="7889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가상의 좌표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344C6A-42F2-4FDD-B5F5-C76C351E4B79}"/>
              </a:ext>
            </a:extLst>
          </p:cNvPr>
          <p:cNvSpPr/>
          <p:nvPr/>
        </p:nvSpPr>
        <p:spPr>
          <a:xfrm>
            <a:off x="6801852" y="4278914"/>
            <a:ext cx="18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DCFB61-AAFA-419B-B42B-FD33DB798C45}"/>
              </a:ext>
            </a:extLst>
          </p:cNvPr>
          <p:cNvSpPr txBox="1"/>
          <p:nvPr/>
        </p:nvSpPr>
        <p:spPr>
          <a:xfrm>
            <a:off x="6958437" y="4250533"/>
            <a:ext cx="57860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최외각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85E77-9D89-486F-A8D2-39B53EC1FE44}"/>
              </a:ext>
            </a:extLst>
          </p:cNvPr>
          <p:cNvSpPr txBox="1"/>
          <p:nvPr/>
        </p:nvSpPr>
        <p:spPr>
          <a:xfrm>
            <a:off x="3063197" y="6273488"/>
            <a:ext cx="141096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usPostProcessEdgeTH</a:t>
            </a:r>
            <a:endParaRPr lang="ko-KR" altLang="en-US" sz="1000" dirty="0" err="1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7DEB09-55AE-431B-BFC0-88CF4C79738F}"/>
              </a:ext>
            </a:extLst>
          </p:cNvPr>
          <p:cNvGrpSpPr/>
          <p:nvPr/>
        </p:nvGrpSpPr>
        <p:grpSpPr>
          <a:xfrm>
            <a:off x="2236354" y="4723913"/>
            <a:ext cx="1276486" cy="1069848"/>
            <a:chOff x="2236354" y="4723913"/>
            <a:chExt cx="1276486" cy="10698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9ED65AC-5327-4E8D-8F1F-74F5AE1F85FD}"/>
                </a:ext>
              </a:extLst>
            </p:cNvPr>
            <p:cNvSpPr/>
            <p:nvPr/>
          </p:nvSpPr>
          <p:spPr>
            <a:xfrm>
              <a:off x="2596394" y="5438753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775D112-1F66-4AF5-AEE0-86942DAA496C}"/>
                </a:ext>
              </a:extLst>
            </p:cNvPr>
            <p:cNvSpPr/>
            <p:nvPr/>
          </p:nvSpPr>
          <p:spPr>
            <a:xfrm>
              <a:off x="2956434" y="5176850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2934BF-01BD-4446-AB38-AF19BC84E8E1}"/>
                </a:ext>
              </a:extLst>
            </p:cNvPr>
            <p:cNvSpPr/>
            <p:nvPr/>
          </p:nvSpPr>
          <p:spPr>
            <a:xfrm>
              <a:off x="3388482" y="4930142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AF9A6B8-8E1B-4E38-B119-2F85ED85E1D8}"/>
                </a:ext>
              </a:extLst>
            </p:cNvPr>
            <p:cNvSpPr/>
            <p:nvPr/>
          </p:nvSpPr>
          <p:spPr>
            <a:xfrm>
              <a:off x="2236354" y="5669403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5699342-3A75-4E2C-83E4-D39780AC4AB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2368962" y="4992321"/>
              <a:ext cx="1019520" cy="6939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2E45B0A-472B-4713-A098-F0BE02691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6736" y="5151191"/>
              <a:ext cx="379698" cy="25471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89983E-FC76-48A2-86E2-B8CA65260592}"/>
                </a:ext>
              </a:extLst>
            </p:cNvPr>
            <p:cNvSpPr txBox="1"/>
            <p:nvPr/>
          </p:nvSpPr>
          <p:spPr>
            <a:xfrm rot="19641526">
              <a:off x="2391746" y="5003286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</a:t>
              </a:r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[0]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9841307-A8D2-4C83-96EA-E0A917E98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755" y="4873677"/>
              <a:ext cx="379698" cy="25471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36F9385-90FD-4A8C-BA80-BC9B7E334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2937" y="5085184"/>
              <a:ext cx="809903" cy="528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102C06-7D4E-42D5-BAAD-23AF71E80ED2}"/>
                </a:ext>
              </a:extLst>
            </p:cNvPr>
            <p:cNvSpPr txBox="1"/>
            <p:nvPr/>
          </p:nvSpPr>
          <p:spPr>
            <a:xfrm rot="19641526">
              <a:off x="2792884" y="4723913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</a:t>
              </a:r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[2]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E08E09-F505-4DED-BBF3-2AC0170F39D3}"/>
                </a:ext>
              </a:extLst>
            </p:cNvPr>
            <p:cNvSpPr txBox="1"/>
            <p:nvPr/>
          </p:nvSpPr>
          <p:spPr>
            <a:xfrm rot="19641526">
              <a:off x="2916535" y="5305220"/>
              <a:ext cx="540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</a:t>
              </a:r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[1]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72AA142-5D64-4D0E-AFA4-5B0FC069BC0C}"/>
              </a:ext>
            </a:extLst>
          </p:cNvPr>
          <p:cNvSpPr txBox="1"/>
          <p:nvPr/>
        </p:nvSpPr>
        <p:spPr>
          <a:xfrm>
            <a:off x="1545470" y="6279123"/>
            <a:ext cx="156004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err="1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cPostProcessEndMargin</a:t>
            </a:r>
            <a:endParaRPr lang="ko-KR" altLang="en-US" sz="1000" dirty="0" err="1">
              <a:solidFill>
                <a:srgbClr val="0070C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188B3-E3C3-43E9-9095-9A43E5E4038E}"/>
              </a:ext>
            </a:extLst>
          </p:cNvPr>
          <p:cNvSpPr txBox="1"/>
          <p:nvPr/>
        </p:nvSpPr>
        <p:spPr>
          <a:xfrm>
            <a:off x="6188489" y="3475942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최외각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영역에 위치하지 않는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2" name="화살표: 왼쪽으로 구부러짐 31">
            <a:extLst>
              <a:ext uri="{FF2B5EF4-FFF2-40B4-BE49-F238E27FC236}">
                <a16:creationId xmlns:a16="http://schemas.microsoft.com/office/drawing/2014/main" id="{3601ECAE-3698-445C-A416-BFBA6F530AF1}"/>
              </a:ext>
            </a:extLst>
          </p:cNvPr>
          <p:cNvSpPr/>
          <p:nvPr/>
        </p:nvSpPr>
        <p:spPr>
          <a:xfrm>
            <a:off x="5389385" y="3459079"/>
            <a:ext cx="799104" cy="450244"/>
          </a:xfrm>
          <a:prstGeom prst="curvedLeftArrow">
            <a:avLst>
              <a:gd name="adj1" fmla="val 0"/>
              <a:gd name="adj2" fmla="val 50000"/>
              <a:gd name="adj3" fmla="val 14138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FBD3F87-3DD2-4A6A-A4CE-D2CCFDD99038}"/>
              </a:ext>
            </a:extLst>
          </p:cNvPr>
          <p:cNvGrpSpPr/>
          <p:nvPr/>
        </p:nvGrpSpPr>
        <p:grpSpPr>
          <a:xfrm rot="4678331">
            <a:off x="4577296" y="4038596"/>
            <a:ext cx="1276486" cy="1069848"/>
            <a:chOff x="2236354" y="4723913"/>
            <a:chExt cx="1276486" cy="106984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F87F084-323A-42F7-9100-5CC906105FA5}"/>
                </a:ext>
              </a:extLst>
            </p:cNvPr>
            <p:cNvSpPr/>
            <p:nvPr/>
          </p:nvSpPr>
          <p:spPr>
            <a:xfrm>
              <a:off x="2596394" y="5438753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312D7A0-A935-4ABC-AAD3-8F69D55234FB}"/>
                </a:ext>
              </a:extLst>
            </p:cNvPr>
            <p:cNvSpPr/>
            <p:nvPr/>
          </p:nvSpPr>
          <p:spPr>
            <a:xfrm>
              <a:off x="2956434" y="5176850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2FCEB7E-3232-472C-BB7B-BB76B72DFBA5}"/>
                </a:ext>
              </a:extLst>
            </p:cNvPr>
            <p:cNvSpPr/>
            <p:nvPr/>
          </p:nvSpPr>
          <p:spPr>
            <a:xfrm>
              <a:off x="3388482" y="4930142"/>
              <a:ext cx="124358" cy="124358"/>
            </a:xfrm>
            <a:prstGeom prst="ellipse">
              <a:avLst/>
            </a:prstGeom>
            <a:solidFill>
              <a:srgbClr val="70AC2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7B951BC-F493-405E-8AEA-52E1B8D963DF}"/>
                </a:ext>
              </a:extLst>
            </p:cNvPr>
            <p:cNvSpPr/>
            <p:nvPr/>
          </p:nvSpPr>
          <p:spPr>
            <a:xfrm>
              <a:off x="2236354" y="5669403"/>
              <a:ext cx="124358" cy="12435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83C009F-6F5D-4556-AB29-FDD83B593D7E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368962" y="4992321"/>
              <a:ext cx="1019520" cy="69393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oval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D7E7F92-D136-4ABA-A1C4-A47363CF2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6736" y="5151191"/>
              <a:ext cx="379698" cy="25471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146F33-782C-4A97-B8CF-67906A4DEF43}"/>
                </a:ext>
              </a:extLst>
            </p:cNvPr>
            <p:cNvSpPr txBox="1"/>
            <p:nvPr/>
          </p:nvSpPr>
          <p:spPr>
            <a:xfrm rot="19641526">
              <a:off x="2391746" y="5003286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</a:t>
              </a:r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[0]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CF3347-7624-4588-B7A7-20D678049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755" y="4873677"/>
              <a:ext cx="379698" cy="25471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B72729B8-6A21-4B63-A7D0-C960B691E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2937" y="5085184"/>
              <a:ext cx="809903" cy="528247"/>
            </a:xfrm>
            <a:prstGeom prst="straightConnector1">
              <a:avLst/>
            </a:prstGeom>
            <a:ln w="12700">
              <a:solidFill>
                <a:srgbClr val="00206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CCFAD0-CCC1-48BD-AE14-1DD460F616BE}"/>
                </a:ext>
              </a:extLst>
            </p:cNvPr>
            <p:cNvSpPr txBox="1"/>
            <p:nvPr/>
          </p:nvSpPr>
          <p:spPr>
            <a:xfrm rot="19641526">
              <a:off x="2792884" y="4723913"/>
              <a:ext cx="705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</a:t>
              </a:r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[2]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1C9D19E-97C1-4583-9038-AB6DCAC82C6E}"/>
                </a:ext>
              </a:extLst>
            </p:cNvPr>
            <p:cNvSpPr txBox="1"/>
            <p:nvPr/>
          </p:nvSpPr>
          <p:spPr>
            <a:xfrm rot="19641526">
              <a:off x="2916535" y="5305220"/>
              <a:ext cx="540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err="1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Dist</a:t>
              </a:r>
              <a:r>
                <a:rPr lang="en-US" altLang="ko-KR" sz="1000" b="1" dirty="0">
                  <a:highlight>
                    <a:srgbClr val="FFFFC9"/>
                  </a:highlight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[1]</a:t>
              </a:r>
              <a:endParaRPr lang="ko-KR" altLang="en-US" sz="1000" b="1" dirty="0">
                <a:highlight>
                  <a:srgbClr val="FFFFC9"/>
                </a:highlight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1630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Coordinate Post-Process - Parameter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3793" y="1196752"/>
          <a:ext cx="9138413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usOutInDrawEdgeTh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경계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길이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0326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ucOutInDrawDisTh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Out-In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drawing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수행하는 최소 이동거리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속도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64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6722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bPostProcessInterpolationMode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Post-Process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과정에서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8498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usPostProcessEdgeTH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16-bit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경계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길이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UNIT_DIST&lt;&lt;1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3400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cPostProcessEndMargin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8-bit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최외각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영역 경계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길이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8305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ucPostProcessDisTH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In-Out drawing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수행하는 최소 이동거리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속도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UNIT_DIST&gt;&gt;3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9466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ucPostProcessExpendDiv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0-255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In-Out drawing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가상 좌표 위치 조정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849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D4D241-1152-4E2B-9545-959303FEA644}"/>
              </a:ext>
            </a:extLst>
          </p:cNvPr>
          <p:cNvSpPr txBox="1"/>
          <p:nvPr/>
        </p:nvSpPr>
        <p:spPr>
          <a:xfrm>
            <a:off x="401355" y="4628742"/>
            <a:ext cx="2552984" cy="646331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bPostProcessInterpolationMode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marL="228600" indent="-228600"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: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[1,2]</a:t>
            </a:r>
          </a:p>
          <a:p>
            <a:pPr marL="228600" indent="-228600"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: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PastPos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[2,4]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313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466A47-7265-4FEF-B691-2A35B42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Push Interpolation Touch Event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Push Real Touch Event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9061C-2ABC-49F0-B100-47835D71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AA9C8-5FBC-4A31-ADB2-B7C5CF29B769}"/>
              </a:ext>
            </a:extLst>
          </p:cNvPr>
          <p:cNvGrpSpPr/>
          <p:nvPr/>
        </p:nvGrpSpPr>
        <p:grpSpPr>
          <a:xfrm>
            <a:off x="5489901" y="649277"/>
            <a:ext cx="3755586" cy="5793094"/>
            <a:chOff x="5335275" y="778199"/>
            <a:chExt cx="3755586" cy="5793094"/>
          </a:xfrm>
        </p:grpSpPr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E1AF5C54-C63D-4331-84E1-60F867DE9987}"/>
                </a:ext>
              </a:extLst>
            </p:cNvPr>
            <p:cNvSpPr/>
            <p:nvPr/>
          </p:nvSpPr>
          <p:spPr>
            <a:xfrm>
              <a:off x="5335275" y="6063368"/>
              <a:ext cx="1956141" cy="507925"/>
            </a:xfrm>
            <a:prstGeom prst="flowChartAlternateProcess">
              <a:avLst/>
            </a:prstGeom>
            <a:noFill/>
            <a:ln w="25400" cap="flat" cmpd="sng" algn="ctr">
              <a:solidFill>
                <a:srgbClr val="FF0066"/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id="{30CDB6AA-BC53-43D2-AF16-8AA09DB8D714}"/>
                </a:ext>
              </a:extLst>
            </p:cNvPr>
            <p:cNvSpPr/>
            <p:nvPr/>
          </p:nvSpPr>
          <p:spPr>
            <a:xfrm>
              <a:off x="5562469" y="1748938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Delta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5DBED252-D218-44F0-AD01-45BC456CB31A}"/>
                </a:ext>
              </a:extLst>
            </p:cNvPr>
            <p:cNvSpPr/>
            <p:nvPr/>
          </p:nvSpPr>
          <p:spPr>
            <a:xfrm>
              <a:off x="5562469" y="2963546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Labeling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76144E85-724F-4D26-8F91-399B15D628EE}"/>
                </a:ext>
              </a:extLst>
            </p:cNvPr>
            <p:cNvSpPr/>
            <p:nvPr/>
          </p:nvSpPr>
          <p:spPr>
            <a:xfrm>
              <a:off x="5562469" y="3574543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Split &amp; Merge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7138C116-D8B2-4F28-AC80-E634D0B961CC}"/>
                </a:ext>
              </a:extLst>
            </p:cNvPr>
            <p:cNvSpPr/>
            <p:nvPr/>
          </p:nvSpPr>
          <p:spPr>
            <a:xfrm>
              <a:off x="5562469" y="4072390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Coord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. Calculation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19A0A63E-7B56-47D9-A700-55C2DB72FFA3}"/>
                </a:ext>
              </a:extLst>
            </p:cNvPr>
            <p:cNvSpPr/>
            <p:nvPr/>
          </p:nvSpPr>
          <p:spPr>
            <a:xfrm>
              <a:off x="5562469" y="4570237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6D7FC38B-2CE6-449F-8A88-8373EA36CFF7}"/>
                </a:ext>
              </a:extLst>
            </p:cNvPr>
            <p:cNvSpPr/>
            <p:nvPr/>
          </p:nvSpPr>
          <p:spPr>
            <a:xfrm>
              <a:off x="5562469" y="5068084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Smoothing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AF7F5364-7FE5-4B6E-94C8-D7D783294BCD}"/>
                </a:ext>
              </a:extLst>
            </p:cNvPr>
            <p:cNvSpPr/>
            <p:nvPr/>
          </p:nvSpPr>
          <p:spPr>
            <a:xfrm>
              <a:off x="5562469" y="6164169"/>
              <a:ext cx="1584176" cy="306324"/>
            </a:xfrm>
            <a:prstGeom prst="flowChartProcess">
              <a:avLst/>
            </a:prstGeom>
            <a:solidFill>
              <a:srgbClr val="CCECFF"/>
            </a:solidFill>
            <a:ln w="19050" cap="flat" cmpd="sng" algn="ctr">
              <a:solidFill>
                <a:srgbClr val="3399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Report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88F2189-A809-49E8-95AE-4BEC25E2CEA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6354557" y="3269870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41346A1-A82E-4769-811E-05238EB0957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354557" y="3880867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AE476F2-5396-4FEF-BE15-747BA5FDF8B4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354557" y="4378714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89CA132-3184-40D6-80CC-DFD6198FE1B1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6354557" y="4876561"/>
              <a:ext cx="0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74497E8-9D02-4AE3-93C9-A0CBC735AB65}"/>
                </a:ext>
              </a:extLst>
            </p:cNvPr>
            <p:cNvCxnSpPr>
              <a:stCxn id="11" idx="2"/>
              <a:endCxn id="26" idx="0"/>
            </p:cNvCxnSpPr>
            <p:nvPr/>
          </p:nvCxnSpPr>
          <p:spPr>
            <a:xfrm flipH="1">
              <a:off x="6351134" y="5374408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E1215A3A-5D54-4B96-98BE-4C405B1E4213}"/>
                </a:ext>
              </a:extLst>
            </p:cNvPr>
            <p:cNvSpPr/>
            <p:nvPr/>
          </p:nvSpPr>
          <p:spPr>
            <a:xfrm>
              <a:off x="5609325" y="2252158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Touch Expect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C2CF40B-1D69-4D76-84AB-113BB5B52C4C}"/>
                </a:ext>
              </a:extLst>
            </p:cNvPr>
            <p:cNvCxnSpPr>
              <a:stCxn id="6" idx="2"/>
              <a:endCxn id="18" idx="0"/>
            </p:cNvCxnSpPr>
            <p:nvPr/>
          </p:nvCxnSpPr>
          <p:spPr>
            <a:xfrm>
              <a:off x="6354557" y="2055262"/>
              <a:ext cx="0" cy="1968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AB4317E-8658-4940-926F-60E81F65CDD4}"/>
                </a:ext>
              </a:extLst>
            </p:cNvPr>
            <p:cNvCxnSpPr>
              <a:stCxn id="18" idx="2"/>
              <a:endCxn id="7" idx="0"/>
            </p:cNvCxnSpPr>
            <p:nvPr/>
          </p:nvCxnSpPr>
          <p:spPr>
            <a:xfrm>
              <a:off x="6354557" y="2658873"/>
              <a:ext cx="0" cy="30467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B6AAB-DCDD-43FC-AAA1-FA352FD922AB}"/>
                </a:ext>
              </a:extLst>
            </p:cNvPr>
            <p:cNvSpPr txBox="1"/>
            <p:nvPr/>
          </p:nvSpPr>
          <p:spPr>
            <a:xfrm>
              <a:off x="6313346" y="2608958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097C22-AB24-4BAB-9567-27F23F8819E7}"/>
                </a:ext>
              </a:extLst>
            </p:cNvPr>
            <p:cNvSpPr txBox="1"/>
            <p:nvPr/>
          </p:nvSpPr>
          <p:spPr>
            <a:xfrm>
              <a:off x="7013001" y="2279006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1A0D5A3C-D824-48CC-A5B7-BEC1727766D1}"/>
                </a:ext>
              </a:extLst>
            </p:cNvPr>
            <p:cNvSpPr/>
            <p:nvPr/>
          </p:nvSpPr>
          <p:spPr>
            <a:xfrm>
              <a:off x="7506685" y="2302353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BaseLine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Tracking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F46AA27-A4BF-4766-AC3D-0712FA3014A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 flipV="1">
              <a:off x="7099789" y="2455515"/>
              <a:ext cx="406896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5" name="꺾인 연결선 23">
              <a:extLst>
                <a:ext uri="{FF2B5EF4-FFF2-40B4-BE49-F238E27FC236}">
                  <a16:creationId xmlns:a16="http://schemas.microsoft.com/office/drawing/2014/main" id="{4A1F41E9-07C0-4601-9B48-8F24FCB8B4E4}"/>
                </a:ext>
              </a:extLst>
            </p:cNvPr>
            <p:cNvCxnSpPr>
              <a:stCxn id="23" idx="0"/>
              <a:endCxn id="31" idx="3"/>
            </p:cNvCxnSpPr>
            <p:nvPr/>
          </p:nvCxnSpPr>
          <p:spPr>
            <a:xfrm rot="16200000" flipV="1">
              <a:off x="7269262" y="1272841"/>
              <a:ext cx="903472" cy="1155551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6" name="순서도: 판단 25">
              <a:extLst>
                <a:ext uri="{FF2B5EF4-FFF2-40B4-BE49-F238E27FC236}">
                  <a16:creationId xmlns:a16="http://schemas.microsoft.com/office/drawing/2014/main" id="{29BF51E0-F6F4-4907-9736-DC9B351E954F}"/>
                </a:ext>
              </a:extLst>
            </p:cNvPr>
            <p:cNvSpPr/>
            <p:nvPr/>
          </p:nvSpPr>
          <p:spPr>
            <a:xfrm>
              <a:off x="5605902" y="5565931"/>
              <a:ext cx="1490464" cy="406715"/>
            </a:xfrm>
            <a:prstGeom prst="flowChartDecision">
              <a:avLst/>
            </a:prstGeom>
            <a:solidFill>
              <a:srgbClr val="FFE2C5"/>
            </a:solidFill>
            <a:ln w="19050" cap="flat" cmpd="sng" algn="ctr">
              <a:solidFill>
                <a:srgbClr val="FF99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Normal Touch ?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8E34969-77F9-4DA6-B970-03D5C502A20C}"/>
                </a:ext>
              </a:extLst>
            </p:cNvPr>
            <p:cNvCxnSpPr>
              <a:stCxn id="26" idx="2"/>
              <a:endCxn id="12" idx="0"/>
            </p:cNvCxnSpPr>
            <p:nvPr/>
          </p:nvCxnSpPr>
          <p:spPr>
            <a:xfrm>
              <a:off x="6351134" y="5972646"/>
              <a:ext cx="3423" cy="19152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28" name="꺾인 연결선 26">
              <a:extLst>
                <a:ext uri="{FF2B5EF4-FFF2-40B4-BE49-F238E27FC236}">
                  <a16:creationId xmlns:a16="http://schemas.microsoft.com/office/drawing/2014/main" id="{B848BFAF-F0D8-4B96-929B-20558EC1B0E9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096366" y="2658877"/>
              <a:ext cx="1202406" cy="3110412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245945-2967-4C2E-96F5-A8ACBA4B36B8}"/>
                </a:ext>
              </a:extLst>
            </p:cNvPr>
            <p:cNvSpPr txBox="1"/>
            <p:nvPr/>
          </p:nvSpPr>
          <p:spPr>
            <a:xfrm>
              <a:off x="6329822" y="5926955"/>
              <a:ext cx="370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YES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AA115-8C5C-4357-91C8-43EFB8AA0CFC}"/>
                </a:ext>
              </a:extLst>
            </p:cNvPr>
            <p:cNvSpPr txBox="1"/>
            <p:nvPr/>
          </p:nvSpPr>
          <p:spPr>
            <a:xfrm>
              <a:off x="7013001" y="5591008"/>
              <a:ext cx="3385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NO</a:t>
              </a:r>
              <a:endParaRPr kumimoji="0" lang="ko-KR" altLang="en-US" sz="800" b="1" dirty="0">
                <a:solidFill>
                  <a:prstClr val="black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179B2E24-995B-4AA5-BCAE-187234711834}"/>
                </a:ext>
              </a:extLst>
            </p:cNvPr>
            <p:cNvSpPr/>
            <p:nvPr/>
          </p:nvSpPr>
          <p:spPr>
            <a:xfrm>
              <a:off x="5559046" y="1245719"/>
              <a:ext cx="1584176" cy="306324"/>
            </a:xfrm>
            <a:prstGeom prst="flowChartProcess">
              <a:avLst/>
            </a:prstGeom>
            <a:solidFill>
              <a:srgbClr val="FFCCCC"/>
            </a:solidFill>
            <a:ln w="1905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kern="0" dirty="0">
                  <a:solidFill>
                    <a:prstClr val="black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Line Filter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32" name="꺾인 연결선 33">
              <a:extLst>
                <a:ext uri="{FF2B5EF4-FFF2-40B4-BE49-F238E27FC236}">
                  <a16:creationId xmlns:a16="http://schemas.microsoft.com/office/drawing/2014/main" id="{C023B662-5E6B-492D-A918-EF0124F82895}"/>
                </a:ext>
              </a:extLst>
            </p:cNvPr>
            <p:cNvCxnSpPr>
              <a:stCxn id="23" idx="0"/>
              <a:endCxn id="6" idx="3"/>
            </p:cNvCxnSpPr>
            <p:nvPr/>
          </p:nvCxnSpPr>
          <p:spPr>
            <a:xfrm rot="16200000" flipV="1">
              <a:off x="7522583" y="1526163"/>
              <a:ext cx="400253" cy="1152128"/>
            </a:xfrm>
            <a:prstGeom prst="bentConnector2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3714093-22B7-4084-B6BF-68308B099595}"/>
                </a:ext>
              </a:extLst>
            </p:cNvPr>
            <p:cNvCxnSpPr>
              <a:stCxn id="31" idx="2"/>
              <a:endCxn id="6" idx="0"/>
            </p:cNvCxnSpPr>
            <p:nvPr/>
          </p:nvCxnSpPr>
          <p:spPr>
            <a:xfrm>
              <a:off x="6351134" y="1552043"/>
              <a:ext cx="3423" cy="19689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3668926-90A4-4865-AFAD-A1EA1CFD3917}"/>
                </a:ext>
              </a:extLst>
            </p:cNvPr>
            <p:cNvCxnSpPr>
              <a:endCxn id="31" idx="0"/>
            </p:cNvCxnSpPr>
            <p:nvPr/>
          </p:nvCxnSpPr>
          <p:spPr>
            <a:xfrm flipH="1">
              <a:off x="6351134" y="999706"/>
              <a:ext cx="2" cy="24601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arrow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40D948-6711-40EF-B08E-B64C832CC585}"/>
                </a:ext>
              </a:extLst>
            </p:cNvPr>
            <p:cNvSpPr txBox="1"/>
            <p:nvPr/>
          </p:nvSpPr>
          <p:spPr>
            <a:xfrm>
              <a:off x="5382590" y="2019811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Intensity 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4749-146D-4717-96F1-C1D5709A679B}"/>
                </a:ext>
              </a:extLst>
            </p:cNvPr>
            <p:cNvSpPr txBox="1"/>
            <p:nvPr/>
          </p:nvSpPr>
          <p:spPr>
            <a:xfrm>
              <a:off x="5760269" y="77819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Original </a:t>
              </a:r>
              <a:r>
                <a:rPr lang="en-US" altLang="ko-KR" sz="1000" b="1" dirty="0" err="1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Rawdata</a:t>
              </a:r>
              <a:endParaRPr lang="ko-KR" altLang="en-US" sz="1000" b="1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775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011BEF-CADB-424E-8122-32EFD8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00110"/>
            <a:ext cx="8915400" cy="512605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곡선 드로잉 시 부드럽게 표현하기 위해 실제 좌표를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하여 가상의 좌표 생성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Report rate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두배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상승시킴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Interpolation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989AAE-6209-48FF-847C-ADB7CB79B2E3}"/>
              </a:ext>
            </a:extLst>
          </p:cNvPr>
          <p:cNvCxnSpPr/>
          <p:nvPr/>
        </p:nvCxnSpPr>
        <p:spPr>
          <a:xfrm>
            <a:off x="1712640" y="3069540"/>
            <a:ext cx="619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843A7-E332-4087-B018-4DABE9F24D5D}"/>
              </a:ext>
            </a:extLst>
          </p:cNvPr>
          <p:cNvSpPr txBox="1"/>
          <p:nvPr/>
        </p:nvSpPr>
        <p:spPr>
          <a:xfrm>
            <a:off x="7689304" y="278150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Time(s)</a:t>
            </a:r>
            <a:endParaRPr lang="ko-KR" altLang="en-US" sz="10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80EFC4-5A42-4F24-A73B-D3D268F5C0B0}"/>
              </a:ext>
            </a:extLst>
          </p:cNvPr>
          <p:cNvSpPr/>
          <p:nvPr/>
        </p:nvSpPr>
        <p:spPr>
          <a:xfrm>
            <a:off x="1701002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174A68-1C04-450C-BA12-A09ACD1D92B6}"/>
              </a:ext>
            </a:extLst>
          </p:cNvPr>
          <p:cNvSpPr/>
          <p:nvPr/>
        </p:nvSpPr>
        <p:spPr>
          <a:xfrm>
            <a:off x="2576736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641911C-081F-4B9D-A98D-A9096802E173}"/>
              </a:ext>
            </a:extLst>
          </p:cNvPr>
          <p:cNvSpPr/>
          <p:nvPr/>
        </p:nvSpPr>
        <p:spPr>
          <a:xfrm>
            <a:off x="3452470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640CC4-6F9C-4B3F-8167-923CB92C046E}"/>
              </a:ext>
            </a:extLst>
          </p:cNvPr>
          <p:cNvSpPr/>
          <p:nvPr/>
        </p:nvSpPr>
        <p:spPr>
          <a:xfrm>
            <a:off x="4330109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808CBB-976E-4FFC-889A-854B5C558A58}"/>
              </a:ext>
            </a:extLst>
          </p:cNvPr>
          <p:cNvSpPr/>
          <p:nvPr/>
        </p:nvSpPr>
        <p:spPr>
          <a:xfrm>
            <a:off x="5205843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BB35B8-5679-4AC7-91DF-243490BC475A}"/>
              </a:ext>
            </a:extLst>
          </p:cNvPr>
          <p:cNvSpPr/>
          <p:nvPr/>
        </p:nvSpPr>
        <p:spPr>
          <a:xfrm>
            <a:off x="6081577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73E1EBC-739C-44F3-B8E6-4CD59C37251B}"/>
              </a:ext>
            </a:extLst>
          </p:cNvPr>
          <p:cNvSpPr/>
          <p:nvPr/>
        </p:nvSpPr>
        <p:spPr>
          <a:xfrm>
            <a:off x="6961370" y="3035427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2DAA7-61D1-40A4-A998-9CEF9EA28F93}"/>
              </a:ext>
            </a:extLst>
          </p:cNvPr>
          <p:cNvSpPr txBox="1"/>
          <p:nvPr/>
        </p:nvSpPr>
        <p:spPr>
          <a:xfrm>
            <a:off x="1616356" y="3069540"/>
            <a:ext cx="240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23EC1-94D2-4D99-A1F2-A22BE0BCA0CC}"/>
              </a:ext>
            </a:extLst>
          </p:cNvPr>
          <p:cNvSpPr txBox="1"/>
          <p:nvPr/>
        </p:nvSpPr>
        <p:spPr>
          <a:xfrm>
            <a:off x="2432720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B1BC78-0D60-4D28-92A9-3152EDC704C6}"/>
              </a:ext>
            </a:extLst>
          </p:cNvPr>
          <p:cNvSpPr txBox="1"/>
          <p:nvPr/>
        </p:nvSpPr>
        <p:spPr>
          <a:xfrm>
            <a:off x="3239820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82477C-465A-4932-814B-1088269139A7}"/>
              </a:ext>
            </a:extLst>
          </p:cNvPr>
          <p:cNvSpPr txBox="1"/>
          <p:nvPr/>
        </p:nvSpPr>
        <p:spPr>
          <a:xfrm>
            <a:off x="4155690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134AF-7DC3-4A20-AB9C-DA680B9375A5}"/>
              </a:ext>
            </a:extLst>
          </p:cNvPr>
          <p:cNvSpPr txBox="1"/>
          <p:nvPr/>
        </p:nvSpPr>
        <p:spPr>
          <a:xfrm>
            <a:off x="5063014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01A5D-2187-40D3-AACD-5D16F4C973D6}"/>
              </a:ext>
            </a:extLst>
          </p:cNvPr>
          <p:cNvSpPr txBox="1"/>
          <p:nvPr/>
        </p:nvSpPr>
        <p:spPr>
          <a:xfrm>
            <a:off x="5938748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291B7-6BE4-47DC-AAD6-B3D760ED6B45}"/>
              </a:ext>
            </a:extLst>
          </p:cNvPr>
          <p:cNvSpPr txBox="1"/>
          <p:nvPr/>
        </p:nvSpPr>
        <p:spPr>
          <a:xfrm>
            <a:off x="6818541" y="3069540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4356C-55A8-4A4B-8868-3C37417E3D20}"/>
              </a:ext>
            </a:extLst>
          </p:cNvPr>
          <p:cNvSpPr txBox="1"/>
          <p:nvPr/>
        </p:nvSpPr>
        <p:spPr>
          <a:xfrm>
            <a:off x="1352600" y="257593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60Hz</a:t>
            </a:r>
            <a:endParaRPr lang="ko-KR" altLang="en-US" b="1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055F65-A34D-46F2-99A1-CC3EBC82BDC0}"/>
              </a:ext>
            </a:extLst>
          </p:cNvPr>
          <p:cNvCxnSpPr/>
          <p:nvPr/>
        </p:nvCxnSpPr>
        <p:spPr>
          <a:xfrm>
            <a:off x="1712640" y="4929809"/>
            <a:ext cx="619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CD4DA1-2482-474E-A81C-0EE1851685E2}"/>
              </a:ext>
            </a:extLst>
          </p:cNvPr>
          <p:cNvSpPr txBox="1"/>
          <p:nvPr/>
        </p:nvSpPr>
        <p:spPr>
          <a:xfrm>
            <a:off x="7689304" y="464177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Time(s)</a:t>
            </a:r>
            <a:endParaRPr lang="ko-KR" altLang="en-US" sz="10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291F33-9723-4288-90A4-0C82289530AD}"/>
              </a:ext>
            </a:extLst>
          </p:cNvPr>
          <p:cNvSpPr/>
          <p:nvPr/>
        </p:nvSpPr>
        <p:spPr>
          <a:xfrm>
            <a:off x="1701002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BB5A27-5B81-4600-B10F-4B8B80D31F6C}"/>
              </a:ext>
            </a:extLst>
          </p:cNvPr>
          <p:cNvSpPr/>
          <p:nvPr/>
        </p:nvSpPr>
        <p:spPr>
          <a:xfrm>
            <a:off x="2576736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9119BB8-33E7-4EE6-94D0-986C6381B5A7}"/>
              </a:ext>
            </a:extLst>
          </p:cNvPr>
          <p:cNvSpPr/>
          <p:nvPr/>
        </p:nvSpPr>
        <p:spPr>
          <a:xfrm>
            <a:off x="3452470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302B1E2-9AA9-4BEA-91AA-9A5DF700C2AF}"/>
              </a:ext>
            </a:extLst>
          </p:cNvPr>
          <p:cNvSpPr/>
          <p:nvPr/>
        </p:nvSpPr>
        <p:spPr>
          <a:xfrm>
            <a:off x="4330109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A9CD66E-5CD3-4048-BB6F-8990AEB359D8}"/>
              </a:ext>
            </a:extLst>
          </p:cNvPr>
          <p:cNvSpPr/>
          <p:nvPr/>
        </p:nvSpPr>
        <p:spPr>
          <a:xfrm>
            <a:off x="5205843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E59158-370D-4829-83D0-A7F300CF3AEB}"/>
              </a:ext>
            </a:extLst>
          </p:cNvPr>
          <p:cNvSpPr/>
          <p:nvPr/>
        </p:nvSpPr>
        <p:spPr>
          <a:xfrm>
            <a:off x="6081577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C3868BD-00C4-46EA-94B5-13F1573F287B}"/>
              </a:ext>
            </a:extLst>
          </p:cNvPr>
          <p:cNvSpPr/>
          <p:nvPr/>
        </p:nvSpPr>
        <p:spPr>
          <a:xfrm>
            <a:off x="6961370" y="4895696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44CB52-4433-4E84-9A34-85258B41DA85}"/>
              </a:ext>
            </a:extLst>
          </p:cNvPr>
          <p:cNvSpPr txBox="1"/>
          <p:nvPr/>
        </p:nvSpPr>
        <p:spPr>
          <a:xfrm>
            <a:off x="1616356" y="4929809"/>
            <a:ext cx="240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1CAE3E-DC18-4276-BE4F-A150F198F41E}"/>
              </a:ext>
            </a:extLst>
          </p:cNvPr>
          <p:cNvSpPr txBox="1"/>
          <p:nvPr/>
        </p:nvSpPr>
        <p:spPr>
          <a:xfrm>
            <a:off x="2432720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832816-DAF2-4D7B-A50B-6E54AD186C49}"/>
              </a:ext>
            </a:extLst>
          </p:cNvPr>
          <p:cNvSpPr txBox="1"/>
          <p:nvPr/>
        </p:nvSpPr>
        <p:spPr>
          <a:xfrm>
            <a:off x="3239820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6DAFF4-FF35-4202-A3DB-24D58152BFDA}"/>
              </a:ext>
            </a:extLst>
          </p:cNvPr>
          <p:cNvSpPr txBox="1"/>
          <p:nvPr/>
        </p:nvSpPr>
        <p:spPr>
          <a:xfrm>
            <a:off x="4155690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3/60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B54DEC-7C0E-4767-9588-25337DFCA10F}"/>
              </a:ext>
            </a:extLst>
          </p:cNvPr>
          <p:cNvSpPr txBox="1"/>
          <p:nvPr/>
        </p:nvSpPr>
        <p:spPr>
          <a:xfrm>
            <a:off x="5063014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122135-D789-4D52-AE36-52209F8E2C33}"/>
              </a:ext>
            </a:extLst>
          </p:cNvPr>
          <p:cNvSpPr txBox="1"/>
          <p:nvPr/>
        </p:nvSpPr>
        <p:spPr>
          <a:xfrm>
            <a:off x="5938748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3971C0-75D0-4BCA-BD9D-D75ACC7FE9F7}"/>
              </a:ext>
            </a:extLst>
          </p:cNvPr>
          <p:cNvSpPr txBox="1"/>
          <p:nvPr/>
        </p:nvSpPr>
        <p:spPr>
          <a:xfrm>
            <a:off x="6818541" y="4929809"/>
            <a:ext cx="4890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6/60</a:t>
            </a:r>
            <a:endParaRPr lang="ko-KR" altLang="en-US" sz="8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455348-5AC3-488A-A971-4769F44EC7EF}"/>
              </a:ext>
            </a:extLst>
          </p:cNvPr>
          <p:cNvSpPr txBox="1"/>
          <p:nvPr/>
        </p:nvSpPr>
        <p:spPr>
          <a:xfrm>
            <a:off x="1352600" y="4436207"/>
            <a:ext cx="692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120Hz</a:t>
            </a:r>
            <a:endParaRPr lang="ko-KR" altLang="en-US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8" name="아래쪽 화살표 115">
            <a:extLst>
              <a:ext uri="{FF2B5EF4-FFF2-40B4-BE49-F238E27FC236}">
                <a16:creationId xmlns:a16="http://schemas.microsoft.com/office/drawing/2014/main" id="{03361A5E-46FD-45AC-B5D5-71A3CDDFC2B5}"/>
              </a:ext>
            </a:extLst>
          </p:cNvPr>
          <p:cNvSpPr/>
          <p:nvPr/>
        </p:nvSpPr>
        <p:spPr>
          <a:xfrm>
            <a:off x="4463674" y="3789040"/>
            <a:ext cx="771854" cy="576064"/>
          </a:xfrm>
          <a:prstGeom prst="downArrow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5B753-BB7A-43BD-8069-413A628B3A2C}"/>
              </a:ext>
            </a:extLst>
          </p:cNvPr>
          <p:cNvSpPr txBox="1"/>
          <p:nvPr/>
        </p:nvSpPr>
        <p:spPr>
          <a:xfrm>
            <a:off x="5269146" y="3813042"/>
            <a:ext cx="133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Interpolation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74EEDDE-5C4F-4B42-861E-AA3484019695}"/>
              </a:ext>
            </a:extLst>
          </p:cNvPr>
          <p:cNvSpPr/>
          <p:nvPr/>
        </p:nvSpPr>
        <p:spPr>
          <a:xfrm>
            <a:off x="2157326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2C7EF87-E71E-4E9E-8DB5-7B15FB195A81}"/>
              </a:ext>
            </a:extLst>
          </p:cNvPr>
          <p:cNvSpPr/>
          <p:nvPr/>
        </p:nvSpPr>
        <p:spPr>
          <a:xfrm>
            <a:off x="3022796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1EF55B-16E4-463E-B828-CE43EA8F2A22}"/>
              </a:ext>
            </a:extLst>
          </p:cNvPr>
          <p:cNvSpPr/>
          <p:nvPr/>
        </p:nvSpPr>
        <p:spPr>
          <a:xfrm>
            <a:off x="3872904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74B592E-7D42-4E5E-9CA6-397DBD87ABD1}"/>
              </a:ext>
            </a:extLst>
          </p:cNvPr>
          <p:cNvSpPr/>
          <p:nvPr/>
        </p:nvSpPr>
        <p:spPr>
          <a:xfrm>
            <a:off x="4819701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FCA065-030D-4996-967A-C818FE043BA5}"/>
              </a:ext>
            </a:extLst>
          </p:cNvPr>
          <p:cNvSpPr/>
          <p:nvPr/>
        </p:nvSpPr>
        <p:spPr>
          <a:xfrm>
            <a:off x="5673080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9B92537-8138-4D65-B23B-797C286795D7}"/>
              </a:ext>
            </a:extLst>
          </p:cNvPr>
          <p:cNvSpPr/>
          <p:nvPr/>
        </p:nvSpPr>
        <p:spPr>
          <a:xfrm>
            <a:off x="6540936" y="4893436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AEC29A4-FA4B-4D8D-A2D5-923B0B5ECD10}"/>
              </a:ext>
            </a:extLst>
          </p:cNvPr>
          <p:cNvSpPr/>
          <p:nvPr/>
        </p:nvSpPr>
        <p:spPr>
          <a:xfrm>
            <a:off x="7769140" y="5964088"/>
            <a:ext cx="59370" cy="6473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2EE28FA-582A-48C2-81FE-F1C5A443A6F2}"/>
              </a:ext>
            </a:extLst>
          </p:cNvPr>
          <p:cNvSpPr/>
          <p:nvPr/>
        </p:nvSpPr>
        <p:spPr>
          <a:xfrm>
            <a:off x="7769140" y="5649573"/>
            <a:ext cx="59370" cy="647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C6798-9D8B-4EF8-8B79-B32C49027010}"/>
              </a:ext>
            </a:extLst>
          </p:cNvPr>
          <p:cNvSpPr txBox="1"/>
          <p:nvPr/>
        </p:nvSpPr>
        <p:spPr>
          <a:xfrm>
            <a:off x="7905328" y="5558788"/>
            <a:ext cx="168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Real coordinate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FAFB29-68A4-4DAB-BB2D-94A922987AA9}"/>
              </a:ext>
            </a:extLst>
          </p:cNvPr>
          <p:cNvSpPr txBox="1"/>
          <p:nvPr/>
        </p:nvSpPr>
        <p:spPr>
          <a:xfrm>
            <a:off x="7905328" y="5869199"/>
            <a:ext cx="1684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Interpolation coordinate</a:t>
            </a:r>
            <a:endParaRPr lang="ko-KR" altLang="en-US" sz="1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515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#1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6FADA-97FE-4165-B191-FF469EA36741}"/>
              </a:ext>
            </a:extLst>
          </p:cNvPr>
          <p:cNvSpPr/>
          <p:nvPr/>
        </p:nvSpPr>
        <p:spPr>
          <a:xfrm>
            <a:off x="247704" y="5013176"/>
            <a:ext cx="9410592" cy="13849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75C182-EE2C-4A54-87ED-F88A22F0B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66360"/>
              </p:ext>
            </p:extLst>
          </p:nvPr>
        </p:nvGraphicFramePr>
        <p:xfrm>
          <a:off x="323164" y="5130805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E2350D-C7E6-4532-995D-AD43C0D70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92550"/>
              </p:ext>
            </p:extLst>
          </p:nvPr>
        </p:nvGraphicFramePr>
        <p:xfrm>
          <a:off x="323164" y="5957908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47A6945-2281-4A4D-BA68-14A52681B7B2}"/>
              </a:ext>
            </a:extLst>
          </p:cNvPr>
          <p:cNvSpPr/>
          <p:nvPr/>
        </p:nvSpPr>
        <p:spPr>
          <a:xfrm>
            <a:off x="4649403" y="5557155"/>
            <a:ext cx="484632" cy="369332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5F368-A1D7-461E-9D42-E178BE197FB3}"/>
              </a:ext>
            </a:extLst>
          </p:cNvPr>
          <p:cNvSpPr txBox="1"/>
          <p:nvPr/>
        </p:nvSpPr>
        <p:spPr>
          <a:xfrm>
            <a:off x="5127108" y="5547796"/>
            <a:ext cx="2058140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data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적용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474E3-27C9-4F5C-AD85-CA02FD95E98A}"/>
              </a:ext>
            </a:extLst>
          </p:cNvPr>
          <p:cNvSpPr txBox="1"/>
          <p:nvPr/>
        </p:nvSpPr>
        <p:spPr>
          <a:xfrm>
            <a:off x="4970122" y="4149080"/>
            <a:ext cx="4663398" cy="8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limit : 3 / Max limit : 100 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Max = 6 / Min = 4  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|Max-delta| &gt; |Min-delta|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EFE8B-F8B6-465D-860F-88F0872C8BD2}"/>
              </a:ext>
            </a:extLst>
          </p:cNvPr>
          <p:cNvSpPr txBox="1"/>
          <p:nvPr/>
        </p:nvSpPr>
        <p:spPr>
          <a:xfrm>
            <a:off x="4376288" y="4310696"/>
            <a:ext cx="2160576" cy="61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1 = 1 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제외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0 &lt; 2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제외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C79E3-9817-43F6-A20D-D3A6B6C09066}"/>
              </a:ext>
            </a:extLst>
          </p:cNvPr>
          <p:cNvSpPr txBox="1"/>
          <p:nvPr/>
        </p:nvSpPr>
        <p:spPr>
          <a:xfrm>
            <a:off x="5888768" y="4310696"/>
            <a:ext cx="2160576" cy="89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4: 2 &gt; 0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Average(4) = 4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F0FF3-27AD-4419-9867-C94156A30C39}"/>
              </a:ext>
            </a:extLst>
          </p:cNvPr>
          <p:cNvSpPr/>
          <p:nvPr/>
        </p:nvSpPr>
        <p:spPr>
          <a:xfrm>
            <a:off x="4280080" y="4310696"/>
            <a:ext cx="3219061" cy="630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9E57DE-F2C3-45F5-BA1F-86888066F0DE}"/>
              </a:ext>
            </a:extLst>
          </p:cNvPr>
          <p:cNvSpPr txBox="1"/>
          <p:nvPr/>
        </p:nvSpPr>
        <p:spPr>
          <a:xfrm>
            <a:off x="344488" y="1003529"/>
            <a:ext cx="8102681" cy="360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FINGER_LF_VER1_EN 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사용가능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단위로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별로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몇 개의 값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간격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ucLineFilterColOffset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Max/Min limit(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sLineFilterUpLimit</a:t>
            </a: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sLineFilterLowLimit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범위에 속하는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보상 값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sampling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값들을 </a:t>
            </a: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Average</a:t>
            </a: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별 보상 값 적용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예외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Line Filter </a:t>
            </a:r>
            <a:r>
              <a:rPr lang="ko-KR" altLang="en-US" sz="1400" dirty="0" err="1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재수행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경우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(Max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–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Min)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LineFilterRepeatTH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(touch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입력 시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&gt;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cLineFilterMinTH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(Power on touch)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422042" lvl="1">
              <a:lnSpc>
                <a:spcPct val="150000"/>
              </a:lnSpc>
            </a:pP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618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00110"/>
                <a:ext cx="8915400" cy="559724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Version 1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Real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좌표 너머에 가상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좌표 생성함</a:t>
                </a:r>
                <a:endParaRPr lang="en-US" altLang="ko-KR" sz="14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Version 2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좌표는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에서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interpolation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좌표 내보냄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실제 좌표는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다음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에서 내보냄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1)   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 &amp; Pos &amp;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OrgPos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출력된 경우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(.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vusS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&gt; 0)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TempPos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=Pos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 =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Pos+PastPos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[0])/2 + (Pos-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[0])/2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sInterpolationWeight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/255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2)   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X) &amp; (Pos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출력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경우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b="1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TempPos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=Pos</a:t>
                </a:r>
              </a:p>
              <a:p>
                <a:pPr>
                  <a:lnSpc>
                    <a:spcPct val="150000"/>
                  </a:lnSpc>
                  <a:buAutoNum type="arabicParenR" startAt="3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 &amp; Pos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경우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tPos.vusS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0		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tPos.vusR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* 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가상 좌표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&amp;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실제 좌표 내보내는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timing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조절</a:t>
                </a:r>
                <a:endPara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Interpolation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통해 얻은 가상 좌표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(Pos)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먼저 출력한 후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,  </a:t>
                </a:r>
              </a:p>
              <a:p>
                <a:pPr lvl="1">
                  <a:buFont typeface="LG스마트체 Regular" panose="020B0600000101010101" pitchFamily="50" charset="-127"/>
                  <a:buChar char="–"/>
                </a:pP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다음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에서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touch algorithm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수행 전 실제 좌표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TempPos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endPara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buFont typeface="LG스마트체 Regular" panose="020B0600000101010101" pitchFamily="50" charset="-127"/>
                  <a:buChar char="–"/>
                </a:pP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Down latency 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방지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00110"/>
                <a:ext cx="8915400" cy="5597242"/>
              </a:xfrm>
              <a:blipFill>
                <a:blip r:embed="rId3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Interpolation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6C0258-BCD1-42C5-B597-8E668765EC5C}"/>
              </a:ext>
            </a:extLst>
          </p:cNvPr>
          <p:cNvGrpSpPr/>
          <p:nvPr/>
        </p:nvGrpSpPr>
        <p:grpSpPr>
          <a:xfrm>
            <a:off x="5889103" y="3988104"/>
            <a:ext cx="4032448" cy="1673144"/>
            <a:chOff x="5889103" y="3844088"/>
            <a:chExt cx="4032448" cy="1673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4AAD120-33AA-439C-BA9A-E98834C284D6}"/>
                </a:ext>
              </a:extLst>
            </p:cNvPr>
            <p:cNvSpPr/>
            <p:nvPr/>
          </p:nvSpPr>
          <p:spPr>
            <a:xfrm>
              <a:off x="5889103" y="3844088"/>
              <a:ext cx="3962485" cy="1673144"/>
            </a:xfrm>
            <a:prstGeom prst="rect">
              <a:avLst/>
            </a:prstGeom>
            <a:solidFill>
              <a:schemeClr val="bg1">
                <a:lumMod val="65000"/>
                <a:alpha val="2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1AAD879-CD5D-4D04-BCB0-07EB99C03FB1}"/>
                </a:ext>
              </a:extLst>
            </p:cNvPr>
            <p:cNvGrpSpPr/>
            <p:nvPr/>
          </p:nvGrpSpPr>
          <p:grpSpPr>
            <a:xfrm>
              <a:off x="6177136" y="3988103"/>
              <a:ext cx="3744415" cy="1224136"/>
              <a:chOff x="5166317" y="3356992"/>
              <a:chExt cx="4950653" cy="139835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735CF97-116B-40F3-991C-D00361ABB6DA}"/>
                  </a:ext>
                </a:extLst>
              </p:cNvPr>
              <p:cNvGrpSpPr/>
              <p:nvPr/>
            </p:nvGrpSpPr>
            <p:grpSpPr>
              <a:xfrm>
                <a:off x="5166317" y="3356992"/>
                <a:ext cx="4950653" cy="1398350"/>
                <a:chOff x="848544" y="5013175"/>
                <a:chExt cx="4950653" cy="1398350"/>
              </a:xfrm>
            </p:grpSpPr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D2293A78-7A29-4DA4-9A65-2877C34C7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544" y="6411525"/>
                  <a:ext cx="259228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622A66C0-CA64-4C43-A950-1C4574D4C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544" y="6123331"/>
                  <a:ext cx="256583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74DFDAA4-4759-424F-8C1B-E9E812E25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544" y="5835137"/>
                  <a:ext cx="256583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70FAFC2-3BA9-4384-BA70-EACF6A062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544" y="5546943"/>
                  <a:ext cx="256583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B4A1DA6-CF89-4DEB-8C27-28AB443FB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544" y="5258749"/>
                  <a:ext cx="256583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34596269-B0FE-4855-81CD-C45A46B898D9}"/>
                    </a:ext>
                  </a:extLst>
                </p:cNvPr>
                <p:cNvCxnSpPr>
                  <a:cxnSpLocks/>
                  <a:stCxn id="16" idx="7"/>
                </p:cNvCxnSpPr>
                <p:nvPr/>
              </p:nvCxnSpPr>
              <p:spPr>
                <a:xfrm flipV="1">
                  <a:off x="1351361" y="5628144"/>
                  <a:ext cx="1369409" cy="4285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2E5BE8C-62FC-4446-9236-048A144E5C50}"/>
                    </a:ext>
                  </a:extLst>
                </p:cNvPr>
                <p:cNvGrpSpPr/>
                <p:nvPr/>
              </p:nvGrpSpPr>
              <p:grpSpPr>
                <a:xfrm>
                  <a:off x="848544" y="5013175"/>
                  <a:ext cx="2354221" cy="1398349"/>
                  <a:chOff x="848544" y="4365103"/>
                  <a:chExt cx="2354221" cy="2046422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ED603EFE-E8D1-40D3-981B-613A824FABBA}"/>
                      </a:ext>
                    </a:extLst>
                  </p:cNvPr>
                  <p:cNvGrpSpPr/>
                  <p:nvPr/>
                </p:nvGrpSpPr>
                <p:grpSpPr>
                  <a:xfrm>
                    <a:off x="1240914" y="4365103"/>
                    <a:ext cx="1961851" cy="2046422"/>
                    <a:chOff x="1240914" y="4105972"/>
                    <a:chExt cx="1961851" cy="2305553"/>
                  </a:xfrm>
                </p:grpSpPr>
                <p:cxnSp>
                  <p:nvCxnSpPr>
                    <p:cNvPr id="23" name="직선 연결선 22">
                      <a:extLst>
                        <a:ext uri="{FF2B5EF4-FFF2-40B4-BE49-F238E27FC236}">
                          <a16:creationId xmlns:a16="http://schemas.microsoft.com/office/drawing/2014/main" id="{539F1552-F63B-47AF-9539-515D54B86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240914" y="4105972"/>
                      <a:ext cx="0" cy="230555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직선 연결선 23">
                      <a:extLst>
                        <a:ext uri="{FF2B5EF4-FFF2-40B4-BE49-F238E27FC236}">
                          <a16:creationId xmlns:a16="http://schemas.microsoft.com/office/drawing/2014/main" id="{023C3A70-557E-4CD3-8FE6-A3CC7466A2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633284" y="4105972"/>
                      <a:ext cx="0" cy="230555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직선 연결선 24">
                      <a:extLst>
                        <a:ext uri="{FF2B5EF4-FFF2-40B4-BE49-F238E27FC236}">
                          <a16:creationId xmlns:a16="http://schemas.microsoft.com/office/drawing/2014/main" id="{40B97960-B888-4104-B396-32804AF735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025654" y="4105972"/>
                      <a:ext cx="0" cy="230555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id="{75EF20D7-9936-47C6-A560-9F0146A885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18024" y="4105972"/>
                      <a:ext cx="0" cy="230555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FB95D8C6-BB00-4138-B445-C1ADC2FEFA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10395" y="4105972"/>
                      <a:ext cx="0" cy="230555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54539BD2-7B3E-488C-9188-5C4FAAE716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2765" y="4105972"/>
                      <a:ext cx="0" cy="2305553"/>
                    </a:xfrm>
                    <a:prstGeom prst="line">
                      <a:avLst/>
                    </a:prstGeom>
                    <a:ln w="635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" name="직선 화살표 연결선 21">
                    <a:extLst>
                      <a:ext uri="{FF2B5EF4-FFF2-40B4-BE49-F238E27FC236}">
                        <a16:creationId xmlns:a16="http://schemas.microsoft.com/office/drawing/2014/main" id="{50F90073-CA14-484F-9870-FDBBCBE460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8544" y="4365103"/>
                    <a:ext cx="0" cy="204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794FD684-1DB7-4E79-810F-608FDBFD9A54}"/>
                    </a:ext>
                  </a:extLst>
                </p:cNvPr>
                <p:cNvSpPr/>
                <p:nvPr/>
              </p:nvSpPr>
              <p:spPr>
                <a:xfrm>
                  <a:off x="2059325" y="5686164"/>
                  <a:ext cx="221791" cy="20917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</a:t>
                  </a:r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C96CCC97-8C72-4802-B3FF-B2AA4114EB78}"/>
                    </a:ext>
                  </a:extLst>
                </p:cNvPr>
                <p:cNvSpPr/>
                <p:nvPr/>
              </p:nvSpPr>
              <p:spPr>
                <a:xfrm>
                  <a:off x="1162051" y="6026037"/>
                  <a:ext cx="221791" cy="209178"/>
                </a:xfrm>
                <a:prstGeom prst="ellipse">
                  <a:avLst/>
                </a:prstGeom>
                <a:solidFill>
                  <a:srgbClr val="70AC2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P0</a:t>
                  </a:r>
                  <a:endParaRPr lang="ko-KR" altLang="en-US" sz="7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EAD3239B-A235-4A98-806D-5C2A4992D367}"/>
                    </a:ext>
                  </a:extLst>
                </p:cNvPr>
                <p:cNvSpPr/>
                <p:nvPr/>
              </p:nvSpPr>
              <p:spPr>
                <a:xfrm>
                  <a:off x="3531770" y="5876261"/>
                  <a:ext cx="221791" cy="20917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I</a:t>
                  </a:r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5D4B68-F825-4CD4-903F-B0A928738C73}"/>
                    </a:ext>
                  </a:extLst>
                </p:cNvPr>
                <p:cNvSpPr txBox="1"/>
                <p:nvPr/>
              </p:nvSpPr>
              <p:spPr>
                <a:xfrm>
                  <a:off x="3785684" y="5857108"/>
                  <a:ext cx="2013513" cy="28126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interpolation</a:t>
                  </a:r>
                  <a:r>
                    <a:rPr lang="ko-KR" altLang="en-US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가상 좌표</a:t>
                  </a:r>
                  <a:endPara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ECFDB73-1952-4117-B23A-D41819000B48}"/>
                    </a:ext>
                  </a:extLst>
                </p:cNvPr>
                <p:cNvSpPr txBox="1"/>
                <p:nvPr/>
              </p:nvSpPr>
              <p:spPr>
                <a:xfrm>
                  <a:off x="3785684" y="5379548"/>
                  <a:ext cx="1802543" cy="45705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: </a:t>
                  </a:r>
                  <a:r>
                    <a:rPr lang="ko-KR" altLang="en-US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이전 </a:t>
                  </a:r>
                  <a:r>
                    <a:rPr lang="en-US" altLang="ko-KR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frame</a:t>
                  </a:r>
                  <a:r>
                    <a:rPr lang="ko-KR" altLang="en-US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최종 좌표</a:t>
                  </a:r>
                  <a:endPara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  <a:p>
                  <a:r>
                    <a:rPr lang="en-US" altLang="ko-KR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  (</a:t>
                  </a:r>
                  <a:r>
                    <a:rPr lang="en-US" altLang="ko-KR" sz="1000" dirty="0" err="1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PastPos</a:t>
                  </a:r>
                  <a:r>
                    <a:rPr lang="en-US" altLang="ko-KR" sz="10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)</a:t>
                  </a:r>
                  <a:endParaRPr lang="ko-KR" altLang="en-US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6FCD66E-E503-4A58-930F-59DE063A8679}"/>
                    </a:ext>
                  </a:extLst>
                </p:cNvPr>
                <p:cNvSpPr/>
                <p:nvPr/>
              </p:nvSpPr>
              <p:spPr>
                <a:xfrm>
                  <a:off x="3511868" y="5479061"/>
                  <a:ext cx="221791" cy="209178"/>
                </a:xfrm>
                <a:prstGeom prst="ellipse">
                  <a:avLst/>
                </a:prstGeom>
                <a:solidFill>
                  <a:srgbClr val="70AC2E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700" dirty="0">
                      <a:latin typeface="LG스마트체 Regular" panose="020B0600000101010101" pitchFamily="50" charset="-127"/>
                      <a:ea typeface="LG스마트체 Regular" panose="020B0600000101010101" pitchFamily="50" charset="-127"/>
                    </a:rPr>
                    <a:t>P0</a:t>
                  </a:r>
                  <a:endParaRPr lang="ko-KR" altLang="en-US" sz="7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endParaRPr>
                </a:p>
              </p:txBody>
            </p:sp>
          </p:grp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4D16FF2-11AC-48FE-9856-1B3676212A6F}"/>
                  </a:ext>
                </a:extLst>
              </p:cNvPr>
              <p:cNvSpPr/>
              <p:nvPr/>
            </p:nvSpPr>
            <p:spPr>
              <a:xfrm>
                <a:off x="6993415" y="3820803"/>
                <a:ext cx="221791" cy="209178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dirty="0"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P</a:t>
                </a:r>
                <a:endParaRPr lang="ko-KR" altLang="en-US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B82633-7060-47CB-AFD9-98D270878E12}"/>
                </a:ext>
              </a:extLst>
            </p:cNvPr>
            <p:cNvSpPr txBox="1"/>
            <p:nvPr/>
          </p:nvSpPr>
          <p:spPr>
            <a:xfrm>
              <a:off x="6801486" y="5255621"/>
              <a:ext cx="750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최종출력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6163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011BEF-CADB-424E-8122-32EFD8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00110"/>
            <a:ext cx="8915400" cy="4026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Version 3 (Bezier Curve)</a:t>
            </a:r>
            <a:endParaRPr lang="en-US" altLang="ko-KR" sz="12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Interpolation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9E2DE73-14B5-4251-BB53-A6441D54BC16}"/>
              </a:ext>
            </a:extLst>
          </p:cNvPr>
          <p:cNvSpPr/>
          <p:nvPr/>
        </p:nvSpPr>
        <p:spPr bwMode="auto">
          <a:xfrm>
            <a:off x="1098631" y="3198301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901020-E20E-4049-B57B-6F675937A74D}"/>
              </a:ext>
            </a:extLst>
          </p:cNvPr>
          <p:cNvSpPr/>
          <p:nvPr/>
        </p:nvSpPr>
        <p:spPr bwMode="auto">
          <a:xfrm>
            <a:off x="1908721" y="2433216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C669094-FFF7-44AD-A7E6-311508821AEA}"/>
              </a:ext>
            </a:extLst>
          </p:cNvPr>
          <p:cNvSpPr/>
          <p:nvPr/>
        </p:nvSpPr>
        <p:spPr bwMode="auto">
          <a:xfrm>
            <a:off x="3033846" y="248645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7ED4CB-5A38-45B6-9E7C-7D0397C82C2A}"/>
              </a:ext>
            </a:extLst>
          </p:cNvPr>
          <p:cNvCxnSpPr>
            <a:endCxn id="17" idx="3"/>
          </p:cNvCxnSpPr>
          <p:nvPr/>
        </p:nvCxnSpPr>
        <p:spPr bwMode="auto">
          <a:xfrm flipV="1">
            <a:off x="1147164" y="2510044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2A83987-65CB-4614-A65A-E427B38DF892}"/>
              </a:ext>
            </a:extLst>
          </p:cNvPr>
          <p:cNvCxnSpPr/>
          <p:nvPr/>
        </p:nvCxnSpPr>
        <p:spPr bwMode="auto">
          <a:xfrm>
            <a:off x="1962710" y="2486754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63A379-E528-4FD9-B967-2308F3BCDA08}"/>
              </a:ext>
            </a:extLst>
          </p:cNvPr>
          <p:cNvCxnSpPr/>
          <p:nvPr/>
        </p:nvCxnSpPr>
        <p:spPr bwMode="auto">
          <a:xfrm>
            <a:off x="3099532" y="2544418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2" name="TextBox 39">
            <a:extLst>
              <a:ext uri="{FF2B5EF4-FFF2-40B4-BE49-F238E27FC236}">
                <a16:creationId xmlns:a16="http://schemas.microsoft.com/office/drawing/2014/main" id="{C5A07BCE-B50C-4E85-B66F-E184B6F99097}"/>
              </a:ext>
            </a:extLst>
          </p:cNvPr>
          <p:cNvSpPr txBox="1"/>
          <p:nvPr/>
        </p:nvSpPr>
        <p:spPr>
          <a:xfrm>
            <a:off x="848544" y="314396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id="{748FF455-B11E-47E2-8D3C-D2DADBB3EFC3}"/>
              </a:ext>
            </a:extLst>
          </p:cNvPr>
          <p:cNvSpPr txBox="1"/>
          <p:nvPr/>
        </p:nvSpPr>
        <p:spPr>
          <a:xfrm>
            <a:off x="1638379" y="2345637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76EE3BA5-6B37-4FE3-AE4A-275B28F0974F}"/>
              </a:ext>
            </a:extLst>
          </p:cNvPr>
          <p:cNvSpPr txBox="1"/>
          <p:nvPr/>
        </p:nvSpPr>
        <p:spPr>
          <a:xfrm>
            <a:off x="2743873" y="2313085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1A9EFD91-E0B8-41E3-AE0B-1B04424AE054}"/>
              </a:ext>
            </a:extLst>
          </p:cNvPr>
          <p:cNvSpPr/>
          <p:nvPr/>
        </p:nvSpPr>
        <p:spPr bwMode="auto">
          <a:xfrm rot="15613043">
            <a:off x="1243560" y="2226716"/>
            <a:ext cx="2334880" cy="2673686"/>
          </a:xfrm>
          <a:prstGeom prst="arc">
            <a:avLst>
              <a:gd name="adj1" fmla="val 17661115"/>
              <a:gd name="adj2" fmla="val 2561725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885EF97-217B-47A3-AB86-6B6A681CA637}"/>
              </a:ext>
            </a:extLst>
          </p:cNvPr>
          <p:cNvSpPr txBox="1"/>
          <p:nvPr/>
        </p:nvSpPr>
        <p:spPr>
          <a:xfrm>
            <a:off x="4836781" y="1513402"/>
            <a:ext cx="3076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ko-KR" altLang="en-US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임의의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컨트롤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포인트 </a:t>
            </a:r>
            <a:r>
              <a:rPr lang="en-US" altLang="ko-KR" sz="900" b="1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</a:t>
            </a:r>
            <a:endParaRPr lang="en-US" altLang="ko-KR" sz="9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직선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Q, P2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위의 </a:t>
            </a:r>
            <a:r>
              <a: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(1-t)P2 + tQ </a:t>
            </a:r>
            <a:r>
              <a:rPr lang="en-US" altLang="ko-KR" sz="900" b="0" dirty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 &lt; t &lt; 1)</a:t>
            </a: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직선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Q, P0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위의 </a:t>
            </a:r>
            <a:r>
              <a:rPr lang="ko-KR" altLang="en-US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점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(1-t)Q   + tP0 </a:t>
            </a:r>
            <a:r>
              <a:rPr lang="en-US" altLang="ko-KR" sz="900" b="0" dirty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 &lt; t &lt; 1)</a:t>
            </a:r>
          </a:p>
          <a:p>
            <a:pPr marL="171450" indent="-171450">
              <a:buFontTx/>
              <a:buChar char="-"/>
            </a:pPr>
            <a:endParaRPr lang="ko-KR" altLang="en-US" sz="900" b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05EED5-6CD7-41C8-8DB6-54318D5717C1}"/>
              </a:ext>
            </a:extLst>
          </p:cNvPr>
          <p:cNvSpPr/>
          <p:nvPr/>
        </p:nvSpPr>
        <p:spPr bwMode="auto">
          <a:xfrm>
            <a:off x="5351761" y="3202185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4FC8103-8D38-4845-8F2E-8BCF83F39018}"/>
              </a:ext>
            </a:extLst>
          </p:cNvPr>
          <p:cNvSpPr/>
          <p:nvPr/>
        </p:nvSpPr>
        <p:spPr bwMode="auto">
          <a:xfrm>
            <a:off x="6161851" y="2437100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0A2E81-9620-441D-8C35-0EE02A6D4821}"/>
              </a:ext>
            </a:extLst>
          </p:cNvPr>
          <p:cNvSpPr/>
          <p:nvPr/>
        </p:nvSpPr>
        <p:spPr bwMode="auto">
          <a:xfrm>
            <a:off x="7286976" y="2490343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6CC1554-00CB-462D-BBFB-19832AC8FD27}"/>
              </a:ext>
            </a:extLst>
          </p:cNvPr>
          <p:cNvCxnSpPr>
            <a:endCxn id="28" idx="3"/>
          </p:cNvCxnSpPr>
          <p:nvPr/>
        </p:nvCxnSpPr>
        <p:spPr bwMode="auto">
          <a:xfrm flipV="1">
            <a:off x="5400294" y="2513928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5EEF38-2CC1-488E-851F-4C8C5962BAF3}"/>
              </a:ext>
            </a:extLst>
          </p:cNvPr>
          <p:cNvCxnSpPr/>
          <p:nvPr/>
        </p:nvCxnSpPr>
        <p:spPr bwMode="auto">
          <a:xfrm>
            <a:off x="6215840" y="2490638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BEADEA6-0F8C-4E23-B7F1-6AA85308E1A5}"/>
              </a:ext>
            </a:extLst>
          </p:cNvPr>
          <p:cNvCxnSpPr/>
          <p:nvPr/>
        </p:nvCxnSpPr>
        <p:spPr bwMode="auto">
          <a:xfrm>
            <a:off x="7352662" y="2548302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3" name="TextBox 50">
            <a:extLst>
              <a:ext uri="{FF2B5EF4-FFF2-40B4-BE49-F238E27FC236}">
                <a16:creationId xmlns:a16="http://schemas.microsoft.com/office/drawing/2014/main" id="{9B2F572C-75CE-416D-82D1-F4F5EEA2BF92}"/>
              </a:ext>
            </a:extLst>
          </p:cNvPr>
          <p:cNvSpPr txBox="1"/>
          <p:nvPr/>
        </p:nvSpPr>
        <p:spPr>
          <a:xfrm>
            <a:off x="5101674" y="3147852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4" name="TextBox 51">
            <a:extLst>
              <a:ext uri="{FF2B5EF4-FFF2-40B4-BE49-F238E27FC236}">
                <a16:creationId xmlns:a16="http://schemas.microsoft.com/office/drawing/2014/main" id="{46EEDAD5-3CA6-48DA-978D-5F7BBA0DAB5E}"/>
              </a:ext>
            </a:extLst>
          </p:cNvPr>
          <p:cNvSpPr txBox="1"/>
          <p:nvPr/>
        </p:nvSpPr>
        <p:spPr>
          <a:xfrm>
            <a:off x="6997003" y="2316969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5" name="TextBox 52">
            <a:extLst>
              <a:ext uri="{FF2B5EF4-FFF2-40B4-BE49-F238E27FC236}">
                <a16:creationId xmlns:a16="http://schemas.microsoft.com/office/drawing/2014/main" id="{4530086D-4197-4267-B559-0A19CA31123D}"/>
              </a:ext>
            </a:extLst>
          </p:cNvPr>
          <p:cNvSpPr txBox="1"/>
          <p:nvPr/>
        </p:nvSpPr>
        <p:spPr>
          <a:xfrm>
            <a:off x="5592230" y="1983529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7EA9222-B607-4939-8A70-6B7D8DFED63D}"/>
              </a:ext>
            </a:extLst>
          </p:cNvPr>
          <p:cNvCxnSpPr/>
          <p:nvPr/>
        </p:nvCxnSpPr>
        <p:spPr bwMode="auto">
          <a:xfrm flipV="1">
            <a:off x="5397426" y="2144337"/>
            <a:ext cx="444844" cy="1087396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263AF0-1458-4BAB-8C62-FA9805FF4E3D}"/>
              </a:ext>
            </a:extLst>
          </p:cNvPr>
          <p:cNvCxnSpPr>
            <a:cxnSpLocks/>
            <a:endCxn id="43" idx="2"/>
          </p:cNvCxnSpPr>
          <p:nvPr/>
        </p:nvCxnSpPr>
        <p:spPr bwMode="auto">
          <a:xfrm>
            <a:off x="5842270" y="2127861"/>
            <a:ext cx="1493320" cy="400641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ED2C3EBB-39B1-4CC3-B226-AB2D1428BAFC}"/>
              </a:ext>
            </a:extLst>
          </p:cNvPr>
          <p:cNvSpPr/>
          <p:nvPr/>
        </p:nvSpPr>
        <p:spPr bwMode="auto">
          <a:xfrm>
            <a:off x="5558483" y="2658276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F45B56-E2B8-47FB-A472-019C8C667EC7}"/>
              </a:ext>
            </a:extLst>
          </p:cNvPr>
          <p:cNvSpPr/>
          <p:nvPr/>
        </p:nvSpPr>
        <p:spPr bwMode="auto">
          <a:xfrm>
            <a:off x="6521532" y="2287354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5C47F257-8ED3-4213-94F8-B4CECAF28DF6}"/>
              </a:ext>
            </a:extLst>
          </p:cNvPr>
          <p:cNvSpPr/>
          <p:nvPr/>
        </p:nvSpPr>
        <p:spPr bwMode="auto">
          <a:xfrm rot="15613043">
            <a:off x="5489125" y="2226716"/>
            <a:ext cx="2334880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298DAA87-AD46-456D-AF27-30CF9458D807}"/>
              </a:ext>
            </a:extLst>
          </p:cNvPr>
          <p:cNvSpPr txBox="1"/>
          <p:nvPr/>
        </p:nvSpPr>
        <p:spPr>
          <a:xfrm>
            <a:off x="5353388" y="2526870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5" name="TextBox 62">
            <a:extLst>
              <a:ext uri="{FF2B5EF4-FFF2-40B4-BE49-F238E27FC236}">
                <a16:creationId xmlns:a16="http://schemas.microsoft.com/office/drawing/2014/main" id="{24589186-E421-4D3D-B808-DF3D5703FBAD}"/>
              </a:ext>
            </a:extLst>
          </p:cNvPr>
          <p:cNvSpPr txBox="1"/>
          <p:nvPr/>
        </p:nvSpPr>
        <p:spPr>
          <a:xfrm>
            <a:off x="6461154" y="2090357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EEE23DA1-DC42-49EA-AFC7-0F0E7E406435}"/>
              </a:ext>
            </a:extLst>
          </p:cNvPr>
          <p:cNvSpPr txBox="1"/>
          <p:nvPr/>
        </p:nvSpPr>
        <p:spPr>
          <a:xfrm>
            <a:off x="5958970" y="227504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7" name="TextBox 84">
            <a:extLst>
              <a:ext uri="{FF2B5EF4-FFF2-40B4-BE49-F238E27FC236}">
                <a16:creationId xmlns:a16="http://schemas.microsoft.com/office/drawing/2014/main" id="{6CBC4C06-345E-4019-9E02-12FB4637D8D4}"/>
              </a:ext>
            </a:extLst>
          </p:cNvPr>
          <p:cNvSpPr txBox="1"/>
          <p:nvPr/>
        </p:nvSpPr>
        <p:spPr>
          <a:xfrm>
            <a:off x="4836781" y="3863454"/>
            <a:ext cx="464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직선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A, B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위의 점 </a:t>
            </a:r>
            <a:r>
              <a:rPr lang="en-US" altLang="ko-KR" sz="900" b="1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 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(1-t)A + tB </a:t>
            </a:r>
            <a:r>
              <a:rPr lang="en-US" altLang="ko-KR" sz="900" b="0" dirty="0">
                <a:solidFill>
                  <a:schemeClr val="bg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 &lt; t &lt; 1)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P0, P1, P2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는 실제 좌표이고 </a:t>
            </a:r>
            <a:r>
              <a:rPr lang="en-US" altLang="ko-KR" sz="900" b="1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 = 1/2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이라 가정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900" b="1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r>
              <a:rPr lang="ko-KR" altLang="en-US" sz="900" b="1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900" b="1" dirty="0" err="1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역계산</a:t>
            </a:r>
            <a:r>
              <a:rPr lang="en-US" altLang="ko-KR" sz="900" b="1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 = A/2 + B/2</a:t>
            </a:r>
          </a:p>
          <a:p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= (P2/2 + Q/2)/2 + (Q/2 + P0/2)/2</a:t>
            </a:r>
          </a:p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   = Q/2 + P2/4 + P0/4</a:t>
            </a:r>
          </a:p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</a:t>
            </a: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 = 2P1 - (P0 + P2)/2</a:t>
            </a:r>
            <a:endParaRPr lang="ko-KR" altLang="en-US" sz="900" b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85">
            <a:extLst>
              <a:ext uri="{FF2B5EF4-FFF2-40B4-BE49-F238E27FC236}">
                <a16:creationId xmlns:a16="http://schemas.microsoft.com/office/drawing/2014/main" id="{DF801FB9-AE52-44C5-9946-74A1243B0D13}"/>
              </a:ext>
            </a:extLst>
          </p:cNvPr>
          <p:cNvSpPr txBox="1"/>
          <p:nvPr/>
        </p:nvSpPr>
        <p:spPr>
          <a:xfrm>
            <a:off x="957346" y="1663001"/>
            <a:ext cx="3076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P2 -&gt; P1 -&gt; P0 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순으로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실제좌표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계산됨</a:t>
            </a:r>
            <a:endParaRPr lang="en-US" altLang="ko-KR" sz="900" b="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54BFF7F-3651-4852-995C-D6C4E09D4048}"/>
              </a:ext>
            </a:extLst>
          </p:cNvPr>
          <p:cNvSpPr/>
          <p:nvPr/>
        </p:nvSpPr>
        <p:spPr bwMode="auto">
          <a:xfrm>
            <a:off x="5320403" y="6021704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81FC83D-E49B-4D46-91AF-BFB29807CBF1}"/>
              </a:ext>
            </a:extLst>
          </p:cNvPr>
          <p:cNvSpPr/>
          <p:nvPr/>
        </p:nvSpPr>
        <p:spPr bwMode="auto">
          <a:xfrm>
            <a:off x="6130493" y="525661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E0E47B2-E0C6-4A4B-B6A1-4C61A7001617}"/>
              </a:ext>
            </a:extLst>
          </p:cNvPr>
          <p:cNvSpPr/>
          <p:nvPr/>
        </p:nvSpPr>
        <p:spPr bwMode="auto">
          <a:xfrm>
            <a:off x="7255618" y="5309862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66C2652-8B0C-4B81-8CA4-9765F8B771AB}"/>
              </a:ext>
            </a:extLst>
          </p:cNvPr>
          <p:cNvSpPr/>
          <p:nvPr/>
        </p:nvSpPr>
        <p:spPr bwMode="auto">
          <a:xfrm>
            <a:off x="7840683" y="5976699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10C44FE-1445-4635-8236-F4E904488DD9}"/>
              </a:ext>
            </a:extLst>
          </p:cNvPr>
          <p:cNvCxnSpPr>
            <a:endCxn id="51" idx="3"/>
          </p:cNvCxnSpPr>
          <p:nvPr/>
        </p:nvCxnSpPr>
        <p:spPr bwMode="auto">
          <a:xfrm flipV="1">
            <a:off x="5368936" y="5333447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658290-0BF3-49AC-AEBE-76B387DA7418}"/>
              </a:ext>
            </a:extLst>
          </p:cNvPr>
          <p:cNvCxnSpPr/>
          <p:nvPr/>
        </p:nvCxnSpPr>
        <p:spPr bwMode="auto">
          <a:xfrm>
            <a:off x="6184482" y="5310157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10565CB-9557-49D9-B166-3F2B21F6C39E}"/>
              </a:ext>
            </a:extLst>
          </p:cNvPr>
          <p:cNvCxnSpPr/>
          <p:nvPr/>
        </p:nvCxnSpPr>
        <p:spPr bwMode="auto">
          <a:xfrm>
            <a:off x="7321304" y="5367821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TextBox 71">
            <a:extLst>
              <a:ext uri="{FF2B5EF4-FFF2-40B4-BE49-F238E27FC236}">
                <a16:creationId xmlns:a16="http://schemas.microsoft.com/office/drawing/2014/main" id="{62444468-D14B-4350-AB45-11AE69A3F575}"/>
              </a:ext>
            </a:extLst>
          </p:cNvPr>
          <p:cNvSpPr txBox="1"/>
          <p:nvPr/>
        </p:nvSpPr>
        <p:spPr>
          <a:xfrm>
            <a:off x="5070316" y="5967371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8" name="TextBox 72">
            <a:extLst>
              <a:ext uri="{FF2B5EF4-FFF2-40B4-BE49-F238E27FC236}">
                <a16:creationId xmlns:a16="http://schemas.microsoft.com/office/drawing/2014/main" id="{A3E9B310-5586-4BEB-95B0-4E4AACBCDA45}"/>
              </a:ext>
            </a:extLst>
          </p:cNvPr>
          <p:cNvSpPr txBox="1"/>
          <p:nvPr/>
        </p:nvSpPr>
        <p:spPr>
          <a:xfrm>
            <a:off x="5860151" y="5169040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9" name="TextBox 73">
            <a:extLst>
              <a:ext uri="{FF2B5EF4-FFF2-40B4-BE49-F238E27FC236}">
                <a16:creationId xmlns:a16="http://schemas.microsoft.com/office/drawing/2014/main" id="{AC4FDF0C-2462-4052-9AC5-C076EB838110}"/>
              </a:ext>
            </a:extLst>
          </p:cNvPr>
          <p:cNvSpPr txBox="1"/>
          <p:nvPr/>
        </p:nvSpPr>
        <p:spPr>
          <a:xfrm>
            <a:off x="6965645" y="513648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0" name="TextBox 74">
            <a:extLst>
              <a:ext uri="{FF2B5EF4-FFF2-40B4-BE49-F238E27FC236}">
                <a16:creationId xmlns:a16="http://schemas.microsoft.com/office/drawing/2014/main" id="{A8C641F1-7DC2-43D5-A5E6-DE2EF223706C}"/>
              </a:ext>
            </a:extLst>
          </p:cNvPr>
          <p:cNvSpPr txBox="1"/>
          <p:nvPr/>
        </p:nvSpPr>
        <p:spPr>
          <a:xfrm>
            <a:off x="5560872" y="4803048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7F95589-BF1F-448D-8237-40DDCB00DF45}"/>
              </a:ext>
            </a:extLst>
          </p:cNvPr>
          <p:cNvCxnSpPr/>
          <p:nvPr/>
        </p:nvCxnSpPr>
        <p:spPr bwMode="auto">
          <a:xfrm flipV="1">
            <a:off x="5366068" y="4963856"/>
            <a:ext cx="444844" cy="1087396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E320EAA-1773-44B5-A9D8-50FA872EB259}"/>
              </a:ext>
            </a:extLst>
          </p:cNvPr>
          <p:cNvCxnSpPr/>
          <p:nvPr/>
        </p:nvCxnSpPr>
        <p:spPr bwMode="auto">
          <a:xfrm>
            <a:off x="5810912" y="4947380"/>
            <a:ext cx="1466335" cy="411892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64D5A135-8F09-4B63-BC9D-76F672021534}"/>
              </a:ext>
            </a:extLst>
          </p:cNvPr>
          <p:cNvSpPr/>
          <p:nvPr/>
        </p:nvSpPr>
        <p:spPr bwMode="auto">
          <a:xfrm>
            <a:off x="5527125" y="5477795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E8B06F4-9ED7-4248-8AE7-3FC979B4D4B3}"/>
              </a:ext>
            </a:extLst>
          </p:cNvPr>
          <p:cNvSpPr/>
          <p:nvPr/>
        </p:nvSpPr>
        <p:spPr bwMode="auto">
          <a:xfrm>
            <a:off x="6490174" y="5106873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E0FFA9E-7F26-4B5E-BE67-E8164318FE74}"/>
              </a:ext>
            </a:extLst>
          </p:cNvPr>
          <p:cNvCxnSpPr/>
          <p:nvPr/>
        </p:nvCxnSpPr>
        <p:spPr bwMode="auto">
          <a:xfrm flipV="1">
            <a:off x="5596728" y="5161564"/>
            <a:ext cx="922638" cy="3459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원호 68">
            <a:extLst>
              <a:ext uri="{FF2B5EF4-FFF2-40B4-BE49-F238E27FC236}">
                <a16:creationId xmlns:a16="http://schemas.microsoft.com/office/drawing/2014/main" id="{35D84EDA-C909-42DB-B0AE-87C8C9DB2472}"/>
              </a:ext>
            </a:extLst>
          </p:cNvPr>
          <p:cNvSpPr/>
          <p:nvPr/>
        </p:nvSpPr>
        <p:spPr bwMode="auto">
          <a:xfrm rot="15613043">
            <a:off x="5457767" y="5040059"/>
            <a:ext cx="2334880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TextBox 86">
            <a:extLst>
              <a:ext uri="{FF2B5EF4-FFF2-40B4-BE49-F238E27FC236}">
                <a16:creationId xmlns:a16="http://schemas.microsoft.com/office/drawing/2014/main" id="{AA9EF7BC-3C37-4C23-BA01-C6C9D79E0146}"/>
              </a:ext>
            </a:extLst>
          </p:cNvPr>
          <p:cNvSpPr txBox="1"/>
          <p:nvPr/>
        </p:nvSpPr>
        <p:spPr>
          <a:xfrm>
            <a:off x="5322030" y="5324221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1" name="TextBox 87">
            <a:extLst>
              <a:ext uri="{FF2B5EF4-FFF2-40B4-BE49-F238E27FC236}">
                <a16:creationId xmlns:a16="http://schemas.microsoft.com/office/drawing/2014/main" id="{517734D1-1F8C-4BE4-83F9-65F01E281429}"/>
              </a:ext>
            </a:extLst>
          </p:cNvPr>
          <p:cNvSpPr txBox="1"/>
          <p:nvPr/>
        </p:nvSpPr>
        <p:spPr>
          <a:xfrm>
            <a:off x="6429796" y="4887708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3" name="TextBox 89">
            <a:extLst>
              <a:ext uri="{FF2B5EF4-FFF2-40B4-BE49-F238E27FC236}">
                <a16:creationId xmlns:a16="http://schemas.microsoft.com/office/drawing/2014/main" id="{1490473F-B617-4671-AA94-1D8E2520B83E}"/>
              </a:ext>
            </a:extLst>
          </p:cNvPr>
          <p:cNvSpPr txBox="1"/>
          <p:nvPr/>
        </p:nvSpPr>
        <p:spPr>
          <a:xfrm>
            <a:off x="969615" y="3602719"/>
            <a:ext cx="377312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 (1-t)A + </a:t>
            </a:r>
            <a:r>
              <a:rPr lang="en-US" altLang="ko-KR" sz="900" b="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tB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(</a:t>
            </a:r>
            <a:r>
              <a:rPr lang="en-US" altLang="ko-KR" sz="900" b="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 = 3/4</a:t>
            </a: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실제 </a:t>
            </a:r>
            <a:r>
              <a:rPr lang="ko-KR" altLang="en-US" sz="900" b="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 </a:t>
            </a:r>
            <a:r>
              <a:rPr lang="en-US" altLang="ko-KR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r>
              <a:rPr lang="ko-KR" altLang="en-US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계산</a:t>
            </a:r>
            <a:r>
              <a:rPr lang="ko-KR" altLang="en-US" sz="900" b="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 시점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</a:t>
            </a:r>
            <a:r>
              <a:rPr lang="en-US" altLang="ko-KR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</a:t>
            </a:r>
            <a:r>
              <a:rPr lang="ko-KR" altLang="en-US" sz="9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먼저 출력</a:t>
            </a:r>
            <a:r>
              <a:rPr lang="ko-KR" altLang="en-US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뒤 </a:t>
            </a:r>
            <a:r>
              <a:rPr lang="en-US" altLang="ko-KR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r>
              <a:rPr lang="ko-KR" altLang="en-US" sz="9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출력</a:t>
            </a:r>
            <a:endParaRPr lang="en-US" altLang="ko-KR" sz="9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 = A/4 + B*3/4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(P2/4 + 3Q/4)/4 + (Q/4 + P0*3/4)*3/4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 + 6Q + 9P0)/16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 + 6(2P1 – (P0 + P2)/2) + 9P0)/16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(P2 + 12P1 – 3P0 – 3P2 + 9P0)/16</a:t>
            </a:r>
          </a:p>
          <a:p>
            <a:pPr marL="171450" indent="-171450">
              <a:buFontTx/>
              <a:buChar char="-"/>
            </a:pPr>
            <a:r>
              <a:rPr lang="en-US" altLang="ko-KR" sz="900" b="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(6P0 + 12P1 – 2P2)/16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= (3(P0+2P1)-P2)/8</a:t>
            </a:r>
            <a:endParaRPr lang="en-US" altLang="ko-KR" sz="900" b="0" dirty="0">
              <a:highlight>
                <a:srgbClr val="FFE79B"/>
              </a:highlight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253481D-98BA-4EE2-863A-C76A1C138DC5}"/>
              </a:ext>
            </a:extLst>
          </p:cNvPr>
          <p:cNvSpPr/>
          <p:nvPr/>
        </p:nvSpPr>
        <p:spPr bwMode="auto">
          <a:xfrm>
            <a:off x="1098631" y="6063286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0C2CD0-592F-4444-A436-17574FFF6175}"/>
              </a:ext>
            </a:extLst>
          </p:cNvPr>
          <p:cNvSpPr/>
          <p:nvPr/>
        </p:nvSpPr>
        <p:spPr bwMode="auto">
          <a:xfrm>
            <a:off x="3033846" y="5351444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8CF14BD-194C-4E62-AF1D-B6A4DC73DECA}"/>
              </a:ext>
            </a:extLst>
          </p:cNvPr>
          <p:cNvSpPr/>
          <p:nvPr/>
        </p:nvSpPr>
        <p:spPr bwMode="auto">
          <a:xfrm>
            <a:off x="3618911" y="6018281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EA0815A-BB74-4960-B924-A498D413E21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7164" y="5375029"/>
            <a:ext cx="774739" cy="726354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B3811D4-F541-4693-8362-9E518A678BE1}"/>
              </a:ext>
            </a:extLst>
          </p:cNvPr>
          <p:cNvCxnSpPr/>
          <p:nvPr/>
        </p:nvCxnSpPr>
        <p:spPr bwMode="auto">
          <a:xfrm>
            <a:off x="1962710" y="5351739"/>
            <a:ext cx="1120346" cy="4118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27CE970-D9B0-4226-BADE-EC3F7CD6BEEF}"/>
              </a:ext>
            </a:extLst>
          </p:cNvPr>
          <p:cNvCxnSpPr/>
          <p:nvPr/>
        </p:nvCxnSpPr>
        <p:spPr bwMode="auto">
          <a:xfrm>
            <a:off x="3099532" y="5409403"/>
            <a:ext cx="560173" cy="650790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2" name="TextBox 18">
            <a:extLst>
              <a:ext uri="{FF2B5EF4-FFF2-40B4-BE49-F238E27FC236}">
                <a16:creationId xmlns:a16="http://schemas.microsoft.com/office/drawing/2014/main" id="{17CB20D1-BBDF-4F77-A3D8-43801EC45E17}"/>
              </a:ext>
            </a:extLst>
          </p:cNvPr>
          <p:cNvSpPr txBox="1"/>
          <p:nvPr/>
        </p:nvSpPr>
        <p:spPr>
          <a:xfrm>
            <a:off x="815723" y="5995485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P2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4" name="TextBox 20">
            <a:extLst>
              <a:ext uri="{FF2B5EF4-FFF2-40B4-BE49-F238E27FC236}">
                <a16:creationId xmlns:a16="http://schemas.microsoft.com/office/drawing/2014/main" id="{217AF09B-2090-434E-8E51-C5CB2B788F73}"/>
              </a:ext>
            </a:extLst>
          </p:cNvPr>
          <p:cNvSpPr txBox="1"/>
          <p:nvPr/>
        </p:nvSpPr>
        <p:spPr>
          <a:xfrm>
            <a:off x="2743873" y="5178070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5" name="TextBox 21">
            <a:extLst>
              <a:ext uri="{FF2B5EF4-FFF2-40B4-BE49-F238E27FC236}">
                <a16:creationId xmlns:a16="http://schemas.microsoft.com/office/drawing/2014/main" id="{8BC6E711-74C6-4E28-A10B-C01B46E52C51}"/>
              </a:ext>
            </a:extLst>
          </p:cNvPr>
          <p:cNvSpPr txBox="1"/>
          <p:nvPr/>
        </p:nvSpPr>
        <p:spPr>
          <a:xfrm>
            <a:off x="1339100" y="4844630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45B50BB-0856-4852-8CE6-61B059A4B8C0}"/>
              </a:ext>
            </a:extLst>
          </p:cNvPr>
          <p:cNvCxnSpPr/>
          <p:nvPr/>
        </p:nvCxnSpPr>
        <p:spPr bwMode="auto">
          <a:xfrm flipV="1">
            <a:off x="1144296" y="5005438"/>
            <a:ext cx="444844" cy="1087396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EB1D170-5888-432C-894A-B3E5DB44BD94}"/>
              </a:ext>
            </a:extLst>
          </p:cNvPr>
          <p:cNvCxnSpPr/>
          <p:nvPr/>
        </p:nvCxnSpPr>
        <p:spPr bwMode="auto">
          <a:xfrm>
            <a:off x="1589140" y="4988962"/>
            <a:ext cx="1466335" cy="411892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2C211AC3-B617-4301-BC57-F0FC342BF0ED}"/>
              </a:ext>
            </a:extLst>
          </p:cNvPr>
          <p:cNvSpPr/>
          <p:nvPr/>
        </p:nvSpPr>
        <p:spPr bwMode="auto">
          <a:xfrm>
            <a:off x="1428136" y="5210559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9B218DD-E976-40AE-BE7B-9DF1DBB11A27}"/>
              </a:ext>
            </a:extLst>
          </p:cNvPr>
          <p:cNvSpPr/>
          <p:nvPr/>
        </p:nvSpPr>
        <p:spPr bwMode="auto">
          <a:xfrm>
            <a:off x="2673442" y="5261228"/>
            <a:ext cx="90010" cy="9001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818082E-3EE8-4C6E-8FB8-3BAF3BC564E6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 bwMode="auto">
          <a:xfrm>
            <a:off x="1518146" y="5255564"/>
            <a:ext cx="1155296" cy="50669"/>
          </a:xfrm>
          <a:prstGeom prst="line">
            <a:avLst/>
          </a:prstGeom>
          <a:solidFill>
            <a:srgbClr val="CC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1">
            <a:extLst>
              <a:ext uri="{FF2B5EF4-FFF2-40B4-BE49-F238E27FC236}">
                <a16:creationId xmlns:a16="http://schemas.microsoft.com/office/drawing/2014/main" id="{E7DCA9F0-C6BB-42EF-8C45-56ECCB5ECBBF}"/>
              </a:ext>
            </a:extLst>
          </p:cNvPr>
          <p:cNvSpPr txBox="1"/>
          <p:nvPr/>
        </p:nvSpPr>
        <p:spPr>
          <a:xfrm>
            <a:off x="1206007" y="5135038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8" name="TextBox 93">
            <a:extLst>
              <a:ext uri="{FF2B5EF4-FFF2-40B4-BE49-F238E27FC236}">
                <a16:creationId xmlns:a16="http://schemas.microsoft.com/office/drawing/2014/main" id="{2AEBB532-8C12-40E9-8F3F-A3CF1CF52EA2}"/>
              </a:ext>
            </a:extLst>
          </p:cNvPr>
          <p:cNvSpPr txBox="1"/>
          <p:nvPr/>
        </p:nvSpPr>
        <p:spPr>
          <a:xfrm>
            <a:off x="2621539" y="5057082"/>
            <a:ext cx="274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5E7DBB4-ED26-47A6-B3FF-7589735FACCF}"/>
              </a:ext>
            </a:extLst>
          </p:cNvPr>
          <p:cNvCxnSpPr>
            <a:endCxn id="39" idx="4"/>
          </p:cNvCxnSpPr>
          <p:nvPr/>
        </p:nvCxnSpPr>
        <p:spPr bwMode="auto">
          <a:xfrm flipV="1">
            <a:off x="5397426" y="2748286"/>
            <a:ext cx="206062" cy="483446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73D92D-924D-4E71-9DE1-817FCC916BD3}"/>
              </a:ext>
            </a:extLst>
          </p:cNvPr>
          <p:cNvCxnSpPr>
            <a:cxnSpLocks/>
          </p:cNvCxnSpPr>
          <p:nvPr/>
        </p:nvCxnSpPr>
        <p:spPr bwMode="auto">
          <a:xfrm>
            <a:off x="5858745" y="2144337"/>
            <a:ext cx="683741" cy="181232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14A81B6-4948-4753-8FC7-59F693FDB0F8}"/>
              </a:ext>
            </a:extLst>
          </p:cNvPr>
          <p:cNvCxnSpPr>
            <a:endCxn id="64" idx="4"/>
          </p:cNvCxnSpPr>
          <p:nvPr/>
        </p:nvCxnSpPr>
        <p:spPr bwMode="auto">
          <a:xfrm flipV="1">
            <a:off x="5366068" y="5567805"/>
            <a:ext cx="206062" cy="483446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C57314-4B2B-4590-953D-B5A3C3013CD4}"/>
              </a:ext>
            </a:extLst>
          </p:cNvPr>
          <p:cNvCxnSpPr/>
          <p:nvPr/>
        </p:nvCxnSpPr>
        <p:spPr bwMode="auto">
          <a:xfrm>
            <a:off x="5827387" y="4963856"/>
            <a:ext cx="683741" cy="181232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AA8E0A0-83F1-443D-B0D5-23BD994B4543}"/>
              </a:ext>
            </a:extLst>
          </p:cNvPr>
          <p:cNvCxnSpPr>
            <a:cxnSpLocks/>
            <a:stCxn id="94" idx="0"/>
            <a:endCxn id="89" idx="4"/>
          </p:cNvCxnSpPr>
          <p:nvPr/>
        </p:nvCxnSpPr>
        <p:spPr bwMode="auto">
          <a:xfrm flipV="1">
            <a:off x="1156795" y="5300569"/>
            <a:ext cx="316346" cy="827186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310349E-D852-4E5F-837F-DD7F39FB92DC}"/>
              </a:ext>
            </a:extLst>
          </p:cNvPr>
          <p:cNvCxnSpPr>
            <a:cxnSpLocks/>
          </p:cNvCxnSpPr>
          <p:nvPr/>
        </p:nvCxnSpPr>
        <p:spPr bwMode="auto">
          <a:xfrm>
            <a:off x="1605615" y="5005438"/>
            <a:ext cx="1042448" cy="292108"/>
          </a:xfrm>
          <a:prstGeom prst="straightConnector1">
            <a:avLst/>
          </a:prstGeom>
          <a:solidFill>
            <a:srgbClr val="CCFF99"/>
          </a:solidFill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8492955-F1C6-4A8F-9BD2-44D5B75E389A}"/>
              </a:ext>
            </a:extLst>
          </p:cNvPr>
          <p:cNvSpPr/>
          <p:nvPr/>
        </p:nvSpPr>
        <p:spPr bwMode="auto">
          <a:xfrm>
            <a:off x="5801499" y="2077508"/>
            <a:ext cx="90010" cy="9001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541C950-2613-48C4-9363-23CD71A81818}"/>
              </a:ext>
            </a:extLst>
          </p:cNvPr>
          <p:cNvSpPr/>
          <p:nvPr/>
        </p:nvSpPr>
        <p:spPr bwMode="auto">
          <a:xfrm>
            <a:off x="5770141" y="4897027"/>
            <a:ext cx="90010" cy="9001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F16D6FF-A211-49B4-B446-C7F97E49D6A6}"/>
              </a:ext>
            </a:extLst>
          </p:cNvPr>
          <p:cNvSpPr/>
          <p:nvPr/>
        </p:nvSpPr>
        <p:spPr bwMode="auto">
          <a:xfrm>
            <a:off x="1548369" y="4938609"/>
            <a:ext cx="90010" cy="9001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5EDFAFDA-B5B4-46D0-9908-3C28431D645D}"/>
              </a:ext>
            </a:extLst>
          </p:cNvPr>
          <p:cNvSpPr/>
          <p:nvPr/>
        </p:nvSpPr>
        <p:spPr>
          <a:xfrm>
            <a:off x="4114495" y="2488006"/>
            <a:ext cx="486552" cy="484632"/>
          </a:xfrm>
          <a:prstGeom prst="right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33387EBB-720C-44A3-86E7-58C5CB69B22F}"/>
              </a:ext>
            </a:extLst>
          </p:cNvPr>
          <p:cNvSpPr/>
          <p:nvPr/>
        </p:nvSpPr>
        <p:spPr>
          <a:xfrm rot="5400000">
            <a:off x="6323261" y="3351314"/>
            <a:ext cx="486552" cy="484632"/>
          </a:xfrm>
          <a:prstGeom prst="right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7469934-BA79-4CDD-BB05-B44483C93D3D}"/>
              </a:ext>
            </a:extLst>
          </p:cNvPr>
          <p:cNvSpPr/>
          <p:nvPr/>
        </p:nvSpPr>
        <p:spPr>
          <a:xfrm rot="10800000">
            <a:off x="4114495" y="5301208"/>
            <a:ext cx="486552" cy="484632"/>
          </a:xfrm>
          <a:prstGeom prst="rightArrow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6" name="TextBox 90">
            <a:extLst>
              <a:ext uri="{FF2B5EF4-FFF2-40B4-BE49-F238E27FC236}">
                <a16:creationId xmlns:a16="http://schemas.microsoft.com/office/drawing/2014/main" id="{2F0FD253-93E1-4184-B172-9589972FBA02}"/>
              </a:ext>
            </a:extLst>
          </p:cNvPr>
          <p:cNvSpPr txBox="1"/>
          <p:nvPr/>
        </p:nvSpPr>
        <p:spPr>
          <a:xfrm>
            <a:off x="2327796" y="5070778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P0’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4" name="원호 93">
            <a:extLst>
              <a:ext uri="{FF2B5EF4-FFF2-40B4-BE49-F238E27FC236}">
                <a16:creationId xmlns:a16="http://schemas.microsoft.com/office/drawing/2014/main" id="{6CAA0D02-0F27-4F68-9D46-AA3CC9EF1116}"/>
              </a:ext>
            </a:extLst>
          </p:cNvPr>
          <p:cNvSpPr/>
          <p:nvPr/>
        </p:nvSpPr>
        <p:spPr bwMode="auto">
          <a:xfrm rot="15613043">
            <a:off x="1263081" y="5117627"/>
            <a:ext cx="2301505" cy="2673686"/>
          </a:xfrm>
          <a:prstGeom prst="arc">
            <a:avLst>
              <a:gd name="adj1" fmla="val 17661115"/>
              <a:gd name="adj2" fmla="val 2582914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D87CE18-E71D-4462-A58A-B12B8EE28ECB}"/>
              </a:ext>
            </a:extLst>
          </p:cNvPr>
          <p:cNvSpPr/>
          <p:nvPr/>
        </p:nvSpPr>
        <p:spPr bwMode="auto">
          <a:xfrm>
            <a:off x="2437832" y="5254729"/>
            <a:ext cx="90010" cy="9001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6B34747-DE87-4DCC-9554-1E7DD1D38D57}"/>
              </a:ext>
            </a:extLst>
          </p:cNvPr>
          <p:cNvSpPr/>
          <p:nvPr/>
        </p:nvSpPr>
        <p:spPr bwMode="auto">
          <a:xfrm>
            <a:off x="1908074" y="5309862"/>
            <a:ext cx="90010" cy="9001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0" name="TextBox 72">
            <a:extLst>
              <a:ext uri="{FF2B5EF4-FFF2-40B4-BE49-F238E27FC236}">
                <a16:creationId xmlns:a16="http://schemas.microsoft.com/office/drawing/2014/main" id="{96332C59-DD25-4197-A904-53EE5DF2F96C}"/>
              </a:ext>
            </a:extLst>
          </p:cNvPr>
          <p:cNvSpPr txBox="1"/>
          <p:nvPr/>
        </p:nvSpPr>
        <p:spPr>
          <a:xfrm>
            <a:off x="1637732" y="5222283"/>
            <a:ext cx="379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P1</a:t>
            </a:r>
            <a:endParaRPr lang="ko-KR" altLang="en-US" sz="9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8862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Version 3 (Bezier Curve)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좌표는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에서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interpolation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좌표 내보냄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실제 좌표는 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다음 </a:t>
                </a:r>
                <a:r>
                  <a:rPr lang="en-US" altLang="ko-KR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frame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에서 내보냄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  <a:buAutoNum type="arabicParenR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[0,2] &amp; Pos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 = (3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(Pos + 2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[0]) –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[2])/8</a:t>
                </a:r>
              </a:p>
              <a:p>
                <a:pPr>
                  <a:lnSpc>
                    <a:spcPct val="150000"/>
                  </a:lnSpc>
                  <a:buAutoNum type="arabicParenR" startAt="2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 &amp; Pos &amp;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OrgPos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출력된 경우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(=Ver</a:t>
                </a:r>
                <a:r>
                  <a:rPr lang="ko-KR" altLang="en-US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2)</a:t>
                </a:r>
              </a:p>
              <a:p>
                <a:pPr lvl="1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 =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Pos+PastPos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[0])/2 + (Pos-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[0])/2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sInterpolationWeight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/255</a:t>
                </a:r>
              </a:p>
              <a:p>
                <a:pPr>
                  <a:lnSpc>
                    <a:spcPct val="150000"/>
                  </a:lnSpc>
                  <a:buAutoNum type="arabicParenR" startAt="3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X) &amp; (Pos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출력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된 경우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TempPos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= Pos</a:t>
                </a:r>
                <a:endParaRPr lang="ko-KR" altLang="en-US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Interpolation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8837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Interpolation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84293"/>
              </p:ext>
            </p:extLst>
          </p:nvPr>
        </p:nvGraphicFramePr>
        <p:xfrm>
          <a:off x="383793" y="1196752"/>
          <a:ext cx="9138413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173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ucFullFingerInterpolation_On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version (0 : off)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0326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ucLocalFingerInterpolation_On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0~3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version (0 : off)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6722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sInterpolationWeight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Singed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Interpolation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시 좌표간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128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3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3496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011BEF-CADB-424E-8122-32EFD8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00110"/>
            <a:ext cx="9138220" cy="523720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algorithm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앞선 단계에서 계산한 </a:t>
            </a:r>
            <a:r>
              <a:rPr lang="ko-KR" altLang="en-US" sz="14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 좌표 출력</a:t>
            </a:r>
            <a:endParaRPr lang="en-US" altLang="ko-KR" sz="1400" b="1" u="sng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Local Finger Noise Remove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Pen, finger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교대로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sensing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Pen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잘못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sensing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되는 경우 발생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(finger sensing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pen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감도가 올라오는 경우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Pen,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간 거리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통해 잘못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sensing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경우 구분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조건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Pen, finger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의 거리가 가까운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Finger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MaxDelta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&lt;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sFirstTouchOnMaxCellVal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인 경우 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     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현재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frame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Label 1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개인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MaxDelta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&lt; sFirstTouchOnMaxCellVal+20)</a:t>
            </a:r>
          </a:p>
          <a:p>
            <a:pPr>
              <a:lnSpc>
                <a:spcPct val="150000"/>
              </a:lnSpc>
              <a:buFont typeface="LG스마트체 Regular" panose="020B0600000101010101" pitchFamily="50" charset="-127"/>
              <a:buChar char="∴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잘못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sensing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finger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좌표는 출력하지 않음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4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tPos.vusS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= 0, </a:t>
            </a:r>
            <a:r>
              <a:rPr lang="en-US" altLang="ko-KR" sz="14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cScreenDebCnt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=0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Whole Touch Remove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bPalm_WholeTouchRemove</a:t>
            </a:r>
            <a:r>
              <a:rPr lang="en-US" altLang="ko-KR" sz="14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= 1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Palm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인 경우는 출력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X</a:t>
            </a: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55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Coord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61069"/>
              </p:ext>
            </p:extLst>
          </p:nvPr>
        </p:nvGraphicFramePr>
        <p:xfrm>
          <a:off x="56456" y="1196752"/>
          <a:ext cx="973975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518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sFirstTouchOnMaxCellVal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Signed 16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First touch Max delta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4229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bPalm_WholeTouchRemove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Palm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touch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인식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1: Palm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touch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무시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5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963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011BEF-CADB-424E-8122-32EFD8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00110"/>
            <a:ext cx="9410700" cy="545322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algorithm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앞선 단계에서 계산한 </a:t>
            </a:r>
            <a:r>
              <a:rPr lang="ko-KR" altLang="en-US" sz="14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 좌표 출력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Coord. Modify Pos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ko-KR" altLang="en-US" sz="14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좌표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이용해서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좌표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 조정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(Edge expand, Clipping, Resolution)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좌표 출력 여부 결정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수행</a:t>
            </a:r>
            <a:r>
              <a:rPr lang="ko-KR" altLang="en-US" sz="1400" dirty="0">
                <a:highlight>
                  <a:srgbClr val="FFF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highlight>
                  <a:srgbClr val="FFF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(Coord. Cal </a:t>
            </a:r>
            <a:r>
              <a:rPr lang="ko-KR" altLang="en-US" sz="1400" dirty="0">
                <a:highlight>
                  <a:srgbClr val="FFF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단계에서도 수행</a:t>
            </a:r>
            <a:r>
              <a:rPr lang="en-US" altLang="ko-KR" sz="1400" dirty="0">
                <a:highlight>
                  <a:srgbClr val="FFF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 끝까지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drawing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하기 위해 좌표 조정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(MULTI_EDGE_COEF_EN=YES) &amp;&amp;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bDoNotExpandPos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=0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bUseMultiEdgeCoef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=1 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시작 영역에 따라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 expand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강도 구분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ucEdgeExpandCoef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[index])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 :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EdgeExpand</a:t>
            </a:r>
            <a:r>
              <a:rPr lang="en-US" altLang="ko-KR" sz="14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가장 강하게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edge expand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수행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)</a:t>
            </a:r>
            <a:b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4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center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위치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&amp; 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크기 큰 경우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(&lt;</a:t>
            </a:r>
            <a:r>
              <a:rPr lang="en-US" altLang="ko-KR" sz="14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vusR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width,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height) 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 :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EdgeExpand_small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    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</a:t>
            </a:r>
            <a:r>
              <a:rPr lang="en-US" altLang="ko-KR" sz="14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center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위치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이전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frame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출력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&amp;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touch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크기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작은 경우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(&lt;</a:t>
            </a:r>
            <a:r>
              <a:rPr lang="en-US" altLang="ko-KR" sz="14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vusR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width,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height)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 :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EdgeExpand_medium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	        :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 </a:t>
            </a:r>
            <a:r>
              <a:rPr lang="en-US" altLang="ko-KR" sz="1400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edge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위치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0424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00110"/>
                <a:ext cx="9410700" cy="512605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Touch algorithm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앞선 단계에서 계산한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최종 좌표 출력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sym typeface="Wingdings" panose="05000000000000000000" pitchFamily="2" charset="2"/>
                  </a:rPr>
                  <a:t>Coord. Modify Pos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이전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좌표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이용해서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위치 조정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(Edge expand, Clipping, Resolution)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 출력 여부 결정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AutoNum type="arabicPeriod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 expand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수행 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 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영역에 위치한 좌표 위치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(scaling) 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조절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(↔ Coord. Cal 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단계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 expand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: Touch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감도에 따라 가상 노드 생성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 touch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시 끝까지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drawing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하기 위해 좌표 조정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좌표가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존재하는 경우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ucEdgeExpandCoef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값에 따라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 expand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수행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iXExpandStart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iXExpandStart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+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sXExpandStartOffset</a:t>
                </a:r>
                <a:endParaRPr lang="en-US" altLang="ko-KR" sz="14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Ex)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𝑖𝑋𝐸𝑥𝑝𝑎𝑛𝑑𝑆𝑡𝑎𝑟𝑡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𝑖𝑋𝐸𝑥𝑝𝑎𝑛𝑑𝑆𝑡𝑎𝑟𝑡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+(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𝑖𝑋𝐸𝑥𝑝𝑎𝑛𝑑𝑆𝑡𝑎𝑟𝑡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𝑢𝑐𝐿𝑒𝑓𝑡𝐸𝑑𝑔𝑒𝐸𝑥𝑝𝑎𝑛𝑑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≫6)</m:t>
                    </m:r>
                  </m:oMath>
                </a14:m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00110"/>
                <a:ext cx="9410700" cy="5126055"/>
              </a:xfrm>
              <a:blipFill>
                <a:blip r:embed="rId3"/>
                <a:stretch>
                  <a:fillRect l="-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C468276-3B66-4D89-8491-94779D3E349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826526" y="4774273"/>
          <a:ext cx="15841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64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171CD0-AA26-4DEE-850B-BB88CB4135A0}"/>
              </a:ext>
            </a:extLst>
          </p:cNvPr>
          <p:cNvSpPr txBox="1"/>
          <p:nvPr/>
        </p:nvSpPr>
        <p:spPr>
          <a:xfrm>
            <a:off x="7710089" y="449429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3A5917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iXExpandStart</a:t>
            </a:r>
            <a:endParaRPr lang="ko-KR" altLang="en-US" sz="1000" b="1" dirty="0" err="1">
              <a:solidFill>
                <a:srgbClr val="3A5917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CBE837-2CE0-4113-AD7A-C8402F5F806D}"/>
              </a:ext>
            </a:extLst>
          </p:cNvPr>
          <p:cNvCxnSpPr>
            <a:cxnSpLocks/>
          </p:cNvCxnSpPr>
          <p:nvPr/>
        </p:nvCxnSpPr>
        <p:spPr>
          <a:xfrm>
            <a:off x="7826526" y="5003762"/>
            <a:ext cx="522723" cy="550323"/>
          </a:xfrm>
          <a:prstGeom prst="line">
            <a:avLst/>
          </a:prstGeom>
          <a:ln w="19050">
            <a:solidFill>
              <a:srgbClr val="00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496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Coord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45057"/>
              </p:ext>
            </p:extLst>
          </p:nvPr>
        </p:nvGraphicFramePr>
        <p:xfrm>
          <a:off x="56456" y="1196752"/>
          <a:ext cx="97397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518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ucLeftEdgeExpand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483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ucRightEdgeExpand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355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ucTopEdgeExpand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7206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ucBottomEdgeExpand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100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8818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bDoNotExpandPos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0,1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1: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196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bUseMultiEdgeCoef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default 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사용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1: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상황에 따라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 바꿈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03878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sXExpandStartOffset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16-bit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47341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sYExpandStartOffset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16-bit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 Expand 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256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751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Coord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05679"/>
              </p:ext>
            </p:extLst>
          </p:nvPr>
        </p:nvGraphicFramePr>
        <p:xfrm>
          <a:off x="56456" y="1196752"/>
          <a:ext cx="97397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518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ucLeftEdgeExpand_small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Center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drawing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483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ucRightEdgeExpand_small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Center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drawing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355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ucTopEdgeExpand_small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Center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drawing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72061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ucBottomEdgeExpand_small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Center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drawing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73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8818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ucLeftEdgeExpand_medium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첫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위치할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1968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ucRightEdgeExpand_medium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첫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위치할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038780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ucTopEdgeExpand_medium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첫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위치할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47341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ucBottomEdgeExpand_medium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8-bit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첫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에 위치할 때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edge expand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75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5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6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#2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231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FINGER_LF_VER2_EN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사용가능</a:t>
            </a:r>
            <a:endParaRPr lang="en-US" altLang="ko-KR" sz="1400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단위로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별로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몇 개의 값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간격으로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Max/Min limit(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sLineFilterUpLimit</a:t>
            </a: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sLineFilterLowLimit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범위에 속하는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보상 값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sampling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값 중 </a:t>
            </a:r>
            <a:r>
              <a:rPr lang="ko-KR" altLang="en-US" sz="1400" u="sng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네 번째로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작은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delta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</a:t>
            </a:r>
            <a:endParaRPr lang="en-US" altLang="ko-KR" sz="1400" u="sng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별 보상 값 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6FADA-97FE-4165-B191-FF469EA36741}"/>
              </a:ext>
            </a:extLst>
          </p:cNvPr>
          <p:cNvSpPr/>
          <p:nvPr/>
        </p:nvSpPr>
        <p:spPr>
          <a:xfrm>
            <a:off x="247704" y="4924404"/>
            <a:ext cx="9410592" cy="13849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75C182-EE2C-4A54-87ED-F88A22F0B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11999"/>
              </p:ext>
            </p:extLst>
          </p:nvPr>
        </p:nvGraphicFramePr>
        <p:xfrm>
          <a:off x="323164" y="5042033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155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7E2350D-C7E6-4532-995D-AD43C0D70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31388"/>
              </p:ext>
            </p:extLst>
          </p:nvPr>
        </p:nvGraphicFramePr>
        <p:xfrm>
          <a:off x="323164" y="5869136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149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AB69A3-8079-4E79-969A-BB388C1534AB}"/>
              </a:ext>
            </a:extLst>
          </p:cNvPr>
          <p:cNvSpPr txBox="1"/>
          <p:nvPr/>
        </p:nvSpPr>
        <p:spPr>
          <a:xfrm>
            <a:off x="247704" y="4324909"/>
            <a:ext cx="4812966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limit : 3 / Max limit : 100 /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값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Sort(</a:t>
            </a:r>
            <a:r>
              <a:rPr lang="en-US" altLang="ko-KR" sz="12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5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,155,</a:t>
            </a:r>
            <a:r>
              <a:rPr lang="en-US" altLang="ko-KR" sz="12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en-US" altLang="ko-KR" sz="12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6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= (4,5,6,6) = 6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47A6945-2281-4A4D-BA68-14A52681B7B2}"/>
              </a:ext>
            </a:extLst>
          </p:cNvPr>
          <p:cNvSpPr/>
          <p:nvPr/>
        </p:nvSpPr>
        <p:spPr>
          <a:xfrm>
            <a:off x="4649403" y="5468383"/>
            <a:ext cx="484632" cy="369332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5F368-A1D7-461E-9D42-E178BE197FB3}"/>
              </a:ext>
            </a:extLst>
          </p:cNvPr>
          <p:cNvSpPr txBox="1"/>
          <p:nvPr/>
        </p:nvSpPr>
        <p:spPr>
          <a:xfrm>
            <a:off x="5127108" y="5459024"/>
            <a:ext cx="2058140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data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적용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71EBE5-EFF2-4EAB-B14D-DCA3357966DA}"/>
              </a:ext>
            </a:extLst>
          </p:cNvPr>
          <p:cNvSpPr/>
          <p:nvPr/>
        </p:nvSpPr>
        <p:spPr>
          <a:xfrm>
            <a:off x="247704" y="3301995"/>
            <a:ext cx="9410592" cy="13849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C381B4C-9F4D-4892-B819-7D052BC37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38374"/>
              </p:ext>
            </p:extLst>
          </p:nvPr>
        </p:nvGraphicFramePr>
        <p:xfrm>
          <a:off x="323164" y="3419624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FEDB8-1418-4A95-9766-D3868BE71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43850"/>
              </p:ext>
            </p:extLst>
          </p:nvPr>
        </p:nvGraphicFramePr>
        <p:xfrm>
          <a:off x="323164" y="4246727"/>
          <a:ext cx="916634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17">
                  <a:extLst>
                    <a:ext uri="{9D8B030D-6E8A-4147-A177-3AD203B41FA5}">
                      <a16:colId xmlns:a16="http://schemas.microsoft.com/office/drawing/2014/main" val="176194907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1409186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22668023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1817694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9051561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8249669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38570639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59055925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605811355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143146873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5451037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664317441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406976319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25268126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02944712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338116652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5772548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3702801540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1300300668"/>
                    </a:ext>
                  </a:extLst>
                </a:gridCol>
                <a:gridCol w="458317">
                  <a:extLst>
                    <a:ext uri="{9D8B030D-6E8A-4147-A177-3AD203B41FA5}">
                      <a16:colId xmlns:a16="http://schemas.microsoft.com/office/drawing/2014/main" val="2528571182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4860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B8F9EBD-37B1-4A5A-9A3F-D0DE9A328C86}"/>
              </a:ext>
            </a:extLst>
          </p:cNvPr>
          <p:cNvSpPr txBox="1"/>
          <p:nvPr/>
        </p:nvSpPr>
        <p:spPr>
          <a:xfrm>
            <a:off x="4820554" y="2702500"/>
            <a:ext cx="4812966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Min limit : 3 / Max limit : 7 /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 값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Sort(5,6,5,4,6) = (4,5,5,6,6) = 6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414FA70-4FEB-4D39-A0B3-79E262A95906}"/>
              </a:ext>
            </a:extLst>
          </p:cNvPr>
          <p:cNvSpPr/>
          <p:nvPr/>
        </p:nvSpPr>
        <p:spPr>
          <a:xfrm>
            <a:off x="4649403" y="3845974"/>
            <a:ext cx="484632" cy="369332"/>
          </a:xfrm>
          <a:prstGeom prst="downArrow">
            <a:avLst/>
          </a:prstGeom>
          <a:solidFill>
            <a:srgbClr val="0070C0"/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2312-575F-417E-88A1-02DC8B7EFB86}"/>
              </a:ext>
            </a:extLst>
          </p:cNvPr>
          <p:cNvSpPr txBox="1"/>
          <p:nvPr/>
        </p:nvSpPr>
        <p:spPr>
          <a:xfrm>
            <a:off x="5127108" y="3836615"/>
            <a:ext cx="2058140" cy="339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data (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보상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 적용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ko-KR" altLang="en-US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27486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000110"/>
                <a:ext cx="9410700" cy="545322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Touch algorithm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앞선 단계에서 계산한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최종 좌표 출력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sym typeface="Wingdings" panose="05000000000000000000" pitchFamily="2" charset="2"/>
                  </a:rPr>
                  <a:t>Coord. Modify Pos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이전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좌표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이용해서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위치 조정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(Edge expand, Clipping, Resolution)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 출력 여부 결정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2.   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Modify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Resolution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panel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Resolution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맞추어 계산 </a:t>
                </a:r>
                <a:endParaRPr lang="en-US" altLang="ko-KR" sz="1400" dirty="0">
                  <a:highlight>
                    <a:srgbClr val="FFFFFF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𝑥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𝑖𝑋𝑂𝑓𝑓𝑠𝑒𝑡</m:t>
                            </m:r>
                          </m:e>
                        </m:d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40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𝑖𝑋𝑅𝑒𝑠𝑜𝑙𝑢𝑡𝑖𝑜𝑛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𝑠𝐹𝑖𝑛𝑔𝑒𝑟𝐺𝑙𝑜𝑏𝑎𝑙𝐶𝑜𝑜𝑟𝑑𝑖𝑋𝑅𝑒𝑠𝑜𝑙𝑢𝑡𝑖𝑜𝑛𝑂𝑓𝑓𝑠𝑒𝑡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𝑖𝐼𝑛𝑡𝑒𝑟𝑛𝑎𝑙𝑋𝑅𝑒𝑠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𝑖𝑋𝑂𝑓𝑓𝑠𝑒𝑡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𝑠𝐹𝑖𝑛𝑔𝑒𝑟𝐺𝑙𝑜𝑏𝑎𝑙𝐶𝑜𝑜𝑟𝑑𝑖𝑂𝑓𝑓𝑠𝑒𝑡𝑋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(FingerGlobalCoordiY_2Region_Set = YES)</a:t>
                </a: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2 Region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: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model 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별 </a:t>
                </a: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node size </a:t>
                </a:r>
                <a:r>
                  <a:rPr lang="ko-KR" altLang="en-US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차이 존재할 경우 하나의 값으로 맞추기 어려워서 나눔</a:t>
                </a:r>
                <a:endParaRPr lang="en-US" altLang="ko-KR" sz="1400" b="0" dirty="0">
                  <a:highlight>
                    <a:srgbClr val="FFFFFF"/>
                  </a:highlight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𝑖𝑌𝑂𝑓𝑓𝑠𝑒𝑡</m:t>
                            </m:r>
                          </m:e>
                        </m:d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40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𝑅𝑒𝑠𝑜𝑙𝑢𝑡𝑖𝑜𝑛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</m:t>
                        </m:r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𝑅𝑒𝑠𝑜𝑙𝑢𝑡𝑖𝑜𝑛𝑂𝑓𝑓𝑠𝑒𝑡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</m:t>
                        </m:r>
                        <m:r>
                          <a:rPr lang="en-US" altLang="ko-KR" sz="14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𝑌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𝑅𝑒𝑠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</m:t>
                    </m:r>
                    <m:r>
                      <a:rPr lang="en-US" altLang="ko-KR" sz="1400" b="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14:m>
                  <m:oMath xmlns:m="http://schemas.openxmlformats.org/officeDocument/2006/math"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𝑦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+</m:t>
                            </m:r>
                            <m:r>
                              <a:rPr lang="en-US" altLang="ko-KR" sz="14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  <m:t>𝑖𝑌𝑂𝑓𝑓𝑠𝑒𝑡</m:t>
                            </m:r>
                          </m:e>
                        </m:d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140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𝑖𝑌𝑅𝑒𝑠𝑜𝑙𝑢𝑡𝑖𝑜𝑛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i="1" smtClean="0">
                            <a:solidFill>
                              <a:srgbClr val="0070C0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𝑠𝐹𝑖𝑛𝑔𝑒𝑟𝐺𝑙𝑜𝑏𝑎𝑙𝐶𝑜𝑜𝑟𝑑𝑖𝑌𝑅𝑒𝑠𝑜𝑙𝑢𝑡𝑖𝑜𝑛𝑂𝑓𝑓𝑠𝑒𝑡</m:t>
                        </m:r>
                        <m:r>
                          <a:rPr lang="en-US" altLang="ko-KR" sz="14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𝑖𝐼𝑛𝑡𝑒𝑟𝑛𝑎𝑙𝑌𝑅𝑒𝑠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+(2×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𝑖𝑌𝑂𝑓𝑓𝑠𝑒𝑡</m:t>
                        </m:r>
                        <m:r>
                          <a:rPr lang="en-US" altLang="ko-KR" sz="1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14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𝑠𝐹𝑖𝑛𝑔𝑒𝑟𝐺𝑙𝑜𝑏𝑎𝑙𝐶𝑜𝑜𝑟𝑑𝑖𝑂𝑓𝑓𝑠𝑒𝑡𝑌</m:t>
                    </m:r>
                    <m:r>
                      <a:rPr lang="en-US" altLang="ko-KR" sz="1400" b="0" i="1" smtClean="0">
                        <a:solidFill>
                          <a:srgbClr val="0070C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000110"/>
                <a:ext cx="9410700" cy="5453226"/>
              </a:xfrm>
              <a:blipFill>
                <a:blip r:embed="rId3"/>
                <a:stretch>
                  <a:fillRect l="-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182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Coord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10557"/>
              </p:ext>
            </p:extLst>
          </p:nvPr>
        </p:nvGraphicFramePr>
        <p:xfrm>
          <a:off x="56456" y="1196752"/>
          <a:ext cx="97210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118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05602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iXResolution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Integer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표준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6722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iYResolution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Integer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표준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resolution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64751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sFingerGlobalCoordiXResolutionOffset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2983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sFingerGlobalCoordiYResolutionOffset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00932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sFingerGlobalCoordiYResolutionOffset1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scaling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0052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sFingerGlobalCoordiOffsetX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21984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sFingerGlobalCoordiOffsetY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24524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sFingerGlobalCoordiOffsetY1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16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 좌표 위치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2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821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980728"/>
                <a:ext cx="9410700" cy="5832648"/>
              </a:xfrm>
              <a:solidFill>
                <a:schemeClr val="bg1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Touch algorithm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앞선 단계에서 계산한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최종 좌표 출력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sym typeface="Wingdings" panose="05000000000000000000" pitchFamily="2" charset="2"/>
                  </a:rPr>
                  <a:t>Coord. Modify Pos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이전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좌표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이용해서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위치 조정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(Edge expand, Clipping, Resolution)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 출력 여부 결정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3.   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Clipping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지정한 범위를 벗어난 경우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,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범위 경계로 좌표 조정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AutoNum type="arabicParenR"/>
                </a:pP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bExpectClipping_Finger_On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=1 (drawing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기울기 고려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Ex) x &lt;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ucClippingLeft</a:t>
                </a:r>
                <a:endParaRPr lang="en-US" altLang="ko-KR" sz="14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 =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ucClippingLeft</a:t>
                </a:r>
                <a:endParaRPr lang="en-US" altLang="ko-KR" sz="1400" dirty="0">
                  <a:solidFill>
                    <a:srgbClr val="0070C0"/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bUseNewCippingCond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&amp;&amp;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old_pos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!=pos) &amp;&amp;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pos.x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&lt;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ucClippingLeft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 &amp;&amp;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old_pos.x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&gt;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ucClippingLeft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marL="800100" lvl="2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|| !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bUseNewCippingCond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&amp;&amp;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old_pos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!=pos) &amp;&amp;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old_pos.x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&gt;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ExpectClipping_Finger_Margin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marL="800100" lvl="2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𝑦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solidFill>
                              <a:srgbClr val="0070C0"/>
                            </a:solidFill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ucClippingLeft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)</m:t>
                        </m:r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) + (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old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pos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1400" dirty="0">
                            <a:latin typeface="LG Smart UI Regular" panose="020B0500000101010101" pitchFamily="50" charset="-127"/>
                            <a:ea typeface="LG Smart UI Regular" panose="020B0500000101010101" pitchFamily="50" charset="-127"/>
                          </a:rPr>
                          <m:t>)/2 </m:t>
                        </m:r>
                      </m:num>
                      <m:den>
                        <m:d>
                          <m:dPr>
                            <m:ctrlP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LG스마트체 Regular" panose="020B0600000101010101" pitchFamily="50" charset="-127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pos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old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pos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ko-KR" sz="1400" dirty="0">
                                <a:latin typeface="LG Smart UI Regular" panose="020B0500000101010101" pitchFamily="50" charset="-127"/>
                                <a:ea typeface="LG Smart UI Regular" panose="020B0500000101010101" pitchFamily="50" charset="-127"/>
                              </a:rPr>
                              <m:t>x</m:t>
                            </m:r>
                          </m:e>
                        </m:d>
                      </m:den>
                    </m:f>
                    <m:r>
                      <a:rPr lang="en-US" altLang="ko-KR" sz="1400" b="0" i="1" dirty="0" smtClean="0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+</m:t>
                    </m:r>
                    <m:r>
                      <m:rPr>
                        <m:nor/>
                      </m:rPr>
                      <a: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old</m:t>
                    </m:r>
                    <m:r>
                      <m:rPr>
                        <m:nor/>
                      </m:rPr>
                      <a: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_</m:t>
                    </m:r>
                    <m:r>
                      <m:rPr>
                        <m:nor/>
                      </m:rPr>
                      <a: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pos</m:t>
                    </m:r>
                    <m:r>
                      <m:rPr>
                        <m:nor/>
                      </m:rPr>
                      <a: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.</m:t>
                    </m:r>
                    <m:r>
                      <m:rPr>
                        <m:nor/>
                      </m:rPr>
                      <a: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rPr>
                      <m:t>y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AutoNum type="arabicParenR" startAt="2"/>
                </a:pP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bExpectClipping_Finger_On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=0</a:t>
                </a:r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Ex) pos. x&lt;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ucXClipping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:  x=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ucXClipping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80728"/>
                <a:ext cx="9410700" cy="5832648"/>
              </a:xfrm>
              <a:blipFill>
                <a:blip r:embed="rId3"/>
                <a:stretch>
                  <a:fillRect l="-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30CE9B17-C995-451B-8F37-6416A79C488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545288" y="2564904"/>
          <a:ext cx="15841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1D8DFC-E993-4F42-9DA1-397C423EC06C}"/>
              </a:ext>
            </a:extLst>
          </p:cNvPr>
          <p:cNvSpPr txBox="1"/>
          <p:nvPr/>
        </p:nvSpPr>
        <p:spPr>
          <a:xfrm>
            <a:off x="7428851" y="2318683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rgbClr val="3A5917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ucClippingLeft</a:t>
            </a:r>
            <a:endParaRPr lang="ko-KR" altLang="en-US" sz="1000" b="1" dirty="0" err="1">
              <a:solidFill>
                <a:srgbClr val="3A591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B5AF85-7AC3-4ABE-8FCB-7B8B644275D2}"/>
              </a:ext>
            </a:extLst>
          </p:cNvPr>
          <p:cNvCxnSpPr>
            <a:cxnSpLocks/>
          </p:cNvCxnSpPr>
          <p:nvPr/>
        </p:nvCxnSpPr>
        <p:spPr>
          <a:xfrm>
            <a:off x="7814652" y="3048000"/>
            <a:ext cx="522723" cy="550323"/>
          </a:xfrm>
          <a:prstGeom prst="line">
            <a:avLst/>
          </a:prstGeom>
          <a:ln w="19050">
            <a:solidFill>
              <a:srgbClr val="0066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EAF339-ABBB-4B75-8B73-86ADE22D1375}"/>
              </a:ext>
            </a:extLst>
          </p:cNvPr>
          <p:cNvCxnSpPr>
            <a:cxnSpLocks/>
          </p:cNvCxnSpPr>
          <p:nvPr/>
        </p:nvCxnSpPr>
        <p:spPr>
          <a:xfrm>
            <a:off x="7542584" y="2796514"/>
            <a:ext cx="269364" cy="267072"/>
          </a:xfrm>
          <a:prstGeom prst="line">
            <a:avLst/>
          </a:prstGeom>
          <a:ln w="19050">
            <a:solidFill>
              <a:srgbClr val="0066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3685E-09EA-484A-AAF6-45074C4E09DB}"/>
              </a:ext>
            </a:extLst>
          </p:cNvPr>
          <p:cNvSpPr/>
          <p:nvPr/>
        </p:nvSpPr>
        <p:spPr>
          <a:xfrm>
            <a:off x="128464" y="6230782"/>
            <a:ext cx="504056" cy="582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374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Coord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12132"/>
              </p:ext>
            </p:extLst>
          </p:nvPr>
        </p:nvGraphicFramePr>
        <p:xfrm>
          <a:off x="56456" y="1196752"/>
          <a:ext cx="972108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118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205602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bExpectClipping_Finger_On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Clipping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X, 1: Clipping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6722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ucClippingLeft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Clipping Left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3026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ucClippingRight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Clipping Right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6706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ucClippingTop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Clipping Top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45765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ucClippingBottom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Clipping Bottom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72064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bUseNewCippingCond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0,1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Clipping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 조건 나눔</a:t>
                      </a:r>
                      <a:endParaRPr lang="en-US" altLang="ko-KR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이전 조건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1: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새로 추가한 조건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1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45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ucXClipping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Clipping Left/Right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1378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ucYClipping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Int 8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Clipping Top/Bottom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G Smart UI Regular" panose="020B0500000101010101" pitchFamily="50" charset="-127"/>
                        <a:ea typeface="LG Smart UI Regular" panose="020B05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0646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980728"/>
                <a:ext cx="9410700" cy="5877272"/>
              </a:xfrm>
              <a:solidFill>
                <a:schemeClr val="bg1"/>
              </a:solidFill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Touch algorithm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의 앞선 단계에서 계산한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최종 좌표 출력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LG Smart UI Regular" panose="020B0500000101010101" pitchFamily="50" charset="-127"/>
                    <a:ea typeface="LG Smart UI Regular" panose="020B0500000101010101" pitchFamily="50" charset="-127"/>
                    <a:sym typeface="Wingdings" panose="05000000000000000000" pitchFamily="2" charset="2"/>
                  </a:rPr>
                  <a:t>Coord. Modify Pos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이전 </a:t>
                </a:r>
                <a:r>
                  <a:rPr lang="ko-KR" altLang="en-US" sz="1400" b="1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r>
                  <a:rPr lang="ko-KR" altLang="en-US" sz="1400" u="sng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좌표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이용해서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위치 조정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(Edge expand, Clipping, Resolution)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현재 좌표 출력 여부 결정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highlight>
                      <a:srgbClr val="FFFFFF"/>
                    </a:highlight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4.   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Remove Edge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touch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할 때 직선이 발생하지 않도록 보정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(REMOVE_EDGE_EN=YES) &amp;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bRemoveEdge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=1 &amp;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tFirstPos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Edge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에 위치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𝑝𝑎𝑠𝑡𝑝𝑜𝑠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1.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𝑡𝑃𝑎𝑠𝑡𝑃𝑜𝑠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LG스마트체 Regular" panose="020B0600000101010101" pitchFamily="50" charset="-127"/>
                          </a:rPr>
                          <m:t>1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.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LG스마트체 Regular" panose="020B0600000101010101" pitchFamily="50" charset="-127"/>
                      </a:rPr>
                      <m:t>𝑥</m:t>
                    </m:r>
                  </m:oMath>
                </a14:m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lvl="1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bRemoveEdge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[index]=1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X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vusS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[index]=0)</a:t>
                </a:r>
              </a:p>
              <a:p>
                <a:pPr lvl="1">
                  <a:lnSpc>
                    <a:spcPct val="150000"/>
                  </a:lnSpc>
                  <a:buAutoNum type="arabicParenR" startAt="2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[0,1],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출력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  <a:r>
                  <a:rPr lang="ko-KR" altLang="en-US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&amp; (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tPos.vusS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&lt;=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tPastPos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[0].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vusS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lvl="2">
                  <a:lnSpc>
                    <a:spcPct val="150000"/>
                  </a:lnSpc>
                  <a:buFont typeface="LG스마트체 Regular" panose="020B0600000101010101" pitchFamily="50" charset="-127"/>
                  <a:buChar char="–"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Ex) 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Old_pos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=pos &amp; </a:t>
                </a:r>
              </a:p>
              <a:p>
                <a:pPr marL="857250" lvl="2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(pos=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ucXClipping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&amp; (pastpos1-old_pos &gt;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usRemoveEdgeXdistThd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</a:t>
                </a:r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    || (pos=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iXResolutionForClipping-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ucXClipping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 &amp; (old_pos-pastpos1&gt;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 </a:t>
                </a:r>
                <a:r>
                  <a:rPr lang="en-US" altLang="ko-KR" sz="1400" dirty="0" err="1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usRemoveEdgeXdistThd</a:t>
                </a:r>
                <a:r>
                  <a:rPr lang="en-US" altLang="ko-KR" sz="1400" dirty="0">
                    <a:solidFill>
                      <a:srgbClr val="0070C0"/>
                    </a:solidFill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))</a:t>
                </a:r>
                <a:endParaRPr lang="en-US" altLang="ko-KR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	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bRemoveEdge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[index]=1</a:t>
                </a:r>
              </a:p>
              <a:p>
                <a:pPr marL="400050" lvl="1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		</a:t>
                </a:r>
                <a:r>
                  <a:rPr lang="en-US" altLang="ko-KR" sz="14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tPos.vusS</a:t>
                </a:r>
                <a:r>
                  <a:rPr lang="en-US" altLang="ko-KR" sz="1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[index]=0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6011BEF-CADB-424E-8122-32EFD834C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980728"/>
                <a:ext cx="9410700" cy="5877272"/>
              </a:xfrm>
              <a:blipFill>
                <a:blip r:embed="rId3"/>
                <a:stretch>
                  <a:fillRect l="-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11C03-3B0B-408B-8DAE-F3780AEFE466}"/>
              </a:ext>
            </a:extLst>
          </p:cNvPr>
          <p:cNvSpPr txBox="1"/>
          <p:nvPr/>
        </p:nvSpPr>
        <p:spPr>
          <a:xfrm>
            <a:off x="7717661" y="2822739"/>
            <a:ext cx="835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3A5917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ucXClipping</a:t>
            </a:r>
            <a:endParaRPr lang="ko-KR" altLang="en-US" sz="1000" b="1" dirty="0" err="1">
              <a:solidFill>
                <a:srgbClr val="3A5917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1B195EC2-628C-491E-AC1A-0E1CAC9BF28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761059" y="3068960"/>
          <a:ext cx="15841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">
                  <a:extLst>
                    <a:ext uri="{9D8B030D-6E8A-4147-A177-3AD203B41FA5}">
                      <a16:colId xmlns:a16="http://schemas.microsoft.com/office/drawing/2014/main" val="371285512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9851268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819457828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19030230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57092084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334717952"/>
                    </a:ext>
                  </a:extLst>
                </a:gridCol>
              </a:tblGrid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43695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8816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35759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47034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35486"/>
                  </a:ext>
                </a:extLst>
              </a:tr>
              <a:tr h="24910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3241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8A6E318-5957-4CD1-8D74-FCD8EF818B55}"/>
              </a:ext>
            </a:extLst>
          </p:cNvPr>
          <p:cNvSpPr/>
          <p:nvPr/>
        </p:nvSpPr>
        <p:spPr>
          <a:xfrm>
            <a:off x="7977336" y="3575162"/>
            <a:ext cx="72008" cy="72008"/>
          </a:xfrm>
          <a:prstGeom prst="ellipse">
            <a:avLst/>
          </a:prstGeom>
          <a:solidFill>
            <a:srgbClr val="7030A0"/>
          </a:solidFill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158654-D145-4F32-A778-B6CFCB9AA805}"/>
              </a:ext>
            </a:extLst>
          </p:cNvPr>
          <p:cNvSpPr/>
          <p:nvPr/>
        </p:nvSpPr>
        <p:spPr>
          <a:xfrm>
            <a:off x="128464" y="6230782"/>
            <a:ext cx="504056" cy="582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7F03E4-F7A6-4114-8E9E-A2808CF699DB}"/>
              </a:ext>
            </a:extLst>
          </p:cNvPr>
          <p:cNvCxnSpPr>
            <a:cxnSpLocks/>
          </p:cNvCxnSpPr>
          <p:nvPr/>
        </p:nvCxnSpPr>
        <p:spPr>
          <a:xfrm>
            <a:off x="8030423" y="3601450"/>
            <a:ext cx="522723" cy="475622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785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Coord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54581"/>
              </p:ext>
            </p:extLst>
          </p:nvPr>
        </p:nvGraphicFramePr>
        <p:xfrm>
          <a:off x="56456" y="1196752"/>
          <a:ext cx="97397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518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bRemoveEdge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0,1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0:Remove 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X, 1: Remove edge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72597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usRemoveEdgeXdistThd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16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Remove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18546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usRemoveEdgeYdistThd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16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Remove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edge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distance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70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64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868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011BEF-CADB-424E-8122-32EFD8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00110"/>
            <a:ext cx="9138220" cy="581326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algorithm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앞선 단계에서 계산한 </a:t>
            </a:r>
            <a:r>
              <a:rPr lang="ko-KR" altLang="en-US" sz="14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 좌표 출력</a:t>
            </a:r>
            <a:endParaRPr lang="en-US" altLang="ko-KR" sz="1400" b="1" u="sng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First Long Distance Moved</a:t>
            </a:r>
          </a:p>
          <a:p>
            <a:pPr lvl="1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좌표인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ucFirstMoveEventTHD</a:t>
            </a:r>
            <a:endParaRPr lang="en-US" altLang="ko-KR" sz="1400" dirty="0">
              <a:solidFill>
                <a:srgbClr val="0070C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그렇지 않은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ucMoveEventTHD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좌표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|| (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distX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&gt;=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ucMoveThd_X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||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distY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&gt;=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ucMoveThd_Y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움직임이 있는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NewID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++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tItem.bTouch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=YES 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tItem.bHover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=NO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tItem.bScreen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=YES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tItem.bPalm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bIsPalm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tItem.b4FingerID=i+1 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Id_Map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(ID_MAPPING_CHANGE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경우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tItem.ucRowStart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=0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SET_POS(</a:t>
            </a:r>
            <a:r>
              <a:rPr lang="en-US" altLang="ko-KR" sz="1200" dirty="0" err="1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tItem,</a:t>
            </a:r>
            <a:r>
              <a:rPr lang="en-US" altLang="ko-KR" sz="1200" b="1" dirty="0" err="1">
                <a:solidFill>
                  <a:srgbClr val="C00000"/>
                </a:solidFill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pos</a:t>
            </a:r>
            <a:r>
              <a:rPr lang="en-US" altLang="ko-KR" sz="120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tItem.ucWidth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=MIN(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tPos.vusR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UINT8_MAX)	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tPastSentPos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x,y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vusS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vusR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tRealPastSentPos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=pos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coord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Modify pos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거치기 전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en-US" altLang="ko-KR" sz="18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highlight>
                  <a:srgbClr val="FFCDC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SendData</a:t>
            </a:r>
            <a:r>
              <a:rPr lang="en-US" altLang="ko-KR" sz="1400" dirty="0">
                <a:highlight>
                  <a:srgbClr val="FFCDC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USB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6" y="260648"/>
            <a:ext cx="8915400" cy="582594"/>
          </a:xfrm>
        </p:spPr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0C0F02-781C-4FB7-940F-43D7FFECBAB8}"/>
              </a:ext>
            </a:extLst>
          </p:cNvPr>
          <p:cNvSpPr/>
          <p:nvPr/>
        </p:nvSpPr>
        <p:spPr>
          <a:xfrm>
            <a:off x="7329264" y="2636912"/>
            <a:ext cx="1944216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distX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pos.x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old_pos.x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distY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pos.y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old_pos.y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A4D57-D900-4D9C-8403-1DD58E6EDCA1}"/>
              </a:ext>
            </a:extLst>
          </p:cNvPr>
          <p:cNvSpPr/>
          <p:nvPr/>
        </p:nvSpPr>
        <p:spPr>
          <a:xfrm>
            <a:off x="1640632" y="3212976"/>
            <a:ext cx="2880320" cy="1224136"/>
          </a:xfrm>
          <a:prstGeom prst="rect">
            <a:avLst/>
          </a:prstGeom>
          <a:noFill/>
          <a:ln w="19050">
            <a:solidFill>
              <a:srgbClr val="5B7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3D40E0-5570-4FB7-92F7-D0393F39715C}"/>
              </a:ext>
            </a:extLst>
          </p:cNvPr>
          <p:cNvSpPr/>
          <p:nvPr/>
        </p:nvSpPr>
        <p:spPr>
          <a:xfrm>
            <a:off x="128464" y="6230782"/>
            <a:ext cx="366836" cy="582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106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011BEF-CADB-424E-8122-32EFD834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00110"/>
            <a:ext cx="9138220" cy="581326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Touch algorithm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앞선 단계에서 계산한 </a:t>
            </a:r>
            <a:r>
              <a:rPr lang="ko-KR" altLang="en-US" sz="1400" b="1" u="sng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최종 좌표 출력</a:t>
            </a:r>
            <a:endParaRPr lang="en-US" altLang="ko-KR" sz="1400" b="1" u="sng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First Long Distance Moved</a:t>
            </a:r>
          </a:p>
          <a:p>
            <a:pPr lvl="1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좌표인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ucFirstMoveEventTHD</a:t>
            </a:r>
            <a:r>
              <a:rPr lang="en-US" altLang="ko-KR" sz="14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</a:p>
          <a:p>
            <a:pPr lvl="1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그렇지 않은 경우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= </a:t>
            </a:r>
            <a:r>
              <a:rPr lang="en-US" altLang="ko-KR" sz="14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ucMoveEventTHD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첫 좌표</a:t>
            </a:r>
            <a:r>
              <a:rPr lang="ko-KR" altLang="en-US" sz="14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|| (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distX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ucMoveThd_X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||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distY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ucMoveThd_Y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움직임 </a:t>
            </a:r>
            <a:r>
              <a:rPr lang="ko-KR" altLang="en-US" sz="1400" b="1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거의</a:t>
            </a:r>
            <a:r>
              <a:rPr lang="en-US" altLang="ko-KR" sz="1400" b="1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없는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tItem.bTouch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=YES</a:t>
            </a:r>
            <a:endParaRPr lang="en-US" altLang="ko-KR" sz="1200" dirty="0">
              <a:solidFill>
                <a:srgbClr val="5B753E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tItem.bHover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=NO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tItem.bScreen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=YES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tItem.bPalm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bIsPalm</a:t>
            </a:r>
            <a:endParaRPr lang="en-US" altLang="ko-KR" sz="1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tItem.b4FingerID=i+1  </a:t>
            </a:r>
            <a:r>
              <a:rPr lang="en-US" altLang="ko-KR" sz="1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OR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Id_Map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(ID_MAPPING_CHANGE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경우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tItem.ucRowStart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=0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SET_POS(</a:t>
            </a:r>
            <a:r>
              <a:rPr lang="en-US" altLang="ko-KR" sz="1200" dirty="0" err="1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tItem,</a:t>
            </a:r>
            <a:r>
              <a:rPr lang="en-US" altLang="ko-KR" sz="1200" b="1" dirty="0" err="1">
                <a:solidFill>
                  <a:srgbClr val="C00000"/>
                </a:solidFill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old_pos</a:t>
            </a:r>
            <a:r>
              <a:rPr lang="en-US" altLang="ko-KR" sz="1200" dirty="0">
                <a:highlight>
                  <a:srgbClr val="FFE79B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highlight>
                  <a:srgbClr val="FFF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200" dirty="0">
                <a:highlight>
                  <a:srgbClr val="FFFFFF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  <a:sym typeface="Wingdings" panose="05000000000000000000" pitchFamily="2" charset="2"/>
              </a:rPr>
              <a:t>이전 좌표 그대로 유지</a:t>
            </a:r>
            <a:endParaRPr lang="en-US" altLang="ko-KR" sz="1200" dirty="0">
              <a:highlight>
                <a:srgbClr val="FFFFFF"/>
              </a:highlight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tItem.ucWidth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=MIN(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tPos.vusR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UINT8_MAX)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tPastSentPos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x,y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vusS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vusR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lvl="2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tRealPastSentPos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=pos (</a:t>
            </a:r>
            <a:r>
              <a:rPr lang="en-US" altLang="ko-KR" sz="1200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coord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Modify pos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거치기 전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좌표</a:t>
            </a:r>
            <a:r>
              <a:rPr lang="en-US" altLang="ko-KR" sz="1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en-US" altLang="ko-KR" sz="18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highlight>
                  <a:srgbClr val="FFCDC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SendData</a:t>
            </a:r>
            <a:r>
              <a:rPr lang="en-US" altLang="ko-KR" sz="1400" dirty="0">
                <a:highlight>
                  <a:srgbClr val="FFCDCD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()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USB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data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전송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8BE6C-553F-4BE0-B97F-AE6B63B1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6" y="260648"/>
            <a:ext cx="8915400" cy="582594"/>
          </a:xfrm>
        </p:spPr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Pend Touch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0C0F02-781C-4FB7-940F-43D7FFECBAB8}"/>
              </a:ext>
            </a:extLst>
          </p:cNvPr>
          <p:cNvSpPr/>
          <p:nvPr/>
        </p:nvSpPr>
        <p:spPr>
          <a:xfrm>
            <a:off x="7329264" y="2636912"/>
            <a:ext cx="1944216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distX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pos.x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old_pos.x</a:t>
            </a:r>
            <a:endParaRPr lang="en-US" altLang="ko-KR" sz="12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distY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pos.y</a:t>
            </a:r>
            <a:r>
              <a:rPr lang="en-US" altLang="ko-KR" sz="12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– </a:t>
            </a:r>
            <a:r>
              <a:rPr lang="en-US" altLang="ko-KR" sz="12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old_pos.y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A4D57-D900-4D9C-8403-1DD58E6EDCA1}"/>
              </a:ext>
            </a:extLst>
          </p:cNvPr>
          <p:cNvSpPr/>
          <p:nvPr/>
        </p:nvSpPr>
        <p:spPr>
          <a:xfrm>
            <a:off x="1640632" y="3212976"/>
            <a:ext cx="2880320" cy="1224136"/>
          </a:xfrm>
          <a:prstGeom prst="rect">
            <a:avLst/>
          </a:prstGeom>
          <a:noFill/>
          <a:ln w="19050">
            <a:solidFill>
              <a:srgbClr val="5B7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3D40E0-5570-4FB7-92F7-D0393F39715C}"/>
              </a:ext>
            </a:extLst>
          </p:cNvPr>
          <p:cNvSpPr/>
          <p:nvPr/>
        </p:nvSpPr>
        <p:spPr>
          <a:xfrm>
            <a:off x="128464" y="6230782"/>
            <a:ext cx="366836" cy="58259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6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6E9C95-7D4B-405A-822F-F2DF1104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LG스마트체 Regular" panose="020B0600000101010101" pitchFamily="50" charset="-127"/>
              </a:rPr>
              <a:t>Coord - Parameter</a:t>
            </a:r>
            <a:endParaRPr lang="ko-KR" altLang="en-US" dirty="0"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698AC6-CDB2-43FF-B4D1-1AB22148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99664"/>
              </p:ext>
            </p:extLst>
          </p:nvPr>
        </p:nvGraphicFramePr>
        <p:xfrm>
          <a:off x="56456" y="1196752"/>
          <a:ext cx="973975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518">
                  <a:extLst>
                    <a:ext uri="{9D8B030D-6E8A-4147-A177-3AD203B41FA5}">
                      <a16:colId xmlns:a16="http://schemas.microsoft.com/office/drawing/2014/main" val="1886559860"/>
                    </a:ext>
                  </a:extLst>
                </a:gridCol>
                <a:gridCol w="1044893">
                  <a:extLst>
                    <a:ext uri="{9D8B030D-6E8A-4147-A177-3AD203B41FA5}">
                      <a16:colId xmlns:a16="http://schemas.microsoft.com/office/drawing/2014/main" val="139587776"/>
                    </a:ext>
                  </a:extLst>
                </a:gridCol>
                <a:gridCol w="4117467">
                  <a:extLst>
                    <a:ext uri="{9D8B030D-6E8A-4147-A177-3AD203B41FA5}">
                      <a16:colId xmlns:a16="http://schemas.microsoft.com/office/drawing/2014/main" val="3893588747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809685679"/>
                    </a:ext>
                  </a:extLst>
                </a:gridCol>
              </a:tblGrid>
              <a:tr h="250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Range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Default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07979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ucFirstMoveEventTHD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First touch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51253"/>
                  </a:ext>
                </a:extLst>
              </a:tr>
              <a:tr h="2509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ucMoveEventTHD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Unsigned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Int 8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First touch </a:t>
                      </a:r>
                      <a:r>
                        <a:rPr lang="ko-KR" altLang="en-US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이후 </a:t>
                      </a:r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touch threshold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20</a:t>
                      </a:r>
                      <a:endParaRPr lang="ko-KR" altLang="en-US" sz="14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67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0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47B033-71FF-4678-95DF-21273594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Filter #2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318B9-7BC0-456A-800B-7ED1B97553BC}"/>
              </a:ext>
            </a:extLst>
          </p:cNvPr>
          <p:cNvSpPr txBox="1"/>
          <p:nvPr/>
        </p:nvSpPr>
        <p:spPr>
          <a:xfrm>
            <a:off x="344488" y="1003529"/>
            <a:ext cx="8102681" cy="554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FINGER_LF_VER2_EN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define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했을 때 사용가능</a:t>
            </a:r>
            <a:endParaRPr lang="en-US" altLang="ko-KR" sz="1400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Row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단위로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Noise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제거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별로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몇 개의 값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만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일정한 간격으로 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sampling</a:t>
            </a:r>
          </a:p>
          <a:p>
            <a:pPr marL="1050692" lvl="2" indent="-171450">
              <a:lnSpc>
                <a:spcPct val="150000"/>
              </a:lnSpc>
              <a:buFontTx/>
              <a:buChar char="–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Max/Min limit(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sLineFilterUpLimit</a:t>
            </a:r>
            <a:r>
              <a:rPr lang="en-US" altLang="ko-KR" sz="1200" dirty="0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sLineFilterLowLimit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)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범위에 속하는 경우</a:t>
            </a:r>
            <a:endParaRPr lang="en-US" altLang="ko-KR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보상 값</a:t>
            </a: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: sampling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한 값 중 </a:t>
            </a:r>
            <a:r>
              <a:rPr lang="ko-KR" altLang="en-US" sz="1400" u="sng" dirty="0">
                <a:solidFill>
                  <a:srgbClr val="FF000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네 번째로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작은 </a:t>
            </a:r>
            <a:r>
              <a:rPr lang="en-US" altLang="ko-KR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delta </a:t>
            </a:r>
            <a:r>
              <a:rPr lang="ko-KR" altLang="en-US" sz="1400" u="sng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값</a:t>
            </a:r>
            <a:endParaRPr lang="en-US" altLang="ko-KR" sz="1400" u="sng" dirty="0">
              <a:solidFill>
                <a:srgbClr val="FF0000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 </a:t>
            </a:r>
            <a:r>
              <a:rPr lang="ko-KR" altLang="en-US" sz="14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별 보상 값 적용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동작 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 Filter #1 (Average)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1)   Touch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된 상태에서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baseline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 계산된 경우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(Power on touch)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경우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filter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의 역보상으로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delta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값이 올라옴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(Min &lt; -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ucMinDeltaTh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 frame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내에서는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baseline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회복될 것으로 가정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en-US" altLang="ko-KR" sz="1200" dirty="0" err="1">
                <a:solidFill>
                  <a:srgbClr val="0070C0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ucPalmCnt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&lt;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10)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2)    Palm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+ Finger 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입력 시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Finger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 대한 감도 개선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Line Filter #2 (Min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4th)</a:t>
            </a:r>
          </a:p>
          <a:p>
            <a:pPr marL="1257300" lvl="2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위의 경우를 제외한 모든 상황에서 수행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LG스마트체 Regular" panose="020B0600000101010101" pitchFamily="50" charset="-127"/>
              <a:buChar char="–"/>
            </a:pPr>
            <a:r>
              <a:rPr lang="en-US" altLang="ko-KR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Palm </a:t>
            </a:r>
            <a:r>
              <a:rPr lang="ko-KR" altLang="en-US" sz="1400" dirty="0">
                <a:solidFill>
                  <a:prstClr val="black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아닌 경우 </a:t>
            </a:r>
            <a:endParaRPr lang="en-US" altLang="ko-KR" sz="1400" dirty="0">
              <a:solidFill>
                <a:prstClr val="black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650642" lvl="1" indent="-228600">
              <a:lnSpc>
                <a:spcPct val="150000"/>
              </a:lnSpc>
              <a:buFont typeface="+mj-lt"/>
              <a:buAutoNum type="arabicPeriod"/>
            </a:pPr>
            <a:endParaRPr lang="ko-KR" altLang="en-US" sz="1400" dirty="0"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37B900-1478-4F11-9EA2-E821D1B25440}"/>
              </a:ext>
            </a:extLst>
          </p:cNvPr>
          <p:cNvSpPr/>
          <p:nvPr/>
        </p:nvSpPr>
        <p:spPr>
          <a:xfrm>
            <a:off x="5241032" y="1003529"/>
            <a:ext cx="4520952" cy="1271510"/>
          </a:xfrm>
          <a:prstGeom prst="rect">
            <a:avLst/>
          </a:prstGeom>
          <a:solidFill>
            <a:srgbClr val="E7EFFF">
              <a:alpha val="50196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※ Line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Filter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#2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사용 이점</a:t>
            </a:r>
            <a:endParaRPr lang="en-US" altLang="ko-KR" sz="14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Line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Filter#1: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일 때 적용 시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감도 떨어짐 </a:t>
            </a:r>
            <a:endParaRPr lang="en-US" altLang="ko-KR" sz="14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28650" lvl="1" indent="-1714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Line Filter#2: 4-th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min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사용해서 </a:t>
            </a: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Palm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인식문제 해결</a:t>
            </a:r>
            <a:endParaRPr lang="en-US" altLang="ko-KR" sz="1400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SNR </a:t>
            </a:r>
            <a:r>
              <a:rPr lang="ko-KR" altLang="en-US" sz="1400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Arial" panose="020B0604020202020204" pitchFamily="34" charset="0"/>
              </a:rPr>
              <a:t>개선</a:t>
            </a:r>
          </a:p>
        </p:txBody>
      </p:sp>
    </p:spTree>
    <p:extLst>
      <p:ext uri="{BB962C8B-B14F-4D97-AF65-F5344CB8AC3E}">
        <p14:creationId xmlns:p14="http://schemas.microsoft.com/office/powerpoint/2010/main" val="186037939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 sz="1000" dirty="0">
            <a:solidFill>
              <a:schemeClr val="tx1"/>
            </a:solidFill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Arial" panose="020B0604020202020204" pitchFamily="34" charset="0"/>
            <a:ea typeface="돋움" panose="020B0600000101010101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101209</TotalTime>
  <Words>12580</Words>
  <Application>Microsoft Office PowerPoint</Application>
  <PresentationFormat>A4 용지(210x297mm)</PresentationFormat>
  <Paragraphs>4192</Paragraphs>
  <Slides>88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102" baseType="lpstr">
      <vt:lpstr>HY견고딕</vt:lpstr>
      <vt:lpstr>LG Smart UI Regular</vt:lpstr>
      <vt:lpstr>LG스마트체 Light</vt:lpstr>
      <vt:lpstr>LG스마트체 Regular</vt:lpstr>
      <vt:lpstr>LG스마트체 SemiBold</vt:lpstr>
      <vt:lpstr>LG스마트체2.0 Regular</vt:lpstr>
      <vt:lpstr>굴림</vt:lpstr>
      <vt:lpstr>돋움</vt:lpstr>
      <vt:lpstr>맑은 고딕</vt:lpstr>
      <vt:lpstr>Arial</vt:lpstr>
      <vt:lpstr>Cambria Math</vt:lpstr>
      <vt:lpstr>Trebuchet MS</vt:lpstr>
      <vt:lpstr>Wingdings</vt:lpstr>
      <vt:lpstr>디자인 사용자 지정</vt:lpstr>
      <vt:lpstr>PowerPoint 프레젠테이션</vt:lpstr>
      <vt:lpstr>Contents</vt:lpstr>
      <vt:lpstr>Line Filter</vt:lpstr>
      <vt:lpstr>Line Filter #1</vt:lpstr>
      <vt:lpstr>Line Filter #1</vt:lpstr>
      <vt:lpstr>Line Filter #1</vt:lpstr>
      <vt:lpstr>Line Filter #1</vt:lpstr>
      <vt:lpstr>Line Filter #2</vt:lpstr>
      <vt:lpstr>Line Filter #2</vt:lpstr>
      <vt:lpstr>Line Filter #4</vt:lpstr>
      <vt:lpstr>Line Filter - Parameter</vt:lpstr>
      <vt:lpstr>Contents</vt:lpstr>
      <vt:lpstr>Delta Calculation</vt:lpstr>
      <vt:lpstr>Baseline</vt:lpstr>
      <vt:lpstr>Baseline Tracking</vt:lpstr>
      <vt:lpstr>Baseline Recalibration</vt:lpstr>
      <vt:lpstr>Baseline - Parameter</vt:lpstr>
      <vt:lpstr>Contents</vt:lpstr>
      <vt:lpstr>Label Threshold</vt:lpstr>
      <vt:lpstr>Search Valid Area (Labeling)</vt:lpstr>
      <vt:lpstr>Search Valid Area (Labeling)</vt:lpstr>
      <vt:lpstr>Search Valid Area (Labeling)</vt:lpstr>
      <vt:lpstr>Search Valid Area (Labeling)</vt:lpstr>
      <vt:lpstr>Search Valid Area (Labeling)</vt:lpstr>
      <vt:lpstr>Search Valid Area (Labeling)</vt:lpstr>
      <vt:lpstr>Labeling - Parameter</vt:lpstr>
      <vt:lpstr>Palm Rejection</vt:lpstr>
      <vt:lpstr>Palm Rejection</vt:lpstr>
      <vt:lpstr>Palm Rejection</vt:lpstr>
      <vt:lpstr>Coordinate (Palm) - Parameter</vt:lpstr>
      <vt:lpstr>Contents</vt:lpstr>
      <vt:lpstr>Split</vt:lpstr>
      <vt:lpstr>Split Post Process</vt:lpstr>
      <vt:lpstr>Merge</vt:lpstr>
      <vt:lpstr>Mark Boundary</vt:lpstr>
      <vt:lpstr>Labeling - Parameter</vt:lpstr>
      <vt:lpstr>Contents</vt:lpstr>
      <vt:lpstr>Edge Expand Finger</vt:lpstr>
      <vt:lpstr>Edge Expand Finger </vt:lpstr>
      <vt:lpstr>Coordinate - Parameter</vt:lpstr>
      <vt:lpstr>Edge Expand Big Finger</vt:lpstr>
      <vt:lpstr>Coordinate - Parameter</vt:lpstr>
      <vt:lpstr>Edge Expand Big Finger</vt:lpstr>
      <vt:lpstr>Edge Expand Big Finger</vt:lpstr>
      <vt:lpstr>Calculation Position</vt:lpstr>
      <vt:lpstr>Calculation Position</vt:lpstr>
      <vt:lpstr>Calculation Position</vt:lpstr>
      <vt:lpstr>Contents</vt:lpstr>
      <vt:lpstr>Coord. Tracking</vt:lpstr>
      <vt:lpstr>Calculation Position</vt:lpstr>
      <vt:lpstr>Calculation Position</vt:lpstr>
      <vt:lpstr>Calculation Position</vt:lpstr>
      <vt:lpstr>Is Center Match</vt:lpstr>
      <vt:lpstr>Coordinate Smoothing- Parameter</vt:lpstr>
      <vt:lpstr>Contents</vt:lpstr>
      <vt:lpstr>Coordinate Smoothing</vt:lpstr>
      <vt:lpstr>Coordinate Smoothing</vt:lpstr>
      <vt:lpstr>Coordinate Smoothing</vt:lpstr>
      <vt:lpstr>Coordinate Smoothing</vt:lpstr>
      <vt:lpstr>Coordinate Smoothing</vt:lpstr>
      <vt:lpstr>Coordinate Smoothing</vt:lpstr>
      <vt:lpstr>Coordinate Smoothing</vt:lpstr>
      <vt:lpstr>Coordinate Smoothing</vt:lpstr>
      <vt:lpstr>Coordinate Smoothing- Parameter</vt:lpstr>
      <vt:lpstr>Coordinate Post-Process</vt:lpstr>
      <vt:lpstr>Coordinate Post-Process</vt:lpstr>
      <vt:lpstr>Coordinate Post-Process - Parameter</vt:lpstr>
      <vt:lpstr>Contents</vt:lpstr>
      <vt:lpstr>Interpolation</vt:lpstr>
      <vt:lpstr>Interpolation</vt:lpstr>
      <vt:lpstr>Interpolation</vt:lpstr>
      <vt:lpstr>Interpolation</vt:lpstr>
      <vt:lpstr>Interpolation - Parameter</vt:lpstr>
      <vt:lpstr>Pend Touch</vt:lpstr>
      <vt:lpstr>Coord - Parameter</vt:lpstr>
      <vt:lpstr>Pend Touch</vt:lpstr>
      <vt:lpstr>Pend Touch</vt:lpstr>
      <vt:lpstr>Coord - Parameter</vt:lpstr>
      <vt:lpstr>Coord - Parameter</vt:lpstr>
      <vt:lpstr>Pend Touch</vt:lpstr>
      <vt:lpstr>Coord - Parameter</vt:lpstr>
      <vt:lpstr>Pend Touch</vt:lpstr>
      <vt:lpstr>Coord - Parameter</vt:lpstr>
      <vt:lpstr>Pend Touch</vt:lpstr>
      <vt:lpstr>Coord - Parameter</vt:lpstr>
      <vt:lpstr>Pend Touch</vt:lpstr>
      <vt:lpstr>Pend Touch</vt:lpstr>
      <vt:lpstr>Coord - Parameter</vt:lpstr>
    </vt:vector>
  </TitlesOfParts>
  <Company>LGH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LGE</dc:creator>
  <cp:lastModifiedBy>이헌</cp:lastModifiedBy>
  <cp:revision>2899</cp:revision>
  <dcterms:created xsi:type="dcterms:W3CDTF">2010-03-23T05:00:45Z</dcterms:created>
  <dcterms:modified xsi:type="dcterms:W3CDTF">2022-11-15T09:52:45Z</dcterms:modified>
</cp:coreProperties>
</file>