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40" r:id="rId5"/>
    <p:sldId id="542" r:id="rId6"/>
    <p:sldId id="541" r:id="rId7"/>
    <p:sldId id="537" r:id="rId8"/>
    <p:sldId id="538" r:id="rId9"/>
    <p:sldId id="539" r:id="rId10"/>
    <p:sldId id="546" r:id="rId11"/>
    <p:sldId id="543" r:id="rId12"/>
    <p:sldId id="544" r:id="rId13"/>
    <p:sldId id="545" r:id="rId14"/>
  </p:sldIdLst>
  <p:sldSz cx="9906000" cy="6858000" type="A4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0099"/>
    <a:srgbClr val="F030E2"/>
    <a:srgbClr val="0000FF"/>
    <a:srgbClr val="DDEBF7"/>
    <a:srgbClr val="FFFFFF"/>
    <a:srgbClr val="E6E6E6"/>
    <a:srgbClr val="EAEAEA"/>
    <a:srgbClr val="D3D3D3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628" autoAdjust="0"/>
  </p:normalViewPr>
  <p:slideViewPr>
    <p:cSldViewPr snapToGrid="0">
      <p:cViewPr>
        <p:scale>
          <a:sx n="125" d="100"/>
          <a:sy n="125" d="100"/>
        </p:scale>
        <p:origin x="876" y="-306"/>
      </p:cViewPr>
      <p:guideLst>
        <p:guide orient="horz" pos="4319"/>
        <p:guide pos="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84" y="120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A9F89-B5CA-41F6-8763-2AE2465368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3BA7F-5CD9-4009-A526-D7B5A436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96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6"/>
            <a:ext cx="3077966" cy="511730"/>
          </a:xfrm>
          <a:prstGeom prst="rect">
            <a:avLst/>
          </a:prstGeom>
        </p:spPr>
        <p:txBody>
          <a:bodyPr vert="horz" lIns="96258" tIns="48129" rIns="96258" bIns="48129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809" y="6"/>
            <a:ext cx="3077966" cy="511730"/>
          </a:xfrm>
          <a:prstGeom prst="rect">
            <a:avLst/>
          </a:prstGeom>
        </p:spPr>
        <p:txBody>
          <a:bodyPr vert="horz" lIns="96258" tIns="48129" rIns="96258" bIns="48129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C3749C6-6AD9-49D2-ABA8-4B6C038086C9}" type="datetimeFigureOut">
              <a:rPr lang="ko-KR" altLang="en-US"/>
              <a:pPr>
                <a:defRPr/>
              </a:pPr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5175"/>
            <a:ext cx="5546725" cy="3840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258" tIns="48129" rIns="96258" bIns="48129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10" y="4860618"/>
            <a:ext cx="5682660" cy="4607231"/>
          </a:xfrm>
          <a:prstGeom prst="rect">
            <a:avLst/>
          </a:prstGeom>
        </p:spPr>
        <p:txBody>
          <a:bodyPr vert="horz" lIns="96258" tIns="48129" rIns="96258" bIns="48129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233"/>
            <a:ext cx="3077966" cy="511730"/>
          </a:xfrm>
          <a:prstGeom prst="rect">
            <a:avLst/>
          </a:prstGeom>
        </p:spPr>
        <p:txBody>
          <a:bodyPr vert="horz" lIns="96258" tIns="48129" rIns="96258" bIns="48129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809" y="9721233"/>
            <a:ext cx="3077966" cy="511730"/>
          </a:xfrm>
          <a:prstGeom prst="rect">
            <a:avLst/>
          </a:prstGeom>
        </p:spPr>
        <p:txBody>
          <a:bodyPr vert="horz" lIns="96258" tIns="48129" rIns="96258" bIns="48129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67C8685-0FF1-4712-B4DD-784343F03B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10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C8685-0FF1-4712-B4DD-784343F03B83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2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C8685-0FF1-4712-B4DD-784343F03B8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6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C8685-0FF1-4712-B4DD-784343F03B8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9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00833"/>
            <a:ext cx="23114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00833"/>
            <a:ext cx="31369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00833"/>
            <a:ext cx="23114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DC331F8-1F0F-45A8-B6BC-377D57D9DDA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835150" y="544984"/>
            <a:ext cx="8070850" cy="576064"/>
          </a:xfrm>
          <a:prstGeom prst="rect">
            <a:avLst/>
          </a:prstGeom>
          <a:solidFill>
            <a:srgbClr val="DEDE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endParaRPr lang="ko-KR" altLang="en-US" b="1" dirty="0">
              <a:solidFill>
                <a:schemeClr val="tx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6905842" y="612873"/>
            <a:ext cx="2985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Total</a:t>
            </a:r>
            <a:r>
              <a:rPr lang="en-US" altLang="ko-KR" sz="2000" b="1" u="none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Solution Provider</a:t>
            </a:r>
            <a:endParaRPr lang="ko-KR" altLang="en-US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642556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LX</a:t>
            </a:r>
            <a:r>
              <a:rPr kumimoji="1" lang="en-US" altLang="ko-KR" sz="800" b="0" i="1" kern="1200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800" b="0" i="1" kern="1200" baseline="0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Semicon</a:t>
            </a:r>
            <a:r>
              <a:rPr kumimoji="1" lang="en-US" altLang="ko-KR" sz="800" b="0" i="1" kern="1200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Confidential</a:t>
            </a:r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1547813" y="0"/>
            <a:ext cx="8358187" cy="188913"/>
          </a:xfrm>
          <a:prstGeom prst="rect">
            <a:avLst/>
          </a:prstGeom>
          <a:solidFill>
            <a:srgbClr val="DEDE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0" y="0"/>
            <a:ext cx="1835150" cy="188913"/>
          </a:xfrm>
          <a:prstGeom prst="rect">
            <a:avLst/>
          </a:prstGeom>
          <a:solidFill>
            <a:srgbClr val="A2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7178104" y="260648"/>
            <a:ext cx="23114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C331F8-1F0F-45A8-B6BC-377D57D9DDA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335" y="690581"/>
            <a:ext cx="1440000" cy="284870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81336" y="1262771"/>
            <a:ext cx="9352184" cy="5376520"/>
          </a:xfrm>
        </p:spPr>
        <p:txBody>
          <a:bodyPr/>
          <a:lstStyle>
            <a:lvl1pPr marL="180000" indent="-270000">
              <a:spcBef>
                <a:spcPts val="500"/>
              </a:spcBef>
              <a:buFont typeface="Wingdings" panose="05000000000000000000" pitchFamily="2" charset="2"/>
              <a:buChar char="v"/>
              <a:defRPr sz="1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432000" indent="-216000" algn="l">
              <a:spcBef>
                <a:spcPts val="500"/>
              </a:spcBef>
              <a:buFont typeface="맑은 고딕" panose="020B0503020000020004" pitchFamily="50" charset="-127"/>
              <a:buChar char="▶"/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 marL="594000" indent="-144000">
              <a:spcBef>
                <a:spcPts val="500"/>
              </a:spcBef>
              <a:defRPr sz="13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 marL="756000" indent="-144000">
              <a:spcBef>
                <a:spcPts val="500"/>
              </a:spcBef>
              <a:buFont typeface="맑은 고딕" panose="020B0503020000020004" pitchFamily="50" charset="-127"/>
              <a:buChar char="-"/>
              <a:defRPr sz="1300" u="none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 marL="900000" indent="-144000">
              <a:spcBef>
                <a:spcPts val="500"/>
              </a:spcBef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835150" y="541719"/>
            <a:ext cx="8070850" cy="582594"/>
          </a:xfrm>
        </p:spPr>
        <p:txBody>
          <a:bodyPr/>
          <a:lstStyle>
            <a:lvl1pPr>
              <a:defRPr sz="1600" b="1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6536" y="3786179"/>
            <a:ext cx="8426202" cy="1362075"/>
          </a:xfrm>
        </p:spPr>
        <p:txBody>
          <a:bodyPr anchor="t"/>
          <a:lstStyle>
            <a:lvl1pPr algn="l">
              <a:defRPr sz="1200" b="0" cap="none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1916832"/>
            <a:ext cx="8420100" cy="1500187"/>
          </a:xfrm>
        </p:spPr>
        <p:txBody>
          <a:bodyPr anchor="b"/>
          <a:lstStyle>
            <a:lvl1pPr marL="0" indent="0">
              <a:buNone/>
              <a:defRPr sz="1600" b="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00833"/>
            <a:ext cx="23114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00833"/>
            <a:ext cx="31369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00833"/>
            <a:ext cx="23114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DC331F8-1F0F-45A8-B6BC-377D57D9DDA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3000" y="3428206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6642556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Silicon Works Confidential</a:t>
            </a:r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500833"/>
            <a:ext cx="2311400" cy="22064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F632A-D6EA-4341-928C-B081E8CE66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6642556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Silicon Works Confidential</a:t>
            </a:r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500833"/>
            <a:ext cx="2311400" cy="22064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24D5B-B74B-4A93-A905-FD27B3DC0F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0" y="6642556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Silicon Works Confidential</a:t>
            </a:r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500833"/>
            <a:ext cx="2311400" cy="2206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C331F8-1F0F-45A8-B6BC-377D57D9DDA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0" y="6642556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Silicon Works Confidential</a:t>
            </a:r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Silicon Works Confidential</a:t>
            </a:r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00108"/>
            <a:ext cx="8915400" cy="51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2057400" marR="0" lvl="4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00833"/>
            <a:ext cx="23114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00833"/>
            <a:ext cx="31369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marR="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kumimoji="1" sz="2000">
          <a:solidFill>
            <a:schemeClr val="tx1"/>
          </a:solidFill>
          <a:latin typeface="LG스마트체2.0 Regular" panose="020B0600000101010101" pitchFamily="50" charset="-127"/>
          <a:ea typeface="LG스마트체2.0 Regular" panose="020B0600000101010101" pitchFamily="50" charset="-127"/>
          <a:cs typeface="+mn-cs"/>
        </a:defRPr>
      </a:lvl1pPr>
      <a:lvl2pPr marL="742950" marR="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marR="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marR="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marR="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2" y="4579246"/>
            <a:ext cx="9906032" cy="2278754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0" y="0"/>
            <a:ext cx="3500438" cy="6858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 descr="http://www.lxholdings.co.kr/resources/assets/img/earth_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1" y="191718"/>
            <a:ext cx="4376006" cy="461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0" y="2297070"/>
            <a:ext cx="3406737" cy="2232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0" y="0"/>
            <a:ext cx="3500438" cy="6858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1" name="Picture 8" descr="http://www.lxholdings.co.kr/resources/assets/img/common/img-logo-activ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7" y="191718"/>
            <a:ext cx="789790" cy="27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2720752" y="2501134"/>
            <a:ext cx="6480720" cy="83668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800" b="1" i="0" kern="1200" cap="none" spc="0" dirty="0">
                <a:ln>
                  <a:noFill/>
                </a:ln>
                <a:solidFill>
                  <a:srgbClr val="4D4D4D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AIT Touch Overview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248150" y="3235042"/>
            <a:ext cx="49533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kumimoji="0" lang="en-US" altLang="ko-KR" sz="1000" b="1" dirty="0" smtClean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LX </a:t>
            </a:r>
            <a:r>
              <a:rPr kumimoji="0" lang="en-US" altLang="ko-KR" sz="1000" b="1" dirty="0" err="1" smtClean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Semicon</a:t>
            </a:r>
            <a:r>
              <a:rPr kumimoji="0" lang="en-US" altLang="ko-KR" sz="1000" b="1" dirty="0" smtClean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 has </a:t>
            </a:r>
            <a:r>
              <a:rPr kumimoji="0" lang="en-US" altLang="ko-KR" sz="1000" b="1" dirty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been growing as a leading total solution provider </a:t>
            </a:r>
            <a:r>
              <a:rPr kumimoji="0" lang="en-US" altLang="ko-KR" sz="1000" b="1" dirty="0" smtClean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of Touch</a:t>
            </a:r>
            <a:r>
              <a:rPr kumimoji="0" lang="ko-KR" altLang="en-US" sz="1000" b="1" dirty="0" smtClean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 </a:t>
            </a:r>
            <a:r>
              <a:rPr kumimoji="0" lang="en-US" altLang="ko-KR" sz="1000" b="1" dirty="0" smtClean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Controller </a:t>
            </a:r>
            <a:r>
              <a:rPr kumimoji="0" lang="en-US" altLang="ko-KR" sz="1000" b="1" dirty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and is now heading to be the global top tier fabless company with its cutting edge design and development competitiveness</a:t>
            </a:r>
            <a:r>
              <a:rPr kumimoji="0" lang="en-US" altLang="ko-KR" sz="1000" b="1" dirty="0">
                <a:latin typeface="Aharoni" pitchFamily="2" charset="-79"/>
                <a:ea typeface="맑은 고딕" pitchFamily="50" charset="-127"/>
                <a:cs typeface="Aharoni" pitchFamily="2" charset="-79"/>
              </a:rPr>
              <a:t>.</a:t>
            </a:r>
            <a:endParaRPr kumimoji="0" lang="ko-KR" altLang="en-US" sz="1000" b="1" dirty="0">
              <a:latin typeface="Aharoni" pitchFamily="2" charset="-79"/>
              <a:ea typeface="맑은 고딕" pitchFamily="50" charset="-127"/>
              <a:cs typeface="Aharoni" pitchFamily="2" charset="-79"/>
            </a:endParaRPr>
          </a:p>
        </p:txBody>
      </p:sp>
      <p:sp>
        <p:nvSpPr>
          <p:cNvPr id="13" name="Rectangle 17" descr="파피루스"/>
          <p:cNvSpPr>
            <a:spLocks noChangeArrowheads="1"/>
          </p:cNvSpPr>
          <p:nvPr/>
        </p:nvSpPr>
        <p:spPr bwMode="auto">
          <a:xfrm>
            <a:off x="5187616" y="4198292"/>
            <a:ext cx="3989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itchFamily="2" charset="-79"/>
              </a:rPr>
              <a:t>Jun, 22. 2021</a:t>
            </a:r>
            <a:endParaRPr kumimoji="0" lang="en-US" altLang="ko-KR" sz="1200" b="1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itchFamily="2" charset="-79"/>
            </a:endParaRPr>
          </a:p>
          <a:p>
            <a:pPr algn="r"/>
            <a:r>
              <a:rPr kumimoji="0" lang="en-US" altLang="ko-KR" sz="12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itchFamily="2" charset="-79"/>
              </a:rPr>
              <a:t>LX </a:t>
            </a:r>
            <a:r>
              <a:rPr kumimoji="0" lang="en-US" altLang="ko-KR" sz="1200" b="1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itchFamily="2" charset="-79"/>
              </a:rPr>
              <a:t>Semicon</a:t>
            </a:r>
            <a:r>
              <a:rPr kumimoji="0" lang="en-US" altLang="ko-KR" sz="12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itchFamily="2" charset="-79"/>
              </a:rPr>
              <a:t> Co., Ltd.</a:t>
            </a:r>
          </a:p>
        </p:txBody>
      </p:sp>
    </p:spTree>
    <p:extLst>
      <p:ext uri="{BB962C8B-B14F-4D97-AF65-F5344CB8AC3E}">
        <p14:creationId xmlns:p14="http://schemas.microsoft.com/office/powerpoint/2010/main" val="42182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LHB Type #4 : Pen Data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Beacoob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Active Pen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1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sz="quarter" idx="10"/>
          </p:nvPr>
        </p:nvSpPr>
        <p:spPr>
          <a:xfrm>
            <a:off x="281336" y="1262771"/>
            <a:ext cx="9352184" cy="5376520"/>
          </a:xfrm>
        </p:spPr>
        <p:txBody>
          <a:bodyPr/>
          <a:lstStyle/>
          <a:p>
            <a:r>
              <a:rPr lang="en-US" altLang="ko-KR" dirty="0" smtClean="0"/>
              <a:t>AIT System</a:t>
            </a:r>
          </a:p>
          <a:p>
            <a:pPr lvl="1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24207" y="1911433"/>
            <a:ext cx="8663167" cy="4340728"/>
            <a:chOff x="776536" y="2060848"/>
            <a:chExt cx="8663167" cy="434072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536" y="2060848"/>
              <a:ext cx="8663167" cy="434072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536" y="2060848"/>
              <a:ext cx="8663167" cy="4340728"/>
            </a:xfrm>
            <a:prstGeom prst="rect">
              <a:avLst/>
            </a:prstGeom>
          </p:spPr>
        </p:pic>
      </p:grp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1835150" y="541719"/>
            <a:ext cx="8070850" cy="582594"/>
          </a:xfrm>
        </p:spPr>
        <p:txBody>
          <a:bodyPr/>
          <a:lstStyle/>
          <a:p>
            <a:r>
              <a:rPr lang="en-US" altLang="ko-KR" dirty="0"/>
              <a:t>AIT Touch Overview</a:t>
            </a:r>
          </a:p>
        </p:txBody>
      </p:sp>
    </p:spTree>
    <p:extLst>
      <p:ext uri="{BB962C8B-B14F-4D97-AF65-F5344CB8AC3E}">
        <p14:creationId xmlns:p14="http://schemas.microsoft.com/office/powerpoint/2010/main" val="27887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내용 개체 틀 1"/>
          <p:cNvSpPr>
            <a:spLocks noGrp="1"/>
          </p:cNvSpPr>
          <p:nvPr>
            <p:ph sz="quarter" idx="10"/>
          </p:nvPr>
        </p:nvSpPr>
        <p:spPr>
          <a:xfrm>
            <a:off x="281336" y="1262771"/>
            <a:ext cx="9352184" cy="5376520"/>
          </a:xfrm>
        </p:spPr>
        <p:txBody>
          <a:bodyPr/>
          <a:lstStyle/>
          <a:p>
            <a:r>
              <a:rPr lang="en-US" altLang="ko-KR" dirty="0" smtClean="0"/>
              <a:t>AIT System</a:t>
            </a:r>
          </a:p>
          <a:p>
            <a:pPr lvl="1"/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10" name="Time_Diagram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64081"/>
              </p:ext>
            </p:extLst>
          </p:nvPr>
        </p:nvGraphicFramePr>
        <p:xfrm>
          <a:off x="560512" y="1950312"/>
          <a:ext cx="8837680" cy="238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8992995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780745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588151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13509363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879535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24857033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6400110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367999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6217686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236779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6968227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94174297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87040803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91285176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1872811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6899526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687467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59968696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837400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23836014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1361494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VSYNC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0813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985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TSYNC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Display2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Touch2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Display3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Touch3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Display4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Touch4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Display2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Touch2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Display3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Touch3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Display4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Touch4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480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830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1LHB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2LHB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3LHB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4LHB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2LHB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3LHB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4LHB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500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Pen</a:t>
                      </a:r>
                      <a:r>
                        <a:rPr lang="en-US" altLang="ko-KR" sz="9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Mode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0447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5622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5911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9122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Algorithm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481516"/>
                  </a:ext>
                </a:extLst>
              </a:tr>
            </a:tbl>
          </a:graphicData>
        </a:graphic>
      </p:graphicFrame>
      <p:grpSp>
        <p:nvGrpSpPr>
          <p:cNvPr id="84" name="Algorithm_Time1"/>
          <p:cNvGrpSpPr/>
          <p:nvPr/>
        </p:nvGrpSpPr>
        <p:grpSpPr>
          <a:xfrm>
            <a:off x="1397306" y="3966536"/>
            <a:ext cx="2565915" cy="459839"/>
            <a:chOff x="5634695" y="3678771"/>
            <a:chExt cx="2565915" cy="459839"/>
          </a:xfrm>
        </p:grpSpPr>
        <p:sp>
          <p:nvSpPr>
            <p:cNvPr id="81" name="원호 80"/>
            <p:cNvSpPr/>
            <p:nvPr/>
          </p:nvSpPr>
          <p:spPr>
            <a:xfrm>
              <a:off x="7419083" y="3766134"/>
              <a:ext cx="633126" cy="372476"/>
            </a:xfrm>
            <a:prstGeom prst="arc">
              <a:avLst>
                <a:gd name="adj1" fmla="val 11580029"/>
                <a:gd name="adj2" fmla="val 14523888"/>
              </a:avLst>
            </a:prstGeom>
            <a:ln w="12700">
              <a:solidFill>
                <a:srgbClr val="CC0099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573515" y="3678771"/>
              <a:ext cx="62709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srgbClr val="CC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Touch </a:t>
              </a:r>
              <a:r>
                <a:rPr lang="ko-KR" altLang="en-US" sz="700" b="1" dirty="0" smtClean="0">
                  <a:solidFill>
                    <a:srgbClr val="CC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좌표</a:t>
              </a:r>
              <a:endParaRPr lang="ko-KR" altLang="en-US" sz="700" b="1" dirty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V="1">
              <a:off x="5634695" y="3889867"/>
              <a:ext cx="1800000" cy="1"/>
            </a:xfrm>
            <a:prstGeom prst="straightConnector1">
              <a:avLst/>
            </a:prstGeom>
            <a:ln w="12700">
              <a:solidFill>
                <a:srgbClr val="F030E2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Algorithm_Time2"/>
          <p:cNvGrpSpPr/>
          <p:nvPr/>
        </p:nvGrpSpPr>
        <p:grpSpPr>
          <a:xfrm>
            <a:off x="5457056" y="3966536"/>
            <a:ext cx="2565915" cy="459839"/>
            <a:chOff x="5634695" y="3678771"/>
            <a:chExt cx="2565915" cy="459839"/>
          </a:xfrm>
        </p:grpSpPr>
        <p:sp>
          <p:nvSpPr>
            <p:cNvPr id="89" name="원호 88"/>
            <p:cNvSpPr/>
            <p:nvPr/>
          </p:nvSpPr>
          <p:spPr>
            <a:xfrm>
              <a:off x="7419083" y="3766134"/>
              <a:ext cx="633126" cy="372476"/>
            </a:xfrm>
            <a:prstGeom prst="arc">
              <a:avLst>
                <a:gd name="adj1" fmla="val 11580029"/>
                <a:gd name="adj2" fmla="val 14523888"/>
              </a:avLst>
            </a:prstGeom>
            <a:ln w="12700">
              <a:solidFill>
                <a:srgbClr val="CC0099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73515" y="3678771"/>
              <a:ext cx="62709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srgbClr val="CC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Touch </a:t>
              </a:r>
              <a:r>
                <a:rPr lang="ko-KR" altLang="en-US" sz="700" b="1" dirty="0" smtClean="0">
                  <a:solidFill>
                    <a:srgbClr val="CC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좌표</a:t>
              </a:r>
              <a:endParaRPr lang="ko-KR" altLang="en-US" sz="700" b="1" dirty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5634695" y="3889867"/>
              <a:ext cx="1800000" cy="1"/>
            </a:xfrm>
            <a:prstGeom prst="straightConnector1">
              <a:avLst/>
            </a:prstGeom>
            <a:ln w="12700">
              <a:solidFill>
                <a:srgbClr val="F030E2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Display_Time"/>
          <p:cNvGrpSpPr/>
          <p:nvPr/>
        </p:nvGrpSpPr>
        <p:grpSpPr>
          <a:xfrm>
            <a:off x="1406600" y="3606496"/>
            <a:ext cx="7434784" cy="1"/>
            <a:chOff x="1406600" y="3140968"/>
            <a:chExt cx="7434784" cy="1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1406600" y="3140968"/>
              <a:ext cx="432000" cy="1"/>
            </a:xfrm>
            <a:prstGeom prst="straightConnector1">
              <a:avLst/>
            </a:prstGeom>
            <a:ln w="1270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 flipV="1">
              <a:off x="2406998" y="3140968"/>
              <a:ext cx="432000" cy="1"/>
            </a:xfrm>
            <a:prstGeom prst="straightConnector1">
              <a:avLst/>
            </a:prstGeom>
            <a:ln w="1270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V="1">
              <a:off x="3407396" y="3140968"/>
              <a:ext cx="432000" cy="1"/>
            </a:xfrm>
            <a:prstGeom prst="straightConnector1">
              <a:avLst/>
            </a:prstGeom>
            <a:ln w="1270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V="1">
              <a:off x="4407794" y="3140968"/>
              <a:ext cx="432000" cy="1"/>
            </a:xfrm>
            <a:prstGeom prst="straightConnector1">
              <a:avLst/>
            </a:prstGeom>
            <a:ln w="1270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V="1">
              <a:off x="5408192" y="3140968"/>
              <a:ext cx="432000" cy="1"/>
            </a:xfrm>
            <a:prstGeom prst="straightConnector1">
              <a:avLst/>
            </a:prstGeom>
            <a:ln w="1270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 flipV="1">
              <a:off x="6408590" y="3140968"/>
              <a:ext cx="432000" cy="1"/>
            </a:xfrm>
            <a:prstGeom prst="straightConnector1">
              <a:avLst/>
            </a:prstGeom>
            <a:ln w="1270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V="1">
              <a:off x="7408988" y="3140968"/>
              <a:ext cx="432000" cy="1"/>
            </a:xfrm>
            <a:prstGeom prst="straightConnector1">
              <a:avLst/>
            </a:prstGeom>
            <a:ln w="1270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 flipV="1">
              <a:off x="8409384" y="3140968"/>
              <a:ext cx="432000" cy="1"/>
            </a:xfrm>
            <a:prstGeom prst="straightConnector1">
              <a:avLst/>
            </a:prstGeom>
            <a:ln w="12700">
              <a:solidFill>
                <a:srgbClr val="3333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Touch_Time"/>
          <p:cNvGrpSpPr/>
          <p:nvPr/>
        </p:nvGrpSpPr>
        <p:grpSpPr>
          <a:xfrm>
            <a:off x="1900383" y="3903954"/>
            <a:ext cx="7434784" cy="1"/>
            <a:chOff x="1406600" y="3140968"/>
            <a:chExt cx="7434784" cy="1"/>
          </a:xfrm>
        </p:grpSpPr>
        <p:cxnSp>
          <p:nvCxnSpPr>
            <p:cNvPr id="102" name="직선 화살표 연결선 101"/>
            <p:cNvCxnSpPr/>
            <p:nvPr/>
          </p:nvCxnSpPr>
          <p:spPr>
            <a:xfrm flipV="1">
              <a:off x="1406600" y="3140968"/>
              <a:ext cx="432000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 flipV="1">
              <a:off x="2406998" y="3140968"/>
              <a:ext cx="432000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 flipV="1">
              <a:off x="3407396" y="3140968"/>
              <a:ext cx="432000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V="1">
              <a:off x="4407794" y="3140968"/>
              <a:ext cx="432000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 flipV="1">
              <a:off x="5408192" y="3140968"/>
              <a:ext cx="432000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 flipV="1">
              <a:off x="6408590" y="3140968"/>
              <a:ext cx="432000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 flipV="1">
              <a:off x="7408988" y="3140968"/>
              <a:ext cx="432000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 flipV="1">
              <a:off x="8409384" y="3140968"/>
              <a:ext cx="432000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Vsync_Preriod1"/>
          <p:cNvGrpSpPr/>
          <p:nvPr/>
        </p:nvGrpSpPr>
        <p:grpSpPr>
          <a:xfrm>
            <a:off x="1505852" y="1783702"/>
            <a:ext cx="3816000" cy="384721"/>
            <a:chOff x="1496616" y="1318174"/>
            <a:chExt cx="3816000" cy="384721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1496616" y="1595173"/>
              <a:ext cx="38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862641" y="1318174"/>
              <a:ext cx="1083950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Frame#1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16.667ms ( 60Hz )</a:t>
              </a:r>
            </a:p>
          </p:txBody>
        </p:sp>
      </p:grpSp>
      <p:grpSp>
        <p:nvGrpSpPr>
          <p:cNvPr id="15" name="Vsync_Preriod2"/>
          <p:cNvGrpSpPr/>
          <p:nvPr/>
        </p:nvGrpSpPr>
        <p:grpSpPr>
          <a:xfrm>
            <a:off x="5509400" y="1783702"/>
            <a:ext cx="3816000" cy="384721"/>
            <a:chOff x="1496616" y="1318174"/>
            <a:chExt cx="3816000" cy="384721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1496616" y="1595173"/>
              <a:ext cx="38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2862641" y="1318174"/>
              <a:ext cx="1083950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Frame#2</a:t>
              </a:r>
              <a:endParaRPr lang="en-US" altLang="ko-KR" sz="8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16.667ms ( 60Hz )</a:t>
              </a:r>
            </a:p>
          </p:txBody>
        </p:sp>
      </p:grpSp>
      <p:grpSp>
        <p:nvGrpSpPr>
          <p:cNvPr id="44" name="Arrow"/>
          <p:cNvGrpSpPr/>
          <p:nvPr/>
        </p:nvGrpSpPr>
        <p:grpSpPr>
          <a:xfrm>
            <a:off x="1789903" y="2583160"/>
            <a:ext cx="7172685" cy="144000"/>
            <a:chOff x="2569837" y="2903168"/>
            <a:chExt cx="7172685" cy="144000"/>
          </a:xfrm>
        </p:grpSpPr>
        <p:sp>
          <p:nvSpPr>
            <p:cNvPr id="45" name="아래쪽 화살표 44"/>
            <p:cNvSpPr/>
            <p:nvPr/>
          </p:nvSpPr>
          <p:spPr>
            <a:xfrm>
              <a:off x="2569837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" name="아래쪽 화살표 45"/>
            <p:cNvSpPr/>
            <p:nvPr/>
          </p:nvSpPr>
          <p:spPr>
            <a:xfrm>
              <a:off x="9598522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" name="아래쪽 화살표 46"/>
            <p:cNvSpPr/>
            <p:nvPr/>
          </p:nvSpPr>
          <p:spPr>
            <a:xfrm>
              <a:off x="3573935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8" name="아래쪽 화살표 47"/>
            <p:cNvSpPr/>
            <p:nvPr/>
          </p:nvSpPr>
          <p:spPr>
            <a:xfrm>
              <a:off x="4578033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9" name="아래쪽 화살표 48"/>
            <p:cNvSpPr/>
            <p:nvPr/>
          </p:nvSpPr>
          <p:spPr>
            <a:xfrm>
              <a:off x="5582131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0" name="아래쪽 화살표 49"/>
            <p:cNvSpPr/>
            <p:nvPr/>
          </p:nvSpPr>
          <p:spPr>
            <a:xfrm>
              <a:off x="6586229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1" name="아래쪽 화살표 50"/>
            <p:cNvSpPr/>
            <p:nvPr/>
          </p:nvSpPr>
          <p:spPr>
            <a:xfrm>
              <a:off x="7590327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" name="아래쪽 화살표 51"/>
            <p:cNvSpPr/>
            <p:nvPr/>
          </p:nvSpPr>
          <p:spPr>
            <a:xfrm>
              <a:off x="8594425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pic>
        <p:nvPicPr>
          <p:cNvPr id="57" name="Display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4412401"/>
            <a:ext cx="4392000" cy="2203726"/>
          </a:xfrm>
          <a:prstGeom prst="rect">
            <a:avLst/>
          </a:prstGeom>
        </p:spPr>
      </p:pic>
      <p:pic>
        <p:nvPicPr>
          <p:cNvPr id="60" name="Display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2" y="4412401"/>
            <a:ext cx="4392000" cy="2203726"/>
          </a:xfrm>
          <a:prstGeom prst="rect">
            <a:avLst/>
          </a:prstGeom>
        </p:spPr>
      </p:pic>
      <p:pic>
        <p:nvPicPr>
          <p:cNvPr id="63" name="Display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12" y="4412401"/>
            <a:ext cx="4392000" cy="2203726"/>
          </a:xfrm>
          <a:prstGeom prst="rect">
            <a:avLst/>
          </a:prstGeom>
        </p:spPr>
      </p:pic>
      <p:pic>
        <p:nvPicPr>
          <p:cNvPr id="66" name="Display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2" y="4412401"/>
            <a:ext cx="4392000" cy="2203726"/>
          </a:xfrm>
          <a:prstGeom prst="rect">
            <a:avLst/>
          </a:prstGeom>
        </p:spPr>
      </p:pic>
      <p:pic>
        <p:nvPicPr>
          <p:cNvPr id="115" name="Display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512" y="4415491"/>
            <a:ext cx="4392000" cy="2200636"/>
          </a:xfrm>
          <a:prstGeom prst="rect">
            <a:avLst/>
          </a:prstGeom>
        </p:spPr>
      </p:pic>
      <p:pic>
        <p:nvPicPr>
          <p:cNvPr id="113" name="Touch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6192" y="4412401"/>
            <a:ext cx="4392000" cy="2200636"/>
          </a:xfrm>
          <a:prstGeom prst="rect">
            <a:avLst/>
          </a:prstGeom>
        </p:spPr>
      </p:pic>
      <p:pic>
        <p:nvPicPr>
          <p:cNvPr id="114" name="Touch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6192" y="4412401"/>
            <a:ext cx="4392000" cy="2200636"/>
          </a:xfrm>
          <a:prstGeom prst="rect">
            <a:avLst/>
          </a:prstGeom>
        </p:spPr>
      </p:pic>
      <p:pic>
        <p:nvPicPr>
          <p:cNvPr id="68" name="Touch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6192" y="4412401"/>
            <a:ext cx="4392000" cy="2200636"/>
          </a:xfrm>
          <a:prstGeom prst="rect">
            <a:avLst/>
          </a:prstGeom>
        </p:spPr>
      </p:pic>
      <p:pic>
        <p:nvPicPr>
          <p:cNvPr id="69" name="Touch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06192" y="4412401"/>
            <a:ext cx="4392000" cy="2200636"/>
          </a:xfrm>
          <a:prstGeom prst="rect">
            <a:avLst/>
          </a:prstGeom>
        </p:spPr>
      </p:pic>
      <p:pic>
        <p:nvPicPr>
          <p:cNvPr id="70" name="Touch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6192" y="4412401"/>
            <a:ext cx="4392000" cy="2200636"/>
          </a:xfrm>
          <a:prstGeom prst="rect">
            <a:avLst/>
          </a:prstGeom>
        </p:spPr>
      </p:pic>
      <p:sp>
        <p:nvSpPr>
          <p:cNvPr id="110" name="Coordinate"/>
          <p:cNvSpPr/>
          <p:nvPr/>
        </p:nvSpPr>
        <p:spPr>
          <a:xfrm>
            <a:off x="7715472" y="4978281"/>
            <a:ext cx="6126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rgbClr val="00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 X, Y )</a:t>
            </a:r>
            <a:endParaRPr lang="ko-KR" altLang="en-US" sz="1050" b="1" dirty="0">
              <a:solidFill>
                <a:srgbClr val="000099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1" name="Indicator1"/>
          <p:cNvSpPr/>
          <p:nvPr/>
        </p:nvSpPr>
        <p:spPr>
          <a:xfrm>
            <a:off x="1352600" y="2245964"/>
            <a:ext cx="540000" cy="2052000"/>
          </a:xfrm>
          <a:prstGeom prst="rect">
            <a:avLst/>
          </a:prstGeom>
          <a:noFill/>
          <a:ln w="15875">
            <a:solidFill>
              <a:srgbClr val="33CC33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2" name="Indicator2"/>
          <p:cNvSpPr/>
          <p:nvPr/>
        </p:nvSpPr>
        <p:spPr>
          <a:xfrm>
            <a:off x="1854787" y="2245964"/>
            <a:ext cx="540000" cy="2052000"/>
          </a:xfrm>
          <a:prstGeom prst="rect">
            <a:avLst/>
          </a:prstGeom>
          <a:noFill/>
          <a:ln w="15875">
            <a:solidFill>
              <a:srgbClr val="33CC33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6" name="Indicator3"/>
          <p:cNvSpPr/>
          <p:nvPr/>
        </p:nvSpPr>
        <p:spPr>
          <a:xfrm>
            <a:off x="2356974" y="2245964"/>
            <a:ext cx="540000" cy="2052000"/>
          </a:xfrm>
          <a:prstGeom prst="rect">
            <a:avLst/>
          </a:prstGeom>
          <a:noFill/>
          <a:ln w="15875">
            <a:solidFill>
              <a:srgbClr val="33CC33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3" name="Indicator4"/>
          <p:cNvSpPr/>
          <p:nvPr/>
        </p:nvSpPr>
        <p:spPr>
          <a:xfrm>
            <a:off x="2859161" y="2245964"/>
            <a:ext cx="540000" cy="2052000"/>
          </a:xfrm>
          <a:prstGeom prst="rect">
            <a:avLst/>
          </a:prstGeom>
          <a:noFill/>
          <a:ln w="15875">
            <a:solidFill>
              <a:srgbClr val="33CC33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4" name="Indicator5"/>
          <p:cNvSpPr/>
          <p:nvPr/>
        </p:nvSpPr>
        <p:spPr>
          <a:xfrm>
            <a:off x="3361348" y="2245964"/>
            <a:ext cx="540000" cy="2052000"/>
          </a:xfrm>
          <a:prstGeom prst="rect">
            <a:avLst/>
          </a:prstGeom>
          <a:noFill/>
          <a:ln w="15875">
            <a:solidFill>
              <a:srgbClr val="33CC33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5" name="Indicator6"/>
          <p:cNvSpPr/>
          <p:nvPr/>
        </p:nvSpPr>
        <p:spPr>
          <a:xfrm>
            <a:off x="3863535" y="2245964"/>
            <a:ext cx="540000" cy="2052000"/>
          </a:xfrm>
          <a:prstGeom prst="rect">
            <a:avLst/>
          </a:prstGeom>
          <a:noFill/>
          <a:ln w="15875">
            <a:solidFill>
              <a:srgbClr val="33CC33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7" name="Indicator7"/>
          <p:cNvSpPr/>
          <p:nvPr/>
        </p:nvSpPr>
        <p:spPr>
          <a:xfrm>
            <a:off x="4365722" y="2245964"/>
            <a:ext cx="540000" cy="2052000"/>
          </a:xfrm>
          <a:prstGeom prst="rect">
            <a:avLst/>
          </a:prstGeom>
          <a:noFill/>
          <a:ln w="15875">
            <a:solidFill>
              <a:srgbClr val="33CC33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8" name="Indicator8"/>
          <p:cNvSpPr/>
          <p:nvPr/>
        </p:nvSpPr>
        <p:spPr>
          <a:xfrm>
            <a:off x="4867908" y="2245964"/>
            <a:ext cx="540000" cy="2052000"/>
          </a:xfrm>
          <a:prstGeom prst="rect">
            <a:avLst/>
          </a:prstGeom>
          <a:noFill/>
          <a:ln w="15875">
            <a:solidFill>
              <a:srgbClr val="33CC33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9" name="Indicator9"/>
          <p:cNvSpPr/>
          <p:nvPr/>
        </p:nvSpPr>
        <p:spPr>
          <a:xfrm>
            <a:off x="5377428" y="3966536"/>
            <a:ext cx="2599908" cy="329956"/>
          </a:xfrm>
          <a:prstGeom prst="rect">
            <a:avLst/>
          </a:prstGeom>
          <a:noFill/>
          <a:ln w="15875">
            <a:solidFill>
              <a:srgbClr val="33CC33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2059291" y="6583689"/>
            <a:ext cx="1394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&lt; Display &gt;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6504971" y="6583689"/>
            <a:ext cx="1394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&lt; Touch &gt;</a:t>
            </a:r>
            <a:endParaRPr lang="ko-KR" altLang="en-US" sz="11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0" name="제목 2"/>
          <p:cNvSpPr>
            <a:spLocks noGrp="1"/>
          </p:cNvSpPr>
          <p:nvPr>
            <p:ph type="title"/>
          </p:nvPr>
        </p:nvSpPr>
        <p:spPr>
          <a:xfrm>
            <a:off x="1835150" y="541719"/>
            <a:ext cx="8070850" cy="582594"/>
          </a:xfrm>
        </p:spPr>
        <p:txBody>
          <a:bodyPr/>
          <a:lstStyle/>
          <a:p>
            <a:r>
              <a:rPr lang="en-US" altLang="ko-KR" dirty="0"/>
              <a:t>AIT Touch Overview</a:t>
            </a:r>
          </a:p>
        </p:txBody>
      </p:sp>
    </p:spTree>
    <p:extLst>
      <p:ext uri="{BB962C8B-B14F-4D97-AF65-F5344CB8AC3E}">
        <p14:creationId xmlns:p14="http://schemas.microsoft.com/office/powerpoint/2010/main" val="16388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71" grpId="0" animBg="1"/>
      <p:bldP spid="71" grpId="1" animBg="1"/>
      <p:bldP spid="72" grpId="0" animBg="1"/>
      <p:bldP spid="72" grpId="1" animBg="1"/>
      <p:bldP spid="76" grpId="0" animBg="1"/>
      <p:bldP spid="76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937463" y="2705545"/>
            <a:ext cx="748833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139655" y="2597823"/>
            <a:ext cx="108395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16.667ms ( 60Hz )</a:t>
            </a:r>
            <a:endParaRPr lang="ko-KR" altLang="en-US" sz="8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Active Pen System</a:t>
            </a:r>
          </a:p>
          <a:p>
            <a:pPr lvl="1"/>
            <a:r>
              <a:rPr lang="en-US" altLang="ko-KR" dirty="0" smtClean="0"/>
              <a:t>Pen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Finger</a:t>
            </a:r>
            <a:r>
              <a:rPr lang="ko-KR" altLang="en-US" dirty="0" smtClean="0"/>
              <a:t>를 구분하여 </a:t>
            </a:r>
            <a:r>
              <a:rPr lang="en-US" altLang="ko-KR" dirty="0" smtClean="0"/>
              <a:t>Sensing</a:t>
            </a:r>
            <a:r>
              <a:rPr lang="ko-KR" altLang="en-US" dirty="0" smtClean="0"/>
              <a:t>하기 위해 </a:t>
            </a:r>
            <a:r>
              <a:rPr lang="en-US" altLang="ko-KR" dirty="0" smtClean="0"/>
              <a:t>LHB </a:t>
            </a:r>
            <a:r>
              <a:rPr lang="ko-KR" altLang="en-US" dirty="0" smtClean="0"/>
              <a:t>구조를 사용 </a:t>
            </a:r>
            <a:r>
              <a:rPr lang="en-US" altLang="ko-KR" dirty="0" smtClean="0"/>
              <a:t>( 8LHB / 16LHB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Display</a:t>
            </a:r>
            <a:r>
              <a:rPr lang="ko-KR" altLang="en-US" dirty="0" smtClean="0"/>
              <a:t>를 분할하여 출력하는 사이에 </a:t>
            </a:r>
            <a:r>
              <a:rPr lang="en-US" altLang="ko-KR" dirty="0" smtClean="0"/>
              <a:t>Touch 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Sensing </a:t>
            </a:r>
          </a:p>
          <a:p>
            <a:pPr lvl="3"/>
            <a:r>
              <a:rPr lang="en-US" altLang="ko-KR" dirty="0" smtClean="0"/>
              <a:t>Display 1~8 : Display 1-Frame ( 60Hz ) / Touch 1~8 : Pen/Finger Data</a:t>
            </a:r>
          </a:p>
          <a:p>
            <a:pPr lvl="4"/>
            <a:r>
              <a:rPr lang="en-US" altLang="ko-KR" dirty="0" smtClean="0">
                <a:sym typeface="Wingdings" panose="05000000000000000000" pitchFamily="2" charset="2"/>
              </a:rPr>
              <a:t>D : Display / B : Beacon / F : Finger / PP : Pen Position / PD : Pen data / T : Tilt</a:t>
            </a:r>
          </a:p>
          <a:p>
            <a:pPr lvl="4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AIT Touch Overview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71493"/>
              </p:ext>
            </p:extLst>
          </p:nvPr>
        </p:nvGraphicFramePr>
        <p:xfrm>
          <a:off x="1146737" y="2638745"/>
          <a:ext cx="8280000" cy="200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6903118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4112348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940967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9680218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779890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898054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219838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4670149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503968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164475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4172399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820156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2077513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5075137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698327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068716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5652161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5538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TSYNC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Display2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Touch2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Display3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Touch3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Display4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Touch4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Display5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Touch5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Display6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Touch6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Display7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Touch7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Display8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Touch8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97665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2524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Touch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1LHB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2LHB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3LHB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4LHB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5LHB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6LHB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7LHB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8LHB</a:t>
                      </a:r>
                      <a:endParaRPr lang="ko-KR" altLang="en-US" sz="900" b="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371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Pen</a:t>
                      </a:r>
                      <a:r>
                        <a:rPr lang="en-US" altLang="ko-KR" sz="9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Mode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1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093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Sensing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6217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Pen </a:t>
                      </a:r>
                      <a:r>
                        <a:rPr lang="ko-KR" altLang="en-US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처리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6523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Finger </a:t>
                      </a:r>
                      <a:r>
                        <a:rPr lang="ko-KR" altLang="en-US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처리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865973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2331236" y="3099741"/>
            <a:ext cx="6699109" cy="144000"/>
            <a:chOff x="2569837" y="2903168"/>
            <a:chExt cx="6699109" cy="144000"/>
          </a:xfrm>
        </p:grpSpPr>
        <p:sp>
          <p:nvSpPr>
            <p:cNvPr id="37" name="아래쪽 화살표 36"/>
            <p:cNvSpPr/>
            <p:nvPr/>
          </p:nvSpPr>
          <p:spPr>
            <a:xfrm>
              <a:off x="2569837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" name="아래쪽 화살표 37"/>
            <p:cNvSpPr/>
            <p:nvPr/>
          </p:nvSpPr>
          <p:spPr>
            <a:xfrm>
              <a:off x="9124946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아래쪽 화살표 38"/>
            <p:cNvSpPr/>
            <p:nvPr/>
          </p:nvSpPr>
          <p:spPr>
            <a:xfrm>
              <a:off x="3506281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" name="아래쪽 화살표 39"/>
            <p:cNvSpPr/>
            <p:nvPr/>
          </p:nvSpPr>
          <p:spPr>
            <a:xfrm>
              <a:off x="4442725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" name="아래쪽 화살표 40"/>
            <p:cNvSpPr/>
            <p:nvPr/>
          </p:nvSpPr>
          <p:spPr>
            <a:xfrm>
              <a:off x="5379169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6315613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아래쪽 화살표 42"/>
            <p:cNvSpPr/>
            <p:nvPr/>
          </p:nvSpPr>
          <p:spPr>
            <a:xfrm>
              <a:off x="7252057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아래쪽 화살표 43"/>
            <p:cNvSpPr/>
            <p:nvPr/>
          </p:nvSpPr>
          <p:spPr>
            <a:xfrm>
              <a:off x="8188501" y="2903168"/>
              <a:ext cx="144000" cy="144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937463" y="4078554"/>
            <a:ext cx="7802191" cy="710142"/>
            <a:chOff x="1937463" y="4078554"/>
            <a:chExt cx="7802191" cy="710142"/>
          </a:xfrm>
        </p:grpSpPr>
        <p:cxnSp>
          <p:nvCxnSpPr>
            <p:cNvPr id="45" name="직선 화살표 연결선 44"/>
            <p:cNvCxnSpPr/>
            <p:nvPr/>
          </p:nvCxnSpPr>
          <p:spPr>
            <a:xfrm flipV="1">
              <a:off x="1937463" y="4541306"/>
              <a:ext cx="720000" cy="1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원호 13"/>
            <p:cNvSpPr/>
            <p:nvPr/>
          </p:nvSpPr>
          <p:spPr>
            <a:xfrm>
              <a:off x="2640545" y="4416220"/>
              <a:ext cx="633126" cy="372476"/>
            </a:xfrm>
            <a:prstGeom prst="arc">
              <a:avLst>
                <a:gd name="adj1" fmla="val 11580029"/>
                <a:gd name="adj2" fmla="val 14523888"/>
              </a:avLst>
            </a:prstGeom>
            <a:ln w="12700">
              <a:solidFill>
                <a:srgbClr val="000099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V="1">
              <a:off x="3344442" y="4078559"/>
              <a:ext cx="468000" cy="1"/>
            </a:xfrm>
            <a:prstGeom prst="straightConnector1">
              <a:avLst/>
            </a:prstGeom>
            <a:ln w="12700">
              <a:solidFill>
                <a:schemeClr val="accent3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V="1">
              <a:off x="4280001" y="4078559"/>
              <a:ext cx="468000" cy="1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5215560" y="4078558"/>
              <a:ext cx="468000" cy="1"/>
            </a:xfrm>
            <a:prstGeom prst="straightConnector1">
              <a:avLst/>
            </a:prstGeom>
            <a:ln w="12700">
              <a:solidFill>
                <a:schemeClr val="accent3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6151119" y="4078557"/>
              <a:ext cx="468000" cy="1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7086678" y="4078557"/>
              <a:ext cx="468000" cy="1"/>
            </a:xfrm>
            <a:prstGeom prst="straightConnector1">
              <a:avLst/>
            </a:prstGeom>
            <a:ln w="12700">
              <a:solidFill>
                <a:schemeClr val="accent3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8957798" y="4078554"/>
              <a:ext cx="468000" cy="1"/>
            </a:xfrm>
            <a:prstGeom prst="straightConnector1">
              <a:avLst/>
            </a:prstGeom>
            <a:ln w="12700">
              <a:solidFill>
                <a:schemeClr val="accent3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8022237" y="4078555"/>
              <a:ext cx="468000" cy="1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812442" y="4310567"/>
              <a:ext cx="468000" cy="1"/>
            </a:xfrm>
            <a:prstGeom prst="straightConnector1">
              <a:avLst/>
            </a:prstGeom>
            <a:ln w="12700">
              <a:solidFill>
                <a:srgbClr val="F030E2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5683560" y="4310567"/>
              <a:ext cx="468000" cy="1"/>
            </a:xfrm>
            <a:prstGeom prst="straightConnector1">
              <a:avLst/>
            </a:prstGeom>
            <a:ln w="12700">
              <a:solidFill>
                <a:srgbClr val="F030E2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7554678" y="4310567"/>
              <a:ext cx="468000" cy="1"/>
            </a:xfrm>
            <a:prstGeom prst="straightConnector1">
              <a:avLst/>
            </a:prstGeom>
            <a:ln w="12700">
              <a:solidFill>
                <a:srgbClr val="F030E2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1937870" y="4310567"/>
              <a:ext cx="468000" cy="1"/>
            </a:xfrm>
            <a:prstGeom prst="straightConnector1">
              <a:avLst/>
            </a:prstGeom>
            <a:ln w="12700">
              <a:solidFill>
                <a:srgbClr val="F030E2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4744955" y="4310567"/>
              <a:ext cx="468000" cy="1"/>
            </a:xfrm>
            <a:prstGeom prst="straightConnector1">
              <a:avLst/>
            </a:prstGeom>
            <a:ln w="12700">
              <a:solidFill>
                <a:srgbClr val="F030E2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V="1">
              <a:off x="8490237" y="4546469"/>
              <a:ext cx="1008000" cy="1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원호 74"/>
            <p:cNvSpPr/>
            <p:nvPr/>
          </p:nvSpPr>
          <p:spPr>
            <a:xfrm>
              <a:off x="4256593" y="4193171"/>
              <a:ext cx="633126" cy="372476"/>
            </a:xfrm>
            <a:prstGeom prst="arc">
              <a:avLst>
                <a:gd name="adj1" fmla="val 11580029"/>
                <a:gd name="adj2" fmla="val 14523888"/>
              </a:avLst>
            </a:prstGeom>
            <a:ln w="12700">
              <a:solidFill>
                <a:srgbClr val="CC0099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원호 75"/>
            <p:cNvSpPr/>
            <p:nvPr/>
          </p:nvSpPr>
          <p:spPr>
            <a:xfrm>
              <a:off x="6127554" y="4190790"/>
              <a:ext cx="633126" cy="372476"/>
            </a:xfrm>
            <a:prstGeom prst="arc">
              <a:avLst>
                <a:gd name="adj1" fmla="val 11580029"/>
                <a:gd name="adj2" fmla="val 14523888"/>
              </a:avLst>
            </a:prstGeom>
            <a:ln w="12700">
              <a:solidFill>
                <a:srgbClr val="CC0099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원호 76"/>
            <p:cNvSpPr/>
            <p:nvPr/>
          </p:nvSpPr>
          <p:spPr>
            <a:xfrm>
              <a:off x="7999244" y="4197931"/>
              <a:ext cx="633126" cy="372476"/>
            </a:xfrm>
            <a:prstGeom prst="arc">
              <a:avLst>
                <a:gd name="adj1" fmla="val 11580029"/>
                <a:gd name="adj2" fmla="val 14523888"/>
              </a:avLst>
            </a:prstGeom>
            <a:ln w="12700">
              <a:solidFill>
                <a:srgbClr val="CC0099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원호 77"/>
            <p:cNvSpPr/>
            <p:nvPr/>
          </p:nvSpPr>
          <p:spPr>
            <a:xfrm>
              <a:off x="2382901" y="4197931"/>
              <a:ext cx="633126" cy="372476"/>
            </a:xfrm>
            <a:prstGeom prst="arc">
              <a:avLst>
                <a:gd name="adj1" fmla="val 11580029"/>
                <a:gd name="adj2" fmla="val 14523888"/>
              </a:avLst>
            </a:prstGeom>
            <a:ln w="12700">
              <a:solidFill>
                <a:srgbClr val="CC0099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9487654" y="4546470"/>
              <a:ext cx="252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prstDash val="sysDash"/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/>
            <p:cNvSpPr/>
            <p:nvPr/>
          </p:nvSpPr>
          <p:spPr>
            <a:xfrm>
              <a:off x="4416009" y="4110568"/>
              <a:ext cx="50847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srgbClr val="CC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Pen</a:t>
              </a:r>
              <a:r>
                <a:rPr lang="ko-KR" altLang="en-US" sz="700" b="1" dirty="0" smtClean="0">
                  <a:solidFill>
                    <a:srgbClr val="CC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좌표</a:t>
              </a:r>
              <a:endParaRPr lang="ko-KR" altLang="en-US" sz="700" b="1" dirty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285983" y="4110568"/>
              <a:ext cx="50847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srgbClr val="CC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Pen</a:t>
              </a:r>
              <a:r>
                <a:rPr lang="ko-KR" altLang="en-US" sz="700" b="1" dirty="0" smtClean="0">
                  <a:solidFill>
                    <a:srgbClr val="CC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좌표</a:t>
              </a:r>
              <a:endParaRPr lang="ko-KR" altLang="en-US" sz="700" b="1" dirty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153676" y="4110568"/>
              <a:ext cx="50847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srgbClr val="CC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Pen</a:t>
              </a:r>
              <a:r>
                <a:rPr lang="ko-KR" altLang="en-US" sz="700" b="1" dirty="0" smtClean="0">
                  <a:solidFill>
                    <a:srgbClr val="CC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좌표</a:t>
              </a:r>
              <a:endParaRPr lang="ko-KR" altLang="en-US" sz="700" b="1" dirty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538251" y="4110568"/>
              <a:ext cx="50847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srgbClr val="CC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Pen</a:t>
              </a:r>
              <a:r>
                <a:rPr lang="ko-KR" altLang="en-US" sz="700" b="1" dirty="0" smtClean="0">
                  <a:solidFill>
                    <a:srgbClr val="CC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좌표</a:t>
              </a:r>
              <a:endParaRPr lang="ko-KR" altLang="en-US" sz="700" b="1" dirty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809300" y="4332286"/>
              <a:ext cx="60785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err="1" smtClean="0">
                  <a:solidFill>
                    <a:srgbClr val="00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Figner</a:t>
              </a:r>
              <a:r>
                <a:rPr lang="ko-KR" altLang="en-US" sz="700" b="1" dirty="0" smtClean="0">
                  <a:solidFill>
                    <a:srgbClr val="00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좌표</a:t>
              </a:r>
              <a:endParaRPr lang="ko-KR" altLang="en-US" sz="700" b="1" dirty="0">
                <a:solidFill>
                  <a:srgbClr val="00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pic>
        <p:nvPicPr>
          <p:cNvPr id="66" name="Pen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21798" y="4701914"/>
            <a:ext cx="4104000" cy="1980000"/>
          </a:xfrm>
          <a:prstGeom prst="rect">
            <a:avLst/>
          </a:prstGeom>
        </p:spPr>
      </p:pic>
      <p:pic>
        <p:nvPicPr>
          <p:cNvPr id="67" name="Pen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21798" y="4701914"/>
            <a:ext cx="4104000" cy="1980000"/>
          </a:xfrm>
          <a:prstGeom prst="rect">
            <a:avLst/>
          </a:prstGeom>
        </p:spPr>
      </p:pic>
      <p:pic>
        <p:nvPicPr>
          <p:cNvPr id="68" name="Pen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321798" y="4701914"/>
            <a:ext cx="4104000" cy="1980000"/>
          </a:xfrm>
          <a:prstGeom prst="rect">
            <a:avLst/>
          </a:prstGeom>
        </p:spPr>
      </p:pic>
      <p:pic>
        <p:nvPicPr>
          <p:cNvPr id="69" name="Pen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321798" y="4701914"/>
            <a:ext cx="4104000" cy="1980000"/>
          </a:xfrm>
          <a:prstGeom prst="rect">
            <a:avLst/>
          </a:prstGeom>
        </p:spPr>
      </p:pic>
      <p:pic>
        <p:nvPicPr>
          <p:cNvPr id="82" name="Finger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46737" y="4701914"/>
            <a:ext cx="4104000" cy="1980000"/>
          </a:xfrm>
          <a:prstGeom prst="rect">
            <a:avLst/>
          </a:prstGeom>
        </p:spPr>
      </p:pic>
      <p:pic>
        <p:nvPicPr>
          <p:cNvPr id="83" name="Finger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146737" y="4701914"/>
            <a:ext cx="4104000" cy="1980000"/>
          </a:xfrm>
          <a:prstGeom prst="rect">
            <a:avLst/>
          </a:prstGeom>
        </p:spPr>
      </p:pic>
      <p:sp>
        <p:nvSpPr>
          <p:cNvPr id="89" name="Indicator_LHB"/>
          <p:cNvSpPr/>
          <p:nvPr/>
        </p:nvSpPr>
        <p:spPr>
          <a:xfrm>
            <a:off x="3304939" y="2597823"/>
            <a:ext cx="540000" cy="205200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5" name="Indicator_FingerMUX1"/>
          <p:cNvSpPr/>
          <p:nvPr/>
        </p:nvSpPr>
        <p:spPr>
          <a:xfrm>
            <a:off x="1149175" y="4700319"/>
            <a:ext cx="4096800" cy="118080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6" name="Indicator_FingerMUX2"/>
          <p:cNvSpPr/>
          <p:nvPr/>
        </p:nvSpPr>
        <p:spPr>
          <a:xfrm>
            <a:off x="1149175" y="5881119"/>
            <a:ext cx="4096800" cy="790548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0" name="Indicator_FingerMUX3"/>
          <p:cNvSpPr/>
          <p:nvPr/>
        </p:nvSpPr>
        <p:spPr>
          <a:xfrm>
            <a:off x="1149175" y="4700319"/>
            <a:ext cx="4096800" cy="1971348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3" name="Indicator_PenMUX1"/>
          <p:cNvSpPr/>
          <p:nvPr/>
        </p:nvSpPr>
        <p:spPr>
          <a:xfrm>
            <a:off x="5321048" y="4701724"/>
            <a:ext cx="4096800" cy="39600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7" name="Indicator_PenMUX2"/>
          <p:cNvSpPr/>
          <p:nvPr/>
        </p:nvSpPr>
        <p:spPr>
          <a:xfrm>
            <a:off x="5321048" y="5097016"/>
            <a:ext cx="4096800" cy="39600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8" name="Indicator_PenMUX3"/>
          <p:cNvSpPr/>
          <p:nvPr/>
        </p:nvSpPr>
        <p:spPr>
          <a:xfrm>
            <a:off x="5321048" y="5173211"/>
            <a:ext cx="4096800" cy="39600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Indicator_PenMUX4"/>
          <p:cNvSpPr/>
          <p:nvPr/>
        </p:nvSpPr>
        <p:spPr>
          <a:xfrm>
            <a:off x="5321048" y="5330374"/>
            <a:ext cx="4096800" cy="39600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03" name="FingerCoordinate"/>
          <p:cNvGrpSpPr/>
          <p:nvPr/>
        </p:nvGrpSpPr>
        <p:grpSpPr>
          <a:xfrm>
            <a:off x="1927017" y="5114452"/>
            <a:ext cx="2705348" cy="1306406"/>
            <a:chOff x="1927017" y="5122998"/>
            <a:chExt cx="2705348" cy="1306406"/>
          </a:xfrm>
        </p:grpSpPr>
        <p:sp>
          <p:nvSpPr>
            <p:cNvPr id="101" name="직사각형 100"/>
            <p:cNvSpPr/>
            <p:nvPr/>
          </p:nvSpPr>
          <p:spPr>
            <a:xfrm>
              <a:off x="1927017" y="5122998"/>
              <a:ext cx="65755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srgbClr val="00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 Fx1, Fy1 )</a:t>
              </a:r>
              <a:endParaRPr lang="ko-KR" altLang="en-US" sz="700" b="1" dirty="0">
                <a:solidFill>
                  <a:srgbClr val="00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974813" y="6229349"/>
              <a:ext cx="65755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srgbClr val="000099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 Fx2, Fy2 )</a:t>
              </a:r>
              <a:endParaRPr lang="ko-KR" altLang="en-US" sz="700" b="1" dirty="0">
                <a:solidFill>
                  <a:srgbClr val="00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04" name="PenCoordinate1"/>
          <p:cNvSpPr/>
          <p:nvPr/>
        </p:nvSpPr>
        <p:spPr>
          <a:xfrm>
            <a:off x="8144517" y="5195210"/>
            <a:ext cx="55816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 </a:t>
            </a:r>
            <a:r>
              <a:rPr lang="en-US" altLang="ko-KR" sz="700" b="1" dirty="0" err="1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Px</a:t>
            </a:r>
            <a:r>
              <a:rPr lang="en-US" altLang="ko-KR" sz="700" b="1" dirty="0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, </a:t>
            </a:r>
            <a:r>
              <a:rPr lang="en-US" altLang="ko-KR" sz="700" b="1" dirty="0" err="1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Py</a:t>
            </a:r>
            <a:r>
              <a:rPr lang="en-US" altLang="ko-KR" sz="700" b="1" dirty="0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)</a:t>
            </a:r>
            <a:endParaRPr lang="ko-KR" altLang="en-US" sz="700" b="1" dirty="0">
              <a:solidFill>
                <a:srgbClr val="CC0099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05" name="PenCoordinate2"/>
          <p:cNvSpPr/>
          <p:nvPr/>
        </p:nvSpPr>
        <p:spPr>
          <a:xfrm>
            <a:off x="8144517" y="5270695"/>
            <a:ext cx="6046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 </a:t>
            </a:r>
            <a:r>
              <a:rPr lang="en-US" altLang="ko-KR" sz="700" b="1" dirty="0" err="1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Px</a:t>
            </a:r>
            <a:r>
              <a:rPr lang="en-US" altLang="ko-KR" sz="700" b="1" dirty="0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’, </a:t>
            </a:r>
            <a:r>
              <a:rPr lang="en-US" altLang="ko-KR" sz="700" b="1" dirty="0" err="1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Py</a:t>
            </a:r>
            <a:r>
              <a:rPr lang="en-US" altLang="ko-KR" sz="700" b="1" dirty="0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’ )</a:t>
            </a:r>
            <a:endParaRPr lang="ko-KR" altLang="en-US" sz="700" b="1" dirty="0">
              <a:solidFill>
                <a:srgbClr val="CC0099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06" name="PenCoordinate3"/>
          <p:cNvSpPr/>
          <p:nvPr/>
        </p:nvSpPr>
        <p:spPr>
          <a:xfrm>
            <a:off x="8144517" y="5431641"/>
            <a:ext cx="64953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 </a:t>
            </a:r>
            <a:r>
              <a:rPr lang="en-US" altLang="ko-KR" sz="700" b="1" dirty="0" err="1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Px</a:t>
            </a:r>
            <a:r>
              <a:rPr lang="en-US" altLang="ko-KR" sz="700" b="1" dirty="0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’’, </a:t>
            </a:r>
            <a:r>
              <a:rPr lang="en-US" altLang="ko-KR" sz="700" b="1" dirty="0" err="1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Py</a:t>
            </a:r>
            <a:r>
              <a:rPr lang="en-US" altLang="ko-KR" sz="700" b="1" dirty="0" smtClean="0">
                <a:solidFill>
                  <a:srgbClr val="CC009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’’ )</a:t>
            </a:r>
            <a:endParaRPr lang="ko-KR" altLang="en-US" sz="700" b="1" dirty="0">
              <a:solidFill>
                <a:srgbClr val="CC0099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09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41E-6 -7.40741E-7 L 0.04679 -7.40741E-7 " pathEditMode="relative" rAng="0" ptsTypes="AA">
                                      <p:cBhvr>
                                        <p:cTn id="14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9 -7.40741E-7 L 0.1891 -7.40741E-7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1 -7.40741E-7 L 0.23622 -7.40741E-7 " pathEditMode="relative" rAng="0" ptsTypes="AA">
                                      <p:cBhvr>
                                        <p:cTn id="30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2 -7.40741E-7 L 0.28333 -7.40741E-7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6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3 -7.40741E-7 L 0.37804 -7.40741E-7 " pathEditMode="relative" rAng="0" ptsTypes="AA">
                                      <p:cBhvr>
                                        <p:cTn id="48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8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04 -7.40741E-7 L 0.42516 -7.40741E-7 " pathEditMode="relative" rAng="0" ptsTypes="AA">
                                      <p:cBhvr>
                                        <p:cTn id="60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6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16 -7.40741E-7 L 0.47227 -7.40741E-7 " pathEditMode="relative" rAng="0" ptsTypes="AA">
                                      <p:cBhvr>
                                        <p:cTn id="66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6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7 -7.40741E-7 L 0.56698 -7.40741E-7 " pathEditMode="relative" rAng="0" ptsTypes="AA">
                                      <p:cBhvr>
                                        <p:cTn id="80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98 -7.40741E-7 L -0.14215 -7.40741E-7 " pathEditMode="relative" rAng="0" ptsTypes="AA">
                                      <p:cBhvr>
                                        <p:cTn id="92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65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15 -7.40741E-7 L -0.09439 -7.40741E-7 " pathEditMode="relative" rAng="0" ptsTypes="AA">
                                      <p:cBhvr>
                                        <p:cTn id="98" dur="1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6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3" animBg="1"/>
      <p:bldP spid="89" grpId="4" animBg="1"/>
      <p:bldP spid="89" grpId="5" animBg="1"/>
      <p:bldP spid="89" grpId="6" animBg="1"/>
      <p:bldP spid="89" grpId="7" animBg="1"/>
      <p:bldP spid="89" grpId="8" animBg="1"/>
      <p:bldP spid="89" grpId="9" animBg="1"/>
      <p:bldP spid="89" grpId="10" animBg="1"/>
      <p:bldP spid="89" grpId="11" animBg="1"/>
      <p:bldP spid="89" grpId="12" animBg="1"/>
      <p:bldP spid="95" grpId="0" animBg="1"/>
      <p:bldP spid="95" grpId="1" animBg="1"/>
      <p:bldP spid="96" grpId="0" animBg="1"/>
      <p:bldP spid="96" grpId="1" animBg="1"/>
      <p:bldP spid="100" grpId="0" animBg="1"/>
      <p:bldP spid="93" grpId="0" animBg="1"/>
      <p:bldP spid="93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4" grpId="0"/>
      <p:bldP spid="104" grpId="1"/>
      <p:bldP spid="105" grpId="0"/>
      <p:bldP spid="105" grpId="1"/>
      <p:bldP spid="106" grpId="0"/>
      <p:bldP spid="10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Pen Detection Sequence</a:t>
            </a:r>
          </a:p>
          <a:p>
            <a:pPr lvl="1"/>
            <a:r>
              <a:rPr lang="en-US" altLang="ko-KR" dirty="0" smtClean="0"/>
              <a:t>1-Pen</a:t>
            </a:r>
            <a:r>
              <a:rPr lang="ko-KR" altLang="en-US" dirty="0" smtClean="0"/>
              <a:t>만 지원하므로 </a:t>
            </a:r>
            <a:r>
              <a:rPr lang="en-US" altLang="ko-KR" dirty="0" smtClean="0"/>
              <a:t>1Mux Data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Algorithm </a:t>
            </a:r>
            <a:r>
              <a:rPr lang="ko-KR" altLang="en-US" dirty="0" smtClean="0"/>
              <a:t>처리가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Sensing</a:t>
            </a:r>
            <a:r>
              <a:rPr lang="ko-KR" altLang="en-US" dirty="0" smtClean="0"/>
              <a:t> 영역을 순차적으로 변경하다가 </a:t>
            </a:r>
            <a:r>
              <a:rPr lang="en-US" altLang="ko-KR" dirty="0" smtClean="0"/>
              <a:t>Pen</a:t>
            </a:r>
            <a:r>
              <a:rPr lang="ko-KR" altLang="en-US" dirty="0" smtClean="0"/>
              <a:t>이 발견되면 해당 위치를 유지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Pen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움직이는 경우</a:t>
            </a:r>
            <a:r>
              <a:rPr lang="en-US" altLang="ko-KR" dirty="0"/>
              <a:t>, Sensing </a:t>
            </a:r>
            <a:r>
              <a:rPr lang="ko-KR" altLang="en-US" dirty="0"/>
              <a:t>영역의 중심에 </a:t>
            </a:r>
            <a:r>
              <a:rPr lang="en-US" altLang="ko-KR" dirty="0"/>
              <a:t>Pen</a:t>
            </a:r>
            <a:r>
              <a:rPr lang="ko-KR" altLang="en-US" dirty="0"/>
              <a:t>이 위치하도록 </a:t>
            </a:r>
            <a:r>
              <a:rPr lang="en-US" altLang="ko-KR" dirty="0"/>
              <a:t>Sensing </a:t>
            </a:r>
            <a:r>
              <a:rPr lang="ko-KR" altLang="en-US" dirty="0"/>
              <a:t>영역을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( Tip / Ring</a:t>
            </a:r>
            <a:r>
              <a:rPr lang="ko-KR" altLang="en-US" dirty="0" smtClean="0"/>
              <a:t>간에도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영역을 구분 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2" name="Scan_Mux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24" y="2397914"/>
            <a:ext cx="8316000" cy="4284000"/>
          </a:xfrm>
          <a:prstGeom prst="rect">
            <a:avLst/>
          </a:prstGeom>
        </p:spPr>
      </p:pic>
      <p:pic>
        <p:nvPicPr>
          <p:cNvPr id="10" name="Scan_Mux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24" y="2397914"/>
            <a:ext cx="8316000" cy="4284000"/>
          </a:xfrm>
          <a:prstGeom prst="rect">
            <a:avLst/>
          </a:prstGeom>
        </p:spPr>
      </p:pic>
      <p:pic>
        <p:nvPicPr>
          <p:cNvPr id="11" name="Scan_Mux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24" y="2397914"/>
            <a:ext cx="8316000" cy="4284000"/>
          </a:xfrm>
          <a:prstGeom prst="rect">
            <a:avLst/>
          </a:prstGeom>
        </p:spPr>
      </p:pic>
      <p:pic>
        <p:nvPicPr>
          <p:cNvPr id="25" name="Scan_Mux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38424" y="2397914"/>
            <a:ext cx="8316000" cy="4284000"/>
          </a:xfrm>
          <a:prstGeom prst="rect">
            <a:avLst/>
          </a:prstGeom>
        </p:spPr>
      </p:pic>
      <p:pic>
        <p:nvPicPr>
          <p:cNvPr id="13" name="Scan_Mux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38424" y="2397914"/>
            <a:ext cx="8316000" cy="4284000"/>
          </a:xfrm>
          <a:prstGeom prst="rect">
            <a:avLst/>
          </a:prstGeom>
        </p:spPr>
      </p:pic>
      <p:pic>
        <p:nvPicPr>
          <p:cNvPr id="15" name="Pen_Touch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24" y="2397914"/>
            <a:ext cx="8316000" cy="4284000"/>
          </a:xfrm>
          <a:prstGeom prst="rect">
            <a:avLst/>
          </a:prstGeom>
        </p:spPr>
      </p:pic>
      <p:pic>
        <p:nvPicPr>
          <p:cNvPr id="16" name="Pen_Touch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138424" y="2397914"/>
            <a:ext cx="8316000" cy="4284000"/>
          </a:xfrm>
          <a:prstGeom prst="rect">
            <a:avLst/>
          </a:prstGeom>
        </p:spPr>
      </p:pic>
      <p:pic>
        <p:nvPicPr>
          <p:cNvPr id="18" name="Pen_Touch3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138424" y="2397914"/>
            <a:ext cx="8316000" cy="4284000"/>
          </a:xfrm>
          <a:prstGeom prst="rect">
            <a:avLst/>
          </a:prstGeom>
        </p:spPr>
      </p:pic>
      <p:pic>
        <p:nvPicPr>
          <p:cNvPr id="20" name="Pen_Touch4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138424" y="2397914"/>
            <a:ext cx="8316000" cy="4284000"/>
          </a:xfrm>
          <a:prstGeom prst="rect">
            <a:avLst/>
          </a:prstGeom>
        </p:spPr>
      </p:pic>
      <p:pic>
        <p:nvPicPr>
          <p:cNvPr id="21" name="Pen_Touch5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138424" y="2397914"/>
            <a:ext cx="8316000" cy="4284000"/>
          </a:xfrm>
          <a:prstGeom prst="rect">
            <a:avLst/>
          </a:prstGeom>
        </p:spPr>
      </p:pic>
      <p:pic>
        <p:nvPicPr>
          <p:cNvPr id="23" name="Pen_Touch6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138424" y="2397914"/>
            <a:ext cx="8316000" cy="4284000"/>
          </a:xfrm>
          <a:prstGeom prst="rect">
            <a:avLst/>
          </a:prstGeom>
        </p:spPr>
      </p:pic>
      <p:pic>
        <p:nvPicPr>
          <p:cNvPr id="52" name="Pen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85005" y="2266303"/>
            <a:ext cx="1005927" cy="1012024"/>
          </a:xfrm>
          <a:prstGeom prst="rect">
            <a:avLst/>
          </a:prstGeom>
        </p:spPr>
      </p:pic>
      <p:sp>
        <p:nvSpPr>
          <p:cNvPr id="19" name="제목 2"/>
          <p:cNvSpPr>
            <a:spLocks noGrp="1"/>
          </p:cNvSpPr>
          <p:nvPr>
            <p:ph type="title"/>
          </p:nvPr>
        </p:nvSpPr>
        <p:spPr>
          <a:xfrm>
            <a:off x="1835150" y="541719"/>
            <a:ext cx="8070850" cy="582594"/>
          </a:xfrm>
        </p:spPr>
        <p:txBody>
          <a:bodyPr/>
          <a:lstStyle/>
          <a:p>
            <a:r>
              <a:rPr lang="en-US" altLang="ko-KR" dirty="0"/>
              <a:t>AIT Touch Overview</a:t>
            </a:r>
          </a:p>
        </p:txBody>
      </p:sp>
    </p:spTree>
    <p:extLst>
      <p:ext uri="{BB962C8B-B14F-4D97-AF65-F5344CB8AC3E}">
        <p14:creationId xmlns:p14="http://schemas.microsoft.com/office/powerpoint/2010/main" val="276973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205E-6 5.55112E-17 L -0.04007 0.0592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3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07 0.05926 L -0.03974 0.08542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74 0.08542 L -0.03974 0.1370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73" y="3781425"/>
            <a:ext cx="2283532" cy="216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69036" y="3189487"/>
            <a:ext cx="3013825" cy="21300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Sensor</a:t>
            </a:r>
          </a:p>
          <a:p>
            <a:pPr lvl="1"/>
            <a:r>
              <a:rPr lang="en-US" altLang="ko-KR" dirty="0" smtClean="0"/>
              <a:t> Beacon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Active Pen Overview</a:t>
            </a:r>
            <a:endParaRPr lang="ko-KR" altLang="en-US" dirty="0"/>
          </a:p>
        </p:txBody>
      </p:sp>
      <p:sp>
        <p:nvSpPr>
          <p:cNvPr id="8" name="순서도: 데이터 7"/>
          <p:cNvSpPr/>
          <p:nvPr/>
        </p:nvSpPr>
        <p:spPr>
          <a:xfrm>
            <a:off x="2749422" y="3495301"/>
            <a:ext cx="1555750" cy="990600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5338" y="2923740"/>
            <a:ext cx="1547814" cy="21300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149597" y="3587261"/>
            <a:ext cx="1547818" cy="720970"/>
            <a:chOff x="4149597" y="3587261"/>
            <a:chExt cx="1547818" cy="720970"/>
          </a:xfrm>
        </p:grpSpPr>
        <p:cxnSp>
          <p:nvCxnSpPr>
            <p:cNvPr id="12" name="직선 연결선 11"/>
            <p:cNvCxnSpPr>
              <a:stCxn id="8" idx="5"/>
            </p:cNvCxnSpPr>
            <p:nvPr/>
          </p:nvCxnSpPr>
          <p:spPr>
            <a:xfrm flipV="1">
              <a:off x="4149597" y="3965331"/>
              <a:ext cx="154781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 flipH="1">
              <a:off x="4800599" y="3587261"/>
              <a:ext cx="136753" cy="72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4809392" y="3789485"/>
              <a:ext cx="0" cy="324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4935416" y="3789485"/>
              <a:ext cx="0" cy="324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16200000">
            <a:off x="3274282" y="3355995"/>
            <a:ext cx="540000" cy="621492"/>
            <a:chOff x="4526987" y="3587261"/>
            <a:chExt cx="626438" cy="720970"/>
          </a:xfrm>
        </p:grpSpPr>
        <p:cxnSp>
          <p:nvCxnSpPr>
            <p:cNvPr id="22" name="직선 연결선 21"/>
            <p:cNvCxnSpPr/>
            <p:nvPr/>
          </p:nvCxnSpPr>
          <p:spPr>
            <a:xfrm flipV="1">
              <a:off x="4526987" y="3965331"/>
              <a:ext cx="62643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 flipH="1">
              <a:off x="4800599" y="3587261"/>
              <a:ext cx="136753" cy="72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4809392" y="3789485"/>
              <a:ext cx="0" cy="324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4935416" y="3789485"/>
              <a:ext cx="0" cy="324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73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692E-6 3.7037E-7 L 0.15193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LHB Type #1 : Beacon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Beacon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Active Pen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0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LHB Type #2 : Finger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Beacoob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Active Pen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0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LHB Type #3 : Pen Position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Beacoob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Active Pen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3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1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맑은 고딕"/>
            <a:ea typeface="맑은 고딕"/>
            <a:cs typeface="+mn-cs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c138__xbbf8__xb098__x0020__xc0dd__xc131__x0020__xc5f0__xb3c4_ xmlns="932f789d-47e2-4c99-ac07-12780fd45da3">2021년 ( 06월 )</_xc138__xbbf8__xb098__x0020__xc0dd__xc131__x0020__xc5f0__xb3c4_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85E69DF24291140A5D1081CE42200C6" ma:contentTypeVersion="1" ma:contentTypeDescription="새 문서를 만듭니다." ma:contentTypeScope="" ma:versionID="ad62c0f19d8fead92eba8d7f1c0adc52">
  <xsd:schema xmlns:xsd="http://www.w3.org/2001/XMLSchema" xmlns:xs="http://www.w3.org/2001/XMLSchema" xmlns:p="http://schemas.microsoft.com/office/2006/metadata/properties" xmlns:ns2="932f789d-47e2-4c99-ac07-12780fd45da3" targetNamespace="http://schemas.microsoft.com/office/2006/metadata/properties" ma:root="true" ma:fieldsID="1370fb241fc79a5e492e0406c0e36f1f" ns2:_="">
    <xsd:import namespace="932f789d-47e2-4c99-ac07-12780fd45da3"/>
    <xsd:element name="properties">
      <xsd:complexType>
        <xsd:sequence>
          <xsd:element name="documentManagement">
            <xsd:complexType>
              <xsd:all>
                <xsd:element ref="ns2:_xc138__xbbf8__xb098__x0020__xc0dd__xc131__x0020__xc5f0__xb3c4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f789d-47e2-4c99-ac07-12780fd45da3" elementFormDefault="qualified">
    <xsd:import namespace="http://schemas.microsoft.com/office/2006/documentManagement/types"/>
    <xsd:import namespace="http://schemas.microsoft.com/office/infopath/2007/PartnerControls"/>
    <xsd:element name="_xc138__xbbf8__xb098__x0020__xc0dd__xc131__x0020__xc5f0__xb3c4_" ma:index="8" nillable="true" ma:displayName="세미나 생성 연도" ma:internalName="_xc138__xbbf8__xb098__x0020__xc0dd__xc131__x0020__xc5f0__xb3c4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B1C238-9969-470E-8672-DBED8EF0E9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43A06A-9A4B-4274-A6C8-D7319B572DB2}">
  <ds:schemaRefs>
    <ds:schemaRef ds:uri="http://purl.org/dc/elements/1.1/"/>
    <ds:schemaRef ds:uri="http://www.w3.org/XML/1998/namespace"/>
    <ds:schemaRef ds:uri="http://schemas.microsoft.com/office/2006/documentManagement/types"/>
    <ds:schemaRef ds:uri="932f789d-47e2-4c99-ac07-12780fd45da3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6F7237-0342-4743-BC15-3E64699917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2f789d-47e2-4c99-ac07-12780fd45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32185</TotalTime>
  <Words>397</Words>
  <Application>Microsoft Office PowerPoint</Application>
  <PresentationFormat>A4 용지(210x297mm)</PresentationFormat>
  <Paragraphs>154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Aharoni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Ebrima</vt:lpstr>
      <vt:lpstr>Wingdings</vt:lpstr>
      <vt:lpstr>기본 디자인</vt:lpstr>
      <vt:lpstr>PowerPoint 프레젠테이션</vt:lpstr>
      <vt:lpstr>AIT Touch Overview</vt:lpstr>
      <vt:lpstr>AIT Touch Overview</vt:lpstr>
      <vt:lpstr>AIT Touch Overview</vt:lpstr>
      <vt:lpstr>AIT Touch Overview</vt:lpstr>
      <vt:lpstr>Active Pen Overview</vt:lpstr>
      <vt:lpstr>Active Pen Overview</vt:lpstr>
      <vt:lpstr>Active Pen Overview</vt:lpstr>
      <vt:lpstr>Active Pen Overview</vt:lpstr>
      <vt:lpstr>Active Pen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Wacom Pen 3.0i Protocol</dc:title>
  <dc:creator>siw</dc:creator>
  <cp:lastModifiedBy>이병주</cp:lastModifiedBy>
  <cp:revision>1833</cp:revision>
  <cp:lastPrinted>2018-06-08T02:07:11Z</cp:lastPrinted>
  <dcterms:created xsi:type="dcterms:W3CDTF">2011-06-22T07:15:31Z</dcterms:created>
  <dcterms:modified xsi:type="dcterms:W3CDTF">2021-08-31T09:27:34Z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0x010100E85E69DF24291140A5D1081CE42200C6</vt:lpwstr>
  </property>
</Properties>
</file>