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501" r:id="rId5"/>
    <p:sldId id="503" r:id="rId6"/>
    <p:sldId id="494" r:id="rId7"/>
    <p:sldId id="504" r:id="rId8"/>
    <p:sldId id="525" r:id="rId9"/>
    <p:sldId id="526" r:id="rId10"/>
    <p:sldId id="527" r:id="rId11"/>
  </p:sldIdLst>
  <p:sldSz cx="9906000" cy="6858000" type="A4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0E2"/>
    <a:srgbClr val="E6E6E6"/>
    <a:srgbClr val="EAEAEA"/>
    <a:srgbClr val="D3D3D3"/>
    <a:srgbClr val="D1D1D1"/>
    <a:srgbClr val="0000FF"/>
    <a:srgbClr val="66FF66"/>
    <a:srgbClr val="FF0000"/>
    <a:srgbClr val="3FB6FF"/>
    <a:srgbClr val="00F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628" autoAdjust="0"/>
  </p:normalViewPr>
  <p:slideViewPr>
    <p:cSldViewPr>
      <p:cViewPr varScale="1">
        <p:scale>
          <a:sx n="115" d="100"/>
          <a:sy n="115" d="100"/>
        </p:scale>
        <p:origin x="1200" y="108"/>
      </p:cViewPr>
      <p:guideLst>
        <p:guide orient="horz" pos="4319"/>
        <p:guide pos="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84" y="120"/>
      </p:cViewPr>
      <p:guideLst>
        <p:guide orient="horz" pos="322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A9F89-B5CA-41F6-8763-2AE24653680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3BA7F-5CD9-4009-A526-D7B5A4367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96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6"/>
            <a:ext cx="3077966" cy="511730"/>
          </a:xfrm>
          <a:prstGeom prst="rect">
            <a:avLst/>
          </a:prstGeom>
        </p:spPr>
        <p:txBody>
          <a:bodyPr vert="horz" lIns="96258" tIns="48129" rIns="96258" bIns="48129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809" y="6"/>
            <a:ext cx="3077966" cy="511730"/>
          </a:xfrm>
          <a:prstGeom prst="rect">
            <a:avLst/>
          </a:prstGeom>
        </p:spPr>
        <p:txBody>
          <a:bodyPr vert="horz" lIns="96258" tIns="48129" rIns="96258" bIns="48129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C3749C6-6AD9-49D2-ABA8-4B6C038086C9}" type="datetimeFigureOut">
              <a:rPr lang="ko-KR" altLang="en-US"/>
              <a:pPr>
                <a:defRPr/>
              </a:pPr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5175"/>
            <a:ext cx="5546725" cy="3840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258" tIns="48129" rIns="96258" bIns="48129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10" y="4860618"/>
            <a:ext cx="5682660" cy="4607231"/>
          </a:xfrm>
          <a:prstGeom prst="rect">
            <a:avLst/>
          </a:prstGeom>
        </p:spPr>
        <p:txBody>
          <a:bodyPr vert="horz" lIns="96258" tIns="48129" rIns="96258" bIns="48129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233"/>
            <a:ext cx="3077966" cy="511730"/>
          </a:xfrm>
          <a:prstGeom prst="rect">
            <a:avLst/>
          </a:prstGeom>
        </p:spPr>
        <p:txBody>
          <a:bodyPr vert="horz" lIns="96258" tIns="48129" rIns="96258" bIns="48129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809" y="9721233"/>
            <a:ext cx="3077966" cy="511730"/>
          </a:xfrm>
          <a:prstGeom prst="rect">
            <a:avLst/>
          </a:prstGeom>
        </p:spPr>
        <p:txBody>
          <a:bodyPr vert="horz" lIns="96258" tIns="48129" rIns="96258" bIns="48129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67C8685-0FF1-4712-B4DD-784343F03B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10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C8685-0FF1-4712-B4DD-784343F03B83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9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00833"/>
            <a:ext cx="23114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00833"/>
            <a:ext cx="31369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00833"/>
            <a:ext cx="23114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DC331F8-1F0F-45A8-B6BC-377D57D9DDA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835150" y="544984"/>
            <a:ext cx="8070850" cy="576064"/>
          </a:xfrm>
          <a:prstGeom prst="rect">
            <a:avLst/>
          </a:prstGeom>
          <a:solidFill>
            <a:srgbClr val="DEDE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/>
            <a:endParaRPr lang="ko-KR" altLang="en-US" b="1" dirty="0">
              <a:solidFill>
                <a:schemeClr val="tx1"/>
              </a:solidFill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6905842" y="612873"/>
            <a:ext cx="2985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Total</a:t>
            </a:r>
            <a:r>
              <a:rPr lang="en-US" altLang="ko-KR" sz="2000" b="1" u="none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Solution Provider</a:t>
            </a:r>
            <a:endParaRPr lang="ko-KR" altLang="en-US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642556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ko-KR" sz="800" b="0" i="1" kern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LX</a:t>
            </a:r>
            <a:r>
              <a:rPr kumimoji="1" lang="en-US" altLang="ko-KR" sz="800" b="0" i="1" kern="1200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800" b="0" i="1" kern="1200" baseline="0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Semicon</a:t>
            </a:r>
            <a:r>
              <a:rPr kumimoji="1" lang="en-US" altLang="ko-KR" sz="800" b="0" i="1" kern="1200" baseline="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kumimoji="1" lang="en-US" altLang="ko-KR" sz="800" b="0" i="1" kern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Confidential</a:t>
            </a:r>
            <a:endParaRPr kumimoji="1" lang="ko-KR" altLang="en-US" sz="800" b="0" i="1" kern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1547813" y="0"/>
            <a:ext cx="8358187" cy="188913"/>
          </a:xfrm>
          <a:prstGeom prst="rect">
            <a:avLst/>
          </a:prstGeom>
          <a:solidFill>
            <a:srgbClr val="DEDE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0" y="0"/>
            <a:ext cx="1835150" cy="188913"/>
          </a:xfrm>
          <a:prstGeom prst="rect">
            <a:avLst/>
          </a:prstGeom>
          <a:solidFill>
            <a:srgbClr val="A2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7178104" y="260648"/>
            <a:ext cx="23114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sz="900" kern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DC331F8-1F0F-45A8-B6BC-377D57D9DDA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335" y="690581"/>
            <a:ext cx="1440000" cy="284870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81336" y="1262771"/>
            <a:ext cx="9352184" cy="5376520"/>
          </a:xfrm>
        </p:spPr>
        <p:txBody>
          <a:bodyPr/>
          <a:lstStyle>
            <a:lvl1pPr marL="180000" indent="-270000">
              <a:spcBef>
                <a:spcPts val="500"/>
              </a:spcBef>
              <a:buFont typeface="Wingdings" panose="05000000000000000000" pitchFamily="2" charset="2"/>
              <a:buChar char="v"/>
              <a:defRPr sz="16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 marL="432000" indent="-216000" algn="l">
              <a:spcBef>
                <a:spcPts val="500"/>
              </a:spcBef>
              <a:buFont typeface="맑은 고딕" panose="020B0503020000020004" pitchFamily="50" charset="-127"/>
              <a:buChar char="▶"/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 marL="594000" indent="-144000">
              <a:spcBef>
                <a:spcPts val="500"/>
              </a:spcBef>
              <a:defRPr sz="13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 marL="756000" indent="-144000">
              <a:spcBef>
                <a:spcPts val="500"/>
              </a:spcBef>
              <a:buFont typeface="맑은 고딕" panose="020B0503020000020004" pitchFamily="50" charset="-127"/>
              <a:buChar char="-"/>
              <a:defRPr sz="1300" u="none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 marL="900000" indent="-144000">
              <a:spcBef>
                <a:spcPts val="500"/>
              </a:spcBef>
              <a:defRPr sz="12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835150" y="541719"/>
            <a:ext cx="8070850" cy="582594"/>
          </a:xfrm>
        </p:spPr>
        <p:txBody>
          <a:bodyPr/>
          <a:lstStyle>
            <a:lvl1pPr>
              <a:defRPr sz="1600" b="1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6536" y="3786179"/>
            <a:ext cx="8426202" cy="1362075"/>
          </a:xfrm>
        </p:spPr>
        <p:txBody>
          <a:bodyPr anchor="t"/>
          <a:lstStyle>
            <a:lvl1pPr algn="l">
              <a:defRPr sz="1200" b="0" cap="none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1916832"/>
            <a:ext cx="8420100" cy="1500187"/>
          </a:xfrm>
        </p:spPr>
        <p:txBody>
          <a:bodyPr anchor="b"/>
          <a:lstStyle>
            <a:lvl1pPr marL="0" indent="0">
              <a:buNone/>
              <a:defRPr sz="1600" b="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00833"/>
            <a:ext cx="23114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00833"/>
            <a:ext cx="31369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00833"/>
            <a:ext cx="23114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DC331F8-1F0F-45A8-B6BC-377D57D9DDA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3000" y="3428206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6642556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ko-KR" sz="800" b="0" i="1" kern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Silicon Works Confidential</a:t>
            </a:r>
            <a:endParaRPr kumimoji="1" lang="ko-KR" altLang="en-US" sz="800" b="0" i="1" kern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500833"/>
            <a:ext cx="2311400" cy="22064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F632A-D6EA-4341-928C-B081E8CE66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3000" y="857494"/>
            <a:ext cx="9360000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0" y="6642556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ko-KR" sz="800" b="0" i="1" kern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Silicon Works Confidential</a:t>
            </a:r>
            <a:endParaRPr kumimoji="1" lang="ko-KR" altLang="en-US" sz="800" b="0" i="1" kern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kumimoji="1" lang="ko-KR" altLang="en-US" sz="800" b="0" i="1" kern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500833"/>
            <a:ext cx="2311400" cy="22064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24D5B-B74B-4A93-A905-FD27B3DC0F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 userDrawn="1"/>
        </p:nvSpPr>
        <p:spPr>
          <a:xfrm>
            <a:off x="0" y="6642556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ko-KR" sz="800" b="0" i="1" kern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Silicon Works Confidential</a:t>
            </a:r>
            <a:endParaRPr kumimoji="1" lang="ko-KR" altLang="en-US" sz="800" b="0" i="1" kern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500833"/>
            <a:ext cx="2311400" cy="2206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C331F8-1F0F-45A8-B6BC-377D57D9DDA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 userDrawn="1"/>
        </p:nvSpPr>
        <p:spPr>
          <a:xfrm>
            <a:off x="0" y="6642556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ko-KR" sz="800" b="0" i="1" kern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Silicon Works Confidential</a:t>
            </a:r>
            <a:endParaRPr kumimoji="1" lang="ko-KR" altLang="en-US" sz="800" b="0" i="1" kern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38008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kumimoji="1" lang="en-US" altLang="ko-KR" sz="800" b="0" i="1" kern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Silicon Works Confidential</a:t>
            </a:r>
            <a:endParaRPr kumimoji="1" lang="ko-KR" altLang="en-US" sz="800" b="0" i="1" kern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00108"/>
            <a:ext cx="8915400" cy="512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742950" marR="0" lvl="1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1143000" marR="0" lvl="2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1600200" marR="0" lvl="3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2057400" marR="0" lvl="4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00833"/>
            <a:ext cx="23114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00833"/>
            <a:ext cx="3136900" cy="2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marR="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kumimoji="1" sz="2000">
          <a:solidFill>
            <a:schemeClr val="tx1"/>
          </a:solidFill>
          <a:latin typeface="LG스마트체2.0 Regular" panose="020B0600000101010101" pitchFamily="50" charset="-127"/>
          <a:ea typeface="LG스마트체2.0 Regular" panose="020B0600000101010101" pitchFamily="50" charset="-127"/>
          <a:cs typeface="+mn-cs"/>
        </a:defRPr>
      </a:lvl1pPr>
      <a:lvl2pPr marL="742950" marR="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kumimoji="1"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marR="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marR="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marR="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32" y="0"/>
            <a:ext cx="9906032" cy="6858000"/>
            <a:chOff x="-32" y="0"/>
            <a:chExt cx="9906032" cy="68580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2528" y="182158"/>
              <a:ext cx="4500000" cy="475069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2" y="4579246"/>
              <a:ext cx="9906032" cy="2278754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-495" r="1974"/>
            <a:stretch/>
          </p:blipFill>
          <p:spPr>
            <a:xfrm>
              <a:off x="3712" y="2247566"/>
              <a:ext cx="3496726" cy="2440116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0" y="0"/>
              <a:ext cx="3500438" cy="6858000"/>
            </a:xfrm>
            <a:prstGeom prst="rect">
              <a:avLst/>
            </a:prstGeom>
            <a:solidFill>
              <a:schemeClr val="bg1">
                <a:lumMod val="8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pic>
          <p:nvPicPr>
            <p:cNvPr id="1032" name="Picture 8" descr="http://www.lxholdings.co.kr/resources/assets/img/common/img-logo-activ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17" y="191718"/>
              <a:ext cx="789790" cy="274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312865" y="2595005"/>
              <a:ext cx="3140013" cy="1667989"/>
              <a:chOff x="312865" y="2636912"/>
              <a:chExt cx="3140013" cy="1667989"/>
            </a:xfrm>
          </p:grpSpPr>
          <p:sp>
            <p:nvSpPr>
              <p:cNvPr id="32" name="자유형 31"/>
              <p:cNvSpPr/>
              <p:nvPr/>
            </p:nvSpPr>
            <p:spPr>
              <a:xfrm>
                <a:off x="312865" y="2636912"/>
                <a:ext cx="2839935" cy="1667989"/>
              </a:xfrm>
              <a:custGeom>
                <a:avLst/>
                <a:gdLst>
                  <a:gd name="connsiteX0" fmla="*/ 2687223 w 2839935"/>
                  <a:gd name="connsiteY0" fmla="*/ 0 h 1667989"/>
                  <a:gd name="connsiteX1" fmla="*/ 2839935 w 2839935"/>
                  <a:gd name="connsiteY1" fmla="*/ 2666 h 1667989"/>
                  <a:gd name="connsiteX2" fmla="*/ 2837270 w 2839935"/>
                  <a:gd name="connsiteY2" fmla="*/ 155378 h 1667989"/>
                  <a:gd name="connsiteX3" fmla="*/ 2799758 w 2839935"/>
                  <a:gd name="connsiteY3" fmla="*/ 116533 h 1667989"/>
                  <a:gd name="connsiteX4" fmla="*/ 1360484 w 2839935"/>
                  <a:gd name="connsiteY4" fmla="*/ 1506425 h 1667989"/>
                  <a:gd name="connsiteX5" fmla="*/ 1360036 w 2839935"/>
                  <a:gd name="connsiteY5" fmla="*/ 1505962 h 1667989"/>
                  <a:gd name="connsiteX6" fmla="*/ 1229937 w 2839935"/>
                  <a:gd name="connsiteY6" fmla="*/ 1631242 h 1667989"/>
                  <a:gd name="connsiteX7" fmla="*/ 1173065 w 2839935"/>
                  <a:gd name="connsiteY7" fmla="*/ 1665899 h 1667989"/>
                  <a:gd name="connsiteX8" fmla="*/ 1104728 w 2839935"/>
                  <a:gd name="connsiteY8" fmla="*/ 1644552 h 1667989"/>
                  <a:gd name="connsiteX9" fmla="*/ 724418 w 2839935"/>
                  <a:gd name="connsiteY9" fmla="*/ 1382846 h 1667989"/>
                  <a:gd name="connsiteX10" fmla="*/ 430179 w 2839935"/>
                  <a:gd name="connsiteY10" fmla="*/ 1651688 h 1667989"/>
                  <a:gd name="connsiteX11" fmla="*/ 313715 w 2839935"/>
                  <a:gd name="connsiteY11" fmla="*/ 1641744 h 1667989"/>
                  <a:gd name="connsiteX12" fmla="*/ 77892 w 2839935"/>
                  <a:gd name="connsiteY12" fmla="*/ 1471590 h 1667989"/>
                  <a:gd name="connsiteX13" fmla="*/ 5836 w 2839935"/>
                  <a:gd name="connsiteY13" fmla="*/ 1391704 h 1667989"/>
                  <a:gd name="connsiteX14" fmla="*/ 0 w 2839935"/>
                  <a:gd name="connsiteY14" fmla="*/ 1319991 h 1667989"/>
                  <a:gd name="connsiteX15" fmla="*/ 0 w 2839935"/>
                  <a:gd name="connsiteY15" fmla="*/ 406907 h 1667989"/>
                  <a:gd name="connsiteX16" fmla="*/ 364801 w 2839935"/>
                  <a:gd name="connsiteY16" fmla="*/ 404526 h 1667989"/>
                  <a:gd name="connsiteX17" fmla="*/ 364803 w 2839935"/>
                  <a:gd name="connsiteY17" fmla="*/ 1495701 h 1667989"/>
                  <a:gd name="connsiteX18" fmla="*/ 391465 w 2839935"/>
                  <a:gd name="connsiteY18" fmla="*/ 1519519 h 1667989"/>
                  <a:gd name="connsiteX19" fmla="*/ 685663 w 2839935"/>
                  <a:gd name="connsiteY19" fmla="*/ 1253931 h 1667989"/>
                  <a:gd name="connsiteX20" fmla="*/ 806663 w 2839935"/>
                  <a:gd name="connsiteY20" fmla="*/ 1143030 h 1667989"/>
                  <a:gd name="connsiteX21" fmla="*/ 882144 w 2839935"/>
                  <a:gd name="connsiteY21" fmla="*/ 1157233 h 1667989"/>
                  <a:gd name="connsiteX22" fmla="*/ 1263189 w 2839935"/>
                  <a:gd name="connsiteY22" fmla="*/ 1438870 h 1667989"/>
                  <a:gd name="connsiteX23" fmla="*/ 1287196 w 2839935"/>
                  <a:gd name="connsiteY23" fmla="*/ 1425938 h 1667989"/>
                  <a:gd name="connsiteX24" fmla="*/ 1299063 w 2839935"/>
                  <a:gd name="connsiteY24" fmla="*/ 1415600 h 1667989"/>
                  <a:gd name="connsiteX25" fmla="*/ 2724735 w 2839935"/>
                  <a:gd name="connsiteY25" fmla="*/ 38844 h 1667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39935" h="1667989">
                    <a:moveTo>
                      <a:pt x="2687223" y="0"/>
                    </a:moveTo>
                    <a:lnTo>
                      <a:pt x="2839935" y="2666"/>
                    </a:lnTo>
                    <a:lnTo>
                      <a:pt x="2837270" y="155378"/>
                    </a:lnTo>
                    <a:lnTo>
                      <a:pt x="2799758" y="116533"/>
                    </a:lnTo>
                    <a:lnTo>
                      <a:pt x="1360484" y="1506425"/>
                    </a:lnTo>
                    <a:lnTo>
                      <a:pt x="1360036" y="1505962"/>
                    </a:lnTo>
                    <a:lnTo>
                      <a:pt x="1229937" y="1631242"/>
                    </a:lnTo>
                    <a:cubicBezTo>
                      <a:pt x="1181018" y="1668692"/>
                      <a:pt x="1196314" y="1654156"/>
                      <a:pt x="1173065" y="1665899"/>
                    </a:cubicBezTo>
                    <a:cubicBezTo>
                      <a:pt x="1142151" y="1673546"/>
                      <a:pt x="1124280" y="1658797"/>
                      <a:pt x="1104728" y="1644552"/>
                    </a:cubicBezTo>
                    <a:cubicBezTo>
                      <a:pt x="979545" y="1553348"/>
                      <a:pt x="752379" y="1382703"/>
                      <a:pt x="724418" y="1382846"/>
                    </a:cubicBezTo>
                    <a:cubicBezTo>
                      <a:pt x="689091" y="1383027"/>
                      <a:pt x="539371" y="1565248"/>
                      <a:pt x="430179" y="1651688"/>
                    </a:cubicBezTo>
                    <a:cubicBezTo>
                      <a:pt x="395065" y="1668644"/>
                      <a:pt x="372429" y="1671760"/>
                      <a:pt x="313715" y="1641744"/>
                    </a:cubicBezTo>
                    <a:lnTo>
                      <a:pt x="77892" y="1471590"/>
                    </a:lnTo>
                    <a:cubicBezTo>
                      <a:pt x="73480" y="1468258"/>
                      <a:pt x="8619" y="1434794"/>
                      <a:pt x="5836" y="1391704"/>
                    </a:cubicBezTo>
                    <a:cubicBezTo>
                      <a:pt x="5420" y="1385263"/>
                      <a:pt x="1946" y="1400252"/>
                      <a:pt x="0" y="1319991"/>
                    </a:cubicBezTo>
                    <a:lnTo>
                      <a:pt x="0" y="406907"/>
                    </a:lnTo>
                    <a:lnTo>
                      <a:pt x="364801" y="404526"/>
                    </a:lnTo>
                    <a:cubicBezTo>
                      <a:pt x="364802" y="768251"/>
                      <a:pt x="364802" y="1131976"/>
                      <a:pt x="364803" y="1495701"/>
                    </a:cubicBezTo>
                    <a:cubicBezTo>
                      <a:pt x="372103" y="1511577"/>
                      <a:pt x="369877" y="1515550"/>
                      <a:pt x="391465" y="1519519"/>
                    </a:cubicBezTo>
                    <a:cubicBezTo>
                      <a:pt x="419681" y="1511159"/>
                      <a:pt x="578866" y="1357541"/>
                      <a:pt x="685663" y="1253931"/>
                    </a:cubicBezTo>
                    <a:cubicBezTo>
                      <a:pt x="752085" y="1183642"/>
                      <a:pt x="777488" y="1155575"/>
                      <a:pt x="806663" y="1143030"/>
                    </a:cubicBezTo>
                    <a:cubicBezTo>
                      <a:pt x="820908" y="1123478"/>
                      <a:pt x="862592" y="1142988"/>
                      <a:pt x="882144" y="1157233"/>
                    </a:cubicBezTo>
                    <a:cubicBezTo>
                      <a:pt x="1010746" y="1252699"/>
                      <a:pt x="1256996" y="1439813"/>
                      <a:pt x="1263189" y="1438870"/>
                    </a:cubicBezTo>
                    <a:cubicBezTo>
                      <a:pt x="1269376" y="1437928"/>
                      <a:pt x="1277652" y="1433150"/>
                      <a:pt x="1287196" y="1425938"/>
                    </a:cubicBezTo>
                    <a:lnTo>
                      <a:pt x="1299063" y="1415600"/>
                    </a:lnTo>
                    <a:lnTo>
                      <a:pt x="2724735" y="38844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 rot="18960000">
                <a:off x="1421553" y="3435472"/>
                <a:ext cx="2031325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>
                        <a:lumMod val="65000"/>
                      </a:schemeClr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Link to a </a:t>
                </a:r>
                <a:r>
                  <a:rPr lang="ko-KR" altLang="en-US" sz="1100" dirty="0" err="1" smtClean="0">
                    <a:solidFill>
                      <a:schemeClr val="bg1">
                        <a:lumMod val="65000"/>
                      </a:schemeClr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Sustainable</a:t>
                </a:r>
                <a:r>
                  <a:rPr lang="ko-KR" altLang="en-US" sz="1100" dirty="0" smtClean="0">
                    <a:solidFill>
                      <a:schemeClr val="bg1">
                        <a:lumMod val="65000"/>
                      </a:schemeClr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 </a:t>
                </a:r>
                <a:r>
                  <a:rPr lang="ko-KR" altLang="en-US" sz="1100" dirty="0">
                    <a:solidFill>
                      <a:schemeClr val="bg1">
                        <a:lumMod val="65000"/>
                      </a:schemeClr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Future</a:t>
                </a:r>
              </a:p>
            </p:txBody>
          </p:sp>
        </p:grpSp>
      </p:grpSp>
      <p:sp>
        <p:nvSpPr>
          <p:cNvPr id="8" name="제목 1"/>
          <p:cNvSpPr txBox="1">
            <a:spLocks/>
          </p:cNvSpPr>
          <p:nvPr/>
        </p:nvSpPr>
        <p:spPr>
          <a:xfrm>
            <a:off x="2720752" y="2501134"/>
            <a:ext cx="6480720" cy="83668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4800" b="1" i="0" kern="1200" cap="none" spc="0" dirty="0">
                <a:ln>
                  <a:noFill/>
                </a:ln>
                <a:solidFill>
                  <a:srgbClr val="4D4D4D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Wacom Pen 3.0i Protocol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4248150" y="3235042"/>
            <a:ext cx="49533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kumimoji="0" lang="en-US" altLang="ko-KR" sz="1000" b="1" dirty="0" smtClean="0">
                <a:solidFill>
                  <a:srgbClr val="5F5F5F"/>
                </a:solidFill>
                <a:latin typeface="Aharoni" pitchFamily="2" charset="-79"/>
                <a:ea typeface="맑은 고딕" pitchFamily="50" charset="-127"/>
                <a:cs typeface="Aharoni" pitchFamily="2" charset="-79"/>
              </a:rPr>
              <a:t>LX </a:t>
            </a:r>
            <a:r>
              <a:rPr kumimoji="0" lang="en-US" altLang="ko-KR" sz="1000" b="1" dirty="0" err="1" smtClean="0">
                <a:solidFill>
                  <a:srgbClr val="5F5F5F"/>
                </a:solidFill>
                <a:latin typeface="Aharoni" pitchFamily="2" charset="-79"/>
                <a:ea typeface="맑은 고딕" pitchFamily="50" charset="-127"/>
                <a:cs typeface="Aharoni" pitchFamily="2" charset="-79"/>
              </a:rPr>
              <a:t>Semicon</a:t>
            </a:r>
            <a:r>
              <a:rPr kumimoji="0" lang="en-US" altLang="ko-KR" sz="1000" b="1" dirty="0" smtClean="0">
                <a:solidFill>
                  <a:srgbClr val="5F5F5F"/>
                </a:solidFill>
                <a:latin typeface="Aharoni" pitchFamily="2" charset="-79"/>
                <a:ea typeface="맑은 고딕" pitchFamily="50" charset="-127"/>
                <a:cs typeface="Aharoni" pitchFamily="2" charset="-79"/>
              </a:rPr>
              <a:t> has </a:t>
            </a:r>
            <a:r>
              <a:rPr kumimoji="0" lang="en-US" altLang="ko-KR" sz="1000" b="1" dirty="0">
                <a:solidFill>
                  <a:srgbClr val="5F5F5F"/>
                </a:solidFill>
                <a:latin typeface="Aharoni" pitchFamily="2" charset="-79"/>
                <a:ea typeface="맑은 고딕" pitchFamily="50" charset="-127"/>
                <a:cs typeface="Aharoni" pitchFamily="2" charset="-79"/>
              </a:rPr>
              <a:t>been growing as a leading total solution provider </a:t>
            </a:r>
            <a:r>
              <a:rPr kumimoji="0" lang="en-US" altLang="ko-KR" sz="1000" b="1" dirty="0" smtClean="0">
                <a:solidFill>
                  <a:srgbClr val="5F5F5F"/>
                </a:solidFill>
                <a:latin typeface="Aharoni" pitchFamily="2" charset="-79"/>
                <a:ea typeface="맑은 고딕" pitchFamily="50" charset="-127"/>
                <a:cs typeface="Aharoni" pitchFamily="2" charset="-79"/>
              </a:rPr>
              <a:t>of Touch</a:t>
            </a:r>
            <a:r>
              <a:rPr kumimoji="0" lang="ko-KR" altLang="en-US" sz="1000" b="1" dirty="0" smtClean="0">
                <a:solidFill>
                  <a:srgbClr val="5F5F5F"/>
                </a:solidFill>
                <a:latin typeface="Aharoni" pitchFamily="2" charset="-79"/>
                <a:ea typeface="맑은 고딕" pitchFamily="50" charset="-127"/>
                <a:cs typeface="Aharoni" pitchFamily="2" charset="-79"/>
              </a:rPr>
              <a:t> </a:t>
            </a:r>
            <a:r>
              <a:rPr kumimoji="0" lang="en-US" altLang="ko-KR" sz="1000" b="1" dirty="0" smtClean="0">
                <a:solidFill>
                  <a:srgbClr val="5F5F5F"/>
                </a:solidFill>
                <a:latin typeface="Aharoni" pitchFamily="2" charset="-79"/>
                <a:ea typeface="맑은 고딕" pitchFamily="50" charset="-127"/>
                <a:cs typeface="Aharoni" pitchFamily="2" charset="-79"/>
              </a:rPr>
              <a:t>Controller </a:t>
            </a:r>
            <a:r>
              <a:rPr kumimoji="0" lang="en-US" altLang="ko-KR" sz="1000" b="1" dirty="0">
                <a:solidFill>
                  <a:srgbClr val="5F5F5F"/>
                </a:solidFill>
                <a:latin typeface="Aharoni" pitchFamily="2" charset="-79"/>
                <a:ea typeface="맑은 고딕" pitchFamily="50" charset="-127"/>
                <a:cs typeface="Aharoni" pitchFamily="2" charset="-79"/>
              </a:rPr>
              <a:t>and is now heading to be the global top tier fabless company with its cutting edge design and development competitiveness</a:t>
            </a:r>
            <a:r>
              <a:rPr kumimoji="0" lang="en-US" altLang="ko-KR" sz="1000" b="1" dirty="0">
                <a:latin typeface="Aharoni" pitchFamily="2" charset="-79"/>
                <a:ea typeface="맑은 고딕" pitchFamily="50" charset="-127"/>
                <a:cs typeface="Aharoni" pitchFamily="2" charset="-79"/>
              </a:rPr>
              <a:t>.</a:t>
            </a:r>
            <a:endParaRPr kumimoji="0" lang="ko-KR" altLang="en-US" sz="1000" b="1" dirty="0">
              <a:latin typeface="Aharoni" pitchFamily="2" charset="-79"/>
              <a:ea typeface="맑은 고딕" pitchFamily="50" charset="-127"/>
              <a:cs typeface="Aharoni" pitchFamily="2" charset="-79"/>
            </a:endParaRPr>
          </a:p>
        </p:txBody>
      </p:sp>
      <p:sp>
        <p:nvSpPr>
          <p:cNvPr id="21" name="Rectangle 17" descr="파피루스"/>
          <p:cNvSpPr>
            <a:spLocks noChangeArrowheads="1"/>
          </p:cNvSpPr>
          <p:nvPr/>
        </p:nvSpPr>
        <p:spPr bwMode="auto">
          <a:xfrm>
            <a:off x="5187616" y="4198292"/>
            <a:ext cx="3989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kumimoji="0" lang="en-US" altLang="ko-KR" sz="1200" b="1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itchFamily="2" charset="-79"/>
              </a:rPr>
              <a:t>Jun</a:t>
            </a:r>
            <a:r>
              <a:rPr kumimoji="0" lang="en-US" altLang="ko-KR" sz="1200" b="1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itchFamily="2" charset="-79"/>
              </a:rPr>
              <a:t>, 22. </a:t>
            </a:r>
            <a:r>
              <a:rPr kumimoji="0" lang="en-US" altLang="ko-KR" sz="1200" b="1" dirty="0" smtClean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itchFamily="2" charset="-79"/>
              </a:rPr>
              <a:t>2021</a:t>
            </a:r>
            <a:endParaRPr kumimoji="0" lang="en-US" altLang="ko-KR" sz="1200" b="1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itchFamily="2" charset="-79"/>
            </a:endParaRPr>
          </a:p>
          <a:p>
            <a:pPr algn="r"/>
            <a:r>
              <a:rPr kumimoji="0" lang="en-US" altLang="ko-KR" sz="120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itchFamily="2" charset="-79"/>
              </a:rPr>
              <a:t>LX </a:t>
            </a:r>
            <a:r>
              <a:rPr kumimoji="0" lang="en-US" altLang="ko-KR" sz="1200" b="1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itchFamily="2" charset="-79"/>
              </a:rPr>
              <a:t>Semicon</a:t>
            </a:r>
            <a:r>
              <a:rPr kumimoji="0" lang="en-US" altLang="ko-KR" sz="1200" b="1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itchFamily="2" charset="-79"/>
              </a:rPr>
              <a:t> Co., Ltd.</a:t>
            </a:r>
          </a:p>
        </p:txBody>
      </p:sp>
    </p:spTree>
    <p:extLst>
      <p:ext uri="{BB962C8B-B14F-4D97-AF65-F5344CB8AC3E}">
        <p14:creationId xmlns:p14="http://schemas.microsoft.com/office/powerpoint/2010/main" val="27108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1"/>
          <p:cNvSpPr txBox="1">
            <a:spLocks/>
          </p:cNvSpPr>
          <p:nvPr/>
        </p:nvSpPr>
        <p:spPr bwMode="auto">
          <a:xfrm>
            <a:off x="277999" y="1262771"/>
            <a:ext cx="9352184" cy="537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marR="0" indent="-270000" algn="l" defTabSz="914400" rtl="0" eaLnBrk="0" fontAlgn="base" latinLnBrk="1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kumimoji="1" sz="16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  <a:lvl2pPr marL="432000" marR="0" indent="-216000" algn="l" defTabSz="914400" rtl="0" eaLnBrk="0" fontAlgn="base" latinLnBrk="1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 kumimoji="1" sz="14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 marL="594000" marR="0" indent="-144000" algn="l" defTabSz="914400" rtl="0" eaLnBrk="0" fontAlgn="base" latinLnBrk="1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1" sz="13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 marL="756000" marR="0" indent="-144000" algn="l" defTabSz="914400" rtl="0" eaLnBrk="0" fontAlgn="base" latinLnBrk="1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-"/>
              <a:tabLst/>
              <a:defRPr kumimoji="1" sz="1300" u="none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 marL="900000" marR="0" indent="-144000" algn="l" defTabSz="914400" rtl="0" eaLnBrk="0" fontAlgn="base" latinLnBrk="1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kumimoji="1" sz="12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Wacom Pen 3.0i Protocol</a:t>
            </a:r>
          </a:p>
          <a:p>
            <a:pPr lvl="1"/>
            <a:r>
              <a:rPr lang="ko-KR" altLang="en-US" kern="0" dirty="0" err="1" smtClean="0"/>
              <a:t>고주사율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( 120Hz )</a:t>
            </a:r>
            <a:r>
              <a:rPr lang="ko-KR" altLang="en-US" kern="0" dirty="0" smtClean="0"/>
              <a:t> 디스플레이를 위한 </a:t>
            </a:r>
            <a:r>
              <a:rPr lang="en-US" altLang="ko-KR" kern="0" dirty="0" smtClean="0"/>
              <a:t>Wacom Pen Protocol</a:t>
            </a:r>
          </a:p>
          <a:p>
            <a:pPr lvl="2"/>
            <a:r>
              <a:rPr lang="en-US" altLang="ko-KR" kern="0" dirty="0" smtClean="0"/>
              <a:t>Touch Time</a:t>
            </a:r>
            <a:r>
              <a:rPr lang="ko-KR" altLang="en-US" kern="0" dirty="0" smtClean="0"/>
              <a:t>을 반으로 감소하고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그만큼 </a:t>
            </a:r>
            <a:r>
              <a:rPr lang="en-US" altLang="ko-KR" kern="0" dirty="0" smtClean="0"/>
              <a:t>Display Time</a:t>
            </a:r>
            <a:r>
              <a:rPr lang="ko-KR" altLang="en-US" kern="0" dirty="0" smtClean="0"/>
              <a:t>을 증가</a:t>
            </a:r>
            <a:r>
              <a:rPr lang="en-US" altLang="ko-KR" kern="0" dirty="0"/>
              <a:t> </a:t>
            </a:r>
            <a:r>
              <a:rPr lang="en-US" altLang="ko-KR" kern="0" dirty="0" smtClean="0"/>
              <a:t>( 16LHB →</a:t>
            </a:r>
            <a:r>
              <a:rPr lang="en-US" altLang="ko-KR" kern="0" dirty="0" smtClean="0">
                <a:sym typeface="Wingdings" panose="05000000000000000000" pitchFamily="2" charset="2"/>
              </a:rPr>
              <a:t> 8LHB</a:t>
            </a:r>
            <a:r>
              <a:rPr lang="ko-KR" altLang="en-US" kern="0" dirty="0" smtClean="0">
                <a:sym typeface="Wingdings" panose="05000000000000000000" pitchFamily="2" charset="2"/>
              </a:rPr>
              <a:t>로 변경</a:t>
            </a:r>
            <a:r>
              <a:rPr lang="en-US" altLang="ko-KR" kern="0" dirty="0" smtClean="0">
                <a:sym typeface="Wingdings" panose="05000000000000000000" pitchFamily="2" charset="2"/>
              </a:rPr>
              <a:t> )</a:t>
            </a:r>
          </a:p>
          <a:p>
            <a:pPr lvl="3"/>
            <a:r>
              <a:rPr lang="ko-KR" altLang="en-US" kern="0" dirty="0" smtClean="0">
                <a:sym typeface="Wingdings" panose="05000000000000000000" pitchFamily="2" charset="2"/>
              </a:rPr>
              <a:t>신규 </a:t>
            </a:r>
            <a:r>
              <a:rPr lang="en-US" altLang="ko-KR" kern="0" dirty="0" smtClean="0">
                <a:sym typeface="Wingdings" panose="05000000000000000000" pitchFamily="2" charset="2"/>
              </a:rPr>
              <a:t>8LHB Protocol ( 3.0i Protocol )</a:t>
            </a:r>
          </a:p>
          <a:p>
            <a:pPr lvl="4"/>
            <a:r>
              <a:rPr lang="en-US" altLang="ko-KR" kern="0" dirty="0" smtClean="0">
                <a:sym typeface="Wingdings" panose="05000000000000000000" pitchFamily="2" charset="2"/>
              </a:rPr>
              <a:t>B : Beacon / F : Finger / PP : Pen Position / PD : Pen data / T : Tilt</a:t>
            </a:r>
          </a:p>
          <a:p>
            <a:pPr lvl="4"/>
            <a:endParaRPr lang="en-US" altLang="ko-KR" kern="0" dirty="0" smtClean="0">
              <a:sym typeface="Wingdings" panose="05000000000000000000" pitchFamily="2" charset="2"/>
            </a:endParaRPr>
          </a:p>
          <a:p>
            <a:pPr lvl="4"/>
            <a:endParaRPr lang="en-US" altLang="ko-KR" kern="0" dirty="0" smtClean="0">
              <a:sym typeface="Wingdings" panose="05000000000000000000" pitchFamily="2" charset="2"/>
            </a:endParaRPr>
          </a:p>
          <a:p>
            <a:pPr lvl="4"/>
            <a:endParaRPr lang="en-US" altLang="ko-KR" kern="0" dirty="0" smtClean="0">
              <a:sym typeface="Wingdings" panose="05000000000000000000" pitchFamily="2" charset="2"/>
            </a:endParaRPr>
          </a:p>
          <a:p>
            <a:pPr lvl="4"/>
            <a:endParaRPr lang="en-US" altLang="ko-KR" kern="0" dirty="0" smtClean="0">
              <a:sym typeface="Wingdings" panose="05000000000000000000" pitchFamily="2" charset="2"/>
            </a:endParaRPr>
          </a:p>
          <a:p>
            <a:pPr lvl="3"/>
            <a:r>
              <a:rPr lang="ko-KR" altLang="en-US" kern="0" dirty="0">
                <a:sym typeface="Wingdings" panose="05000000000000000000" pitchFamily="2" charset="2"/>
              </a:rPr>
              <a:t>실제 구동</a:t>
            </a:r>
            <a:r>
              <a:rPr lang="en-US" altLang="ko-KR" kern="0" dirty="0">
                <a:sym typeface="Wingdings" panose="05000000000000000000" pitchFamily="2" charset="2"/>
              </a:rPr>
              <a:t> </a:t>
            </a:r>
            <a:r>
              <a:rPr lang="ko-KR" altLang="en-US" kern="0" dirty="0" smtClean="0">
                <a:sym typeface="Wingdings" panose="05000000000000000000" pitchFamily="2" charset="2"/>
              </a:rPr>
              <a:t>예시 </a:t>
            </a:r>
            <a:r>
              <a:rPr lang="en-US" altLang="ko-KR" kern="0" dirty="0" smtClean="0">
                <a:sym typeface="Wingdings" panose="05000000000000000000" pitchFamily="2" charset="2"/>
              </a:rPr>
              <a:t>( 12.96” WQHD Model )</a:t>
            </a:r>
          </a:p>
          <a:p>
            <a:pPr lvl="4"/>
            <a:r>
              <a:rPr lang="en-US" altLang="ko-KR" kern="0" dirty="0" smtClean="0">
                <a:sym typeface="Wingdings" panose="05000000000000000000" pitchFamily="2" charset="2"/>
              </a:rPr>
              <a:t>1Frame : 10Mux ( </a:t>
            </a:r>
            <a:r>
              <a:rPr lang="ko-KR" altLang="en-US" kern="0" dirty="0" smtClean="0">
                <a:sym typeface="Wingdings" panose="05000000000000000000" pitchFamily="2" charset="2"/>
              </a:rPr>
              <a:t>총</a:t>
            </a:r>
            <a:r>
              <a:rPr lang="en-US" altLang="ko-KR" kern="0" dirty="0" smtClean="0">
                <a:sym typeface="Wingdings" panose="05000000000000000000" pitchFamily="2" charset="2"/>
              </a:rPr>
              <a:t> 48Line / 1Mux = 5Line )</a:t>
            </a:r>
          </a:p>
          <a:p>
            <a:pPr lvl="4"/>
            <a:r>
              <a:rPr lang="en-US" altLang="ko-KR" kern="0" dirty="0" smtClean="0">
                <a:sym typeface="Wingdings" panose="05000000000000000000" pitchFamily="2" charset="2"/>
              </a:rPr>
              <a:t>Finger : 5Mux/LHB / Tilt : 2Mux/LHB / Pen Data : 8Mux/LHB</a:t>
            </a:r>
          </a:p>
          <a:p>
            <a:pPr lvl="3"/>
            <a:endParaRPr lang="ko-KR" altLang="en-US" kern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Wacom Pen 3.0i Protocol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47447"/>
              </p:ext>
            </p:extLst>
          </p:nvPr>
        </p:nvGraphicFramePr>
        <p:xfrm>
          <a:off x="1146732" y="2636912"/>
          <a:ext cx="82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59111213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75490220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71758232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32236957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29741470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38880453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66966422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79144946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6758767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2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3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4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5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6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7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8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831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Full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1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Local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PD1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PD2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PD3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PD4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7554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146732" y="4392812"/>
            <a:ext cx="8280000" cy="1689594"/>
            <a:chOff x="1069467" y="4392812"/>
            <a:chExt cx="8280000" cy="168959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9467" y="4392812"/>
              <a:ext cx="8280000" cy="168959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32" name="직사각형 31"/>
            <p:cNvSpPr/>
            <p:nvPr/>
          </p:nvSpPr>
          <p:spPr>
            <a:xfrm>
              <a:off x="3183626" y="4641411"/>
              <a:ext cx="26000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B</a:t>
              </a:r>
              <a:endParaRPr lang="ko-KR" alt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06429" y="4641411"/>
              <a:ext cx="34336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PD</a:t>
              </a:r>
              <a:endParaRPr lang="ko-KR" alt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08163" y="4641411"/>
              <a:ext cx="2503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T</a:t>
              </a:r>
              <a:endPara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416922" y="4641411"/>
              <a:ext cx="34336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PD</a:t>
              </a:r>
              <a:endParaRPr lang="ko-KR" alt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219456" y="4641411"/>
              <a:ext cx="24878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F</a:t>
              </a:r>
              <a:endParaRPr lang="ko-KR" altLang="en-US" sz="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927414" y="4641411"/>
              <a:ext cx="34336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PD</a:t>
              </a:r>
              <a:endParaRPr lang="ko-KR" alt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729949" y="4641411"/>
              <a:ext cx="24878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F</a:t>
              </a:r>
              <a:endParaRPr lang="ko-KR" altLang="en-US" sz="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437903" y="4641411"/>
              <a:ext cx="34336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PD</a:t>
              </a:r>
              <a:endParaRPr lang="ko-KR" alt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8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1"/>
          <p:cNvSpPr txBox="1">
            <a:spLocks/>
          </p:cNvSpPr>
          <p:nvPr/>
        </p:nvSpPr>
        <p:spPr bwMode="auto">
          <a:xfrm>
            <a:off x="277999" y="1262771"/>
            <a:ext cx="9352184" cy="537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marR="0" indent="-270000" algn="l" defTabSz="914400" rtl="0" eaLnBrk="0" fontAlgn="base" latinLnBrk="1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kumimoji="1" sz="16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  <a:lvl2pPr marL="432000" marR="0" indent="-216000" algn="l" defTabSz="914400" rtl="0" eaLnBrk="0" fontAlgn="base" latinLnBrk="1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▶"/>
              <a:tabLst/>
              <a:defRPr kumimoji="1" sz="14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 marL="594000" marR="0" indent="-144000" algn="l" defTabSz="914400" rtl="0" eaLnBrk="0" fontAlgn="base" latinLnBrk="1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1" sz="13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 marL="756000" marR="0" indent="-144000" algn="l" defTabSz="914400" rtl="0" eaLnBrk="0" fontAlgn="base" latinLnBrk="1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맑은 고딕" panose="020B0503020000020004" pitchFamily="50" charset="-127"/>
              <a:buChar char="-"/>
              <a:tabLst/>
              <a:defRPr kumimoji="1" sz="1300" u="none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 marL="900000" marR="0" indent="-144000" algn="l" defTabSz="914400" rtl="0" eaLnBrk="0" fontAlgn="base" latinLnBrk="1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kumimoji="1" sz="12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Wacom Pen 3.0i Protocol</a:t>
            </a:r>
          </a:p>
          <a:p>
            <a:pPr lvl="1"/>
            <a:r>
              <a:rPr lang="ko-KR" altLang="en-US" kern="0" dirty="0" err="1" smtClean="0"/>
              <a:t>고주사율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( 120Hz )</a:t>
            </a:r>
            <a:r>
              <a:rPr lang="ko-KR" altLang="en-US" kern="0" dirty="0" smtClean="0"/>
              <a:t> 디스플레이를 위한 </a:t>
            </a:r>
            <a:r>
              <a:rPr lang="en-US" altLang="ko-KR" kern="0" dirty="0" smtClean="0"/>
              <a:t>Wacom Pen Protocol</a:t>
            </a:r>
          </a:p>
          <a:p>
            <a:pPr lvl="2"/>
            <a:r>
              <a:rPr lang="en-US" altLang="ko-KR" kern="0" dirty="0" smtClean="0"/>
              <a:t>Touch Time</a:t>
            </a:r>
            <a:r>
              <a:rPr lang="ko-KR" altLang="en-US" kern="0" dirty="0" smtClean="0"/>
              <a:t>을 반으로 감소하고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그만큼 </a:t>
            </a:r>
            <a:r>
              <a:rPr lang="en-US" altLang="ko-KR" kern="0" dirty="0" smtClean="0"/>
              <a:t>Display Time</a:t>
            </a:r>
            <a:r>
              <a:rPr lang="ko-KR" altLang="en-US" kern="0" dirty="0" smtClean="0"/>
              <a:t>을 증가</a:t>
            </a:r>
            <a:r>
              <a:rPr lang="en-US" altLang="ko-KR" kern="0" dirty="0" smtClean="0"/>
              <a:t>. ( 16LHB →</a:t>
            </a:r>
            <a:r>
              <a:rPr lang="en-US" altLang="ko-KR" kern="0" dirty="0" smtClean="0">
                <a:sym typeface="Wingdings" panose="05000000000000000000" pitchFamily="2" charset="2"/>
              </a:rPr>
              <a:t> 8LHB</a:t>
            </a:r>
            <a:r>
              <a:rPr lang="ko-KR" altLang="en-US" kern="0" dirty="0" smtClean="0">
                <a:sym typeface="Wingdings" panose="05000000000000000000" pitchFamily="2" charset="2"/>
              </a:rPr>
              <a:t>로 변경</a:t>
            </a:r>
            <a:r>
              <a:rPr lang="en-US" altLang="ko-KR" kern="0" dirty="0" smtClean="0">
                <a:sym typeface="Wingdings" panose="05000000000000000000" pitchFamily="2" charset="2"/>
              </a:rPr>
              <a:t> )</a:t>
            </a:r>
          </a:p>
          <a:p>
            <a:pPr lvl="3"/>
            <a:r>
              <a:rPr lang="ko-KR" altLang="en-US" kern="0" dirty="0" smtClean="0">
                <a:sym typeface="Wingdings" panose="05000000000000000000" pitchFamily="2" charset="2"/>
              </a:rPr>
              <a:t>기존</a:t>
            </a:r>
            <a:r>
              <a:rPr lang="en-US" altLang="ko-KR" kern="0" dirty="0" smtClean="0">
                <a:sym typeface="Wingdings" panose="05000000000000000000" pitchFamily="2" charset="2"/>
              </a:rPr>
              <a:t> 16LHB Protocol ( 1.0i Protocol )</a:t>
            </a:r>
          </a:p>
          <a:p>
            <a:pPr lvl="4"/>
            <a:r>
              <a:rPr lang="en-US" altLang="ko-KR" kern="0" dirty="0" smtClean="0">
                <a:sym typeface="Wingdings" panose="05000000000000000000" pitchFamily="2" charset="2"/>
              </a:rPr>
              <a:t>B : Beacon / F : Finger / PP : Pen Position / PD : Pen data / T : Tilt</a:t>
            </a:r>
          </a:p>
          <a:p>
            <a:pPr lvl="4"/>
            <a:endParaRPr lang="en-US" altLang="ko-KR" kern="0" dirty="0" smtClean="0">
              <a:sym typeface="Wingdings" panose="05000000000000000000" pitchFamily="2" charset="2"/>
            </a:endParaRPr>
          </a:p>
          <a:p>
            <a:pPr lvl="4"/>
            <a:endParaRPr lang="en-US" altLang="ko-KR" kern="0" dirty="0" smtClean="0">
              <a:sym typeface="Wingdings" panose="05000000000000000000" pitchFamily="2" charset="2"/>
            </a:endParaRPr>
          </a:p>
          <a:p>
            <a:pPr lvl="4"/>
            <a:endParaRPr lang="en-US" altLang="ko-KR" kern="0" dirty="0" smtClean="0">
              <a:sym typeface="Wingdings" panose="05000000000000000000" pitchFamily="2" charset="2"/>
            </a:endParaRPr>
          </a:p>
          <a:p>
            <a:pPr lvl="4"/>
            <a:endParaRPr lang="en-US" altLang="ko-KR" kern="0" dirty="0" smtClean="0">
              <a:sym typeface="Wingdings" panose="05000000000000000000" pitchFamily="2" charset="2"/>
            </a:endParaRPr>
          </a:p>
          <a:p>
            <a:pPr lvl="3"/>
            <a:r>
              <a:rPr lang="ko-KR" altLang="en-US" kern="0" dirty="0" smtClean="0">
                <a:sym typeface="Wingdings" panose="05000000000000000000" pitchFamily="2" charset="2"/>
              </a:rPr>
              <a:t>실제 구동</a:t>
            </a:r>
            <a:r>
              <a:rPr lang="en-US" altLang="ko-KR" kern="0" dirty="0" smtClean="0">
                <a:sym typeface="Wingdings" panose="05000000000000000000" pitchFamily="2" charset="2"/>
              </a:rPr>
              <a:t> </a:t>
            </a:r>
            <a:r>
              <a:rPr lang="ko-KR" altLang="en-US" kern="0" dirty="0" smtClean="0">
                <a:sym typeface="Wingdings" panose="05000000000000000000" pitchFamily="2" charset="2"/>
              </a:rPr>
              <a:t>예시 </a:t>
            </a:r>
            <a:r>
              <a:rPr lang="en-US" altLang="ko-KR" kern="0" dirty="0" smtClean="0">
                <a:sym typeface="Wingdings" panose="05000000000000000000" pitchFamily="2" charset="2"/>
              </a:rPr>
              <a:t>( 12.96” WQHD Model )</a:t>
            </a:r>
          </a:p>
          <a:p>
            <a:pPr lvl="4"/>
            <a:r>
              <a:rPr lang="en-US" altLang="ko-KR" kern="0" dirty="0" smtClean="0">
                <a:sym typeface="Wingdings" panose="05000000000000000000" pitchFamily="2" charset="2"/>
              </a:rPr>
              <a:t>1Frame : 10Mux ( </a:t>
            </a:r>
            <a:r>
              <a:rPr lang="ko-KR" altLang="en-US" kern="0" dirty="0" smtClean="0">
                <a:sym typeface="Wingdings" panose="05000000000000000000" pitchFamily="2" charset="2"/>
              </a:rPr>
              <a:t>총</a:t>
            </a:r>
            <a:r>
              <a:rPr lang="en-US" altLang="ko-KR" kern="0" dirty="0" smtClean="0">
                <a:sym typeface="Wingdings" panose="05000000000000000000" pitchFamily="2" charset="2"/>
              </a:rPr>
              <a:t> 48Line / 1Mux = 5Line )</a:t>
            </a:r>
          </a:p>
          <a:p>
            <a:pPr lvl="4"/>
            <a:r>
              <a:rPr lang="en-US" altLang="ko-KR" kern="0" dirty="0" smtClean="0">
                <a:sym typeface="Wingdings" panose="05000000000000000000" pitchFamily="2" charset="2"/>
              </a:rPr>
              <a:t>Finger : 2Mux/LHB / Tilt : 2Mux/LHB / Pen Data : 8Mux/LHB / Pen Position : 2Mux/LHB </a:t>
            </a:r>
          </a:p>
          <a:p>
            <a:pPr lvl="3"/>
            <a:endParaRPr lang="en-US" altLang="ko-KR" kern="0" dirty="0" smtClean="0">
              <a:sym typeface="Wingdings" panose="05000000000000000000" pitchFamily="2" charset="2"/>
            </a:endParaRPr>
          </a:p>
          <a:p>
            <a:pPr lvl="3"/>
            <a:endParaRPr lang="en-US" altLang="ko-KR" kern="0" dirty="0" smtClean="0">
              <a:sym typeface="Wingdings" panose="05000000000000000000" pitchFamily="2" charset="2"/>
            </a:endParaRPr>
          </a:p>
          <a:p>
            <a:pPr lvl="3"/>
            <a:endParaRPr lang="en-US" altLang="ko-KR" kern="0" dirty="0" smtClean="0">
              <a:sym typeface="Wingdings" panose="05000000000000000000" pitchFamily="2" charset="2"/>
            </a:endParaRPr>
          </a:p>
          <a:p>
            <a:pPr lvl="3"/>
            <a:endParaRPr lang="en-US" altLang="ko-KR" kern="0" dirty="0" smtClean="0">
              <a:sym typeface="Wingdings" panose="05000000000000000000" pitchFamily="2" charset="2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Wacom Pen 3.0i Protocol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84337"/>
              </p:ext>
            </p:extLst>
          </p:nvPr>
        </p:nvGraphicFramePr>
        <p:xfrm>
          <a:off x="1146737" y="2636912"/>
          <a:ext cx="82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59111213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7549022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71758232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223695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974147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8880453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6966422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9144946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7587671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200562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9002103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2832893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3159372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9110237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27578618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628982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926277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6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7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8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9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15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16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831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Full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F5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F5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1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Local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PP1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PD1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PD2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PD3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PP2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PP3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PD4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PD5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F5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23709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146732" y="4392812"/>
            <a:ext cx="8280000" cy="1689594"/>
            <a:chOff x="1069463" y="4392812"/>
            <a:chExt cx="8280000" cy="168959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9463" y="4392812"/>
              <a:ext cx="8280000" cy="168959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2806003" y="4641411"/>
              <a:ext cx="26000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B</a:t>
              </a:r>
              <a:endParaRPr lang="ko-KR" alt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47559" y="4641411"/>
              <a:ext cx="33214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PP</a:t>
              </a:r>
              <a:endParaRPr lang="ko-KR" altLang="en-US" sz="9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528807" y="4641411"/>
              <a:ext cx="34336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PD</a:t>
              </a:r>
              <a:endParaRPr lang="ko-KR" alt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44482" y="4641411"/>
              <a:ext cx="24878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F</a:t>
              </a:r>
              <a:endParaRPr lang="ko-KR" altLang="en-US" sz="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330539" y="4641411"/>
              <a:ext cx="2503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T</a:t>
              </a:r>
              <a:endParaRPr lang="ko-KR" alt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61675" y="4641411"/>
              <a:ext cx="34336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PD</a:t>
              </a:r>
              <a:endParaRPr lang="ko-KR" alt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039300" y="4641411"/>
              <a:ext cx="34336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PD</a:t>
              </a:r>
              <a:endParaRPr lang="ko-KR" alt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4210" y="4641411"/>
              <a:ext cx="24878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F</a:t>
              </a:r>
              <a:endParaRPr lang="ko-KR" altLang="en-US" sz="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00155" y="4641411"/>
              <a:ext cx="33214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PP</a:t>
              </a:r>
              <a:endParaRPr lang="ko-KR" altLang="en-US" sz="9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19456" y="4641411"/>
              <a:ext cx="24878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F</a:t>
              </a:r>
              <a:endParaRPr lang="ko-KR" altLang="en-US" sz="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74702" y="4641411"/>
              <a:ext cx="24878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F</a:t>
              </a:r>
              <a:endParaRPr lang="ko-KR" altLang="en-US" sz="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10647" y="4641411"/>
              <a:ext cx="33214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PP</a:t>
              </a:r>
              <a:endParaRPr lang="ko-KR" altLang="en-US" sz="9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82660" y="4641411"/>
              <a:ext cx="34336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PD</a:t>
              </a:r>
              <a:endParaRPr lang="ko-KR" alt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60283" y="4641411"/>
              <a:ext cx="34336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PD</a:t>
              </a:r>
              <a:endParaRPr lang="ko-KR" altLang="en-US" sz="9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85191" y="4641411"/>
              <a:ext cx="24878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G스마트체2.0 Bold" panose="020B0600000101010101" pitchFamily="50" charset="-127"/>
                  <a:ea typeface="LG스마트체2.0 Bold" panose="020B0600000101010101" pitchFamily="50" charset="-127"/>
                </a:rPr>
                <a:t>F</a:t>
              </a:r>
              <a:endParaRPr lang="ko-KR" altLang="en-US" sz="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Pen Uplink </a:t>
            </a:r>
            <a:r>
              <a:rPr lang="ko-KR" altLang="en-US" dirty="0" smtClean="0"/>
              <a:t>신호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Panel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Pen</a:t>
            </a:r>
            <a:r>
              <a:rPr lang="ko-KR" altLang="en-US" dirty="0" smtClean="0"/>
              <a:t>으로 보내는 신호</a:t>
            </a:r>
            <a:r>
              <a:rPr lang="en-US" altLang="ko-KR" dirty="0"/>
              <a:t> </a:t>
            </a:r>
            <a:r>
              <a:rPr lang="en-US" altLang="ko-KR" dirty="0" smtClean="0"/>
              <a:t>( Ping </a:t>
            </a:r>
            <a:r>
              <a:rPr lang="en-US" altLang="ko-KR" dirty="0"/>
              <a:t>/ Beacon 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DSSS Code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사용하며</a:t>
            </a:r>
            <a:r>
              <a:rPr lang="en-US" altLang="ko-KR" dirty="0" smtClean="0"/>
              <a:t>,  Ping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1DSSS Code ( 4Bit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), Beacon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6DSSS Code</a:t>
            </a:r>
            <a:r>
              <a:rPr lang="ko-KR" altLang="en-US" dirty="0" smtClean="0"/>
              <a:t>로 구성 </a:t>
            </a:r>
            <a:r>
              <a:rPr lang="en-US" altLang="ko-KR" dirty="0" smtClean="0"/>
              <a:t>( 24bit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Beacon :</a:t>
            </a:r>
            <a:r>
              <a:rPr lang="ko-KR" altLang="en-US" dirty="0" smtClean="0"/>
              <a:t> </a:t>
            </a:r>
            <a:r>
              <a:rPr lang="en-US" altLang="ko-KR" dirty="0" smtClean="0"/>
              <a:t>Preamble ( 2DSSS Code ) / Command ( 3DSSS Code ) / CRC ( 1DSSS Code )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CRC : Command Data ( 12bit ) 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CRC Data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3"/>
            <a:r>
              <a:rPr lang="en-US" altLang="ko-KR" dirty="0" smtClean="0"/>
              <a:t>Command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( 3.0i Protocol )</a:t>
            </a:r>
          </a:p>
          <a:p>
            <a:pPr lvl="4"/>
            <a:r>
              <a:rPr lang="ko-KR" altLang="en-US" dirty="0" smtClean="0"/>
              <a:t>현재 </a:t>
            </a:r>
            <a:r>
              <a:rPr lang="en-US" altLang="ko-KR" dirty="0" smtClean="0"/>
              <a:t>Frequency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0b100 </a:t>
            </a:r>
            <a:r>
              <a:rPr lang="ko-KR" altLang="en-US" dirty="0" smtClean="0"/>
              <a:t>값을 사용 </a:t>
            </a:r>
            <a:r>
              <a:rPr lang="en-US" altLang="ko-KR" dirty="0" smtClean="0"/>
              <a:t>( 111kHz 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Wacom Pen 3.0i Protocol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05996"/>
              </p:ext>
            </p:extLst>
          </p:nvPr>
        </p:nvGraphicFramePr>
        <p:xfrm>
          <a:off x="1144897" y="2636912"/>
          <a:ext cx="8280000" cy="8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000">
                  <a:extLst>
                    <a:ext uri="{9D8B030D-6E8A-4147-A177-3AD203B41FA5}">
                      <a16:colId xmlns:a16="http://schemas.microsoft.com/office/drawing/2014/main" val="1500753530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3699325083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2684130515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101969755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1592316656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1692994894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3356128329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4125269850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4159996698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3866484350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1343312096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42394718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2464155470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3554652073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483591893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4222174791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1039557792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94038303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586579690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3564970313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4083730907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529486882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830558133"/>
                    </a:ext>
                  </a:extLst>
                </a:gridCol>
                <a:gridCol w="345000">
                  <a:extLst>
                    <a:ext uri="{9D8B030D-6E8A-4147-A177-3AD203B41FA5}">
                      <a16:colId xmlns:a16="http://schemas.microsoft.com/office/drawing/2014/main" val="269443474"/>
                    </a:ext>
                  </a:extLst>
                </a:gridCol>
              </a:tblGrid>
              <a:tr h="288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Preamble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Preamble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Command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CRC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629534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Uplink0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Uplink1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Uplink2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Uplink3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04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P3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P2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P1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P0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P3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P2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P1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P0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D3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D2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D0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D7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D6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D5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D4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D11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D10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D9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D8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C3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C2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C1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C0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93519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03506"/>
              </p:ext>
            </p:extLst>
          </p:nvPr>
        </p:nvGraphicFramePr>
        <p:xfrm>
          <a:off x="1144889" y="4078792"/>
          <a:ext cx="8280000" cy="23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000">
                  <a:extLst>
                    <a:ext uri="{9D8B030D-6E8A-4147-A177-3AD203B41FA5}">
                      <a16:colId xmlns:a16="http://schemas.microsoft.com/office/drawing/2014/main" val="1082645357"/>
                    </a:ext>
                  </a:extLst>
                </a:gridCol>
                <a:gridCol w="517500">
                  <a:extLst>
                    <a:ext uri="{9D8B030D-6E8A-4147-A177-3AD203B41FA5}">
                      <a16:colId xmlns:a16="http://schemas.microsoft.com/office/drawing/2014/main" val="1953256901"/>
                    </a:ext>
                  </a:extLst>
                </a:gridCol>
                <a:gridCol w="517500">
                  <a:extLst>
                    <a:ext uri="{9D8B030D-6E8A-4147-A177-3AD203B41FA5}">
                      <a16:colId xmlns:a16="http://schemas.microsoft.com/office/drawing/2014/main" val="3769307245"/>
                    </a:ext>
                  </a:extLst>
                </a:gridCol>
                <a:gridCol w="517500">
                  <a:extLst>
                    <a:ext uri="{9D8B030D-6E8A-4147-A177-3AD203B41FA5}">
                      <a16:colId xmlns:a16="http://schemas.microsoft.com/office/drawing/2014/main" val="1505954266"/>
                    </a:ext>
                  </a:extLst>
                </a:gridCol>
                <a:gridCol w="517500">
                  <a:extLst>
                    <a:ext uri="{9D8B030D-6E8A-4147-A177-3AD203B41FA5}">
                      <a16:colId xmlns:a16="http://schemas.microsoft.com/office/drawing/2014/main" val="1588004416"/>
                    </a:ext>
                  </a:extLst>
                </a:gridCol>
                <a:gridCol w="517500">
                  <a:extLst>
                    <a:ext uri="{9D8B030D-6E8A-4147-A177-3AD203B41FA5}">
                      <a16:colId xmlns:a16="http://schemas.microsoft.com/office/drawing/2014/main" val="3042071631"/>
                    </a:ext>
                  </a:extLst>
                </a:gridCol>
                <a:gridCol w="517500">
                  <a:extLst>
                    <a:ext uri="{9D8B030D-6E8A-4147-A177-3AD203B41FA5}">
                      <a16:colId xmlns:a16="http://schemas.microsoft.com/office/drawing/2014/main" val="4209449932"/>
                    </a:ext>
                  </a:extLst>
                </a:gridCol>
                <a:gridCol w="517500">
                  <a:extLst>
                    <a:ext uri="{9D8B030D-6E8A-4147-A177-3AD203B41FA5}">
                      <a16:colId xmlns:a16="http://schemas.microsoft.com/office/drawing/2014/main" val="2465006300"/>
                    </a:ext>
                  </a:extLst>
                </a:gridCol>
                <a:gridCol w="517500">
                  <a:extLst>
                    <a:ext uri="{9D8B030D-6E8A-4147-A177-3AD203B41FA5}">
                      <a16:colId xmlns:a16="http://schemas.microsoft.com/office/drawing/2014/main" val="109609888"/>
                    </a:ext>
                  </a:extLst>
                </a:gridCol>
                <a:gridCol w="517500">
                  <a:extLst>
                    <a:ext uri="{9D8B030D-6E8A-4147-A177-3AD203B41FA5}">
                      <a16:colId xmlns:a16="http://schemas.microsoft.com/office/drawing/2014/main" val="2801110594"/>
                    </a:ext>
                  </a:extLst>
                </a:gridCol>
                <a:gridCol w="517500">
                  <a:extLst>
                    <a:ext uri="{9D8B030D-6E8A-4147-A177-3AD203B41FA5}">
                      <a16:colId xmlns:a16="http://schemas.microsoft.com/office/drawing/2014/main" val="3517037747"/>
                    </a:ext>
                  </a:extLst>
                </a:gridCol>
                <a:gridCol w="517500">
                  <a:extLst>
                    <a:ext uri="{9D8B030D-6E8A-4147-A177-3AD203B41FA5}">
                      <a16:colId xmlns:a16="http://schemas.microsoft.com/office/drawing/2014/main" val="263112587"/>
                    </a:ext>
                  </a:extLst>
                </a:gridCol>
                <a:gridCol w="517500">
                  <a:extLst>
                    <a:ext uri="{9D8B030D-6E8A-4147-A177-3AD203B41FA5}">
                      <a16:colId xmlns:a16="http://schemas.microsoft.com/office/drawing/2014/main" val="2436275069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Command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CMD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Frequency</a:t>
                      </a:r>
                      <a:r>
                        <a:rPr lang="en-US" altLang="ko-KR" sz="9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info.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Uplink</a:t>
                      </a:r>
                      <a:r>
                        <a:rPr lang="en-US" altLang="ko-KR" sz="9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ID</a:t>
                      </a:r>
                      <a:endParaRPr lang="ko-KR" altLang="en-US" sz="90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Protocol Info.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AIT</a:t>
                      </a:r>
                      <a:r>
                        <a:rPr lang="en-US" altLang="ko-KR" sz="9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info.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88793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D9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D8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D7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D6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D5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97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Get Default</a:t>
                      </a:r>
                      <a:r>
                        <a:rPr lang="en-US" altLang="ko-KR" sz="9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Data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Freq.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347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Get</a:t>
                      </a:r>
                      <a:r>
                        <a:rPr lang="en-US" altLang="ko-KR" sz="9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Hash Code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Freq.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449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Get</a:t>
                      </a:r>
                      <a:r>
                        <a:rPr lang="en-US" altLang="ko-KR" sz="9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ID1 Data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Freq.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229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Get</a:t>
                      </a:r>
                      <a:r>
                        <a:rPr lang="en-US" altLang="ko-KR" sz="9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ID2 Data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Freq.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6360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Get</a:t>
                      </a:r>
                      <a:r>
                        <a:rPr lang="en-US" altLang="ko-KR" sz="9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Idle Mode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Freq.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423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Get</a:t>
                      </a:r>
                      <a:r>
                        <a:rPr lang="en-US" altLang="ko-KR" sz="9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Full Mode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Freq.</a:t>
                      </a:r>
                      <a:endParaRPr lang="ko-KR" altLang="en-US" sz="90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8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78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Pen Downlink </a:t>
            </a:r>
            <a:r>
              <a:rPr lang="ko-KR" altLang="en-US" dirty="0" smtClean="0"/>
              <a:t>신호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Panel</a:t>
            </a:r>
            <a:r>
              <a:rPr lang="ko-KR" altLang="en-US" dirty="0" smtClean="0"/>
              <a:t>로 보내는 신호 </a:t>
            </a:r>
            <a:r>
              <a:rPr lang="en-US" altLang="ko-KR" dirty="0" smtClean="0"/>
              <a:t>( Tone / Pen Data )</a:t>
            </a:r>
          </a:p>
          <a:p>
            <a:pPr lvl="2"/>
            <a:r>
              <a:rPr lang="en-US" altLang="ko-KR" dirty="0" smtClean="0"/>
              <a:t>Beacon </a:t>
            </a:r>
            <a:r>
              <a:rPr lang="ko-KR" altLang="en-US" dirty="0" smtClean="0"/>
              <a:t>정보와 </a:t>
            </a:r>
            <a:r>
              <a:rPr lang="en-US" altLang="ko-KR" dirty="0" smtClean="0"/>
              <a:t>Pen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( Hover / Contact )</a:t>
            </a:r>
            <a:r>
              <a:rPr lang="ko-KR" altLang="en-US" dirty="0" smtClean="0"/>
              <a:t>에 따라 다른 신호를 출력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Tip / Ring</a:t>
            </a:r>
            <a:r>
              <a:rPr lang="ko-KR" altLang="en-US" dirty="0" smtClean="0"/>
              <a:t>에서 신호를 출력하며</a:t>
            </a:r>
            <a:r>
              <a:rPr lang="en-US" altLang="ko-KR" dirty="0" smtClean="0"/>
              <a:t>, Data </a:t>
            </a:r>
            <a:r>
              <a:rPr lang="ko-KR" altLang="en-US" dirty="0" smtClean="0"/>
              <a:t>정보를 포함 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Tone </a:t>
            </a:r>
            <a:r>
              <a:rPr lang="ko-KR" altLang="en-US" dirty="0" smtClean="0"/>
              <a:t>신호 </a:t>
            </a:r>
            <a:r>
              <a:rPr lang="en-US" altLang="ko-KR" dirty="0" smtClean="0"/>
              <a:t>: Data </a:t>
            </a:r>
            <a:r>
              <a:rPr lang="ko-KR" altLang="en-US" dirty="0" smtClean="0"/>
              <a:t>정보를 가지지 않는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일정 </a:t>
            </a:r>
            <a:r>
              <a:rPr lang="en-US" altLang="ko-KR" dirty="0" smtClean="0"/>
              <a:t>Freq.</a:t>
            </a:r>
            <a:r>
              <a:rPr lang="ko-KR" altLang="en-US" dirty="0" smtClean="0"/>
              <a:t>의 신호  </a:t>
            </a:r>
            <a:endParaRPr lang="en-US" altLang="ko-KR" dirty="0" smtClean="0"/>
          </a:p>
          <a:p>
            <a:pPr lvl="4"/>
            <a:endParaRPr lang="en-US" altLang="ko-KR" dirty="0"/>
          </a:p>
          <a:p>
            <a:pPr lvl="4"/>
            <a:endParaRPr lang="en-US" altLang="ko-KR" dirty="0" smtClean="0"/>
          </a:p>
          <a:p>
            <a:pPr lvl="4"/>
            <a:endParaRPr lang="en-US" altLang="ko-KR" dirty="0"/>
          </a:p>
          <a:p>
            <a:pPr lvl="4"/>
            <a:endParaRPr lang="en-US" altLang="ko-KR" dirty="0" smtClean="0"/>
          </a:p>
          <a:p>
            <a:pPr lvl="4"/>
            <a:endParaRPr lang="en-US" altLang="ko-KR" dirty="0"/>
          </a:p>
          <a:p>
            <a:pPr lvl="3"/>
            <a:r>
              <a:rPr lang="en-US" altLang="ko-KR" dirty="0" smtClean="0"/>
              <a:t>Pen Data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1LHB 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각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값 </a:t>
            </a:r>
            <a:r>
              <a:rPr lang="en-US" altLang="ko-KR" dirty="0" smtClean="0"/>
              <a:t>( 3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출력 가능</a:t>
            </a:r>
            <a:endParaRPr lang="en-US" altLang="ko-KR" dirty="0" smtClean="0"/>
          </a:p>
          <a:p>
            <a:pPr lvl="4"/>
            <a:endParaRPr lang="en-US" altLang="ko-KR" dirty="0"/>
          </a:p>
          <a:p>
            <a:pPr lvl="4"/>
            <a:endParaRPr lang="en-US" altLang="ko-KR" dirty="0" smtClean="0"/>
          </a:p>
          <a:p>
            <a:pPr lvl="4"/>
            <a:endParaRPr lang="en-US" altLang="ko-KR" dirty="0"/>
          </a:p>
          <a:p>
            <a:pPr lvl="4"/>
            <a:endParaRPr lang="en-US" altLang="ko-KR" dirty="0" smtClean="0"/>
          </a:p>
          <a:p>
            <a:pPr lvl="4"/>
            <a:endParaRPr lang="en-US" altLang="ko-KR" dirty="0"/>
          </a:p>
          <a:p>
            <a:pPr lvl="4"/>
            <a:r>
              <a:rPr lang="ko-KR" altLang="en-US" dirty="0" smtClean="0"/>
              <a:t>필요에 따라 </a:t>
            </a:r>
            <a:r>
              <a:rPr lang="en-US" altLang="ko-KR" dirty="0" smtClean="0"/>
              <a:t>2Data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3Bit </a:t>
            </a:r>
            <a:r>
              <a:rPr lang="ko-KR" altLang="en-US" dirty="0" smtClean="0"/>
              <a:t>값으로 변환하여 사용</a:t>
            </a:r>
            <a:endParaRPr lang="en-US" altLang="ko-KR" dirty="0"/>
          </a:p>
          <a:p>
            <a:pPr marL="756000" lvl="4" indent="0">
              <a:buNone/>
            </a:pPr>
            <a:r>
              <a:rPr lang="en-US" altLang="ko-KR" sz="1100" dirty="0" smtClean="0"/>
              <a:t>   </a:t>
            </a:r>
            <a:r>
              <a:rPr lang="en-US" altLang="ko-KR" sz="1100" dirty="0"/>
              <a:t>[Ex] </a:t>
            </a:r>
            <a:r>
              <a:rPr lang="en-US" altLang="ko-KR" sz="1100" u="sng" dirty="0" smtClean="0"/>
              <a:t>Data2 </a:t>
            </a:r>
            <a:r>
              <a:rPr lang="en-US" altLang="ko-KR" sz="1100" u="sng" dirty="0"/>
              <a:t>= 2, </a:t>
            </a:r>
            <a:r>
              <a:rPr lang="en-US" altLang="ko-KR" sz="1100" u="sng" dirty="0" smtClean="0"/>
              <a:t>Data3 </a:t>
            </a:r>
            <a:r>
              <a:rPr lang="en-US" altLang="ko-KR" sz="1100" u="sng" dirty="0"/>
              <a:t>= </a:t>
            </a:r>
            <a:r>
              <a:rPr lang="en-US" altLang="ko-KR" sz="1100" u="sng" dirty="0" smtClean="0"/>
              <a:t>0</a:t>
            </a:r>
            <a:r>
              <a:rPr lang="ko-KR" altLang="en-US" sz="1100" dirty="0" smtClean="0"/>
              <a:t>인 </a:t>
            </a:r>
            <a:r>
              <a:rPr lang="ko-KR" altLang="en-US" sz="1100" dirty="0"/>
              <a:t>경우</a:t>
            </a:r>
            <a:r>
              <a:rPr lang="en-US" altLang="ko-KR" sz="1100" dirty="0"/>
              <a:t>,  </a:t>
            </a:r>
            <a:r>
              <a:rPr lang="en-US" altLang="ko-KR" sz="1100" dirty="0" smtClean="0"/>
              <a:t>(3</a:t>
            </a:r>
            <a:r>
              <a:rPr lang="ko-KR" altLang="en-US" sz="1100" dirty="0" smtClean="0"/>
              <a:t>진수</a:t>
            </a:r>
            <a:r>
              <a:rPr lang="en-US" altLang="ko-KR" sz="1100" dirty="0"/>
              <a:t>)20 </a:t>
            </a:r>
            <a:r>
              <a:rPr lang="en-US" altLang="ko-KR" sz="1100" dirty="0" smtClean="0"/>
              <a:t>→ (10</a:t>
            </a:r>
            <a:r>
              <a:rPr lang="ko-KR" altLang="en-US" sz="1100" dirty="0" smtClean="0"/>
              <a:t>진수</a:t>
            </a:r>
            <a:r>
              <a:rPr lang="en-US" altLang="ko-KR" sz="1100" dirty="0"/>
              <a:t>)6 </a:t>
            </a:r>
            <a:r>
              <a:rPr lang="en-US" altLang="ko-KR" sz="1100" dirty="0" smtClean="0"/>
              <a:t>→ (2</a:t>
            </a:r>
            <a:r>
              <a:rPr lang="ko-KR" altLang="en-US" sz="1100" dirty="0" smtClean="0"/>
              <a:t>진수</a:t>
            </a:r>
            <a:r>
              <a:rPr lang="en-US" altLang="ko-KR" sz="1100" dirty="0"/>
              <a:t>)</a:t>
            </a:r>
            <a:r>
              <a:rPr lang="en-US" altLang="ko-KR" sz="1100" dirty="0" smtClean="0"/>
              <a:t>110 → </a:t>
            </a:r>
            <a:r>
              <a:rPr lang="en-US" altLang="ko-KR" sz="1100" u="sng" dirty="0" smtClean="0"/>
              <a:t>B3 = 1, B4 = 1, B5 = 0</a:t>
            </a:r>
            <a:r>
              <a:rPr lang="ko-KR" altLang="en-US" sz="1100" dirty="0" smtClean="0"/>
              <a:t>로 변환</a:t>
            </a:r>
            <a:endParaRPr lang="en-US" altLang="ko-KR" sz="1100" dirty="0"/>
          </a:p>
          <a:p>
            <a:pPr lvl="4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Wacom Pen 3.0i Protocol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10167"/>
              </p:ext>
            </p:extLst>
          </p:nvPr>
        </p:nvGraphicFramePr>
        <p:xfrm>
          <a:off x="1146732" y="2634486"/>
          <a:ext cx="8280000" cy="115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59111213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75490220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71758232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32236957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29741470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38880453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669664223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79144946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6758767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Beacon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LHB1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LHB2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LHB3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LHB4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LHB5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LHB6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LHB7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LHB8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831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Default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Data-A / Tip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Tone / Ring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Data-B / Tip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Data-C / Tip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Data-D / Tip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1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Full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Tone / Tip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  <a:cs typeface="+mn-cs"/>
                        </a:rPr>
                        <a:t>Tone / Tip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  <a:cs typeface="+mn-cs"/>
                        </a:rPr>
                        <a:t>Tone / Tip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Tone / Tip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Tone / Tip</a:t>
                      </a:r>
                      <a:endParaRPr lang="ko-KR" altLang="en-US" sz="90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Tone / Tip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755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Idle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Tone / Tip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Tone / Tip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Tone / Tip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Tone / Tip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615502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401473" y="1116814"/>
            <a:ext cx="3091456" cy="1489804"/>
            <a:chOff x="6401473" y="1127553"/>
            <a:chExt cx="3091456" cy="1489804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7586615" y="2356047"/>
              <a:ext cx="0" cy="216000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8257798" y="2356047"/>
              <a:ext cx="0" cy="216000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/>
            <p:cNvGrpSpPr/>
            <p:nvPr/>
          </p:nvGrpSpPr>
          <p:grpSpPr>
            <a:xfrm rot="13500000">
              <a:off x="6463729" y="1793465"/>
              <a:ext cx="1334323" cy="216024"/>
              <a:chOff x="7138279" y="1702758"/>
              <a:chExt cx="1334323" cy="216024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7138279" y="1799969"/>
                <a:ext cx="72000" cy="21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02" name="이등변 삼각형 101"/>
              <p:cNvSpPr/>
              <p:nvPr/>
            </p:nvSpPr>
            <p:spPr>
              <a:xfrm rot="16200000">
                <a:off x="7174682" y="1702758"/>
                <a:ext cx="216024" cy="216024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03" name="자유형 102"/>
              <p:cNvSpPr/>
              <p:nvPr/>
            </p:nvSpPr>
            <p:spPr>
              <a:xfrm>
                <a:off x="7352661" y="1702758"/>
                <a:ext cx="1063841" cy="216024"/>
              </a:xfrm>
              <a:custGeom>
                <a:avLst/>
                <a:gdLst>
                  <a:gd name="connsiteX0" fmla="*/ 54000 w 1063841"/>
                  <a:gd name="connsiteY0" fmla="*/ 0 h 216024"/>
                  <a:gd name="connsiteX1" fmla="*/ 55729 w 1063841"/>
                  <a:gd name="connsiteY1" fmla="*/ 698 h 216024"/>
                  <a:gd name="connsiteX2" fmla="*/ 55729 w 1063841"/>
                  <a:gd name="connsiteY2" fmla="*/ 0 h 216024"/>
                  <a:gd name="connsiteX3" fmla="*/ 1063841 w 1063841"/>
                  <a:gd name="connsiteY3" fmla="*/ 0 h 216024"/>
                  <a:gd name="connsiteX4" fmla="*/ 1063841 w 1063841"/>
                  <a:gd name="connsiteY4" fmla="*/ 216024 h 216024"/>
                  <a:gd name="connsiteX5" fmla="*/ 55729 w 1063841"/>
                  <a:gd name="connsiteY5" fmla="*/ 216024 h 216024"/>
                  <a:gd name="connsiteX6" fmla="*/ 55729 w 1063841"/>
                  <a:gd name="connsiteY6" fmla="*/ 215302 h 216024"/>
                  <a:gd name="connsiteX7" fmla="*/ 54000 w 1063841"/>
                  <a:gd name="connsiteY7" fmla="*/ 216000 h 216024"/>
                  <a:gd name="connsiteX8" fmla="*/ 0 w 1063841"/>
                  <a:gd name="connsiteY8" fmla="*/ 108000 h 216024"/>
                  <a:gd name="connsiteX9" fmla="*/ 54000 w 1063841"/>
                  <a:gd name="connsiteY9" fmla="*/ 0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841" h="216024">
                    <a:moveTo>
                      <a:pt x="54000" y="0"/>
                    </a:moveTo>
                    <a:lnTo>
                      <a:pt x="55729" y="698"/>
                    </a:lnTo>
                    <a:lnTo>
                      <a:pt x="55729" y="0"/>
                    </a:lnTo>
                    <a:lnTo>
                      <a:pt x="1063841" y="0"/>
                    </a:lnTo>
                    <a:lnTo>
                      <a:pt x="1063841" y="216024"/>
                    </a:lnTo>
                    <a:lnTo>
                      <a:pt x="55729" y="216024"/>
                    </a:lnTo>
                    <a:lnTo>
                      <a:pt x="55729" y="215302"/>
                    </a:lnTo>
                    <a:lnTo>
                      <a:pt x="54000" y="216000"/>
                    </a:lnTo>
                    <a:cubicBezTo>
                      <a:pt x="24177" y="216000"/>
                      <a:pt x="0" y="167647"/>
                      <a:pt x="0" y="108000"/>
                    </a:cubicBezTo>
                    <a:cubicBezTo>
                      <a:pt x="0" y="48353"/>
                      <a:pt x="24177" y="0"/>
                      <a:pt x="54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8364602" y="1702758"/>
                <a:ext cx="108000" cy="21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7693069" y="1863144"/>
              <a:ext cx="44114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Ring</a:t>
              </a:r>
              <a:endParaRPr lang="ko-KR" altLang="en-US" sz="10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32342" y="2241784"/>
              <a:ext cx="3625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Tip</a:t>
              </a:r>
              <a:endParaRPr lang="ko-KR" altLang="en-US" sz="1000" b="1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8061375" y="1999598"/>
              <a:ext cx="216000" cy="7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 rot="19800000">
              <a:off x="8158606" y="1929307"/>
              <a:ext cx="1334323" cy="218513"/>
              <a:chOff x="5539163" y="5309279"/>
              <a:chExt cx="1334323" cy="218513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5539163" y="5309279"/>
                <a:ext cx="1278223" cy="216024"/>
                <a:chOff x="7138279" y="1702758"/>
                <a:chExt cx="1278223" cy="216024"/>
              </a:xfrm>
            </p:grpSpPr>
            <p:sp>
              <p:nvSpPr>
                <p:cNvPr id="87" name="타원 86"/>
                <p:cNvSpPr/>
                <p:nvPr/>
              </p:nvSpPr>
              <p:spPr>
                <a:xfrm>
                  <a:off x="7138279" y="1799969"/>
                  <a:ext cx="72000" cy="216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 rot="16200000">
                  <a:off x="7174682" y="1702758"/>
                  <a:ext cx="216024" cy="21602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89" name="자유형 88"/>
                <p:cNvSpPr/>
                <p:nvPr/>
              </p:nvSpPr>
              <p:spPr>
                <a:xfrm>
                  <a:off x="7352661" y="1702758"/>
                  <a:ext cx="1063841" cy="216024"/>
                </a:xfrm>
                <a:custGeom>
                  <a:avLst/>
                  <a:gdLst>
                    <a:gd name="connsiteX0" fmla="*/ 54000 w 1063841"/>
                    <a:gd name="connsiteY0" fmla="*/ 0 h 216024"/>
                    <a:gd name="connsiteX1" fmla="*/ 55729 w 1063841"/>
                    <a:gd name="connsiteY1" fmla="*/ 698 h 216024"/>
                    <a:gd name="connsiteX2" fmla="*/ 55729 w 1063841"/>
                    <a:gd name="connsiteY2" fmla="*/ 0 h 216024"/>
                    <a:gd name="connsiteX3" fmla="*/ 1063841 w 1063841"/>
                    <a:gd name="connsiteY3" fmla="*/ 0 h 216024"/>
                    <a:gd name="connsiteX4" fmla="*/ 1063841 w 1063841"/>
                    <a:gd name="connsiteY4" fmla="*/ 216024 h 216024"/>
                    <a:gd name="connsiteX5" fmla="*/ 55729 w 1063841"/>
                    <a:gd name="connsiteY5" fmla="*/ 216024 h 216024"/>
                    <a:gd name="connsiteX6" fmla="*/ 55729 w 1063841"/>
                    <a:gd name="connsiteY6" fmla="*/ 215302 h 216024"/>
                    <a:gd name="connsiteX7" fmla="*/ 54000 w 1063841"/>
                    <a:gd name="connsiteY7" fmla="*/ 216000 h 216024"/>
                    <a:gd name="connsiteX8" fmla="*/ 0 w 1063841"/>
                    <a:gd name="connsiteY8" fmla="*/ 108000 h 216024"/>
                    <a:gd name="connsiteX9" fmla="*/ 54000 w 1063841"/>
                    <a:gd name="connsiteY9" fmla="*/ 0 h 216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841" h="216024">
                      <a:moveTo>
                        <a:pt x="54000" y="0"/>
                      </a:moveTo>
                      <a:lnTo>
                        <a:pt x="55729" y="698"/>
                      </a:lnTo>
                      <a:lnTo>
                        <a:pt x="55729" y="0"/>
                      </a:lnTo>
                      <a:lnTo>
                        <a:pt x="1063841" y="0"/>
                      </a:lnTo>
                      <a:lnTo>
                        <a:pt x="1063841" y="216024"/>
                      </a:lnTo>
                      <a:lnTo>
                        <a:pt x="55729" y="216024"/>
                      </a:lnTo>
                      <a:lnTo>
                        <a:pt x="55729" y="215302"/>
                      </a:lnTo>
                      <a:lnTo>
                        <a:pt x="54000" y="216000"/>
                      </a:lnTo>
                      <a:cubicBezTo>
                        <a:pt x="24177" y="216000"/>
                        <a:pt x="0" y="167647"/>
                        <a:pt x="0" y="108000"/>
                      </a:cubicBezTo>
                      <a:cubicBezTo>
                        <a:pt x="0" y="48353"/>
                        <a:pt x="24177" y="0"/>
                        <a:pt x="5400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sp>
            <p:nvSpPr>
              <p:cNvPr id="83" name="자유형 82"/>
              <p:cNvSpPr/>
              <p:nvPr/>
            </p:nvSpPr>
            <p:spPr>
              <a:xfrm>
                <a:off x="5797701" y="5309279"/>
                <a:ext cx="1019686" cy="218513"/>
              </a:xfrm>
              <a:custGeom>
                <a:avLst/>
                <a:gdLst>
                  <a:gd name="connsiteX0" fmla="*/ 54000 w 1063841"/>
                  <a:gd name="connsiteY0" fmla="*/ 0 h 216024"/>
                  <a:gd name="connsiteX1" fmla="*/ 55729 w 1063841"/>
                  <a:gd name="connsiteY1" fmla="*/ 698 h 216024"/>
                  <a:gd name="connsiteX2" fmla="*/ 55729 w 1063841"/>
                  <a:gd name="connsiteY2" fmla="*/ 0 h 216024"/>
                  <a:gd name="connsiteX3" fmla="*/ 1063841 w 1063841"/>
                  <a:gd name="connsiteY3" fmla="*/ 0 h 216024"/>
                  <a:gd name="connsiteX4" fmla="*/ 1063841 w 1063841"/>
                  <a:gd name="connsiteY4" fmla="*/ 216024 h 216024"/>
                  <a:gd name="connsiteX5" fmla="*/ 55729 w 1063841"/>
                  <a:gd name="connsiteY5" fmla="*/ 216024 h 216024"/>
                  <a:gd name="connsiteX6" fmla="*/ 55729 w 1063841"/>
                  <a:gd name="connsiteY6" fmla="*/ 215302 h 216024"/>
                  <a:gd name="connsiteX7" fmla="*/ 54000 w 1063841"/>
                  <a:gd name="connsiteY7" fmla="*/ 216000 h 216024"/>
                  <a:gd name="connsiteX8" fmla="*/ 0 w 1063841"/>
                  <a:gd name="connsiteY8" fmla="*/ 108000 h 216024"/>
                  <a:gd name="connsiteX9" fmla="*/ 54000 w 1063841"/>
                  <a:gd name="connsiteY9" fmla="*/ 0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841" h="216024">
                    <a:moveTo>
                      <a:pt x="54000" y="0"/>
                    </a:moveTo>
                    <a:lnTo>
                      <a:pt x="55729" y="698"/>
                    </a:lnTo>
                    <a:lnTo>
                      <a:pt x="55729" y="0"/>
                    </a:lnTo>
                    <a:lnTo>
                      <a:pt x="1063841" y="0"/>
                    </a:lnTo>
                    <a:lnTo>
                      <a:pt x="1063841" y="216024"/>
                    </a:lnTo>
                    <a:lnTo>
                      <a:pt x="55729" y="216024"/>
                    </a:lnTo>
                    <a:lnTo>
                      <a:pt x="55729" y="215302"/>
                    </a:lnTo>
                    <a:lnTo>
                      <a:pt x="54000" y="216000"/>
                    </a:lnTo>
                    <a:cubicBezTo>
                      <a:pt x="24177" y="216000"/>
                      <a:pt x="0" y="167647"/>
                      <a:pt x="0" y="108000"/>
                    </a:cubicBezTo>
                    <a:cubicBezTo>
                      <a:pt x="0" y="48353"/>
                      <a:pt x="24177" y="0"/>
                      <a:pt x="54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6765486" y="5309279"/>
                <a:ext cx="108000" cy="21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>
              <a:off x="6401473" y="2582065"/>
              <a:ext cx="30243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8016573" y="2371175"/>
              <a:ext cx="216000" cy="2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7548143" y="2003905"/>
              <a:ext cx="212412" cy="2290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H="1">
              <a:off x="7602644" y="2373232"/>
              <a:ext cx="2167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7392647" y="2545357"/>
              <a:ext cx="144000" cy="7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7533451" y="2545357"/>
              <a:ext cx="108000" cy="72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 rot="18000000">
              <a:off x="7915643" y="1685458"/>
              <a:ext cx="1334323" cy="218513"/>
              <a:chOff x="5539163" y="5309279"/>
              <a:chExt cx="1334323" cy="218513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5539163" y="5309279"/>
                <a:ext cx="1278223" cy="216024"/>
                <a:chOff x="7138279" y="1702758"/>
                <a:chExt cx="1278223" cy="216024"/>
              </a:xfrm>
            </p:grpSpPr>
            <p:sp>
              <p:nvSpPr>
                <p:cNvPr id="72" name="타원 71"/>
                <p:cNvSpPr/>
                <p:nvPr/>
              </p:nvSpPr>
              <p:spPr>
                <a:xfrm>
                  <a:off x="7138279" y="1799969"/>
                  <a:ext cx="72000" cy="216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73" name="이등변 삼각형 72"/>
                <p:cNvSpPr/>
                <p:nvPr/>
              </p:nvSpPr>
              <p:spPr>
                <a:xfrm rot="16200000">
                  <a:off x="7174682" y="1702758"/>
                  <a:ext cx="216024" cy="21602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sp>
              <p:nvSpPr>
                <p:cNvPr id="74" name="자유형 73"/>
                <p:cNvSpPr/>
                <p:nvPr/>
              </p:nvSpPr>
              <p:spPr>
                <a:xfrm>
                  <a:off x="7352661" y="1702758"/>
                  <a:ext cx="1063841" cy="216024"/>
                </a:xfrm>
                <a:custGeom>
                  <a:avLst/>
                  <a:gdLst>
                    <a:gd name="connsiteX0" fmla="*/ 54000 w 1063841"/>
                    <a:gd name="connsiteY0" fmla="*/ 0 h 216024"/>
                    <a:gd name="connsiteX1" fmla="*/ 55729 w 1063841"/>
                    <a:gd name="connsiteY1" fmla="*/ 698 h 216024"/>
                    <a:gd name="connsiteX2" fmla="*/ 55729 w 1063841"/>
                    <a:gd name="connsiteY2" fmla="*/ 0 h 216024"/>
                    <a:gd name="connsiteX3" fmla="*/ 1063841 w 1063841"/>
                    <a:gd name="connsiteY3" fmla="*/ 0 h 216024"/>
                    <a:gd name="connsiteX4" fmla="*/ 1063841 w 1063841"/>
                    <a:gd name="connsiteY4" fmla="*/ 216024 h 216024"/>
                    <a:gd name="connsiteX5" fmla="*/ 55729 w 1063841"/>
                    <a:gd name="connsiteY5" fmla="*/ 216024 h 216024"/>
                    <a:gd name="connsiteX6" fmla="*/ 55729 w 1063841"/>
                    <a:gd name="connsiteY6" fmla="*/ 215302 h 216024"/>
                    <a:gd name="connsiteX7" fmla="*/ 54000 w 1063841"/>
                    <a:gd name="connsiteY7" fmla="*/ 216000 h 216024"/>
                    <a:gd name="connsiteX8" fmla="*/ 0 w 1063841"/>
                    <a:gd name="connsiteY8" fmla="*/ 108000 h 216024"/>
                    <a:gd name="connsiteX9" fmla="*/ 54000 w 1063841"/>
                    <a:gd name="connsiteY9" fmla="*/ 0 h 216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63841" h="216024">
                      <a:moveTo>
                        <a:pt x="54000" y="0"/>
                      </a:moveTo>
                      <a:lnTo>
                        <a:pt x="55729" y="698"/>
                      </a:lnTo>
                      <a:lnTo>
                        <a:pt x="55729" y="0"/>
                      </a:lnTo>
                      <a:lnTo>
                        <a:pt x="1063841" y="0"/>
                      </a:lnTo>
                      <a:lnTo>
                        <a:pt x="1063841" y="216024"/>
                      </a:lnTo>
                      <a:lnTo>
                        <a:pt x="55729" y="216024"/>
                      </a:lnTo>
                      <a:lnTo>
                        <a:pt x="55729" y="215302"/>
                      </a:lnTo>
                      <a:lnTo>
                        <a:pt x="54000" y="216000"/>
                      </a:lnTo>
                      <a:cubicBezTo>
                        <a:pt x="24177" y="216000"/>
                        <a:pt x="0" y="167647"/>
                        <a:pt x="0" y="108000"/>
                      </a:cubicBezTo>
                      <a:cubicBezTo>
                        <a:pt x="0" y="48353"/>
                        <a:pt x="24177" y="0"/>
                        <a:pt x="54000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</p:grpSp>
          <p:sp>
            <p:nvSpPr>
              <p:cNvPr id="70" name="자유형 69"/>
              <p:cNvSpPr/>
              <p:nvPr/>
            </p:nvSpPr>
            <p:spPr>
              <a:xfrm>
                <a:off x="5797701" y="5309279"/>
                <a:ext cx="1019686" cy="218513"/>
              </a:xfrm>
              <a:custGeom>
                <a:avLst/>
                <a:gdLst>
                  <a:gd name="connsiteX0" fmla="*/ 54000 w 1063841"/>
                  <a:gd name="connsiteY0" fmla="*/ 0 h 216024"/>
                  <a:gd name="connsiteX1" fmla="*/ 55729 w 1063841"/>
                  <a:gd name="connsiteY1" fmla="*/ 698 h 216024"/>
                  <a:gd name="connsiteX2" fmla="*/ 55729 w 1063841"/>
                  <a:gd name="connsiteY2" fmla="*/ 0 h 216024"/>
                  <a:gd name="connsiteX3" fmla="*/ 1063841 w 1063841"/>
                  <a:gd name="connsiteY3" fmla="*/ 0 h 216024"/>
                  <a:gd name="connsiteX4" fmla="*/ 1063841 w 1063841"/>
                  <a:gd name="connsiteY4" fmla="*/ 216024 h 216024"/>
                  <a:gd name="connsiteX5" fmla="*/ 55729 w 1063841"/>
                  <a:gd name="connsiteY5" fmla="*/ 216024 h 216024"/>
                  <a:gd name="connsiteX6" fmla="*/ 55729 w 1063841"/>
                  <a:gd name="connsiteY6" fmla="*/ 215302 h 216024"/>
                  <a:gd name="connsiteX7" fmla="*/ 54000 w 1063841"/>
                  <a:gd name="connsiteY7" fmla="*/ 216000 h 216024"/>
                  <a:gd name="connsiteX8" fmla="*/ 0 w 1063841"/>
                  <a:gd name="connsiteY8" fmla="*/ 108000 h 216024"/>
                  <a:gd name="connsiteX9" fmla="*/ 54000 w 1063841"/>
                  <a:gd name="connsiteY9" fmla="*/ 0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63841" h="216024">
                    <a:moveTo>
                      <a:pt x="54000" y="0"/>
                    </a:moveTo>
                    <a:lnTo>
                      <a:pt x="55729" y="698"/>
                    </a:lnTo>
                    <a:lnTo>
                      <a:pt x="55729" y="0"/>
                    </a:lnTo>
                    <a:lnTo>
                      <a:pt x="1063841" y="0"/>
                    </a:lnTo>
                    <a:lnTo>
                      <a:pt x="1063841" y="216024"/>
                    </a:lnTo>
                    <a:lnTo>
                      <a:pt x="55729" y="216024"/>
                    </a:lnTo>
                    <a:lnTo>
                      <a:pt x="55729" y="215302"/>
                    </a:lnTo>
                    <a:lnTo>
                      <a:pt x="54000" y="216000"/>
                    </a:lnTo>
                    <a:cubicBezTo>
                      <a:pt x="24177" y="216000"/>
                      <a:pt x="0" y="167647"/>
                      <a:pt x="0" y="108000"/>
                    </a:cubicBezTo>
                    <a:cubicBezTo>
                      <a:pt x="0" y="48353"/>
                      <a:pt x="24177" y="0"/>
                      <a:pt x="54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6765486" y="5309279"/>
                <a:ext cx="108000" cy="21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cxnSp>
          <p:nvCxnSpPr>
            <p:cNvPr id="64" name="직선 연결선 63"/>
            <p:cNvCxnSpPr/>
            <p:nvPr/>
          </p:nvCxnSpPr>
          <p:spPr>
            <a:xfrm flipH="1">
              <a:off x="8375528" y="2161428"/>
              <a:ext cx="2954" cy="432000"/>
            </a:xfrm>
            <a:prstGeom prst="line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H="1">
              <a:off x="8468965" y="2274491"/>
              <a:ext cx="0" cy="324000"/>
            </a:xfrm>
            <a:prstGeom prst="line">
              <a:avLst/>
            </a:prstGeom>
            <a:ln w="1270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/>
            <p:cNvSpPr/>
            <p:nvPr/>
          </p:nvSpPr>
          <p:spPr>
            <a:xfrm>
              <a:off x="8401046" y="2545357"/>
              <a:ext cx="144000" cy="72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8307609" y="2545357"/>
              <a:ext cx="144000" cy="72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8205952" y="2545357"/>
              <a:ext cx="108000" cy="72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7462857" y="2273836"/>
              <a:ext cx="0" cy="288000"/>
            </a:xfrm>
            <a:prstGeom prst="line">
              <a:avLst/>
            </a:prstGeom>
            <a:ln w="12700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1156257" y="4633136"/>
            <a:ext cx="8260950" cy="1234900"/>
            <a:chOff x="1156257" y="4633136"/>
            <a:chExt cx="8260950" cy="1234900"/>
          </a:xfrm>
        </p:grpSpPr>
        <p:sp>
          <p:nvSpPr>
            <p:cNvPr id="10" name="직사각형 9"/>
            <p:cNvSpPr/>
            <p:nvPr/>
          </p:nvSpPr>
          <p:spPr>
            <a:xfrm>
              <a:off x="1956446" y="5621815"/>
              <a:ext cx="9605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&lt; </a:t>
              </a:r>
              <a:r>
                <a:rPr lang="ko-KR" altLang="en-US" sz="1000" b="1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정위상</a:t>
              </a:r>
              <a:r>
                <a:rPr lang="en-US" altLang="ko-KR" sz="1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en-US" altLang="ko-KR" sz="1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0 &gt;</a:t>
              </a:r>
              <a:endParaRPr lang="ko-KR" altLang="en-US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807419" y="5621815"/>
              <a:ext cx="9557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&lt; </a:t>
              </a:r>
              <a:r>
                <a:rPr lang="ko-KR" altLang="en-US" sz="1000" b="1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역위상</a:t>
              </a:r>
              <a:r>
                <a:rPr lang="en-US" altLang="ko-KR" sz="1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en-US" altLang="ko-KR" sz="1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1 &gt;</a:t>
              </a:r>
              <a:endParaRPr lang="ko-KR" altLang="en-US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655042" y="5621815"/>
              <a:ext cx="9605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&lt; </a:t>
              </a:r>
              <a:r>
                <a:rPr lang="ko-KR" altLang="en-US" sz="1000" b="1" dirty="0" err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미출력</a:t>
              </a:r>
              <a:r>
                <a:rPr lang="ko-KR" altLang="en-US" sz="1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: </a:t>
              </a:r>
              <a:r>
                <a:rPr lang="en-US" altLang="ko-KR" sz="1000" b="1" dirty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2</a:t>
              </a:r>
              <a:r>
                <a:rPr lang="en-US" altLang="ko-KR" sz="1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 &gt;</a:t>
              </a:r>
              <a:endParaRPr lang="ko-KR" altLang="en-US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156257" y="4633136"/>
              <a:ext cx="2560896" cy="1008000"/>
              <a:chOff x="1146732" y="4633136"/>
              <a:chExt cx="2560896" cy="1008000"/>
            </a:xfrm>
          </p:grpSpPr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42828" y="4633136"/>
                <a:ext cx="1164800" cy="1008000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 rotWithShape="1">
              <a:blip r:embed="rId3"/>
              <a:srcRect l="926" t="186" r="65538" b="1745"/>
              <a:stretch/>
            </p:blipFill>
            <p:spPr>
              <a:xfrm>
                <a:off x="1146732" y="4633136"/>
                <a:ext cx="1388406" cy="1008000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4003909" y="4633136"/>
              <a:ext cx="2562731" cy="1008000"/>
              <a:chOff x="4131133" y="4633136"/>
              <a:chExt cx="2562731" cy="1008000"/>
            </a:xfrm>
          </p:grpSpPr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9064" y="4633136"/>
                <a:ext cx="1164800" cy="1008000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 rotWithShape="1">
              <a:blip r:embed="rId3"/>
              <a:srcRect l="33492" t="186" r="32972" b="1745"/>
              <a:stretch/>
            </p:blipFill>
            <p:spPr>
              <a:xfrm>
                <a:off x="4131133" y="4633136"/>
                <a:ext cx="1388406" cy="1008000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</p:grpSp>
        <p:grpSp>
          <p:nvGrpSpPr>
            <p:cNvPr id="8" name="그룹 7"/>
            <p:cNvGrpSpPr/>
            <p:nvPr/>
          </p:nvGrpSpPr>
          <p:grpSpPr>
            <a:xfrm>
              <a:off x="6853396" y="4633136"/>
              <a:ext cx="2563811" cy="1008000"/>
              <a:chOff x="6838827" y="4633136"/>
              <a:chExt cx="2563811" cy="1008000"/>
            </a:xfrm>
          </p:grpSpPr>
          <p:pic>
            <p:nvPicPr>
              <p:cNvPr id="82" name="그림 81"/>
              <p:cNvPicPr>
                <a:picLocks noChangeAspect="1"/>
              </p:cNvPicPr>
              <p:nvPr/>
            </p:nvPicPr>
            <p:blipFill rotWithShape="1">
              <a:blip r:embed="rId3"/>
              <a:srcRect l="66059" t="495" r="405" b="1436"/>
              <a:stretch/>
            </p:blipFill>
            <p:spPr>
              <a:xfrm>
                <a:off x="6838827" y="4633136"/>
                <a:ext cx="1388406" cy="1008000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pic>
            <p:nvPicPr>
              <p:cNvPr id="85" name="그림 8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37838" y="4633136"/>
                <a:ext cx="1164800" cy="1008000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125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Pen Downlink </a:t>
            </a:r>
            <a:r>
              <a:rPr lang="ko-KR" altLang="en-US" dirty="0" smtClean="0"/>
              <a:t>신호</a:t>
            </a:r>
            <a:endParaRPr lang="en-US" altLang="ko-KR" dirty="0" smtClean="0"/>
          </a:p>
          <a:p>
            <a:pPr lvl="1"/>
            <a:r>
              <a:rPr lang="en-US" altLang="ko-KR" dirty="0"/>
              <a:t>Pen</a:t>
            </a:r>
            <a:r>
              <a:rPr lang="ko-KR" altLang="en-US" dirty="0"/>
              <a:t>에서 </a:t>
            </a:r>
            <a:r>
              <a:rPr lang="en-US" altLang="ko-KR" dirty="0"/>
              <a:t>Panel</a:t>
            </a:r>
            <a:r>
              <a:rPr lang="ko-KR" altLang="en-US" dirty="0"/>
              <a:t>로 보내는 신호 </a:t>
            </a:r>
            <a:r>
              <a:rPr lang="en-US" altLang="ko-KR" dirty="0"/>
              <a:t>( Tone / Pen Data )</a:t>
            </a:r>
          </a:p>
          <a:p>
            <a:pPr lvl="2"/>
            <a:r>
              <a:rPr lang="en-US" altLang="ko-KR" dirty="0" smtClean="0"/>
              <a:t>Beacon </a:t>
            </a:r>
            <a:r>
              <a:rPr lang="ko-KR" altLang="en-US" dirty="0" smtClean="0"/>
              <a:t>정보와</a:t>
            </a:r>
            <a:r>
              <a:rPr lang="en-US" altLang="ko-KR" dirty="0" smtClean="0"/>
              <a:t> Pen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( Hover / Contact )</a:t>
            </a:r>
            <a:r>
              <a:rPr lang="ko-KR" altLang="en-US" dirty="0" smtClean="0"/>
              <a:t>에 따라 다른 신호를 출력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Pen Data Packet</a:t>
            </a:r>
          </a:p>
          <a:p>
            <a:pPr lvl="4"/>
            <a:r>
              <a:rPr lang="en-US" altLang="ko-KR" dirty="0" smtClean="0"/>
              <a:t>Pressure / Switch On/Off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/ Battery </a:t>
            </a:r>
            <a:r>
              <a:rPr lang="ko-KR" altLang="en-US" dirty="0" smtClean="0"/>
              <a:t>정보를 포함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Contact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정보를 전달 </a:t>
            </a:r>
            <a:r>
              <a:rPr lang="en-US" altLang="ko-KR" dirty="0" smtClean="0"/>
              <a:t>( 22Bit ) </a:t>
            </a:r>
          </a:p>
          <a:p>
            <a:pPr lvl="4"/>
            <a:endParaRPr lang="en-US" altLang="ko-KR" dirty="0" smtClean="0"/>
          </a:p>
          <a:p>
            <a:pPr lvl="4"/>
            <a:endParaRPr lang="en-US" altLang="ko-KR" dirty="0"/>
          </a:p>
          <a:p>
            <a:pPr lvl="4"/>
            <a:endParaRPr lang="en-US" altLang="ko-KR" dirty="0" smtClean="0"/>
          </a:p>
          <a:p>
            <a:pPr lvl="4"/>
            <a:endParaRPr lang="en-US" altLang="ko-KR" dirty="0"/>
          </a:p>
          <a:p>
            <a:pPr lvl="4"/>
            <a:endParaRPr lang="en-US" altLang="ko-KR" dirty="0" smtClean="0"/>
          </a:p>
          <a:p>
            <a:pPr lvl="4"/>
            <a:r>
              <a:rPr lang="en-US" altLang="ko-KR" dirty="0" smtClean="0"/>
              <a:t>Hover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: Contact </a:t>
            </a:r>
            <a:r>
              <a:rPr lang="ko-KR" altLang="en-US" dirty="0" smtClean="0"/>
              <a:t>대비 신호가 약해 간단한 정보만 전달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4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Wacom Pen 3.0i Protocol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54284"/>
              </p:ext>
            </p:extLst>
          </p:nvPr>
        </p:nvGraphicFramePr>
        <p:xfrm>
          <a:off x="1146732" y="4354235"/>
          <a:ext cx="8280000" cy="17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59111213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7549022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4689639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9124769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8082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1908851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3355673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96833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990754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8880453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523013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233156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9463666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277774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232067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392929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79530101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Pen</a:t>
                      </a: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Data-A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Data-B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8311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D5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D6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D7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D8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D9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D15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1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Hover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Switch1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Inv. Switch1</a:t>
                      </a:r>
                      <a:endParaRPr lang="ko-KR" altLang="en-US" sz="80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Switch2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Inv. Switch2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075547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Pen</a:t>
                      </a: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Data-C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Data-D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9865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D5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D6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D7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D8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D9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D15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6191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Hover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Battery</a:t>
                      </a:r>
                      <a:r>
                        <a:rPr lang="en-US" altLang="ko-KR" sz="8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1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Inv</a:t>
                      </a:r>
                      <a:r>
                        <a:rPr lang="en-US" altLang="ko-KR" sz="8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. </a:t>
                      </a:r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Battery</a:t>
                      </a:r>
                      <a:r>
                        <a:rPr lang="en-US" altLang="ko-KR" sz="8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1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Battery</a:t>
                      </a:r>
                      <a:r>
                        <a:rPr lang="en-US" altLang="ko-KR" sz="8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Inv.</a:t>
                      </a:r>
                      <a:r>
                        <a:rPr lang="en-US" altLang="ko-KR" sz="8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Battery</a:t>
                      </a:r>
                      <a:r>
                        <a:rPr lang="en-US" altLang="ko-KR" sz="8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2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98821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99296"/>
              </p:ext>
            </p:extLst>
          </p:nvPr>
        </p:nvGraphicFramePr>
        <p:xfrm>
          <a:off x="1146737" y="2872510"/>
          <a:ext cx="8280000" cy="115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59111213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7549022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46896397"/>
                    </a:ext>
                  </a:extLst>
                </a:gridCol>
                <a:gridCol w="312000">
                  <a:extLst>
                    <a:ext uri="{9D8B030D-6E8A-4147-A177-3AD203B41FA5}">
                      <a16:colId xmlns:a16="http://schemas.microsoft.com/office/drawing/2014/main" val="891247693"/>
                    </a:ext>
                  </a:extLst>
                </a:gridCol>
                <a:gridCol w="156000">
                  <a:extLst>
                    <a:ext uri="{9D8B030D-6E8A-4147-A177-3AD203B41FA5}">
                      <a16:colId xmlns:a16="http://schemas.microsoft.com/office/drawing/2014/main" val="4062699179"/>
                    </a:ext>
                  </a:extLst>
                </a:gridCol>
                <a:gridCol w="156000">
                  <a:extLst>
                    <a:ext uri="{9D8B030D-6E8A-4147-A177-3AD203B41FA5}">
                      <a16:colId xmlns:a16="http://schemas.microsoft.com/office/drawing/2014/main" val="629808284"/>
                    </a:ext>
                  </a:extLst>
                </a:gridCol>
                <a:gridCol w="312000">
                  <a:extLst>
                    <a:ext uri="{9D8B030D-6E8A-4147-A177-3AD203B41FA5}">
                      <a16:colId xmlns:a16="http://schemas.microsoft.com/office/drawing/2014/main" val="4021725569"/>
                    </a:ext>
                  </a:extLst>
                </a:gridCol>
                <a:gridCol w="312000">
                  <a:extLst>
                    <a:ext uri="{9D8B030D-6E8A-4147-A177-3AD203B41FA5}">
                      <a16:colId xmlns:a16="http://schemas.microsoft.com/office/drawing/2014/main" val="619088519"/>
                    </a:ext>
                  </a:extLst>
                </a:gridCol>
                <a:gridCol w="156000">
                  <a:extLst>
                    <a:ext uri="{9D8B030D-6E8A-4147-A177-3AD203B41FA5}">
                      <a16:colId xmlns:a16="http://schemas.microsoft.com/office/drawing/2014/main" val="237318698"/>
                    </a:ext>
                  </a:extLst>
                </a:gridCol>
                <a:gridCol w="156000">
                  <a:extLst>
                    <a:ext uri="{9D8B030D-6E8A-4147-A177-3AD203B41FA5}">
                      <a16:colId xmlns:a16="http://schemas.microsoft.com/office/drawing/2014/main" val="433556734"/>
                    </a:ext>
                  </a:extLst>
                </a:gridCol>
                <a:gridCol w="312000">
                  <a:extLst>
                    <a:ext uri="{9D8B030D-6E8A-4147-A177-3AD203B41FA5}">
                      <a16:colId xmlns:a16="http://schemas.microsoft.com/office/drawing/2014/main" val="100395499"/>
                    </a:ext>
                  </a:extLst>
                </a:gridCol>
                <a:gridCol w="312000">
                  <a:extLst>
                    <a:ext uri="{9D8B030D-6E8A-4147-A177-3AD203B41FA5}">
                      <a16:colId xmlns:a16="http://schemas.microsoft.com/office/drawing/2014/main" val="239683326"/>
                    </a:ext>
                  </a:extLst>
                </a:gridCol>
                <a:gridCol w="156000">
                  <a:extLst>
                    <a:ext uri="{9D8B030D-6E8A-4147-A177-3AD203B41FA5}">
                      <a16:colId xmlns:a16="http://schemas.microsoft.com/office/drawing/2014/main" val="665670680"/>
                    </a:ext>
                  </a:extLst>
                </a:gridCol>
                <a:gridCol w="156000">
                  <a:extLst>
                    <a:ext uri="{9D8B030D-6E8A-4147-A177-3AD203B41FA5}">
                      <a16:colId xmlns:a16="http://schemas.microsoft.com/office/drawing/2014/main" val="1199075422"/>
                    </a:ext>
                  </a:extLst>
                </a:gridCol>
                <a:gridCol w="312000">
                  <a:extLst>
                    <a:ext uri="{9D8B030D-6E8A-4147-A177-3AD203B41FA5}">
                      <a16:colId xmlns:a16="http://schemas.microsoft.com/office/drawing/2014/main" val="7081505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8880453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52301357"/>
                    </a:ext>
                  </a:extLst>
                </a:gridCol>
                <a:gridCol w="312000">
                  <a:extLst>
                    <a:ext uri="{9D8B030D-6E8A-4147-A177-3AD203B41FA5}">
                      <a16:colId xmlns:a16="http://schemas.microsoft.com/office/drawing/2014/main" val="723315626"/>
                    </a:ext>
                  </a:extLst>
                </a:gridCol>
                <a:gridCol w="156000">
                  <a:extLst>
                    <a:ext uri="{9D8B030D-6E8A-4147-A177-3AD203B41FA5}">
                      <a16:colId xmlns:a16="http://schemas.microsoft.com/office/drawing/2014/main" val="188304009"/>
                    </a:ext>
                  </a:extLst>
                </a:gridCol>
                <a:gridCol w="156000">
                  <a:extLst>
                    <a:ext uri="{9D8B030D-6E8A-4147-A177-3AD203B41FA5}">
                      <a16:colId xmlns:a16="http://schemas.microsoft.com/office/drawing/2014/main" val="946366601"/>
                    </a:ext>
                  </a:extLst>
                </a:gridCol>
                <a:gridCol w="312000">
                  <a:extLst>
                    <a:ext uri="{9D8B030D-6E8A-4147-A177-3AD203B41FA5}">
                      <a16:colId xmlns:a16="http://schemas.microsoft.com/office/drawing/2014/main" val="107163080"/>
                    </a:ext>
                  </a:extLst>
                </a:gridCol>
                <a:gridCol w="312000">
                  <a:extLst>
                    <a:ext uri="{9D8B030D-6E8A-4147-A177-3AD203B41FA5}">
                      <a16:colId xmlns:a16="http://schemas.microsoft.com/office/drawing/2014/main" val="82777748"/>
                    </a:ext>
                  </a:extLst>
                </a:gridCol>
                <a:gridCol w="156000">
                  <a:extLst>
                    <a:ext uri="{9D8B030D-6E8A-4147-A177-3AD203B41FA5}">
                      <a16:colId xmlns:a16="http://schemas.microsoft.com/office/drawing/2014/main" val="1001503989"/>
                    </a:ext>
                  </a:extLst>
                </a:gridCol>
                <a:gridCol w="156000">
                  <a:extLst>
                    <a:ext uri="{9D8B030D-6E8A-4147-A177-3AD203B41FA5}">
                      <a16:colId xmlns:a16="http://schemas.microsoft.com/office/drawing/2014/main" val="3023206708"/>
                    </a:ext>
                  </a:extLst>
                </a:gridCol>
                <a:gridCol w="312000">
                  <a:extLst>
                    <a:ext uri="{9D8B030D-6E8A-4147-A177-3AD203B41FA5}">
                      <a16:colId xmlns:a16="http://schemas.microsoft.com/office/drawing/2014/main" val="3033952346"/>
                    </a:ext>
                  </a:extLst>
                </a:gridCol>
                <a:gridCol w="312000">
                  <a:extLst>
                    <a:ext uri="{9D8B030D-6E8A-4147-A177-3AD203B41FA5}">
                      <a16:colId xmlns:a16="http://schemas.microsoft.com/office/drawing/2014/main" val="2539292975"/>
                    </a:ext>
                  </a:extLst>
                </a:gridCol>
                <a:gridCol w="156000">
                  <a:extLst>
                    <a:ext uri="{9D8B030D-6E8A-4147-A177-3AD203B41FA5}">
                      <a16:colId xmlns:a16="http://schemas.microsoft.com/office/drawing/2014/main" val="3720652323"/>
                    </a:ext>
                  </a:extLst>
                </a:gridCol>
                <a:gridCol w="156000">
                  <a:extLst>
                    <a:ext uri="{9D8B030D-6E8A-4147-A177-3AD203B41FA5}">
                      <a16:colId xmlns:a16="http://schemas.microsoft.com/office/drawing/2014/main" val="3795301012"/>
                    </a:ext>
                  </a:extLst>
                </a:gridCol>
                <a:gridCol w="312000">
                  <a:extLst>
                    <a:ext uri="{9D8B030D-6E8A-4147-A177-3AD203B41FA5}">
                      <a16:colId xmlns:a16="http://schemas.microsoft.com/office/drawing/2014/main" val="2809608544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Pen</a:t>
                      </a:r>
                    </a:p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Data-A /</a:t>
                      </a:r>
                      <a:r>
                        <a:rPr lang="en-US" altLang="ko-KR" sz="900" b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Data-</a:t>
                      </a:r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C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Data-B / Data-D</a:t>
                      </a:r>
                      <a:endParaRPr lang="ko-KR" altLang="en-US" sz="9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8311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D5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D6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D7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D8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D9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D10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D11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D12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D13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D14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D15</a:t>
                      </a:r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1097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Contact</a:t>
                      </a:r>
                      <a:endParaRPr lang="ko-KR" altLang="en-US" sz="90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B0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B1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B2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B3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B4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B5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B6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B7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B8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B9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B10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B11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B12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B13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B14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B15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B16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B17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B18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B19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B20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800" kern="0" spc="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B21</a:t>
                      </a:r>
                      <a:endParaRPr lang="ko-KR" altLang="en-US" sz="800" kern="0" spc="0" baseline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6155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80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80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Pressure ( LSB</a:t>
                      </a:r>
                      <a:r>
                        <a:rPr lang="en-US" altLang="ko-KR" sz="8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9Bit )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S1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S2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P (</a:t>
                      </a:r>
                      <a:r>
                        <a:rPr lang="en-US" altLang="ko-KR" sz="800" baseline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 MSB 3Bit )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Checksum</a:t>
                      </a:r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8809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01086"/>
              </p:ext>
            </p:extLst>
          </p:nvPr>
        </p:nvGraphicFramePr>
        <p:xfrm>
          <a:off x="5682736" y="2182991"/>
          <a:ext cx="3744001" cy="5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21">
                  <a:extLst>
                    <a:ext uri="{9D8B030D-6E8A-4147-A177-3AD203B41FA5}">
                      <a16:colId xmlns:a16="http://schemas.microsoft.com/office/drawing/2014/main" val="4041718827"/>
                    </a:ext>
                  </a:extLst>
                </a:gridCol>
                <a:gridCol w="423235">
                  <a:extLst>
                    <a:ext uri="{9D8B030D-6E8A-4147-A177-3AD203B41FA5}">
                      <a16:colId xmlns:a16="http://schemas.microsoft.com/office/drawing/2014/main" val="824206984"/>
                    </a:ext>
                  </a:extLst>
                </a:gridCol>
                <a:gridCol w="423235">
                  <a:extLst>
                    <a:ext uri="{9D8B030D-6E8A-4147-A177-3AD203B41FA5}">
                      <a16:colId xmlns:a16="http://schemas.microsoft.com/office/drawing/2014/main" val="104943327"/>
                    </a:ext>
                  </a:extLst>
                </a:gridCol>
                <a:gridCol w="423235">
                  <a:extLst>
                    <a:ext uri="{9D8B030D-6E8A-4147-A177-3AD203B41FA5}">
                      <a16:colId xmlns:a16="http://schemas.microsoft.com/office/drawing/2014/main" val="44259278"/>
                    </a:ext>
                  </a:extLst>
                </a:gridCol>
                <a:gridCol w="423235">
                  <a:extLst>
                    <a:ext uri="{9D8B030D-6E8A-4147-A177-3AD203B41FA5}">
                      <a16:colId xmlns:a16="http://schemas.microsoft.com/office/drawing/2014/main" val="3306748786"/>
                    </a:ext>
                  </a:extLst>
                </a:gridCol>
                <a:gridCol w="423235">
                  <a:extLst>
                    <a:ext uri="{9D8B030D-6E8A-4147-A177-3AD203B41FA5}">
                      <a16:colId xmlns:a16="http://schemas.microsoft.com/office/drawing/2014/main" val="474337383"/>
                    </a:ext>
                  </a:extLst>
                </a:gridCol>
                <a:gridCol w="423235">
                  <a:extLst>
                    <a:ext uri="{9D8B030D-6E8A-4147-A177-3AD203B41FA5}">
                      <a16:colId xmlns:a16="http://schemas.microsoft.com/office/drawing/2014/main" val="1110373792"/>
                    </a:ext>
                  </a:extLst>
                </a:gridCol>
                <a:gridCol w="423235">
                  <a:extLst>
                    <a:ext uri="{9D8B030D-6E8A-4147-A177-3AD203B41FA5}">
                      <a16:colId xmlns:a16="http://schemas.microsoft.com/office/drawing/2014/main" val="1652860041"/>
                    </a:ext>
                  </a:extLst>
                </a:gridCol>
                <a:gridCol w="423235">
                  <a:extLst>
                    <a:ext uri="{9D8B030D-6E8A-4147-A177-3AD203B41FA5}">
                      <a16:colId xmlns:a16="http://schemas.microsoft.com/office/drawing/2014/main" val="324623119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Beacon</a:t>
                      </a:r>
                      <a:endParaRPr lang="ko-KR" altLang="en-US" sz="7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LHB1</a:t>
                      </a:r>
                      <a:endParaRPr lang="ko-KR" altLang="en-US" sz="7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LHB2</a:t>
                      </a:r>
                      <a:endParaRPr lang="ko-KR" altLang="en-US" sz="7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LHB3</a:t>
                      </a:r>
                      <a:endParaRPr lang="ko-KR" altLang="en-US" sz="7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LHB4</a:t>
                      </a:r>
                      <a:endParaRPr lang="ko-KR" altLang="en-US" sz="7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LHB5</a:t>
                      </a:r>
                      <a:endParaRPr lang="ko-KR" altLang="en-US" sz="7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LHB6</a:t>
                      </a:r>
                      <a:endParaRPr lang="ko-KR" altLang="en-US" sz="7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LHB7</a:t>
                      </a:r>
                      <a:endParaRPr lang="ko-KR" altLang="en-US" sz="7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LHB8</a:t>
                      </a:r>
                      <a:endParaRPr lang="ko-KR" altLang="en-US" sz="700" b="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176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Default</a:t>
                      </a:r>
                      <a:endParaRPr lang="ko-KR" altLang="en-US" sz="7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Data-A</a:t>
                      </a:r>
                      <a:endParaRPr lang="ko-KR" altLang="en-US" sz="7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Tone</a:t>
                      </a:r>
                      <a:endParaRPr lang="ko-KR" altLang="en-US" sz="7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Data-B</a:t>
                      </a:r>
                      <a:endParaRPr lang="ko-KR" altLang="en-US" sz="7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Data-C</a:t>
                      </a:r>
                      <a:endParaRPr lang="ko-KR" altLang="en-US" sz="7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LG스마트체2.0 SemiBold" panose="020B0600000101010101" pitchFamily="50" charset="-127"/>
                          <a:ea typeface="LG스마트체2.0 SemiBold" panose="020B0600000101010101" pitchFamily="50" charset="-127"/>
                        </a:rPr>
                        <a:t>Data-D</a:t>
                      </a:r>
                      <a:endParaRPr lang="ko-KR" altLang="en-US" sz="700" dirty="0">
                        <a:latin typeface="LG스마트체2.0 SemiBold" panose="020B0600000101010101" pitchFamily="50" charset="-127"/>
                        <a:ea typeface="LG스마트체2.0 Semi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27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4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Uplink Missing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Uplink </a:t>
            </a:r>
            <a:r>
              <a:rPr lang="ko-KR" altLang="en-US" dirty="0" smtClean="0"/>
              <a:t>신호를 놓친 경우</a:t>
            </a:r>
            <a:r>
              <a:rPr lang="en-US" altLang="ko-KR" dirty="0" smtClean="0"/>
              <a:t>, </a:t>
            </a:r>
            <a:r>
              <a:rPr lang="en-US" altLang="ko-KR" dirty="0"/>
              <a:t>Pen </a:t>
            </a:r>
            <a:r>
              <a:rPr lang="ko-KR" altLang="en-US" dirty="0"/>
              <a:t>끊김 </a:t>
            </a:r>
            <a:r>
              <a:rPr lang="ko-KR" altLang="en-US" dirty="0" smtClean="0"/>
              <a:t>방지를 위해 </a:t>
            </a:r>
            <a:r>
              <a:rPr lang="en-US" altLang="ko-KR" dirty="0" smtClean="0"/>
              <a:t>Tone </a:t>
            </a:r>
            <a:r>
              <a:rPr lang="ko-KR" altLang="en-US" dirty="0" smtClean="0"/>
              <a:t>신호를 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Uplink</a:t>
            </a:r>
            <a:r>
              <a:rPr lang="ko-KR" altLang="en-US" dirty="0" smtClean="0"/>
              <a:t>를 놓친 시점부터 마지막 </a:t>
            </a:r>
            <a:r>
              <a:rPr lang="en-US" altLang="ko-KR" dirty="0" smtClean="0"/>
              <a:t>LHB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Tone </a:t>
            </a:r>
            <a:r>
              <a:rPr lang="ko-KR" altLang="en-US" dirty="0" smtClean="0"/>
              <a:t>신호를 출력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비동기로 출력되는 신호로 </a:t>
            </a:r>
            <a:r>
              <a:rPr lang="en-US" altLang="ko-KR" dirty="0" smtClean="0"/>
              <a:t>LHB</a:t>
            </a:r>
            <a:r>
              <a:rPr lang="ko-KR" altLang="en-US" dirty="0" smtClean="0"/>
              <a:t>별로 값이 다르나 </a:t>
            </a:r>
            <a:r>
              <a:rPr lang="en-US" altLang="ko-KR" dirty="0" smtClean="0"/>
              <a:t>LHB 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Symbol</a:t>
            </a:r>
            <a:r>
              <a:rPr lang="ko-KR" altLang="en-US" dirty="0" smtClean="0"/>
              <a:t>별 값은 동일</a:t>
            </a:r>
            <a:endParaRPr lang="en-US" altLang="ko-KR" dirty="0"/>
          </a:p>
          <a:p>
            <a:pPr lvl="4"/>
            <a:r>
              <a:rPr lang="en-US" altLang="ko-KR" dirty="0" smtClean="0"/>
              <a:t>Tone </a:t>
            </a:r>
            <a:r>
              <a:rPr lang="ko-KR" altLang="en-US" dirty="0" smtClean="0"/>
              <a:t>신호 출력 예시 </a:t>
            </a:r>
            <a:r>
              <a:rPr lang="en-US" altLang="ko-KR" dirty="0" smtClean="0"/>
              <a:t>( 111kHz 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3"/>
            <a:endParaRPr lang="en-US" altLang="ko-KR" dirty="0"/>
          </a:p>
          <a:p>
            <a:pPr lvl="4"/>
            <a:r>
              <a:rPr lang="en-US" altLang="ko-KR" dirty="0" smtClean="0"/>
              <a:t>Ping Missing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Tone </a:t>
            </a:r>
            <a:r>
              <a:rPr lang="ko-KR" altLang="en-US" dirty="0" smtClean="0"/>
              <a:t>신호 출력 예시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3"/>
            <a:endParaRPr lang="en-US" altLang="ko-KR" dirty="0" smtClean="0"/>
          </a:p>
          <a:p>
            <a:pPr lvl="4"/>
            <a:r>
              <a:rPr lang="en-US" altLang="ko-KR" dirty="0" smtClean="0"/>
              <a:t>Beacon Missing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Tone </a:t>
            </a:r>
            <a:r>
              <a:rPr lang="ko-KR" altLang="en-US" dirty="0" smtClean="0"/>
              <a:t>신호 출력 예시</a:t>
            </a:r>
            <a:endParaRPr lang="en-US" altLang="ko-KR" dirty="0" smtClean="0"/>
          </a:p>
          <a:p>
            <a:pPr lvl="4"/>
            <a:endParaRPr lang="en-US" altLang="ko-KR" dirty="0"/>
          </a:p>
          <a:p>
            <a:pPr lvl="4"/>
            <a:endParaRPr lang="en-US" altLang="ko-KR" dirty="0" smtClean="0"/>
          </a:p>
          <a:p>
            <a:pPr lvl="4"/>
            <a:endParaRPr lang="en-US" altLang="ko-KR" dirty="0"/>
          </a:p>
          <a:p>
            <a:pPr lvl="4"/>
            <a:endParaRPr lang="en-US" altLang="ko-KR" dirty="0" smtClean="0"/>
          </a:p>
          <a:p>
            <a:pPr lvl="4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Wacom Pen 3.0i Protocol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1136576" y="4058749"/>
            <a:ext cx="7200000" cy="1150113"/>
            <a:chOff x="1136576" y="4041118"/>
            <a:chExt cx="7200000" cy="115011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6576" y="4041118"/>
              <a:ext cx="7200000" cy="115011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</p:pic>
        <p:grpSp>
          <p:nvGrpSpPr>
            <p:cNvPr id="21" name="그룹 20"/>
            <p:cNvGrpSpPr/>
            <p:nvPr/>
          </p:nvGrpSpPr>
          <p:grpSpPr>
            <a:xfrm>
              <a:off x="6089100" y="4314335"/>
              <a:ext cx="612668" cy="524504"/>
              <a:chOff x="6089100" y="4063214"/>
              <a:chExt cx="612668" cy="52450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089100" y="4063214"/>
                <a:ext cx="61266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 dirty="0" smtClean="0">
                    <a:solidFill>
                      <a:srgbClr val="FFFF00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Ping Error</a:t>
                </a: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6276621" y="4227718"/>
                <a:ext cx="237626" cy="360000"/>
              </a:xfrm>
              <a:prstGeom prst="round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32" y="2636912"/>
            <a:ext cx="7200000" cy="11486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115" y="2636174"/>
            <a:ext cx="989537" cy="3996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43" name="그룹 42"/>
          <p:cNvGrpSpPr/>
          <p:nvPr/>
        </p:nvGrpSpPr>
        <p:grpSpPr>
          <a:xfrm>
            <a:off x="7185368" y="1404463"/>
            <a:ext cx="2250284" cy="1199022"/>
            <a:chOff x="7185368" y="1393639"/>
            <a:chExt cx="2250284" cy="1199022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5368" y="1393639"/>
              <a:ext cx="1080000" cy="98016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55652" y="1393639"/>
              <a:ext cx="1080000" cy="98016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41" name="직사각형 40"/>
            <p:cNvSpPr/>
            <p:nvPr/>
          </p:nvSpPr>
          <p:spPr>
            <a:xfrm>
              <a:off x="7360524" y="2346439"/>
              <a:ext cx="72968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&lt; 2LHB &gt;</a:t>
              </a:r>
              <a:endParaRPr lang="ko-KR" altLang="en-US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530809" y="2346440"/>
              <a:ext cx="7296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 dirty="0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&lt; 4LHB &gt;</a:t>
              </a:r>
              <a:endParaRPr lang="ko-KR" altLang="en-US" sz="1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36576" y="5482061"/>
            <a:ext cx="7200000" cy="1150113"/>
            <a:chOff x="1136576" y="5482061"/>
            <a:chExt cx="7200000" cy="115011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6576" y="5482061"/>
              <a:ext cx="7200000" cy="1150113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grpSp>
          <p:nvGrpSpPr>
            <p:cNvPr id="24" name="그룹 23"/>
            <p:cNvGrpSpPr/>
            <p:nvPr/>
          </p:nvGrpSpPr>
          <p:grpSpPr>
            <a:xfrm>
              <a:off x="2630101" y="5756686"/>
              <a:ext cx="737702" cy="524504"/>
              <a:chOff x="6026586" y="4063214"/>
              <a:chExt cx="737702" cy="524504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026586" y="4063214"/>
                <a:ext cx="7377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 dirty="0" smtClean="0">
                    <a:solidFill>
                      <a:srgbClr val="FFFF00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Beacon Error</a:t>
                </a: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6276621" y="4227718"/>
                <a:ext cx="237626" cy="360000"/>
              </a:xfrm>
              <a:prstGeom prst="round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3469741" y="5756686"/>
              <a:ext cx="413896" cy="812504"/>
              <a:chOff x="3469741" y="5756686"/>
              <a:chExt cx="413896" cy="81250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469741" y="5756686"/>
                <a:ext cx="41389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 dirty="0" smtClean="0">
                    <a:solidFill>
                      <a:srgbClr val="F030E2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2LHB</a:t>
                </a:r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3557876" y="5921190"/>
                <a:ext cx="237626" cy="648000"/>
              </a:xfrm>
              <a:prstGeom prst="roundRect">
                <a:avLst/>
              </a:prstGeom>
              <a:noFill/>
              <a:ln>
                <a:solidFill>
                  <a:srgbClr val="F030E2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823623" y="5756686"/>
              <a:ext cx="413896" cy="812504"/>
              <a:chOff x="4823623" y="5756686"/>
              <a:chExt cx="413896" cy="812504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4823623" y="5756686"/>
                <a:ext cx="41389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 dirty="0" smtClean="0">
                    <a:solidFill>
                      <a:srgbClr val="F030E2"/>
                    </a:solidFill>
                    <a:latin typeface="LG스마트체2.0 Bold" panose="020B0600000101010101" pitchFamily="50" charset="-127"/>
                    <a:ea typeface="LG스마트체2.0 Bold" panose="020B0600000101010101" pitchFamily="50" charset="-127"/>
                  </a:rPr>
                  <a:t>4LHB</a:t>
                </a: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4911758" y="5921190"/>
                <a:ext cx="237626" cy="648000"/>
              </a:xfrm>
              <a:prstGeom prst="roundRect">
                <a:avLst/>
              </a:prstGeom>
              <a:noFill/>
              <a:ln>
                <a:solidFill>
                  <a:srgbClr val="F030E2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4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b="1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맑은 고딕"/>
            <a:ea typeface="맑은 고딕"/>
            <a:cs typeface="+mn-cs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85E69DF24291140A5D1081CE42200C6" ma:contentTypeVersion="1" ma:contentTypeDescription="새 문서를 만듭니다." ma:contentTypeScope="" ma:versionID="ad62c0f19d8fead92eba8d7f1c0adc52">
  <xsd:schema xmlns:xsd="http://www.w3.org/2001/XMLSchema" xmlns:xs="http://www.w3.org/2001/XMLSchema" xmlns:p="http://schemas.microsoft.com/office/2006/metadata/properties" xmlns:ns2="932f789d-47e2-4c99-ac07-12780fd45da3" targetNamespace="http://schemas.microsoft.com/office/2006/metadata/properties" ma:root="true" ma:fieldsID="1370fb241fc79a5e492e0406c0e36f1f" ns2:_="">
    <xsd:import namespace="932f789d-47e2-4c99-ac07-12780fd45da3"/>
    <xsd:element name="properties">
      <xsd:complexType>
        <xsd:sequence>
          <xsd:element name="documentManagement">
            <xsd:complexType>
              <xsd:all>
                <xsd:element ref="ns2:_xc138__xbbf8__xb098__x0020__xc0dd__xc131__x0020__xc5f0__xb3c4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f789d-47e2-4c99-ac07-12780fd45da3" elementFormDefault="qualified">
    <xsd:import namespace="http://schemas.microsoft.com/office/2006/documentManagement/types"/>
    <xsd:import namespace="http://schemas.microsoft.com/office/infopath/2007/PartnerControls"/>
    <xsd:element name="_xc138__xbbf8__xb098__x0020__xc0dd__xc131__x0020__xc5f0__xb3c4_" ma:index="8" nillable="true" ma:displayName="세미나 생성 연도" ma:internalName="_xc138__xbbf8__xb098__x0020__xc0dd__xc131__x0020__xc5f0__xb3c4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c138__xbbf8__xb098__x0020__xc0dd__xc131__x0020__xc5f0__xb3c4_ xmlns="932f789d-47e2-4c99-ac07-12780fd45da3">2021년 ( 06월 )</_xc138__xbbf8__xb098__x0020__xc0dd__xc131__x0020__xc5f0__xb3c4_>
  </documentManagement>
</p:properties>
</file>

<file path=customXml/itemProps1.xml><?xml version="1.0" encoding="utf-8"?>
<ds:datastoreItem xmlns:ds="http://schemas.openxmlformats.org/officeDocument/2006/customXml" ds:itemID="{AAB1C238-9969-470E-8672-DBED8EF0E9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6F7237-0342-4743-BC15-3E64699917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2f789d-47e2-4c99-ac07-12780fd45d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43A06A-9A4B-4274-A6C8-D7319B572DB2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932f789d-47e2-4c99-ac07-12780fd45da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29821</TotalTime>
  <Words>1069</Words>
  <Application>Microsoft Office PowerPoint</Application>
  <PresentationFormat>A4 용지(210x297mm)</PresentationFormat>
  <Paragraphs>465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Aharoni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Ebrima</vt:lpstr>
      <vt:lpstr>Wingdings</vt:lpstr>
      <vt:lpstr>기본 디자인</vt:lpstr>
      <vt:lpstr>PowerPoint 프레젠테이션</vt:lpstr>
      <vt:lpstr>Wacom Pen 3.0i Protocol</vt:lpstr>
      <vt:lpstr>Wacom Pen 3.0i Protocol</vt:lpstr>
      <vt:lpstr>Wacom Pen 3.0i Protocol</vt:lpstr>
      <vt:lpstr>Wacom Pen 3.0i Protocol</vt:lpstr>
      <vt:lpstr>Wacom Pen 3.0i Protocol</vt:lpstr>
      <vt:lpstr>Wacom Pen 3.0i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Wacom Pen 3.0i Protocol</dc:title>
  <dc:creator>siw</dc:creator>
  <cp:lastModifiedBy>이병주</cp:lastModifiedBy>
  <cp:revision>1707</cp:revision>
  <cp:lastPrinted>2018-06-08T02:07:11Z</cp:lastPrinted>
  <dcterms:created xsi:type="dcterms:W3CDTF">2011-06-22T07:15:31Z</dcterms:created>
  <dcterms:modified xsi:type="dcterms:W3CDTF">2021-08-31T02:01:35Z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0x010100E85E69DF24291140A5D1081CE42200C6</vt:lpwstr>
  </property>
</Properties>
</file>