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35" r:id="rId3"/>
    <p:sldId id="336" r:id="rId4"/>
    <p:sldId id="337" r:id="rId5"/>
    <p:sldId id="300" r:id="rId6"/>
    <p:sldId id="338" r:id="rId7"/>
    <p:sldId id="332" r:id="rId8"/>
    <p:sldId id="325" r:id="rId9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C2AEE87-4222-4AB5-BA9E-013B77F3B1FB}">
          <p14:sldIdLst>
            <p14:sldId id="256"/>
            <p14:sldId id="335"/>
            <p14:sldId id="336"/>
            <p14:sldId id="337"/>
            <p14:sldId id="300"/>
            <p14:sldId id="338"/>
            <p14:sldId id="332"/>
            <p14:sldId id="3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F9900"/>
    <a:srgbClr val="EAEAEA"/>
    <a:srgbClr val="000000"/>
    <a:srgbClr val="0099FF"/>
    <a:srgbClr val="0000FF"/>
    <a:srgbClr val="33CC33"/>
    <a:srgbClr val="FF00F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4" autoAdjust="0"/>
    <p:restoredTop sz="70968" autoAdjust="0"/>
  </p:normalViewPr>
  <p:slideViewPr>
    <p:cSldViewPr>
      <p:cViewPr varScale="1">
        <p:scale>
          <a:sx n="82" d="100"/>
          <a:sy n="82" d="100"/>
        </p:scale>
        <p:origin x="3678" y="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6228" y="57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27137-2FF1-4D06-A36B-A4F77D14FB4C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1B9E5-8632-4455-8D17-919B86DE7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296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2C174-6E84-488A-A4FF-53AC52F162DA}" type="datetimeFigureOut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7A044-4561-48E1-A864-CDBEE6ECF8E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슬라이드 이미지 개체 틀 7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998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7A044-4561-48E1-A864-CDBEE6ECF8EA}" type="slidenum">
              <a:rPr lang="ko-KR" altLang="en-US" smtClean="0"/>
              <a:pPr/>
              <a:t>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5997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ko-KR" altLang="en-US" dirty="0" err="1" smtClean="0"/>
              <a:t>노이즈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디텍션입니다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노이즈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디텍션은</a:t>
            </a:r>
            <a:r>
              <a:rPr lang="ko-KR" altLang="en-US" dirty="0" smtClean="0"/>
              <a:t> 말 그대로 </a:t>
            </a:r>
            <a:r>
              <a:rPr lang="ko-KR" altLang="en-US" dirty="0" err="1" smtClean="0"/>
              <a:t>노이즈를</a:t>
            </a:r>
            <a:r>
              <a:rPr lang="ko-KR" altLang="en-US" dirty="0" smtClean="0"/>
              <a:t> 감지하여 구동주파수를 </a:t>
            </a:r>
            <a:r>
              <a:rPr lang="en-US" altLang="ko-KR" dirty="0" smtClean="0"/>
              <a:t>Normal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Hopping</a:t>
            </a:r>
            <a:r>
              <a:rPr lang="ko-KR" altLang="en-US" dirty="0" smtClean="0"/>
              <a:t>주파수로 바꾸어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노이즈를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회피할수</a:t>
            </a:r>
            <a:r>
              <a:rPr lang="ko-KR" altLang="en-US" baseline="0" dirty="0" smtClean="0"/>
              <a:t> 있도록 도와주는 </a:t>
            </a:r>
            <a:r>
              <a:rPr lang="ko-KR" altLang="en-US" baseline="0" dirty="0" err="1" smtClean="0"/>
              <a:t>로직입니다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&gt;1? </a:t>
            </a:r>
            <a:r>
              <a:rPr lang="ko-KR" altLang="en-US" baseline="0" dirty="0" smtClean="0"/>
              <a:t>주파수는 몇에서 몇으로 바뀌는지</a:t>
            </a:r>
            <a:r>
              <a:rPr lang="en-US" altLang="ko-KR" baseline="0" dirty="0" smtClean="0"/>
              <a:t>? </a:t>
            </a:r>
            <a:r>
              <a:rPr lang="en-US" altLang="ko-KR" baseline="0" dirty="0" err="1" smtClean="0"/>
              <a:t>Pwm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메인 주파수가 </a:t>
            </a:r>
            <a:r>
              <a:rPr lang="en-US" altLang="ko-KR" baseline="0" dirty="0" smtClean="0"/>
              <a:t>90khz</a:t>
            </a:r>
            <a:r>
              <a:rPr lang="ko-KR" altLang="en-US" baseline="0" dirty="0" smtClean="0"/>
              <a:t>정도로 </a:t>
            </a:r>
            <a:r>
              <a:rPr lang="ko-KR" altLang="en-US" baseline="0" dirty="0" err="1" smtClean="0"/>
              <a:t>알고있는데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90</a:t>
            </a:r>
            <a:r>
              <a:rPr lang="ko-KR" altLang="en-US" baseline="0" dirty="0" smtClean="0"/>
              <a:t>과 소수인 주파수로 </a:t>
            </a:r>
            <a:r>
              <a:rPr lang="ko-KR" altLang="en-US" baseline="0" dirty="0" err="1" smtClean="0"/>
              <a:t>두는게</a:t>
            </a:r>
            <a:r>
              <a:rPr lang="ko-KR" altLang="en-US" baseline="0" dirty="0" smtClean="0"/>
              <a:t> 좋다고 </a:t>
            </a:r>
            <a:r>
              <a:rPr lang="ko-KR" altLang="en-US" baseline="0" dirty="0" err="1" smtClean="0"/>
              <a:t>알고있음</a:t>
            </a:r>
            <a:r>
              <a:rPr lang="ko-KR" altLang="en-US" baseline="0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노이즈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디텍션의</a:t>
            </a:r>
            <a:r>
              <a:rPr lang="ko-KR" altLang="en-US" dirty="0" smtClean="0"/>
              <a:t> 버전은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 있는데</a:t>
            </a:r>
            <a:r>
              <a:rPr lang="ko-KR" altLang="en-US" baseline="0" dirty="0" smtClean="0"/>
              <a:t> 두 버전 모두 </a:t>
            </a:r>
            <a:r>
              <a:rPr lang="ko-KR" altLang="en-US" baseline="0" dirty="0" err="1" smtClean="0"/>
              <a:t>노이즈가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존재할때</a:t>
            </a:r>
            <a:r>
              <a:rPr lang="ko-KR" altLang="en-US" baseline="0" dirty="0" smtClean="0"/>
              <a:t> 터치감도가 </a:t>
            </a:r>
            <a:r>
              <a:rPr lang="ko-KR" altLang="en-US" baseline="0" dirty="0" err="1" smtClean="0"/>
              <a:t>흔들리는점에</a:t>
            </a:r>
            <a:r>
              <a:rPr lang="ko-KR" altLang="en-US" baseline="0" dirty="0" smtClean="0"/>
              <a:t> 착안하여 </a:t>
            </a:r>
            <a:r>
              <a:rPr lang="ko-KR" altLang="en-US" baseline="0" dirty="0" err="1" smtClean="0"/>
              <a:t>노이즈</a:t>
            </a:r>
            <a:r>
              <a:rPr lang="ko-KR" altLang="en-US" baseline="0" dirty="0" smtClean="0"/>
              <a:t> 여부를 판단합니다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Raw Data</a:t>
            </a:r>
            <a:r>
              <a:rPr lang="ko-KR" altLang="en-US" baseline="0" dirty="0" smtClean="0"/>
              <a:t>가 </a:t>
            </a:r>
            <a:r>
              <a:rPr lang="ko-KR" altLang="en-US" baseline="0" dirty="0" err="1" smtClean="0"/>
              <a:t>노이즈로</a:t>
            </a:r>
            <a:r>
              <a:rPr lang="ko-KR" altLang="en-US" baseline="0" dirty="0" smtClean="0"/>
              <a:t> 인해 라인이 끊어지거나 </a:t>
            </a:r>
            <a:r>
              <a:rPr lang="en-US" altLang="ko-KR" baseline="0" dirty="0" smtClean="0"/>
              <a:t>Split/Merge</a:t>
            </a:r>
            <a:r>
              <a:rPr lang="ko-KR" altLang="en-US" baseline="0" dirty="0" smtClean="0"/>
              <a:t>가 </a:t>
            </a:r>
            <a:r>
              <a:rPr lang="ko-KR" altLang="en-US" baseline="0" dirty="0" err="1" smtClean="0"/>
              <a:t>방해받을수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&gt;2? Touch On </a:t>
            </a:r>
            <a:r>
              <a:rPr lang="en-US" altLang="ko-KR" baseline="0" dirty="0" err="1" smtClean="0"/>
              <a:t>thd</a:t>
            </a:r>
            <a:r>
              <a:rPr lang="en-US" altLang="ko-KR" baseline="0" dirty="0" smtClean="0"/>
              <a:t>, Off </a:t>
            </a:r>
            <a:r>
              <a:rPr lang="en-US" altLang="ko-KR" baseline="0" dirty="0" err="1" smtClean="0"/>
              <a:t>thd</a:t>
            </a:r>
            <a:r>
              <a:rPr lang="ko-KR" altLang="en-US" baseline="0" dirty="0" smtClean="0"/>
              <a:t>는 뭔지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&gt;3? </a:t>
            </a:r>
            <a:r>
              <a:rPr lang="ko-KR" altLang="en-US" baseline="0" dirty="0" err="1" smtClean="0"/>
              <a:t>고스트는</a:t>
            </a:r>
            <a:r>
              <a:rPr lang="ko-KR" altLang="en-US" baseline="0" dirty="0" smtClean="0"/>
              <a:t> 안 생김</a:t>
            </a:r>
            <a:r>
              <a:rPr lang="en-US" altLang="ko-KR" baseline="0" dirty="0" smtClean="0"/>
              <a:t>?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7A044-4561-48E1-A864-CDBEE6ECF8E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507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그럼 </a:t>
            </a:r>
            <a:r>
              <a:rPr lang="ko-KR" altLang="en-US" dirty="0" err="1" smtClean="0"/>
              <a:t>노이즈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디텍션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설명하겠습니다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먼저 터치가 있고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첫</a:t>
            </a:r>
            <a:r>
              <a:rPr lang="en-US" altLang="ko-KR" baseline="0" dirty="0" smtClean="0"/>
              <a:t> 20 frame</a:t>
            </a:r>
            <a:r>
              <a:rPr lang="ko-KR" altLang="en-US" baseline="0" dirty="0" smtClean="0"/>
              <a:t>까지 현재 </a:t>
            </a:r>
            <a:r>
              <a:rPr lang="en-US" altLang="ko-KR" baseline="0" dirty="0" err="1" smtClean="0"/>
              <a:t>MaxDelta</a:t>
            </a:r>
            <a:r>
              <a:rPr lang="ko-KR" altLang="en-US" baseline="0" dirty="0" smtClean="0"/>
              <a:t>에서 바로 이전 </a:t>
            </a:r>
            <a:r>
              <a:rPr lang="en-US" altLang="ko-KR" baseline="0" dirty="0" err="1" smtClean="0"/>
              <a:t>MaxDelta</a:t>
            </a:r>
            <a:r>
              <a:rPr lang="ko-KR" altLang="en-US" baseline="0" dirty="0" smtClean="0"/>
              <a:t>를 뺀 값인 </a:t>
            </a:r>
            <a:r>
              <a:rPr lang="en-US" altLang="ko-KR" baseline="0" dirty="0" smtClean="0"/>
              <a:t>Diff</a:t>
            </a:r>
            <a:r>
              <a:rPr lang="ko-KR" altLang="en-US" baseline="0" dirty="0" smtClean="0"/>
              <a:t>를 계산하며</a:t>
            </a:r>
            <a:endParaRPr lang="en-US" altLang="ko-KR" baseline="0" dirty="0" smtClean="0"/>
          </a:p>
          <a:p>
            <a:r>
              <a:rPr lang="ko-KR" altLang="en-US" baseline="0" dirty="0" smtClean="0"/>
              <a:t>최근 </a:t>
            </a:r>
            <a:r>
              <a:rPr lang="en-US" altLang="ko-KR" baseline="0" dirty="0" smtClean="0"/>
              <a:t>20frame</a:t>
            </a:r>
            <a:r>
              <a:rPr lang="ko-KR" altLang="en-US" baseline="0" dirty="0" smtClean="0"/>
              <a:t>의 평균 </a:t>
            </a:r>
            <a:r>
              <a:rPr lang="en-US" altLang="ko-KR" baseline="0" dirty="0" smtClean="0"/>
              <a:t>Diff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Hopping </a:t>
            </a:r>
            <a:r>
              <a:rPr lang="en-US" altLang="ko-KR" baseline="0" dirty="0" err="1" smtClean="0"/>
              <a:t>Thd</a:t>
            </a:r>
            <a:r>
              <a:rPr lang="ko-KR" altLang="en-US" baseline="0" dirty="0" smtClean="0"/>
              <a:t>보다 </a:t>
            </a:r>
            <a:r>
              <a:rPr lang="ko-KR" altLang="en-US" baseline="0" dirty="0" err="1" smtClean="0"/>
              <a:t>높을경우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노이즈가</a:t>
            </a:r>
            <a:r>
              <a:rPr lang="ko-KR" altLang="en-US" baseline="0" dirty="0" smtClean="0"/>
              <a:t> 있다고 판단합니다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반드시 </a:t>
            </a:r>
            <a:r>
              <a:rPr lang="en-US" altLang="ko-KR" baseline="0" dirty="0" smtClean="0"/>
              <a:t>20frame</a:t>
            </a:r>
            <a:r>
              <a:rPr lang="ko-KR" altLang="en-US" baseline="0" dirty="0" smtClean="0"/>
              <a:t>까지 </a:t>
            </a:r>
            <a:r>
              <a:rPr lang="ko-KR" altLang="en-US" baseline="0" dirty="0" err="1" smtClean="0"/>
              <a:t>판단해야하기때문에</a:t>
            </a:r>
            <a:r>
              <a:rPr lang="ko-KR" altLang="en-US" baseline="0" dirty="0" smtClean="0"/>
              <a:t> 신속한 대응이 느립니다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&gt;1? Discard Frame</a:t>
            </a:r>
            <a:r>
              <a:rPr lang="ko-KR" altLang="en-US" baseline="0" dirty="0" smtClean="0"/>
              <a:t>은</a:t>
            </a:r>
            <a:r>
              <a:rPr lang="en-US" altLang="ko-KR" baseline="0" dirty="0" smtClean="0"/>
              <a:t>? Discard Frame</a:t>
            </a:r>
            <a:r>
              <a:rPr lang="ko-KR" altLang="en-US" baseline="0" dirty="0" smtClean="0"/>
              <a:t>의 경우를 포함하여 최초 </a:t>
            </a:r>
            <a:r>
              <a:rPr lang="en-US" altLang="ko-KR" baseline="0" dirty="0" smtClean="0"/>
              <a:t>25~27</a:t>
            </a:r>
            <a:r>
              <a:rPr lang="ko-KR" altLang="en-US" baseline="0" dirty="0" smtClean="0"/>
              <a:t>번째 </a:t>
            </a:r>
            <a:r>
              <a:rPr lang="en-US" altLang="ko-KR" baseline="0" dirty="0" smtClean="0"/>
              <a:t>frame</a:t>
            </a:r>
            <a:r>
              <a:rPr lang="ko-KR" altLang="en-US" baseline="0" dirty="0" smtClean="0"/>
              <a:t>부터 감지가 가능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또한 터치가 </a:t>
            </a:r>
            <a:r>
              <a:rPr lang="ko-KR" altLang="en-US" baseline="0" dirty="0" err="1" smtClean="0"/>
              <a:t>없는경우엔</a:t>
            </a:r>
            <a:r>
              <a:rPr lang="ko-KR" altLang="en-US" baseline="0" dirty="0" smtClean="0"/>
              <a:t> 감도가 </a:t>
            </a:r>
            <a:r>
              <a:rPr lang="en-US" altLang="ko-KR" baseline="0" dirty="0" err="1" smtClean="0"/>
              <a:t>Seedbase</a:t>
            </a:r>
            <a:r>
              <a:rPr lang="ko-KR" altLang="en-US" baseline="0" dirty="0" smtClean="0"/>
              <a:t>보다 높은데 </a:t>
            </a:r>
            <a:r>
              <a:rPr lang="en-US" altLang="ko-KR" baseline="0" dirty="0" smtClean="0"/>
              <a:t>Touch On </a:t>
            </a:r>
            <a:r>
              <a:rPr lang="ko-KR" altLang="en-US" baseline="0" dirty="0" err="1" smtClean="0"/>
              <a:t>쏭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보다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낮아 </a:t>
            </a:r>
            <a:r>
              <a:rPr lang="en-US" altLang="ko-KR" baseline="0" dirty="0" smtClean="0"/>
              <a:t>strength </a:t>
            </a:r>
            <a:r>
              <a:rPr lang="ko-KR" altLang="en-US" baseline="0" dirty="0" smtClean="0"/>
              <a:t>계산을 </a:t>
            </a:r>
            <a:r>
              <a:rPr lang="ko-KR" altLang="en-US" baseline="0" dirty="0" err="1" smtClean="0"/>
              <a:t>하지않은</a:t>
            </a:r>
            <a:r>
              <a:rPr lang="ko-KR" altLang="en-US" baseline="0" dirty="0" smtClean="0"/>
              <a:t> 경우를 </a:t>
            </a:r>
            <a:r>
              <a:rPr lang="ko-KR" altLang="en-US" baseline="0" dirty="0" err="1" smtClean="0"/>
              <a:t>노이즈로</a:t>
            </a:r>
            <a:r>
              <a:rPr lang="ko-KR" altLang="en-US" baseline="0" dirty="0" smtClean="0"/>
              <a:t> 판단하여 </a:t>
            </a:r>
            <a:r>
              <a:rPr lang="en-US" altLang="ko-KR" baseline="0" dirty="0" smtClean="0"/>
              <a:t>Hopping</a:t>
            </a:r>
            <a:r>
              <a:rPr lang="ko-KR" altLang="en-US" baseline="0" dirty="0" smtClean="0"/>
              <a:t>하게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버전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Diff</a:t>
            </a:r>
            <a:r>
              <a:rPr lang="ko-KR" altLang="en-US" baseline="0" dirty="0" smtClean="0"/>
              <a:t>값의 단순평균으로 </a:t>
            </a:r>
            <a:r>
              <a:rPr lang="en-US" altLang="ko-KR" baseline="0" dirty="0" smtClean="0"/>
              <a:t>Noise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판단하기때문에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Noise</a:t>
            </a:r>
            <a:r>
              <a:rPr lang="ko-KR" altLang="en-US" baseline="0" dirty="0" smtClean="0"/>
              <a:t>가 </a:t>
            </a:r>
            <a:r>
              <a:rPr lang="ko-KR" altLang="en-US" baseline="0" dirty="0" err="1" smtClean="0"/>
              <a:t>들어왔을때</a:t>
            </a:r>
            <a:r>
              <a:rPr lang="ko-KR" altLang="en-US" baseline="0" dirty="0" smtClean="0"/>
              <a:t> 즉각적인 회피가 어려운 부분이 있습니다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7A044-4561-48E1-A864-CDBEE6ECF8E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49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다음은 </a:t>
            </a:r>
            <a:r>
              <a:rPr lang="en-US" altLang="ko-KR" baseline="0" dirty="0" smtClean="0"/>
              <a:t>Noise Detection 2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과 비슷하지만 </a:t>
            </a:r>
            <a:r>
              <a:rPr lang="en-US" altLang="ko-KR" baseline="0" dirty="0" smtClean="0"/>
              <a:t>Hopping </a:t>
            </a:r>
            <a:r>
              <a:rPr lang="ko-KR" altLang="en-US" baseline="0" dirty="0" smtClean="0"/>
              <a:t>조건이 더 정교하며 </a:t>
            </a:r>
            <a:r>
              <a:rPr lang="en-US" altLang="ko-KR" baseline="0" dirty="0" smtClean="0"/>
              <a:t>Strength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변화량에따라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Noise</a:t>
            </a:r>
            <a:r>
              <a:rPr lang="ko-KR" altLang="en-US" baseline="0" dirty="0" smtClean="0"/>
              <a:t>여부를 결정합니다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Hopping </a:t>
            </a:r>
            <a:r>
              <a:rPr lang="ko-KR" altLang="en-US" baseline="0" dirty="0" smtClean="0"/>
              <a:t>주파수로 바꿔주는 세부조건은 </a:t>
            </a:r>
            <a:r>
              <a:rPr lang="en-US" altLang="ko-KR" baseline="0" dirty="0" err="1" smtClean="0"/>
              <a:t>RealDiffIIR</a:t>
            </a:r>
            <a:r>
              <a:rPr lang="ko-KR" altLang="en-US" baseline="0" dirty="0" smtClean="0"/>
              <a:t>과 관련이 있는데 수식을 보며 설명하겠습니다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CurrMaxVal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Label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delta</a:t>
            </a:r>
            <a:r>
              <a:rPr lang="ko-KR" altLang="en-US" baseline="0" dirty="0" smtClean="0"/>
              <a:t>값을 모두 더한 </a:t>
            </a:r>
            <a:r>
              <a:rPr lang="en-US" altLang="ko-KR" baseline="0" dirty="0" smtClean="0"/>
              <a:t>Strength</a:t>
            </a:r>
            <a:r>
              <a:rPr lang="ko-KR" altLang="en-US" baseline="0" dirty="0" smtClean="0"/>
              <a:t> 값이라고 생각하면 편합니다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Pitch</a:t>
            </a:r>
            <a:r>
              <a:rPr lang="ko-KR" altLang="en-US" baseline="0" dirty="0" smtClean="0"/>
              <a:t>가 </a:t>
            </a:r>
            <a:r>
              <a:rPr lang="ko-KR" altLang="en-US" baseline="0" dirty="0" err="1" smtClean="0"/>
              <a:t>클경우</a:t>
            </a:r>
            <a:r>
              <a:rPr lang="ko-KR" altLang="en-US" baseline="0" dirty="0" smtClean="0"/>
              <a:t> 좌표를 이용하여 </a:t>
            </a:r>
            <a:r>
              <a:rPr lang="en-US" altLang="ko-KR" baseline="0" dirty="0" err="1" smtClean="0"/>
              <a:t>MaxDelta</a:t>
            </a:r>
            <a:r>
              <a:rPr lang="ko-KR" altLang="en-US" baseline="0" dirty="0" smtClean="0"/>
              <a:t>를 보정한 값인 </a:t>
            </a:r>
            <a:r>
              <a:rPr lang="en-US" altLang="ko-KR" baseline="0" dirty="0" err="1" smtClean="0"/>
              <a:t>RealMaxDelta</a:t>
            </a:r>
            <a:r>
              <a:rPr lang="ko-KR" altLang="en-US" baseline="0" dirty="0" smtClean="0"/>
              <a:t>를 더해줍니다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RealDiffIIR</a:t>
            </a:r>
            <a:r>
              <a:rPr lang="ko-KR" altLang="en-US" baseline="0" dirty="0" smtClean="0"/>
              <a:t>이란 </a:t>
            </a:r>
            <a:r>
              <a:rPr lang="en-US" altLang="ko-KR" baseline="0" dirty="0" err="1" smtClean="0"/>
              <a:t>paramete</a:t>
            </a:r>
            <a:r>
              <a:rPr lang="ko-KR" altLang="en-US" baseline="0" dirty="0" smtClean="0"/>
              <a:t>에 따라 </a:t>
            </a:r>
            <a:r>
              <a:rPr lang="ko-KR" altLang="en-US" baseline="0" dirty="0" err="1" smtClean="0"/>
              <a:t>노이즈를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탐지하게됩니다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에서는 버퍼에 </a:t>
            </a:r>
            <a:r>
              <a:rPr lang="en-US" altLang="ko-KR" baseline="0" dirty="0" smtClean="0"/>
              <a:t>20</a:t>
            </a:r>
            <a:r>
              <a:rPr lang="ko-KR" altLang="en-US" baseline="0" dirty="0" smtClean="0"/>
              <a:t>개가 </a:t>
            </a:r>
            <a:r>
              <a:rPr lang="ko-KR" altLang="en-US" baseline="0" dirty="0" err="1" smtClean="0"/>
              <a:t>쌓일때까지</a:t>
            </a:r>
            <a:r>
              <a:rPr lang="ko-KR" altLang="en-US" baseline="0" dirty="0" smtClean="0"/>
              <a:t> 기다렸다가 </a:t>
            </a:r>
            <a:r>
              <a:rPr lang="ko-KR" altLang="en-US" baseline="0" dirty="0" err="1" smtClean="0"/>
              <a:t>변화량의</a:t>
            </a:r>
            <a:r>
              <a:rPr lang="ko-KR" altLang="en-US" baseline="0" dirty="0" smtClean="0"/>
              <a:t> 평균값을 이용해 </a:t>
            </a:r>
            <a:r>
              <a:rPr lang="ko-KR" altLang="en-US" baseline="0" dirty="0" err="1" smtClean="0"/>
              <a:t>노이즈를</a:t>
            </a:r>
            <a:r>
              <a:rPr lang="ko-KR" altLang="en-US" baseline="0" dirty="0" smtClean="0"/>
              <a:t> 판단하여 주파수 </a:t>
            </a:r>
            <a:r>
              <a:rPr lang="ko-KR" altLang="en-US" baseline="0" dirty="0" err="1" smtClean="0"/>
              <a:t>호핑</a:t>
            </a:r>
            <a:r>
              <a:rPr lang="ko-KR" altLang="en-US" baseline="0" dirty="0" smtClean="0"/>
              <a:t> 반응속도가 느렸는데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는 좀 더 즉각적인 </a:t>
            </a:r>
            <a:r>
              <a:rPr lang="ko-KR" altLang="en-US" baseline="0" dirty="0" err="1" smtClean="0"/>
              <a:t>노이즈</a:t>
            </a:r>
            <a:r>
              <a:rPr lang="ko-KR" altLang="en-US" baseline="0" dirty="0" smtClean="0"/>
              <a:t> 회피가 가능하게 설계되었습니다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자세한 계산방식은 수식으로 설명하겠습니다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err="1" smtClean="0"/>
              <a:t>CurrentMaxVal</a:t>
            </a:r>
            <a:r>
              <a:rPr lang="ko-KR" altLang="en-US" baseline="0" dirty="0" smtClean="0"/>
              <a:t>은 간단히 </a:t>
            </a:r>
            <a:r>
              <a:rPr lang="en-US" altLang="ko-KR" baseline="0" dirty="0" smtClean="0"/>
              <a:t>Strength</a:t>
            </a:r>
            <a:r>
              <a:rPr lang="ko-KR" altLang="en-US" baseline="0" dirty="0" smtClean="0"/>
              <a:t> 값이라고 생각하면 편한데 </a:t>
            </a:r>
            <a:r>
              <a:rPr lang="en-US" altLang="ko-KR" baseline="0" dirty="0" smtClean="0"/>
              <a:t>Pitch</a:t>
            </a:r>
            <a:r>
              <a:rPr lang="ko-KR" altLang="en-US" baseline="0" dirty="0" smtClean="0"/>
              <a:t>가 큰 경우엔 </a:t>
            </a:r>
            <a:r>
              <a:rPr lang="ko-KR" altLang="en-US" baseline="0" dirty="0" err="1" smtClean="0"/>
              <a:t>설정에따라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Coord</a:t>
            </a:r>
            <a:r>
              <a:rPr lang="ko-KR" altLang="en-US" baseline="0" dirty="0" smtClean="0"/>
              <a:t>에서 계산된 좌표를 이용해 </a:t>
            </a:r>
            <a:r>
              <a:rPr lang="en-US" altLang="ko-KR" baseline="0" dirty="0" err="1" smtClean="0"/>
              <a:t>MaxValue</a:t>
            </a:r>
            <a:r>
              <a:rPr lang="ko-KR" altLang="en-US" baseline="0" dirty="0" smtClean="0"/>
              <a:t>를 보정해줍니다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7A044-4561-48E1-A864-CDBEE6ECF8E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596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팜 </a:t>
            </a:r>
            <a:r>
              <a:rPr lang="ko-KR" altLang="en-US" dirty="0" err="1" smtClean="0"/>
              <a:t>리젝션입니다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팜 </a:t>
            </a:r>
            <a:r>
              <a:rPr lang="ko-KR" altLang="en-US" dirty="0" err="1" smtClean="0"/>
              <a:t>리젝션의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컨셉은</a:t>
            </a:r>
            <a:r>
              <a:rPr lang="ko-KR" altLang="en-US" dirty="0" smtClean="0"/>
              <a:t> 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글자 읽자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이때 </a:t>
            </a:r>
            <a:r>
              <a:rPr lang="ko-KR" altLang="en-US" baseline="0" dirty="0" err="1" smtClean="0"/>
              <a:t>고려해야할</a:t>
            </a:r>
            <a:r>
              <a:rPr lang="ko-KR" altLang="en-US" baseline="0" dirty="0" smtClean="0"/>
              <a:t> 점은 다음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가지와 같습니다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~~~~ </a:t>
            </a:r>
            <a:r>
              <a:rPr lang="ko-KR" altLang="en-US" baseline="0" dirty="0" smtClean="0"/>
              <a:t>읽고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그래서 현재 사용하는 </a:t>
            </a:r>
            <a:r>
              <a:rPr lang="en-US" altLang="ko-KR" baseline="0" dirty="0" smtClean="0"/>
              <a:t>Palm </a:t>
            </a:r>
            <a:r>
              <a:rPr lang="ko-KR" altLang="en-US" baseline="0" dirty="0" smtClean="0"/>
              <a:t>알고리즘의 </a:t>
            </a:r>
            <a:r>
              <a:rPr lang="en-US" altLang="ko-KR" baseline="0" dirty="0" smtClean="0"/>
              <a:t>flow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오른쪽과같이</a:t>
            </a:r>
            <a:endParaRPr lang="en-US" altLang="ko-KR" baseline="0" dirty="0" smtClean="0"/>
          </a:p>
          <a:p>
            <a:r>
              <a:rPr lang="en-US" altLang="ko-KR" baseline="0" dirty="0" smtClean="0"/>
              <a:t>palm</a:t>
            </a:r>
            <a:r>
              <a:rPr lang="ko-KR" altLang="en-US" baseline="0" dirty="0" smtClean="0"/>
              <a:t>을 감지하는 </a:t>
            </a:r>
            <a:r>
              <a:rPr lang="ko-KR" altLang="en-US" baseline="0" dirty="0" err="1" smtClean="0"/>
              <a:t>팜디텍션</a:t>
            </a:r>
            <a:endParaRPr lang="en-US" altLang="ko-KR" baseline="0" dirty="0" smtClean="0"/>
          </a:p>
          <a:p>
            <a:r>
              <a:rPr lang="en-US" altLang="ko-KR" baseline="0" dirty="0" smtClean="0"/>
              <a:t>Palm</a:t>
            </a:r>
            <a:r>
              <a:rPr lang="ko-KR" altLang="en-US" baseline="0" dirty="0" smtClean="0"/>
              <a:t>영역을 추가하거나 새로운 팜 영역을 넣는 </a:t>
            </a:r>
            <a:r>
              <a:rPr lang="en-US" altLang="ko-KR" baseline="0" dirty="0" smtClean="0"/>
              <a:t>Marge / Insert New Palm</a:t>
            </a:r>
          </a:p>
          <a:p>
            <a:r>
              <a:rPr lang="ko-KR" altLang="en-US" baseline="0" dirty="0" smtClean="0"/>
              <a:t>그 다음으로는 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영역을 </a:t>
            </a:r>
            <a:r>
              <a:rPr lang="en-US" altLang="ko-KR" baseline="0" dirty="0" smtClean="0"/>
              <a:t>Cascade</a:t>
            </a:r>
            <a:r>
              <a:rPr lang="ko-KR" altLang="en-US" baseline="0" dirty="0" smtClean="0"/>
              <a:t>하여 비교한 뒤 줄이는 </a:t>
            </a:r>
            <a:r>
              <a:rPr lang="en-US" altLang="ko-KR" baseline="0" dirty="0" smtClean="0"/>
              <a:t>….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Label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없는상태가</a:t>
            </a:r>
            <a:r>
              <a:rPr lang="ko-KR" altLang="en-US" baseline="0" dirty="0" smtClean="0"/>
              <a:t> 일정시간 경과하면 없애주는 </a:t>
            </a:r>
            <a:r>
              <a:rPr lang="en-US" altLang="ko-KR" baseline="0" dirty="0" smtClean="0"/>
              <a:t>Down Sizing </a:t>
            </a:r>
            <a:r>
              <a:rPr lang="ko-KR" altLang="en-US" baseline="0" dirty="0" smtClean="0"/>
              <a:t>및 </a:t>
            </a:r>
            <a:r>
              <a:rPr lang="en-US" altLang="ko-KR" baseline="0" dirty="0" smtClean="0"/>
              <a:t>Release Palm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7A044-4561-48E1-A864-CDBEE6ECF8E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46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7A044-4561-48E1-A864-CDBEE6ECF8E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60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7A044-4561-48E1-A864-CDBEE6ECF8E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619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7A044-4561-48E1-A864-CDBEE6ECF8E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559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543000" y="2124066"/>
            <a:ext cx="8820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543000" y="3604189"/>
            <a:ext cx="8820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6105130" y="49160"/>
            <a:ext cx="38008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VISION 2020</a:t>
            </a:r>
            <a:r>
              <a:rPr lang="en-US" altLang="ko-KR" sz="800" b="1" baseline="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ja-JP" altLang="en-US" sz="800" b="1" baseline="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「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From Domestic No.1  to Global Top 10</a:t>
            </a:r>
            <a:r>
              <a:rPr lang="ja-JP" altLang="en-US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」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273000" y="857494"/>
            <a:ext cx="9360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6"/>
          <p:cNvSpPr txBox="1">
            <a:spLocks noChangeArrowheads="1"/>
          </p:cNvSpPr>
          <p:nvPr userDrawn="1"/>
        </p:nvSpPr>
        <p:spPr>
          <a:xfrm>
            <a:off x="3827512" y="6409134"/>
            <a:ext cx="2133600" cy="476250"/>
          </a:xfrm>
          <a:prstGeom prst="rect">
            <a:avLst/>
          </a:prstGeom>
          <a:ln/>
        </p:spPr>
        <p:txBody>
          <a:bodyPr anchor="ctr"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smtClean="0">
                <a:latin typeface="+mn-lt"/>
                <a:ea typeface="+mn-ea"/>
              </a:rPr>
              <a:t>- </a:t>
            </a:r>
            <a:fld id="{5BE31E45-6B99-4144-A447-9C118DCE3787}" type="slidenum">
              <a:rPr kumimoji="0" lang="en-US" altLang="ko-KR" sz="1200" smtClean="0"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en-US" altLang="ko-KR" sz="1200" dirty="0" smtClean="0">
                <a:latin typeface="+mn-lt"/>
                <a:ea typeface="+mn-ea"/>
              </a:rPr>
              <a:t> -</a:t>
            </a:r>
            <a:endParaRPr kumimoji="0" lang="en-US" altLang="ko-KR" sz="120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6105130" y="49160"/>
            <a:ext cx="38008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VISION 2020</a:t>
            </a:r>
            <a:r>
              <a:rPr lang="en-US" altLang="ko-KR" sz="800" b="1" baseline="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ja-JP" altLang="en-US" sz="800" b="1" baseline="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「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From Domestic No.1  to Global Top 10</a:t>
            </a:r>
            <a:r>
              <a:rPr lang="ja-JP" altLang="en-US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」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73000" y="3787452"/>
            <a:ext cx="9360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6105130" y="49160"/>
            <a:ext cx="38008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VISION 2020</a:t>
            </a:r>
            <a:r>
              <a:rPr lang="en-US" altLang="ko-KR" sz="800" b="1" baseline="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ja-JP" altLang="en-US" sz="800" b="1" baseline="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「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From Domestic No.1  to Global Top 10</a:t>
            </a:r>
            <a:r>
              <a:rPr lang="ja-JP" altLang="en-US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」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73000" y="857494"/>
            <a:ext cx="9360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6"/>
          <p:cNvSpPr txBox="1">
            <a:spLocks noChangeArrowheads="1"/>
          </p:cNvSpPr>
          <p:nvPr userDrawn="1"/>
        </p:nvSpPr>
        <p:spPr>
          <a:xfrm>
            <a:off x="3827512" y="6409134"/>
            <a:ext cx="2133600" cy="476250"/>
          </a:xfrm>
          <a:prstGeom prst="rect">
            <a:avLst/>
          </a:prstGeom>
          <a:ln/>
        </p:spPr>
        <p:txBody>
          <a:bodyPr anchor="ctr"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smtClean="0">
                <a:latin typeface="+mn-lt"/>
                <a:ea typeface="+mn-ea"/>
              </a:rPr>
              <a:t>- </a:t>
            </a:r>
            <a:fld id="{5BE31E45-6B99-4144-A447-9C118DCE3787}" type="slidenum">
              <a:rPr kumimoji="0" lang="en-US" altLang="ko-KR" sz="1200" smtClean="0"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en-US" altLang="ko-KR" sz="1200" dirty="0" smtClean="0">
                <a:latin typeface="+mn-lt"/>
                <a:ea typeface="+mn-ea"/>
              </a:rPr>
              <a:t> -</a:t>
            </a:r>
            <a:endParaRPr kumimoji="0" lang="en-US" altLang="ko-KR" sz="120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6105130" y="49160"/>
            <a:ext cx="38008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VISION 2020</a:t>
            </a:r>
            <a:r>
              <a:rPr lang="en-US" altLang="ko-KR" sz="800" b="1" baseline="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ja-JP" altLang="en-US" sz="800" b="1" baseline="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「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From Domestic No.1  to Global Top 10</a:t>
            </a:r>
            <a:r>
              <a:rPr lang="ja-JP" altLang="en-US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」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273000" y="857494"/>
            <a:ext cx="9360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6"/>
          <p:cNvSpPr txBox="1">
            <a:spLocks noChangeArrowheads="1"/>
          </p:cNvSpPr>
          <p:nvPr userDrawn="1"/>
        </p:nvSpPr>
        <p:spPr>
          <a:xfrm>
            <a:off x="3827512" y="6409134"/>
            <a:ext cx="2133600" cy="476250"/>
          </a:xfrm>
          <a:prstGeom prst="rect">
            <a:avLst/>
          </a:prstGeom>
          <a:ln/>
        </p:spPr>
        <p:txBody>
          <a:bodyPr anchor="ctr"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smtClean="0">
                <a:latin typeface="+mn-lt"/>
                <a:ea typeface="+mn-ea"/>
              </a:rPr>
              <a:t>- </a:t>
            </a:r>
            <a:fld id="{5BE31E45-6B99-4144-A447-9C118DCE3787}" type="slidenum">
              <a:rPr kumimoji="0" lang="en-US" altLang="ko-KR" sz="1200" smtClean="0"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en-US" altLang="ko-KR" sz="1200" dirty="0" smtClean="0">
                <a:latin typeface="+mn-lt"/>
                <a:ea typeface="+mn-ea"/>
              </a:rPr>
              <a:t> -</a:t>
            </a:r>
            <a:endParaRPr kumimoji="0" lang="en-US" altLang="ko-KR" sz="12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8795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A6C4B-25F6-46A9-BB2F-781A89B0404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6105130" y="49160"/>
            <a:ext cx="38008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VISION 2020</a:t>
            </a:r>
            <a:r>
              <a:rPr lang="en-US" altLang="ko-KR" sz="800" b="1" baseline="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ja-JP" altLang="en-US" sz="800" b="1" baseline="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「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From Domestic No.1  to Global Top 10</a:t>
            </a:r>
            <a:r>
              <a:rPr lang="ja-JP" altLang="en-US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」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057" y="6458550"/>
            <a:ext cx="1728192" cy="2798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60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4808" y="2617748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AIT Algorithm</a:t>
            </a:r>
            <a:endParaRPr lang="en-US" altLang="ko-KR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47036" y="4932457"/>
            <a:ext cx="741682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fld id="{B863053B-593D-4E87-98DD-E84F4785BBB4}" type="datetime4">
              <a:rPr lang="en-US" altLang="ko-KR" sz="1200" b="1" smtClean="0"/>
              <a:t>January 4, 2022</a:t>
            </a:fld>
            <a:endParaRPr lang="en-US" altLang="ko-KR" sz="1200" b="1" dirty="0" smtClean="0"/>
          </a:p>
          <a:p>
            <a:pPr algn="ctr">
              <a:lnSpc>
                <a:spcPct val="150000"/>
              </a:lnSpc>
            </a:pPr>
            <a:endParaRPr lang="en-US" altLang="ko-KR" sz="1200" b="1" dirty="0"/>
          </a:p>
          <a:p>
            <a:pPr algn="ctr">
              <a:lnSpc>
                <a:spcPct val="150000"/>
              </a:lnSpc>
            </a:pPr>
            <a:r>
              <a:rPr lang="en-US" altLang="ko-KR" sz="1400" b="1" dirty="0" err="1" smtClean="0"/>
              <a:t>KwHan</a:t>
            </a:r>
            <a:r>
              <a:rPr lang="en-US" altLang="ko-KR" sz="1400" b="1" dirty="0" smtClean="0"/>
              <a:t> </a:t>
            </a:r>
            <a:r>
              <a:rPr lang="en-US" altLang="ko-KR" sz="1400" b="1" dirty="0" smtClean="0"/>
              <a:t>/ Touch SW Team</a:t>
            </a:r>
            <a:endParaRPr lang="en-US" altLang="ko-KR" sz="1400" b="1" dirty="0"/>
          </a:p>
        </p:txBody>
      </p:sp>
      <p:grpSp>
        <p:nvGrpSpPr>
          <p:cNvPr id="4" name="그룹 13"/>
          <p:cNvGrpSpPr/>
          <p:nvPr/>
        </p:nvGrpSpPr>
        <p:grpSpPr>
          <a:xfrm>
            <a:off x="582510" y="2204864"/>
            <a:ext cx="2448272" cy="1296144"/>
            <a:chOff x="200472" y="4077072"/>
            <a:chExt cx="2762423" cy="1541711"/>
          </a:xfrm>
        </p:grpSpPr>
        <p:pic>
          <p:nvPicPr>
            <p:cNvPr id="5" name="Picture 6" descr="http://www.cypress.com/ui/4_0/images/truetouch/waterproofing_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2216" b="6723"/>
            <a:stretch>
              <a:fillRect/>
            </a:stretch>
          </p:blipFill>
          <p:spPr bwMode="auto">
            <a:xfrm>
              <a:off x="200472" y="4653136"/>
              <a:ext cx="1552575" cy="955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2" descr="http://www.cypress.com/ui/4_0/images/truetouch/displayArmor_1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520" y="4077072"/>
              <a:ext cx="1466850" cy="733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4" descr="http://www.cypress.com/ui/4_0/images/truetouch/charger_Armor_2.jp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024" t="4498" r="11533" b="16019"/>
            <a:stretch>
              <a:fillRect/>
            </a:stretch>
          </p:blipFill>
          <p:spPr bwMode="auto">
            <a:xfrm>
              <a:off x="1424608" y="4509120"/>
              <a:ext cx="1538287" cy="1109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8" descr="http://www.cypress.com/ui/4_0/images/truetouch/stylus_2.jpg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8558" t="7906" r="11096" b="14088"/>
            <a:stretch>
              <a:fillRect/>
            </a:stretch>
          </p:blipFill>
          <p:spPr bwMode="auto">
            <a:xfrm>
              <a:off x="2000672" y="4149080"/>
              <a:ext cx="942975" cy="996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직사각형 8"/>
          <p:cNvSpPr/>
          <p:nvPr/>
        </p:nvSpPr>
        <p:spPr>
          <a:xfrm>
            <a:off x="607222" y="1772817"/>
            <a:ext cx="6474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VISION 2020 </a:t>
            </a:r>
            <a:r>
              <a:rPr lang="ja-JP" altLang="en-US" sz="1200" b="1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맑은 고딕" pitchFamily="50" charset="-127"/>
                <a:cs typeface="Segoe UI" pitchFamily="34" charset="0"/>
              </a:rPr>
              <a:t>「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From Domestic No.1 to Global Top 10</a:t>
            </a:r>
            <a:r>
              <a:rPr lang="ja-JP" altLang="en-US" sz="1200" b="1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맑은 고딕" pitchFamily="50" charset="-127"/>
                <a:cs typeface="Segoe UI" pitchFamily="34" charset="0"/>
              </a:rPr>
              <a:t>」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신호 체인의 잡음 관리 1부, 반도체 잡음, 제거할 수 있을 것인가? &amp;lt; 기고 &amp;lt; 오피니언 &amp;lt; 기사본문 - 테크월드뉴스 - 신윤오 기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85" y="2912810"/>
            <a:ext cx="1912698" cy="2524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신호 체인의 잡음 관리 1부, 반도체 잡음, 제거할 수 있을 것인가? &amp;lt; 기고 &amp;lt; 오피니언 &amp;lt; 기사본문 - 테크월드뉴스 - 신윤오 기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541" y="2902681"/>
            <a:ext cx="1912698" cy="256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1140" y="485061"/>
            <a:ext cx="5371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Noise Detection</a:t>
            </a:r>
            <a:endParaRPr lang="ko-KR" altLang="en-US" sz="2400" b="1" dirty="0"/>
          </a:p>
        </p:txBody>
      </p:sp>
      <p:sp>
        <p:nvSpPr>
          <p:cNvPr id="202" name="TextBox 201"/>
          <p:cNvSpPr txBox="1"/>
          <p:nvPr/>
        </p:nvSpPr>
        <p:spPr>
          <a:xfrm>
            <a:off x="301140" y="1075383"/>
            <a:ext cx="88283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742950" lvl="1" indent="-285750">
              <a:buFont typeface="+mj-lt"/>
              <a:buAutoNum type="arabicPeriod"/>
            </a:pPr>
            <a:endParaRPr lang="en-US" altLang="ko-KR" sz="12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4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301140" y="980728"/>
            <a:ext cx="93323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 smtClean="0"/>
              <a:t>Concept</a:t>
            </a:r>
            <a:endParaRPr lang="en-US" altLang="ko-KR" sz="12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Noise</a:t>
            </a:r>
            <a:r>
              <a:rPr lang="ko-KR" altLang="en-US" sz="1600" dirty="0" err="1" smtClean="0"/>
              <a:t>로인해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Raw Data</a:t>
            </a:r>
            <a:r>
              <a:rPr lang="ko-KR" altLang="en-US" sz="1600" dirty="0" smtClean="0"/>
              <a:t>가 흔들려 </a:t>
            </a:r>
            <a:r>
              <a:rPr lang="en-US" altLang="ko-KR" sz="1600" dirty="0" smtClean="0"/>
              <a:t>Touch</a:t>
            </a:r>
            <a:r>
              <a:rPr lang="ko-KR" altLang="en-US" sz="1600" dirty="0" smtClean="0"/>
              <a:t> 신뢰도 저하</a:t>
            </a:r>
            <a:endParaRPr lang="en-US" altLang="ko-KR" sz="16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600" dirty="0"/>
              <a:t>Touch </a:t>
            </a:r>
            <a:r>
              <a:rPr lang="ko-KR" altLang="en-US" sz="1600" dirty="0" err="1"/>
              <a:t>존재시</a:t>
            </a:r>
            <a:r>
              <a:rPr lang="ko-KR" altLang="en-US" sz="1600" dirty="0"/>
              <a:t> 가장 큰 </a:t>
            </a:r>
            <a:r>
              <a:rPr lang="en-US" altLang="ko-KR" sz="1600" dirty="0" err="1"/>
              <a:t>RawData</a:t>
            </a:r>
            <a:r>
              <a:rPr lang="ko-KR" altLang="en-US" sz="1600" dirty="0"/>
              <a:t> 값을 저장하고 </a:t>
            </a:r>
            <a:r>
              <a:rPr lang="ko-KR" altLang="en-US" sz="1600"/>
              <a:t>이전과 비</a:t>
            </a:r>
            <a:r>
              <a:rPr lang="ko-KR" altLang="en-US" sz="1600" smtClean="0"/>
              <a:t>교하여 </a:t>
            </a:r>
            <a:r>
              <a:rPr lang="ko-KR" altLang="en-US" sz="1600" dirty="0" smtClean="0"/>
              <a:t>감지</a:t>
            </a:r>
            <a:endParaRPr lang="en-US" altLang="ko-KR" sz="16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600" dirty="0"/>
              <a:t>Noise </a:t>
            </a:r>
            <a:r>
              <a:rPr lang="ko-KR" altLang="en-US" sz="1600" dirty="0" err="1"/>
              <a:t>존재시</a:t>
            </a:r>
            <a:r>
              <a:rPr lang="ko-KR" altLang="en-US" sz="1600" dirty="0"/>
              <a:t> </a:t>
            </a:r>
            <a:r>
              <a:rPr lang="en-US" altLang="ko-KR" sz="1600" dirty="0"/>
              <a:t>F/W </a:t>
            </a:r>
            <a:r>
              <a:rPr lang="ko-KR" altLang="en-US" sz="1600" dirty="0"/>
              <a:t>구동주파수를 바꾸어 </a:t>
            </a:r>
            <a:r>
              <a:rPr lang="ko-KR" altLang="en-US" sz="1600" dirty="0" smtClean="0"/>
              <a:t>회피</a:t>
            </a:r>
            <a:endParaRPr lang="en-US" altLang="ko-KR" sz="1600" dirty="0" smtClean="0"/>
          </a:p>
        </p:txBody>
      </p:sp>
      <p:grpSp>
        <p:nvGrpSpPr>
          <p:cNvPr id="33" name="그룹 32"/>
          <p:cNvGrpSpPr/>
          <p:nvPr/>
        </p:nvGrpSpPr>
        <p:grpSpPr>
          <a:xfrm>
            <a:off x="5792771" y="3087292"/>
            <a:ext cx="3960440" cy="2317370"/>
            <a:chOff x="5042713" y="2708920"/>
            <a:chExt cx="4734821" cy="3528392"/>
          </a:xfrm>
        </p:grpSpPr>
        <p:sp>
          <p:nvSpPr>
            <p:cNvPr id="34" name="직사각형 33"/>
            <p:cNvSpPr/>
            <p:nvPr/>
          </p:nvSpPr>
          <p:spPr>
            <a:xfrm>
              <a:off x="5042713" y="2708920"/>
              <a:ext cx="4734821" cy="35283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4"/>
            <a:srcRect r="17326"/>
            <a:stretch/>
          </p:blipFill>
          <p:spPr>
            <a:xfrm>
              <a:off x="5208760" y="2903948"/>
              <a:ext cx="2696568" cy="1342329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84823" y="4371606"/>
              <a:ext cx="4450604" cy="1362886"/>
            </a:xfrm>
            <a:prstGeom prst="rect">
              <a:avLst/>
            </a:prstGeom>
          </p:spPr>
        </p:pic>
        <p:sp>
          <p:nvSpPr>
            <p:cNvPr id="37" name="직사각형 36"/>
            <p:cNvSpPr/>
            <p:nvPr/>
          </p:nvSpPr>
          <p:spPr>
            <a:xfrm>
              <a:off x="7986459" y="2923785"/>
              <a:ext cx="111440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1. Line breaking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986459" y="3186473"/>
              <a:ext cx="92204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2. Flying line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986459" y="3491096"/>
              <a:ext cx="143821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/>
                <a:t>3</a:t>
              </a:r>
              <a:r>
                <a:rPr lang="en-US" altLang="ko-KR" sz="1000" dirty="0"/>
                <a:t>. Merge malfunction</a:t>
              </a:r>
            </a:p>
            <a:p>
              <a:endParaRPr lang="en-US" altLang="ko-KR" sz="10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986459" y="3851258"/>
              <a:ext cx="15888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4. T</a:t>
              </a:r>
              <a:r>
                <a:rPr lang="en-US" altLang="ko-KR" sz="1000" dirty="0" smtClean="0"/>
                <a:t>racking malfunction</a:t>
              </a:r>
              <a:endParaRPr lang="en-US" altLang="ko-KR" sz="10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208760" y="5736710"/>
              <a:ext cx="126188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5. Smoothing Fails</a:t>
              </a:r>
            </a:p>
          </p:txBody>
        </p:sp>
      </p:grpSp>
      <p:cxnSp>
        <p:nvCxnSpPr>
          <p:cNvPr id="46" name="직선 연결선 45"/>
          <p:cNvCxnSpPr/>
          <p:nvPr/>
        </p:nvCxnSpPr>
        <p:spPr>
          <a:xfrm flipV="1">
            <a:off x="1069129" y="4632301"/>
            <a:ext cx="1635409" cy="13625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4107" y="4522815"/>
            <a:ext cx="1091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Touch Off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Thd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3805037" y="3927049"/>
            <a:ext cx="1508003" cy="0"/>
          </a:xfrm>
          <a:prstGeom prst="line">
            <a:avLst/>
          </a:prstGeom>
          <a:ln w="19050">
            <a:solidFill>
              <a:srgbClr val="3366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835423" y="3788266"/>
            <a:ext cx="14725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3366FF"/>
                </a:solidFill>
              </a:rPr>
              <a:t>Touch On </a:t>
            </a:r>
            <a:r>
              <a:rPr lang="en-US" altLang="ko-KR" sz="1000" dirty="0" err="1" smtClean="0">
                <a:solidFill>
                  <a:srgbClr val="3366FF"/>
                </a:solidFill>
              </a:rPr>
              <a:t>Thd</a:t>
            </a:r>
            <a:endParaRPr lang="ko-KR" altLang="en-US" sz="1000" dirty="0">
              <a:solidFill>
                <a:srgbClr val="3366FF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190298" y="4645925"/>
            <a:ext cx="1473339" cy="68277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573825" y="5339392"/>
            <a:ext cx="1091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t</a:t>
            </a:r>
            <a:endParaRPr lang="ko-KR" altLang="en-US" sz="10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3623522" y="2841070"/>
            <a:ext cx="1091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Delta</a:t>
            </a:r>
            <a:endParaRPr lang="ko-KR" altLang="en-US" sz="1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81859" y="2841071"/>
            <a:ext cx="1091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Delta</a:t>
            </a:r>
            <a:endParaRPr lang="ko-KR" altLang="en-US" sz="1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223355" y="5342718"/>
            <a:ext cx="1091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t</a:t>
            </a:r>
            <a:endParaRPr lang="ko-KR" altLang="en-US" sz="1000" b="1" dirty="0"/>
          </a:p>
        </p:txBody>
      </p:sp>
      <p:sp>
        <p:nvSpPr>
          <p:cNvPr id="42" name="직사각형 41"/>
          <p:cNvSpPr/>
          <p:nvPr/>
        </p:nvSpPr>
        <p:spPr>
          <a:xfrm>
            <a:off x="3872899" y="3109045"/>
            <a:ext cx="1473339" cy="81800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82223" y="2520785"/>
            <a:ext cx="1714037" cy="33728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Touch On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798839" y="2491912"/>
            <a:ext cx="1714037" cy="33728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Touch Off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49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140" y="485061"/>
            <a:ext cx="5371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Noise Detection</a:t>
            </a:r>
            <a:endParaRPr lang="ko-KR" altLang="en-US" sz="2400" b="1" dirty="0"/>
          </a:p>
        </p:txBody>
      </p:sp>
      <p:sp>
        <p:nvSpPr>
          <p:cNvPr id="202" name="TextBox 201"/>
          <p:cNvSpPr txBox="1"/>
          <p:nvPr/>
        </p:nvSpPr>
        <p:spPr>
          <a:xfrm>
            <a:off x="301140" y="1075383"/>
            <a:ext cx="88283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742950" lvl="1" indent="-285750">
              <a:buFont typeface="+mj-lt"/>
              <a:buAutoNum type="arabicPeriod"/>
            </a:pPr>
            <a:endParaRPr lang="en-US" altLang="ko-KR" sz="12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4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301140" y="980728"/>
            <a:ext cx="93323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 smtClean="0"/>
              <a:t>Noise Detection 1</a:t>
            </a:r>
            <a:endParaRPr lang="en-US" altLang="ko-KR" sz="12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Touch</a:t>
            </a:r>
            <a:r>
              <a:rPr lang="ko-KR" altLang="en-US" sz="1600" dirty="0" smtClean="0"/>
              <a:t>가 있고 최근 </a:t>
            </a:r>
            <a:r>
              <a:rPr lang="en-US" altLang="ko-KR" sz="1600" dirty="0" smtClean="0"/>
              <a:t>20frame</a:t>
            </a:r>
            <a:r>
              <a:rPr lang="ko-KR" altLang="en-US" sz="1600" dirty="0" smtClean="0"/>
              <a:t>의 </a:t>
            </a:r>
            <a:r>
              <a:rPr lang="en-US" altLang="ko-KR" sz="1600" dirty="0" err="1" smtClean="0"/>
              <a:t>MaxDelta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평균이 높으면 </a:t>
            </a:r>
            <a:r>
              <a:rPr lang="en-US" altLang="ko-KR" sz="1600" dirty="0" smtClean="0"/>
              <a:t>Hopping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Touch</a:t>
            </a:r>
            <a:r>
              <a:rPr lang="ko-KR" altLang="en-US" sz="1600" dirty="0" smtClean="0"/>
              <a:t>가 없는데 </a:t>
            </a:r>
            <a:r>
              <a:rPr lang="en-US" altLang="ko-KR" sz="1600" dirty="0" smtClean="0"/>
              <a:t>Label</a:t>
            </a:r>
            <a:r>
              <a:rPr lang="ko-KR" altLang="en-US" sz="1600" dirty="0" smtClean="0"/>
              <a:t>이 존재하면 </a:t>
            </a:r>
            <a:r>
              <a:rPr lang="en-US" altLang="ko-KR" sz="1600" dirty="0" smtClean="0"/>
              <a:t>Hopping( t1~ t2 </a:t>
            </a:r>
            <a:r>
              <a:rPr lang="ko-KR" altLang="en-US" sz="1600" dirty="0" smtClean="0"/>
              <a:t>사이</a:t>
            </a:r>
            <a:r>
              <a:rPr lang="en-US" altLang="ko-KR" sz="1600" dirty="0" smtClean="0"/>
              <a:t>)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620960" y="3573022"/>
            <a:ext cx="2970355" cy="1751341"/>
            <a:chOff x="326461" y="3789040"/>
            <a:chExt cx="2970355" cy="1751341"/>
          </a:xfrm>
        </p:grpSpPr>
        <p:grpSp>
          <p:nvGrpSpPr>
            <p:cNvPr id="7" name="그룹 6"/>
            <p:cNvGrpSpPr/>
            <p:nvPr/>
          </p:nvGrpSpPr>
          <p:grpSpPr>
            <a:xfrm>
              <a:off x="326462" y="3789040"/>
              <a:ext cx="2970354" cy="1751341"/>
              <a:chOff x="515666" y="2757783"/>
              <a:chExt cx="3396907" cy="1959809"/>
            </a:xfrm>
          </p:grpSpPr>
          <p:cxnSp>
            <p:nvCxnSpPr>
              <p:cNvPr id="78" name="직선 화살표 연결선 77"/>
              <p:cNvCxnSpPr/>
              <p:nvPr/>
            </p:nvCxnSpPr>
            <p:spPr>
              <a:xfrm flipV="1">
                <a:off x="1635126" y="4717590"/>
                <a:ext cx="2277447" cy="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화살표 연결선 78"/>
              <p:cNvCxnSpPr/>
              <p:nvPr/>
            </p:nvCxnSpPr>
            <p:spPr>
              <a:xfrm flipV="1">
                <a:off x="1635125" y="3019932"/>
                <a:ext cx="0" cy="169765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1362340" y="2757783"/>
                <a:ext cx="70896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Delta</a:t>
                </a:r>
                <a:endParaRPr lang="ko-KR" altLang="en-US" sz="1000" dirty="0"/>
              </a:p>
            </p:txBody>
          </p:sp>
          <p:cxnSp>
            <p:nvCxnSpPr>
              <p:cNvPr id="89" name="직선 화살표 연결선 88"/>
              <p:cNvCxnSpPr/>
              <p:nvPr/>
            </p:nvCxnSpPr>
            <p:spPr>
              <a:xfrm>
                <a:off x="1466323" y="4208211"/>
                <a:ext cx="236390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515666" y="4046243"/>
                <a:ext cx="1003607" cy="275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Touch Off</a:t>
                </a:r>
                <a:endParaRPr lang="ko-KR" altLang="en-US" sz="1000" dirty="0"/>
              </a:p>
            </p:txBody>
          </p:sp>
        </p:grpSp>
        <p:cxnSp>
          <p:nvCxnSpPr>
            <p:cNvPr id="92" name="직선 화살표 연결선 91"/>
            <p:cNvCxnSpPr/>
            <p:nvPr/>
          </p:nvCxnSpPr>
          <p:spPr>
            <a:xfrm>
              <a:off x="1159670" y="4450506"/>
              <a:ext cx="2067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326461" y="4337372"/>
              <a:ext cx="8775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Touch On</a:t>
              </a:r>
              <a:endParaRPr lang="ko-KR" altLang="en-US" sz="1000" dirty="0"/>
            </a:p>
          </p:txBody>
        </p:sp>
        <p:cxnSp>
          <p:nvCxnSpPr>
            <p:cNvPr id="94" name="직선 화살표 연결선 93"/>
            <p:cNvCxnSpPr/>
            <p:nvPr/>
          </p:nvCxnSpPr>
          <p:spPr>
            <a:xfrm>
              <a:off x="1159672" y="5283883"/>
              <a:ext cx="206706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328390" y="5139143"/>
              <a:ext cx="8775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Seed base</a:t>
              </a:r>
              <a:endParaRPr lang="ko-KR" altLang="en-US" sz="1000" dirty="0"/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2219986" y="5664983"/>
            <a:ext cx="1184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Label On</a:t>
            </a:r>
          </a:p>
          <a:p>
            <a:r>
              <a:rPr lang="en-US" altLang="ko-KR" sz="1000" dirty="0" smtClean="0"/>
              <a:t>Touch X</a:t>
            </a:r>
          </a:p>
        </p:txBody>
      </p:sp>
      <p:sp>
        <p:nvSpPr>
          <p:cNvPr id="118" name="자유형 117"/>
          <p:cNvSpPr/>
          <p:nvPr/>
        </p:nvSpPr>
        <p:spPr>
          <a:xfrm>
            <a:off x="1868656" y="3800395"/>
            <a:ext cx="1284790" cy="1451891"/>
          </a:xfrm>
          <a:custGeom>
            <a:avLst/>
            <a:gdLst>
              <a:gd name="connsiteX0" fmla="*/ 0 w 1284790"/>
              <a:gd name="connsiteY0" fmla="*/ 1412114 h 1451891"/>
              <a:gd name="connsiteX1" fmla="*/ 173620 w 1284790"/>
              <a:gd name="connsiteY1" fmla="*/ 1273217 h 1451891"/>
              <a:gd name="connsiteX2" fmla="*/ 729205 w 1284790"/>
              <a:gd name="connsiteY2" fmla="*/ 2 h 1451891"/>
              <a:gd name="connsiteX3" fmla="*/ 1134319 w 1284790"/>
              <a:gd name="connsiteY3" fmla="*/ 1284792 h 1451891"/>
              <a:gd name="connsiteX4" fmla="*/ 1284790 w 1284790"/>
              <a:gd name="connsiteY4" fmla="*/ 1400539 h 1451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4790" h="1451891">
                <a:moveTo>
                  <a:pt x="0" y="1412114"/>
                </a:moveTo>
                <a:cubicBezTo>
                  <a:pt x="26043" y="1460341"/>
                  <a:pt x="52086" y="1508569"/>
                  <a:pt x="173620" y="1273217"/>
                </a:cubicBezTo>
                <a:cubicBezTo>
                  <a:pt x="295154" y="1037865"/>
                  <a:pt x="569089" y="-1927"/>
                  <a:pt x="729205" y="2"/>
                </a:cubicBezTo>
                <a:cubicBezTo>
                  <a:pt x="889321" y="1931"/>
                  <a:pt x="1041722" y="1051369"/>
                  <a:pt x="1134319" y="1284792"/>
                </a:cubicBezTo>
                <a:cubicBezTo>
                  <a:pt x="1226916" y="1518215"/>
                  <a:pt x="1209555" y="1387035"/>
                  <a:pt x="1284790" y="1400539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직선 화살표 연결선 126"/>
          <p:cNvCxnSpPr/>
          <p:nvPr/>
        </p:nvCxnSpPr>
        <p:spPr>
          <a:xfrm flipH="1" flipV="1">
            <a:off x="2063155" y="5056673"/>
            <a:ext cx="9525" cy="381089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404278" y="5334637"/>
            <a:ext cx="619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time</a:t>
            </a:r>
            <a:endParaRPr lang="ko-KR" altLang="en-US" sz="1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1975646" y="5406748"/>
            <a:ext cx="619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t1</a:t>
            </a:r>
            <a:endParaRPr lang="ko-KR" altLang="en-US" sz="1000" dirty="0"/>
          </a:p>
        </p:txBody>
      </p:sp>
      <p:grpSp>
        <p:nvGrpSpPr>
          <p:cNvPr id="133" name="그룹 132"/>
          <p:cNvGrpSpPr/>
          <p:nvPr/>
        </p:nvGrpSpPr>
        <p:grpSpPr>
          <a:xfrm>
            <a:off x="4019897" y="3573018"/>
            <a:ext cx="2229998" cy="1751341"/>
            <a:chOff x="1066818" y="3789040"/>
            <a:chExt cx="2229998" cy="1751341"/>
          </a:xfrm>
        </p:grpSpPr>
        <p:grpSp>
          <p:nvGrpSpPr>
            <p:cNvPr id="134" name="그룹 133"/>
            <p:cNvGrpSpPr/>
            <p:nvPr/>
          </p:nvGrpSpPr>
          <p:grpSpPr>
            <a:xfrm>
              <a:off x="1066818" y="3789040"/>
              <a:ext cx="2229998" cy="1751341"/>
              <a:chOff x="1362340" y="2757783"/>
              <a:chExt cx="2550233" cy="1959809"/>
            </a:xfrm>
          </p:grpSpPr>
          <p:cxnSp>
            <p:nvCxnSpPr>
              <p:cNvPr id="139" name="직선 화살표 연결선 138"/>
              <p:cNvCxnSpPr/>
              <p:nvPr/>
            </p:nvCxnSpPr>
            <p:spPr>
              <a:xfrm flipV="1">
                <a:off x="1635126" y="4717590"/>
                <a:ext cx="2277447" cy="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화살표 연결선 139"/>
              <p:cNvCxnSpPr/>
              <p:nvPr/>
            </p:nvCxnSpPr>
            <p:spPr>
              <a:xfrm flipV="1">
                <a:off x="1635125" y="3019932"/>
                <a:ext cx="0" cy="169765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Box 140"/>
              <p:cNvSpPr txBox="1"/>
              <p:nvPr/>
            </p:nvSpPr>
            <p:spPr>
              <a:xfrm>
                <a:off x="1362340" y="2757783"/>
                <a:ext cx="70896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Delta</a:t>
                </a:r>
                <a:endParaRPr lang="ko-KR" altLang="en-US" sz="1000" dirty="0"/>
              </a:p>
            </p:txBody>
          </p:sp>
          <p:cxnSp>
            <p:nvCxnSpPr>
              <p:cNvPr id="142" name="직선 화살표 연결선 141"/>
              <p:cNvCxnSpPr/>
              <p:nvPr/>
            </p:nvCxnSpPr>
            <p:spPr>
              <a:xfrm>
                <a:off x="1466323" y="4208211"/>
                <a:ext cx="236390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5" name="직선 화살표 연결선 134"/>
            <p:cNvCxnSpPr/>
            <p:nvPr/>
          </p:nvCxnSpPr>
          <p:spPr>
            <a:xfrm>
              <a:off x="1159670" y="4450506"/>
              <a:ext cx="206706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/>
            <p:cNvCxnSpPr/>
            <p:nvPr/>
          </p:nvCxnSpPr>
          <p:spPr>
            <a:xfrm>
              <a:off x="1159672" y="5283883"/>
              <a:ext cx="2067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143"/>
          <p:cNvSpPr txBox="1"/>
          <p:nvPr/>
        </p:nvSpPr>
        <p:spPr>
          <a:xfrm>
            <a:off x="4878566" y="5664979"/>
            <a:ext cx="1184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Label On</a:t>
            </a:r>
          </a:p>
          <a:p>
            <a:r>
              <a:rPr lang="en-US" altLang="ko-KR" sz="1000" dirty="0" smtClean="0"/>
              <a:t>Touch O</a:t>
            </a:r>
          </a:p>
        </p:txBody>
      </p:sp>
      <p:sp>
        <p:nvSpPr>
          <p:cNvPr id="145" name="자유형 144"/>
          <p:cNvSpPr/>
          <p:nvPr/>
        </p:nvSpPr>
        <p:spPr>
          <a:xfrm>
            <a:off x="4527236" y="3800391"/>
            <a:ext cx="1284790" cy="1451891"/>
          </a:xfrm>
          <a:custGeom>
            <a:avLst/>
            <a:gdLst>
              <a:gd name="connsiteX0" fmla="*/ 0 w 1284790"/>
              <a:gd name="connsiteY0" fmla="*/ 1412114 h 1451891"/>
              <a:gd name="connsiteX1" fmla="*/ 173620 w 1284790"/>
              <a:gd name="connsiteY1" fmla="*/ 1273217 h 1451891"/>
              <a:gd name="connsiteX2" fmla="*/ 729205 w 1284790"/>
              <a:gd name="connsiteY2" fmla="*/ 2 h 1451891"/>
              <a:gd name="connsiteX3" fmla="*/ 1134319 w 1284790"/>
              <a:gd name="connsiteY3" fmla="*/ 1284792 h 1451891"/>
              <a:gd name="connsiteX4" fmla="*/ 1284790 w 1284790"/>
              <a:gd name="connsiteY4" fmla="*/ 1400539 h 1451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4790" h="1451891">
                <a:moveTo>
                  <a:pt x="0" y="1412114"/>
                </a:moveTo>
                <a:cubicBezTo>
                  <a:pt x="26043" y="1460341"/>
                  <a:pt x="52086" y="1508569"/>
                  <a:pt x="173620" y="1273217"/>
                </a:cubicBezTo>
                <a:cubicBezTo>
                  <a:pt x="295154" y="1037865"/>
                  <a:pt x="569089" y="-1927"/>
                  <a:pt x="729205" y="2"/>
                </a:cubicBezTo>
                <a:cubicBezTo>
                  <a:pt x="889321" y="1931"/>
                  <a:pt x="1041722" y="1051369"/>
                  <a:pt x="1134319" y="1284792"/>
                </a:cubicBezTo>
                <a:cubicBezTo>
                  <a:pt x="1226916" y="1518215"/>
                  <a:pt x="1209555" y="1387035"/>
                  <a:pt x="1284790" y="1400539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6" name="직선 화살표 연결선 145"/>
          <p:cNvCxnSpPr/>
          <p:nvPr/>
        </p:nvCxnSpPr>
        <p:spPr>
          <a:xfrm flipV="1">
            <a:off x="5022271" y="4221094"/>
            <a:ext cx="0" cy="1260000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6062858" y="5334633"/>
            <a:ext cx="619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time</a:t>
            </a:r>
            <a:endParaRPr lang="ko-KR" altLang="en-US" sz="1000" dirty="0"/>
          </a:p>
        </p:txBody>
      </p:sp>
      <p:grpSp>
        <p:nvGrpSpPr>
          <p:cNvPr id="149" name="그룹 148"/>
          <p:cNvGrpSpPr/>
          <p:nvPr/>
        </p:nvGrpSpPr>
        <p:grpSpPr>
          <a:xfrm>
            <a:off x="6537176" y="3573016"/>
            <a:ext cx="2229998" cy="1751341"/>
            <a:chOff x="1066818" y="3789040"/>
            <a:chExt cx="2229998" cy="1751341"/>
          </a:xfrm>
        </p:grpSpPr>
        <p:grpSp>
          <p:nvGrpSpPr>
            <p:cNvPr id="150" name="그룹 149"/>
            <p:cNvGrpSpPr/>
            <p:nvPr/>
          </p:nvGrpSpPr>
          <p:grpSpPr>
            <a:xfrm>
              <a:off x="1066818" y="3789040"/>
              <a:ext cx="2229998" cy="1751341"/>
              <a:chOff x="1362340" y="2757783"/>
              <a:chExt cx="2550233" cy="1959809"/>
            </a:xfrm>
          </p:grpSpPr>
          <p:cxnSp>
            <p:nvCxnSpPr>
              <p:cNvPr id="155" name="직선 화살표 연결선 154"/>
              <p:cNvCxnSpPr/>
              <p:nvPr/>
            </p:nvCxnSpPr>
            <p:spPr>
              <a:xfrm flipV="1">
                <a:off x="1635126" y="4717590"/>
                <a:ext cx="2277447" cy="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화살표 연결선 155"/>
              <p:cNvCxnSpPr/>
              <p:nvPr/>
            </p:nvCxnSpPr>
            <p:spPr>
              <a:xfrm flipV="1">
                <a:off x="1635125" y="3019932"/>
                <a:ext cx="0" cy="169765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TextBox 156"/>
              <p:cNvSpPr txBox="1"/>
              <p:nvPr/>
            </p:nvSpPr>
            <p:spPr>
              <a:xfrm>
                <a:off x="1362340" y="2757783"/>
                <a:ext cx="70896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Delta</a:t>
                </a:r>
                <a:endParaRPr lang="ko-KR" altLang="en-US" sz="1000" dirty="0"/>
              </a:p>
            </p:txBody>
          </p:sp>
          <p:cxnSp>
            <p:nvCxnSpPr>
              <p:cNvPr id="158" name="직선 화살표 연결선 157"/>
              <p:cNvCxnSpPr/>
              <p:nvPr/>
            </p:nvCxnSpPr>
            <p:spPr>
              <a:xfrm>
                <a:off x="1466323" y="4208211"/>
                <a:ext cx="2363901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1" name="직선 화살표 연결선 150"/>
            <p:cNvCxnSpPr/>
            <p:nvPr/>
          </p:nvCxnSpPr>
          <p:spPr>
            <a:xfrm>
              <a:off x="1159670" y="4450506"/>
              <a:ext cx="2067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화살표 연결선 152"/>
            <p:cNvCxnSpPr/>
            <p:nvPr/>
          </p:nvCxnSpPr>
          <p:spPr>
            <a:xfrm>
              <a:off x="1159672" y="5283883"/>
              <a:ext cx="2067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TextBox 159"/>
          <p:cNvSpPr txBox="1"/>
          <p:nvPr/>
        </p:nvSpPr>
        <p:spPr>
          <a:xfrm>
            <a:off x="7395845" y="5664977"/>
            <a:ext cx="1184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Label X</a:t>
            </a:r>
          </a:p>
          <a:p>
            <a:r>
              <a:rPr lang="en-US" altLang="ko-KR" sz="1000" dirty="0" smtClean="0"/>
              <a:t>Touch X</a:t>
            </a:r>
          </a:p>
        </p:txBody>
      </p:sp>
      <p:sp>
        <p:nvSpPr>
          <p:cNvPr id="161" name="자유형 160"/>
          <p:cNvSpPr/>
          <p:nvPr/>
        </p:nvSpPr>
        <p:spPr>
          <a:xfrm>
            <a:off x="7044515" y="3800389"/>
            <a:ext cx="1284790" cy="1451891"/>
          </a:xfrm>
          <a:custGeom>
            <a:avLst/>
            <a:gdLst>
              <a:gd name="connsiteX0" fmla="*/ 0 w 1284790"/>
              <a:gd name="connsiteY0" fmla="*/ 1412114 h 1451891"/>
              <a:gd name="connsiteX1" fmla="*/ 173620 w 1284790"/>
              <a:gd name="connsiteY1" fmla="*/ 1273217 h 1451891"/>
              <a:gd name="connsiteX2" fmla="*/ 729205 w 1284790"/>
              <a:gd name="connsiteY2" fmla="*/ 2 h 1451891"/>
              <a:gd name="connsiteX3" fmla="*/ 1134319 w 1284790"/>
              <a:gd name="connsiteY3" fmla="*/ 1284792 h 1451891"/>
              <a:gd name="connsiteX4" fmla="*/ 1284790 w 1284790"/>
              <a:gd name="connsiteY4" fmla="*/ 1400539 h 1451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4790" h="1451891">
                <a:moveTo>
                  <a:pt x="0" y="1412114"/>
                </a:moveTo>
                <a:cubicBezTo>
                  <a:pt x="26043" y="1460341"/>
                  <a:pt x="52086" y="1508569"/>
                  <a:pt x="173620" y="1273217"/>
                </a:cubicBezTo>
                <a:cubicBezTo>
                  <a:pt x="295154" y="1037865"/>
                  <a:pt x="569089" y="-1927"/>
                  <a:pt x="729205" y="2"/>
                </a:cubicBezTo>
                <a:cubicBezTo>
                  <a:pt x="889321" y="1931"/>
                  <a:pt x="1041722" y="1051369"/>
                  <a:pt x="1134319" y="1284792"/>
                </a:cubicBezTo>
                <a:cubicBezTo>
                  <a:pt x="1226916" y="1518215"/>
                  <a:pt x="1209555" y="1387035"/>
                  <a:pt x="1284790" y="1400539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2" name="직선 화살표 연결선 161"/>
          <p:cNvCxnSpPr/>
          <p:nvPr/>
        </p:nvCxnSpPr>
        <p:spPr>
          <a:xfrm flipV="1">
            <a:off x="8121352" y="4842859"/>
            <a:ext cx="0" cy="638235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8580137" y="5334631"/>
            <a:ext cx="619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time</a:t>
            </a:r>
            <a:endParaRPr lang="ko-KR" altLang="en-US" sz="1000" dirty="0"/>
          </a:p>
        </p:txBody>
      </p:sp>
      <p:sp>
        <p:nvSpPr>
          <p:cNvPr id="164" name="TextBox 163"/>
          <p:cNvSpPr txBox="1"/>
          <p:nvPr/>
        </p:nvSpPr>
        <p:spPr>
          <a:xfrm>
            <a:off x="8019337" y="5445166"/>
            <a:ext cx="619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t3</a:t>
            </a:r>
            <a:endParaRPr lang="ko-KR" altLang="en-US" sz="1000" dirty="0"/>
          </a:p>
        </p:txBody>
      </p:sp>
      <p:sp>
        <p:nvSpPr>
          <p:cNvPr id="165" name="TextBox 164"/>
          <p:cNvSpPr txBox="1"/>
          <p:nvPr/>
        </p:nvSpPr>
        <p:spPr>
          <a:xfrm>
            <a:off x="4898599" y="5437762"/>
            <a:ext cx="619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t2</a:t>
            </a:r>
            <a:endParaRPr lang="ko-KR" altLang="en-US" sz="1000" dirty="0"/>
          </a:p>
        </p:txBody>
      </p:sp>
      <p:graphicFrame>
        <p:nvGraphicFramePr>
          <p:cNvPr id="1025" name="표 1024"/>
          <p:cNvGraphicFramePr>
            <a:graphicFrameLocks noGrp="1"/>
          </p:cNvGraphicFramePr>
          <p:nvPr/>
        </p:nvGraphicFramePr>
        <p:xfrm>
          <a:off x="872480" y="2825411"/>
          <a:ext cx="4800600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index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…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18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Diff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…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26" name="TextBox 1025"/>
              <p:cNvSpPr txBox="1"/>
              <p:nvPr/>
            </p:nvSpPr>
            <p:spPr>
              <a:xfrm>
                <a:off x="6142366" y="2872351"/>
                <a:ext cx="3691249" cy="235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𝐷𝑖𝑓𝑓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a:rPr lang="ko-KR" altLang="en-US" sz="1500" i="1">
                        <a:latin typeface="Cambria Math" panose="02040503050406030204" pitchFamily="18" charset="0"/>
                      </a:rPr>
                      <m:t>현</m:t>
                    </m:r>
                  </m:oMath>
                </a14:m>
                <a:r>
                  <a:rPr lang="ko-KR" altLang="en-US" sz="1500" dirty="0" smtClean="0"/>
                  <a:t>재 </a:t>
                </a:r>
                <a:r>
                  <a:rPr lang="en-US" altLang="ko-KR" sz="1500" dirty="0" smtClean="0"/>
                  <a:t>MaxDelta – </a:t>
                </a:r>
                <a:r>
                  <a:rPr lang="ko-KR" altLang="en-US" sz="1500" dirty="0" smtClean="0"/>
                  <a:t>이전 </a:t>
                </a:r>
                <a:r>
                  <a:rPr lang="en-US" altLang="ko-KR" sz="1500" dirty="0" err="1" smtClean="0"/>
                  <a:t>MaxDelta</a:t>
                </a:r>
                <a:endParaRPr lang="ko-KR" altLang="en-US" sz="1500" dirty="0"/>
              </a:p>
            </p:txBody>
          </p:sp>
        </mc:Choice>
        <mc:Fallback xmlns="">
          <p:sp>
            <p:nvSpPr>
              <p:cNvPr id="1026" name="TextBox 10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366" y="2872351"/>
                <a:ext cx="3691249" cy="235193"/>
              </a:xfrm>
              <a:prstGeom prst="rect">
                <a:avLst/>
              </a:prstGeom>
              <a:blipFill rotWithShape="0">
                <a:blip r:embed="rId3"/>
                <a:stretch>
                  <a:fillRect l="-2479" t="-25641" b="-43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140" y="485061"/>
            <a:ext cx="5371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Noise Detection</a:t>
            </a:r>
            <a:endParaRPr lang="ko-KR" altLang="en-US" sz="2400" b="1" dirty="0"/>
          </a:p>
        </p:txBody>
      </p:sp>
      <p:sp>
        <p:nvSpPr>
          <p:cNvPr id="202" name="TextBox 201"/>
          <p:cNvSpPr txBox="1"/>
          <p:nvPr/>
        </p:nvSpPr>
        <p:spPr>
          <a:xfrm>
            <a:off x="301140" y="1075383"/>
            <a:ext cx="88283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742950" lvl="1" indent="-285750">
              <a:buFont typeface="+mj-lt"/>
              <a:buAutoNum type="arabicPeriod"/>
            </a:pPr>
            <a:endParaRPr lang="en-US" altLang="ko-KR" sz="12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4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301140" y="980728"/>
            <a:ext cx="933238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 smtClean="0"/>
              <a:t>Noise Detection 2</a:t>
            </a:r>
            <a:endParaRPr lang="en-US" altLang="ko-KR" sz="12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Strength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변화량의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평균이 높으면 </a:t>
            </a:r>
            <a:r>
              <a:rPr lang="en-US" altLang="ko-KR" sz="1600" dirty="0" smtClean="0"/>
              <a:t>Hopping </a:t>
            </a:r>
            <a:r>
              <a:rPr lang="ko-KR" altLang="en-US" sz="1600" dirty="0" smtClean="0"/>
              <a:t>주파수 변환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    -&gt;</a:t>
            </a:r>
            <a:r>
              <a:rPr lang="ko-KR" altLang="en-US" sz="1600" dirty="0" smtClean="0"/>
              <a:t>상세조건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RealDiffIIR</a:t>
            </a:r>
            <a:r>
              <a:rPr lang="en-US" altLang="ko-KR" sz="1600" dirty="0" smtClean="0"/>
              <a:t> &gt; hopping </a:t>
            </a:r>
            <a:r>
              <a:rPr lang="en-US" altLang="ko-KR" sz="1600" dirty="0" err="1" smtClean="0"/>
              <a:t>thd</a:t>
            </a:r>
            <a:r>
              <a:rPr lang="en-US" altLang="ko-KR" sz="1600" dirty="0" smtClean="0"/>
              <a:t> + </a:t>
            </a:r>
            <a:r>
              <a:rPr lang="ko-KR" altLang="en-US" sz="1600" dirty="0" smtClean="0"/>
              <a:t>α </a:t>
            </a:r>
            <a:r>
              <a:rPr lang="en-US" altLang="ko-KR" sz="1600" dirty="0" smtClean="0"/>
              <a:t>&amp;&amp; </a:t>
            </a:r>
            <a:r>
              <a:rPr lang="ko-KR" altLang="en-US" sz="1600" dirty="0" smtClean="0"/>
              <a:t>최소 </a:t>
            </a:r>
            <a:r>
              <a:rPr lang="en-US" altLang="ko-KR" sz="1600" dirty="0" smtClean="0"/>
              <a:t>5 frame</a:t>
            </a:r>
            <a:r>
              <a:rPr lang="ko-KR" altLang="en-US" sz="1600" dirty="0" smtClean="0"/>
              <a:t>이상 유지</a:t>
            </a:r>
            <a:endParaRPr lang="en-US" altLang="ko-KR" sz="16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일정시간이상 </a:t>
            </a:r>
            <a:r>
              <a:rPr lang="en-US" altLang="ko-KR" sz="1600" dirty="0" smtClean="0"/>
              <a:t>Hopping</a:t>
            </a:r>
            <a:r>
              <a:rPr lang="ko-KR" altLang="en-US" sz="1600" dirty="0" smtClean="0"/>
              <a:t> 주파수에 </a:t>
            </a:r>
            <a:r>
              <a:rPr lang="ko-KR" altLang="en-US" sz="1600" dirty="0" err="1" smtClean="0"/>
              <a:t>머물렀경우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Normal</a:t>
            </a:r>
            <a:r>
              <a:rPr lang="ko-KR" altLang="en-US" sz="1600" dirty="0"/>
              <a:t>로 </a:t>
            </a:r>
            <a:r>
              <a:rPr lang="ko-KR" altLang="en-US" sz="1600" dirty="0" smtClean="0"/>
              <a:t>복귀</a:t>
            </a:r>
            <a:endParaRPr lang="en-US" altLang="ko-KR" sz="16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빈번한 </a:t>
            </a:r>
            <a:r>
              <a:rPr lang="ko-KR" altLang="en-US" sz="1600" dirty="0" err="1" smtClean="0"/>
              <a:t>호핑을</a:t>
            </a:r>
            <a:r>
              <a:rPr lang="ko-KR" altLang="en-US" sz="1600" dirty="0" smtClean="0"/>
              <a:t> 막는 </a:t>
            </a:r>
            <a:r>
              <a:rPr lang="ko-KR" altLang="en-US" sz="1600" dirty="0" err="1" smtClean="0"/>
              <a:t>로직</a:t>
            </a:r>
            <a:r>
              <a:rPr lang="ko-KR" altLang="en-US" sz="1600" dirty="0" smtClean="0"/>
              <a:t> 존재</a:t>
            </a:r>
            <a:endParaRPr lang="en-US" altLang="ko-KR" sz="1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848544" y="2686932"/>
                <a:ext cx="5037726" cy="397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𝐶𝑢𝑟𝑟𝑀𝑎𝑥𝑉𝑎𝑙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𝑆𝑡𝑟𝑒𝑛𝑔𝑡h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𝑅𝑒𝑎𝑙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𝐷𝑒𝑙𝑡𝑎</m:t>
                        </m:r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𝑆𝑡𝑟𝑒𝑛𝑔𝑡h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44" y="2686932"/>
                <a:ext cx="5037726" cy="397481"/>
              </a:xfrm>
              <a:prstGeom prst="rect">
                <a:avLst/>
              </a:prstGeom>
              <a:blipFill rotWithShape="0">
                <a:blip r:embed="rId3"/>
                <a:stretch>
                  <a:fillRect l="-1693" t="-6154" r="-1088"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841228"/>
              </p:ext>
            </p:extLst>
          </p:nvPr>
        </p:nvGraphicFramePr>
        <p:xfrm>
          <a:off x="776536" y="3212976"/>
          <a:ext cx="6329989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525"/>
                <a:gridCol w="905244"/>
                <a:gridCol w="905244"/>
                <a:gridCol w="905244"/>
                <a:gridCol w="905244"/>
                <a:gridCol w="905244"/>
                <a:gridCol w="905244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  index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…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18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19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sz="11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CurrMaxVal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CurrFinger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…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-71997" y="4128024"/>
                <a:ext cx="7128792" cy="584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𝑅𝑒𝑎𝑙𝐷𝑖𝑓𝑓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𝐶𝑢𝑟𝑟𝑀𝑎𝑥𝑉𝑎𝑙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𝑝𝑟𝑒𝑣𝑀𝑎𝑥𝑉𝑎𝑙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𝐷𝑖𝑓𝑓𝐶𝑛𝑡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𝑑𝑖𝑠𝑡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8−3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997" y="4128024"/>
                <a:ext cx="7128792" cy="5840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-231576" y="5202347"/>
                <a:ext cx="7128792" cy="5247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𝑅𝑒𝑎𝑙𝐷𝑖𝑓𝑓𝐼𝐼𝑅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𝑅𝑒𝑎𝑙𝐷𝑖𝑓𝑓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+3∗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𝑝𝑟𝑒𝑣𝑅𝑒𝑎𝑙𝐷𝑖𝑓𝑓𝐼𝐼𝑅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1576" y="5202347"/>
                <a:ext cx="7128792" cy="52475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7987331" y="2798880"/>
            <a:ext cx="1646189" cy="1710240"/>
            <a:chOff x="7987331" y="2798880"/>
            <a:chExt cx="1142133" cy="1427667"/>
          </a:xfrm>
        </p:grpSpPr>
        <p:sp>
          <p:nvSpPr>
            <p:cNvPr id="9" name="직사각형 8"/>
            <p:cNvSpPr/>
            <p:nvPr/>
          </p:nvSpPr>
          <p:spPr bwMode="auto">
            <a:xfrm>
              <a:off x="7987331" y="2798880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8272864" y="2798880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8558398" y="2798880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8843931" y="2798880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7987331" y="3084414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8272864" y="3084414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8558398" y="3084414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8843931" y="3084414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 b="1" dirty="0" smtClean="0"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7987331" y="3369947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8272864" y="3369947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8558398" y="3369947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8843931" y="3369947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7987331" y="3655480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8272864" y="3655480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8558398" y="3655480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8843931" y="3655480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7987331" y="3941014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8272864" y="3941014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8558398" y="3941014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8843931" y="3941014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7987331" y="2447341"/>
            <a:ext cx="1646189" cy="33728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Is Moving ? Yes !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90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01140" y="485061"/>
            <a:ext cx="8540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Palm Rejection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1140" y="980728"/>
            <a:ext cx="517856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 smtClean="0"/>
              <a:t>Concept</a:t>
            </a:r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Palm</a:t>
            </a:r>
            <a:r>
              <a:rPr lang="ko-KR" altLang="en-US" sz="1400" dirty="0" smtClean="0"/>
              <a:t>영역을 제거하여 </a:t>
            </a:r>
            <a:r>
              <a:rPr lang="ko-KR" altLang="en-US" sz="1400" dirty="0" err="1" smtClean="0"/>
              <a:t>의미있는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Touch </a:t>
            </a:r>
            <a:r>
              <a:rPr lang="ko-KR" altLang="en-US" sz="1400" dirty="0" smtClean="0"/>
              <a:t>입력만 계산</a:t>
            </a:r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Palm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Rejection</a:t>
            </a:r>
            <a:r>
              <a:rPr lang="ko-KR" altLang="en-US" sz="1400" dirty="0" smtClean="0"/>
              <a:t>을 구현하는데 </a:t>
            </a:r>
            <a:r>
              <a:rPr lang="ko-KR" altLang="en-US" sz="1400" dirty="0" err="1" smtClean="0"/>
              <a:t>고려할점</a:t>
            </a:r>
            <a:endParaRPr lang="en-US" altLang="ko-KR" sz="1400" dirty="0"/>
          </a:p>
          <a:p>
            <a:pPr lvl="1"/>
            <a:r>
              <a:rPr lang="en-US" altLang="ko-KR" sz="1400" dirty="0" smtClean="0"/>
              <a:t>     -&gt; Palm</a:t>
            </a:r>
            <a:r>
              <a:rPr lang="ko-KR" altLang="en-US" sz="1400" dirty="0" smtClean="0"/>
              <a:t>이 하나의 </a:t>
            </a:r>
            <a:r>
              <a:rPr lang="en-US" altLang="ko-KR" sz="1400" dirty="0" smtClean="0"/>
              <a:t>Label</a:t>
            </a:r>
            <a:r>
              <a:rPr lang="ko-KR" altLang="en-US" sz="1400" dirty="0" smtClean="0"/>
              <a:t>이 </a:t>
            </a:r>
            <a:r>
              <a:rPr lang="ko-KR" altLang="en-US" sz="1400" dirty="0" err="1" smtClean="0"/>
              <a:t>아닐수도있다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en-US" altLang="ko-KR" sz="1400" dirty="0" smtClean="0"/>
              <a:t>     -&gt; Palm </a:t>
            </a:r>
            <a:r>
              <a:rPr lang="ko-KR" altLang="en-US" sz="1400" dirty="0" smtClean="0"/>
              <a:t>영역이 분리되거나 </a:t>
            </a:r>
            <a:r>
              <a:rPr lang="ko-KR" altLang="en-US" sz="1400" dirty="0" err="1" smtClean="0"/>
              <a:t>합쳐질수있다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en-US" altLang="ko-KR" sz="1400" dirty="0"/>
              <a:t> </a:t>
            </a:r>
            <a:r>
              <a:rPr lang="en-US" altLang="ko-KR" sz="1400" dirty="0" smtClean="0"/>
              <a:t>    -&gt; Input</a:t>
            </a:r>
            <a:r>
              <a:rPr lang="ko-KR" altLang="en-US" sz="1400" dirty="0" smtClean="0"/>
              <a:t>이 </a:t>
            </a:r>
            <a:r>
              <a:rPr lang="en-US" altLang="ko-KR" sz="1400" dirty="0" smtClean="0"/>
              <a:t>Finger</a:t>
            </a:r>
            <a:r>
              <a:rPr lang="ko-KR" altLang="en-US" sz="1400" dirty="0" smtClean="0"/>
              <a:t>인지</a:t>
            </a:r>
            <a:r>
              <a:rPr lang="en-US" altLang="ko-KR" sz="1400" dirty="0" smtClean="0"/>
              <a:t>, Palm</a:t>
            </a:r>
            <a:r>
              <a:rPr lang="ko-KR" altLang="en-US" sz="1400" dirty="0" smtClean="0"/>
              <a:t>인지 모른다</a:t>
            </a:r>
            <a:r>
              <a:rPr lang="en-US" altLang="ko-KR" sz="1400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400" dirty="0" smtClean="0"/>
          </a:p>
        </p:txBody>
      </p:sp>
      <p:grpSp>
        <p:nvGrpSpPr>
          <p:cNvPr id="502" name="그룹 501"/>
          <p:cNvGrpSpPr/>
          <p:nvPr/>
        </p:nvGrpSpPr>
        <p:grpSpPr>
          <a:xfrm>
            <a:off x="671244" y="2981102"/>
            <a:ext cx="2418477" cy="3365266"/>
            <a:chOff x="832065" y="2870280"/>
            <a:chExt cx="2418477" cy="3365266"/>
          </a:xfrm>
        </p:grpSpPr>
        <p:pic>
          <p:nvPicPr>
            <p:cNvPr id="3074" name="Picture 2" descr="아이패드 프로의 팜리젝션(터치오류방지), 필압감지 기능이란?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11"/>
            <a:stretch/>
          </p:blipFill>
          <p:spPr bwMode="auto">
            <a:xfrm>
              <a:off x="836859" y="2870280"/>
              <a:ext cx="2413683" cy="1296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그룹 5"/>
            <p:cNvGrpSpPr/>
            <p:nvPr/>
          </p:nvGrpSpPr>
          <p:grpSpPr>
            <a:xfrm>
              <a:off x="832065" y="4845943"/>
              <a:ext cx="2418477" cy="1389603"/>
              <a:chOff x="832065" y="4845943"/>
              <a:chExt cx="2418477" cy="1389603"/>
            </a:xfrm>
          </p:grpSpPr>
          <p:sp>
            <p:nvSpPr>
              <p:cNvPr id="439" name="타원 438"/>
              <p:cNvSpPr/>
              <p:nvPr/>
            </p:nvSpPr>
            <p:spPr>
              <a:xfrm>
                <a:off x="1832362" y="5308844"/>
                <a:ext cx="749060" cy="39343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0" name="타원 439"/>
              <p:cNvSpPr/>
              <p:nvPr/>
            </p:nvSpPr>
            <p:spPr>
              <a:xfrm>
                <a:off x="1563016" y="5436811"/>
                <a:ext cx="172001" cy="13750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1" name="타원 440"/>
              <p:cNvSpPr/>
              <p:nvPr/>
            </p:nvSpPr>
            <p:spPr>
              <a:xfrm>
                <a:off x="1680514" y="5244094"/>
                <a:ext cx="172001" cy="13750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2" name="타원 441"/>
              <p:cNvSpPr/>
              <p:nvPr/>
            </p:nvSpPr>
            <p:spPr>
              <a:xfrm>
                <a:off x="1650363" y="5702283"/>
                <a:ext cx="172001" cy="13750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3" name="직사각형 442"/>
              <p:cNvSpPr/>
              <p:nvPr/>
            </p:nvSpPr>
            <p:spPr>
              <a:xfrm>
                <a:off x="832065" y="4845943"/>
                <a:ext cx="2418477" cy="13896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noFill/>
                </a:endParaRPr>
              </a:p>
            </p:txBody>
          </p:sp>
        </p:grpSp>
        <p:sp>
          <p:nvSpPr>
            <p:cNvPr id="5" name="아래쪽 화살표 4"/>
            <p:cNvSpPr/>
            <p:nvPr/>
          </p:nvSpPr>
          <p:spPr>
            <a:xfrm>
              <a:off x="1859109" y="4300510"/>
              <a:ext cx="374530" cy="360183"/>
            </a:xfrm>
            <a:prstGeom prst="down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01" name="그룹 500"/>
          <p:cNvGrpSpPr/>
          <p:nvPr/>
        </p:nvGrpSpPr>
        <p:grpSpPr>
          <a:xfrm>
            <a:off x="3760528" y="3064205"/>
            <a:ext cx="2179728" cy="3282163"/>
            <a:chOff x="3934453" y="2953382"/>
            <a:chExt cx="2179728" cy="3282163"/>
          </a:xfrm>
        </p:grpSpPr>
        <p:sp>
          <p:nvSpPr>
            <p:cNvPr id="444" name="직사각형 443"/>
            <p:cNvSpPr/>
            <p:nvPr/>
          </p:nvSpPr>
          <p:spPr>
            <a:xfrm>
              <a:off x="3990056" y="2953721"/>
              <a:ext cx="2124125" cy="11836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7650">
              <a:off x="4548719" y="3500983"/>
              <a:ext cx="521088" cy="521088"/>
            </a:xfrm>
            <a:prstGeom prst="rect">
              <a:avLst/>
            </a:prstGeom>
          </p:spPr>
        </p:pic>
        <p:pic>
          <p:nvPicPr>
            <p:cNvPr id="447" name="그림 44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7650">
              <a:off x="4038032" y="2953382"/>
              <a:ext cx="533854" cy="533854"/>
            </a:xfrm>
            <a:prstGeom prst="rect">
              <a:avLst/>
            </a:prstGeom>
            <a:effectLst/>
          </p:spPr>
        </p:pic>
        <p:cxnSp>
          <p:nvCxnSpPr>
            <p:cNvPr id="448" name="직선 화살표 연결선 447"/>
            <p:cNvCxnSpPr/>
            <p:nvPr/>
          </p:nvCxnSpPr>
          <p:spPr>
            <a:xfrm>
              <a:off x="4389330" y="3441265"/>
              <a:ext cx="206642" cy="208602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stealt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4" name="그림 4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79076">
              <a:off x="5015773" y="3505562"/>
              <a:ext cx="521088" cy="521088"/>
            </a:xfrm>
            <a:prstGeom prst="rect">
              <a:avLst/>
            </a:prstGeom>
          </p:spPr>
        </p:pic>
        <p:pic>
          <p:nvPicPr>
            <p:cNvPr id="455" name="그림 45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59770">
              <a:off x="5527431" y="3064783"/>
              <a:ext cx="533854" cy="533854"/>
            </a:xfrm>
            <a:prstGeom prst="rect">
              <a:avLst/>
            </a:prstGeom>
            <a:effectLst/>
          </p:spPr>
        </p:pic>
        <p:cxnSp>
          <p:nvCxnSpPr>
            <p:cNvPr id="456" name="직선 화살표 연결선 455"/>
            <p:cNvCxnSpPr/>
            <p:nvPr/>
          </p:nvCxnSpPr>
          <p:spPr>
            <a:xfrm flipH="1">
              <a:off x="5479704" y="3466675"/>
              <a:ext cx="148766" cy="162001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8" name="직사각형 457"/>
            <p:cNvSpPr/>
            <p:nvPr/>
          </p:nvSpPr>
          <p:spPr>
            <a:xfrm>
              <a:off x="3934453" y="4851144"/>
              <a:ext cx="2179728" cy="13844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459" name="타원 458"/>
            <p:cNvSpPr/>
            <p:nvPr/>
          </p:nvSpPr>
          <p:spPr>
            <a:xfrm>
              <a:off x="4244160" y="4999306"/>
              <a:ext cx="290339" cy="25957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타원 459"/>
            <p:cNvSpPr/>
            <p:nvPr/>
          </p:nvSpPr>
          <p:spPr>
            <a:xfrm>
              <a:off x="5642545" y="4972201"/>
              <a:ext cx="290339" cy="25957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1" name="직선 화살표 연결선 460"/>
            <p:cNvCxnSpPr>
              <a:endCxn id="466" idx="7"/>
            </p:cNvCxnSpPr>
            <p:nvPr/>
          </p:nvCxnSpPr>
          <p:spPr>
            <a:xfrm flipH="1">
              <a:off x="5309234" y="5211614"/>
              <a:ext cx="398239" cy="448159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직선 화살표 연결선 464"/>
            <p:cNvCxnSpPr>
              <a:stCxn id="459" idx="5"/>
              <a:endCxn id="466" idx="1"/>
            </p:cNvCxnSpPr>
            <p:nvPr/>
          </p:nvCxnSpPr>
          <p:spPr>
            <a:xfrm>
              <a:off x="4491980" y="5220871"/>
              <a:ext cx="287588" cy="438902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stealt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6" name="타원 465"/>
            <p:cNvSpPr/>
            <p:nvPr/>
          </p:nvSpPr>
          <p:spPr>
            <a:xfrm>
              <a:off x="4669871" y="5602155"/>
              <a:ext cx="749060" cy="39343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1" name="아래쪽 화살표 470"/>
            <p:cNvSpPr/>
            <p:nvPr/>
          </p:nvSpPr>
          <p:spPr>
            <a:xfrm>
              <a:off x="4983645" y="4303552"/>
              <a:ext cx="374530" cy="360183"/>
            </a:xfrm>
            <a:prstGeom prst="down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00" name="그룹 499"/>
          <p:cNvGrpSpPr/>
          <p:nvPr/>
        </p:nvGrpSpPr>
        <p:grpSpPr>
          <a:xfrm>
            <a:off x="7021342" y="2911560"/>
            <a:ext cx="2390527" cy="3463063"/>
            <a:chOff x="7022516" y="2720485"/>
            <a:chExt cx="2390527" cy="3463063"/>
          </a:xfrm>
        </p:grpSpPr>
        <p:grpSp>
          <p:nvGrpSpPr>
            <p:cNvPr id="491" name="그룹 490"/>
            <p:cNvGrpSpPr/>
            <p:nvPr/>
          </p:nvGrpSpPr>
          <p:grpSpPr>
            <a:xfrm>
              <a:off x="7022516" y="2720485"/>
              <a:ext cx="2390527" cy="1445939"/>
              <a:chOff x="7022516" y="2720485"/>
              <a:chExt cx="2390527" cy="1445939"/>
            </a:xfrm>
          </p:grpSpPr>
          <p:sp>
            <p:nvSpPr>
              <p:cNvPr id="469" name="평행 사변형 468"/>
              <p:cNvSpPr/>
              <p:nvPr/>
            </p:nvSpPr>
            <p:spPr>
              <a:xfrm>
                <a:off x="7034214" y="3281591"/>
                <a:ext cx="2378829" cy="884833"/>
              </a:xfrm>
              <a:prstGeom prst="parallelogram">
                <a:avLst>
                  <a:gd name="adj" fmla="val 15130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73" name="그림 47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900550">
                <a:off x="7022516" y="3156788"/>
                <a:ext cx="521088" cy="521088"/>
              </a:xfrm>
              <a:prstGeom prst="rect">
                <a:avLst/>
              </a:prstGeom>
            </p:spPr>
          </p:pic>
          <p:cxnSp>
            <p:nvCxnSpPr>
              <p:cNvPr id="474" name="직선 화살표 연결선 473"/>
              <p:cNvCxnSpPr/>
              <p:nvPr/>
            </p:nvCxnSpPr>
            <p:spPr>
              <a:xfrm>
                <a:off x="7384939" y="3564599"/>
                <a:ext cx="344846" cy="39107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83" name="그림 48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8443459">
                <a:off x="7894130" y="2720485"/>
                <a:ext cx="633826" cy="633826"/>
              </a:xfrm>
              <a:prstGeom prst="rect">
                <a:avLst/>
              </a:prstGeom>
            </p:spPr>
          </p:pic>
          <p:cxnSp>
            <p:nvCxnSpPr>
              <p:cNvPr id="487" name="직선 화살표 연결선 486"/>
              <p:cNvCxnSpPr/>
              <p:nvPr/>
            </p:nvCxnSpPr>
            <p:spPr>
              <a:xfrm>
                <a:off x="8223628" y="3236074"/>
                <a:ext cx="0" cy="471063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9" name="그룹 498"/>
            <p:cNvGrpSpPr/>
            <p:nvPr/>
          </p:nvGrpSpPr>
          <p:grpSpPr>
            <a:xfrm>
              <a:off x="7034214" y="4799147"/>
              <a:ext cx="2179728" cy="1384401"/>
              <a:chOff x="7034214" y="4799147"/>
              <a:chExt cx="2179728" cy="1384401"/>
            </a:xfrm>
          </p:grpSpPr>
          <p:sp>
            <p:nvSpPr>
              <p:cNvPr id="478" name="직사각형 477"/>
              <p:cNvSpPr/>
              <p:nvPr/>
            </p:nvSpPr>
            <p:spPr>
              <a:xfrm>
                <a:off x="7034214" y="4799147"/>
                <a:ext cx="2179728" cy="13844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noFill/>
                </a:endParaRPr>
              </a:p>
            </p:txBody>
          </p:sp>
          <p:sp>
            <p:nvSpPr>
              <p:cNvPr id="479" name="타원 478"/>
              <p:cNvSpPr/>
              <p:nvPr/>
            </p:nvSpPr>
            <p:spPr>
              <a:xfrm>
                <a:off x="7736272" y="5572183"/>
                <a:ext cx="172001" cy="13750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5" name="TextBox 484"/>
              <p:cNvSpPr txBox="1">
                <a:spLocks noChangeAspect="1"/>
              </p:cNvSpPr>
              <p:nvPr/>
            </p:nvSpPr>
            <p:spPr>
              <a:xfrm>
                <a:off x="7336662" y="5112922"/>
                <a:ext cx="1504770" cy="2308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900" b="1" dirty="0" smtClean="0"/>
                  <a:t>Palm</a:t>
                </a:r>
                <a:r>
                  <a:rPr lang="ko-KR" altLang="en-US" sz="900" b="1" dirty="0"/>
                  <a:t> </a:t>
                </a:r>
                <a:r>
                  <a:rPr lang="en-US" altLang="ko-KR" sz="900" b="1" dirty="0" smtClean="0"/>
                  <a:t>?</a:t>
                </a:r>
                <a:r>
                  <a:rPr lang="ko-KR" altLang="en-US" sz="900" b="1" dirty="0" smtClean="0"/>
                  <a:t> </a:t>
                </a:r>
                <a:r>
                  <a:rPr lang="en-US" altLang="ko-KR" sz="900" b="1" dirty="0" smtClean="0"/>
                  <a:t>Finger ?</a:t>
                </a:r>
                <a:endParaRPr lang="ko-KR" altLang="en-US" sz="900" b="1" dirty="0"/>
              </a:p>
            </p:txBody>
          </p:sp>
          <p:sp>
            <p:nvSpPr>
              <p:cNvPr id="490" name="타원 489"/>
              <p:cNvSpPr/>
              <p:nvPr/>
            </p:nvSpPr>
            <p:spPr>
              <a:xfrm>
                <a:off x="8391239" y="5389271"/>
                <a:ext cx="172001" cy="13750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2" name="아래쪽 화살표 491"/>
            <p:cNvSpPr/>
            <p:nvPr/>
          </p:nvSpPr>
          <p:spPr>
            <a:xfrm>
              <a:off x="8036363" y="4276056"/>
              <a:ext cx="374530" cy="360183"/>
            </a:xfrm>
            <a:prstGeom prst="down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89" name="그룹 488"/>
          <p:cNvGrpSpPr/>
          <p:nvPr/>
        </p:nvGrpSpPr>
        <p:grpSpPr>
          <a:xfrm>
            <a:off x="6897697" y="1481523"/>
            <a:ext cx="1846802" cy="1151349"/>
            <a:chOff x="6126992" y="993304"/>
            <a:chExt cx="1590752" cy="1727469"/>
          </a:xfrm>
        </p:grpSpPr>
        <p:sp>
          <p:nvSpPr>
            <p:cNvPr id="493" name="직사각형 492"/>
            <p:cNvSpPr/>
            <p:nvPr/>
          </p:nvSpPr>
          <p:spPr>
            <a:xfrm>
              <a:off x="6126992" y="2288725"/>
              <a:ext cx="1590752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Down Sizing / Release Palm</a:t>
              </a:r>
              <a:endParaRPr lang="ko-KR" altLang="en-US" sz="1000" dirty="0"/>
            </a:p>
          </p:txBody>
        </p:sp>
        <p:sp>
          <p:nvSpPr>
            <p:cNvPr id="495" name="직사각형 494"/>
            <p:cNvSpPr/>
            <p:nvPr/>
          </p:nvSpPr>
          <p:spPr>
            <a:xfrm>
              <a:off x="6126992" y="993304"/>
              <a:ext cx="1590752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Palm Detection</a:t>
              </a:r>
              <a:endParaRPr lang="ko-KR" altLang="en-US" sz="1000" dirty="0"/>
            </a:p>
          </p:txBody>
        </p:sp>
        <p:cxnSp>
          <p:nvCxnSpPr>
            <p:cNvPr id="496" name="직선 화살표 연결선 495"/>
            <p:cNvCxnSpPr>
              <a:stCxn id="495" idx="2"/>
            </p:cNvCxnSpPr>
            <p:nvPr/>
          </p:nvCxnSpPr>
          <p:spPr>
            <a:xfrm>
              <a:off x="6922368" y="1425352"/>
              <a:ext cx="1" cy="2304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7" name="직사각형 496"/>
            <p:cNvSpPr/>
            <p:nvPr/>
          </p:nvSpPr>
          <p:spPr>
            <a:xfrm>
              <a:off x="6126992" y="1632461"/>
              <a:ext cx="1590752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Marge / Insert New Palm</a:t>
              </a:r>
              <a:endParaRPr lang="ko-KR" altLang="en-US" sz="1000" dirty="0"/>
            </a:p>
          </p:txBody>
        </p:sp>
        <p:cxnSp>
          <p:nvCxnSpPr>
            <p:cNvPr id="498" name="직선 화살표 연결선 497"/>
            <p:cNvCxnSpPr/>
            <p:nvPr/>
          </p:nvCxnSpPr>
          <p:spPr>
            <a:xfrm>
              <a:off x="6926185" y="2088067"/>
              <a:ext cx="1" cy="2304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3" name="오른쪽 화살표 502"/>
          <p:cNvSpPr/>
          <p:nvPr/>
        </p:nvSpPr>
        <p:spPr>
          <a:xfrm>
            <a:off x="5620433" y="1797547"/>
            <a:ext cx="872109" cy="490414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506" name="직사각형 505"/>
          <p:cNvSpPr/>
          <p:nvPr/>
        </p:nvSpPr>
        <p:spPr>
          <a:xfrm>
            <a:off x="6692329" y="1377103"/>
            <a:ext cx="2160240" cy="1389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07" name="직사각형 506"/>
          <p:cNvSpPr/>
          <p:nvPr/>
        </p:nvSpPr>
        <p:spPr>
          <a:xfrm>
            <a:off x="6964079" y="1007661"/>
            <a:ext cx="1714037" cy="33728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Palm Rejection Flow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55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01140" y="485061"/>
            <a:ext cx="8540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Palm Rejection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1140" y="980728"/>
            <a:ext cx="882832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 smtClean="0"/>
              <a:t>Palm Detection</a:t>
            </a:r>
          </a:p>
          <a:p>
            <a:pPr marL="742950" lvl="1" indent="-285750">
              <a:buFont typeface="+mj-lt"/>
              <a:buAutoNum type="arabicPeriod"/>
            </a:pPr>
            <a:endParaRPr lang="en-US" altLang="ko-KR" sz="12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Palm </a:t>
            </a:r>
            <a:r>
              <a:rPr lang="ko-KR" altLang="en-US" sz="1400" dirty="0" smtClean="0"/>
              <a:t>영역 판단기준</a:t>
            </a:r>
            <a:endParaRPr lang="en-US" altLang="ko-KR" sz="1400" dirty="0"/>
          </a:p>
          <a:p>
            <a:pPr marL="1257300" lvl="2" indent="-342900">
              <a:buFont typeface="+mj-lt"/>
              <a:buAutoNum type="arabicPeriod"/>
            </a:pPr>
            <a:r>
              <a:rPr lang="en-US" altLang="ko-KR" sz="1400" dirty="0" smtClean="0"/>
              <a:t>Label</a:t>
            </a:r>
            <a:r>
              <a:rPr lang="ko-KR" altLang="en-US" sz="1400" dirty="0" smtClean="0"/>
              <a:t>의 크기가 일정기준</a:t>
            </a:r>
            <a:r>
              <a:rPr lang="en-US" altLang="ko-KR" sz="1400" dirty="0" smtClean="0"/>
              <a:t>(Palm </a:t>
            </a:r>
            <a:r>
              <a:rPr lang="en-US" altLang="ko-KR" sz="1400" dirty="0" err="1" smtClean="0"/>
              <a:t>Thd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보다 </a:t>
            </a:r>
            <a:r>
              <a:rPr lang="ko-KR" altLang="en-US" sz="1400" dirty="0" err="1" smtClean="0"/>
              <a:t>클경우</a:t>
            </a:r>
            <a:endParaRPr lang="en-US" altLang="ko-KR" sz="1400" dirty="0" smtClean="0"/>
          </a:p>
          <a:p>
            <a:pPr marL="1257300" lvl="2" indent="-342900">
              <a:buFont typeface="+mj-lt"/>
              <a:buAutoNum type="arabicPeriod"/>
            </a:pPr>
            <a:r>
              <a:rPr lang="ko-KR" altLang="en-US" sz="1400" dirty="0" smtClean="0"/>
              <a:t>새로운 </a:t>
            </a:r>
            <a:r>
              <a:rPr lang="en-US" altLang="ko-KR" sz="1400" dirty="0" smtClean="0"/>
              <a:t>Label</a:t>
            </a:r>
            <a:r>
              <a:rPr lang="ko-KR" altLang="en-US" sz="1400" dirty="0" err="1" smtClean="0"/>
              <a:t>이기존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Palm </a:t>
            </a:r>
            <a:r>
              <a:rPr lang="ko-KR" altLang="en-US" sz="1400" dirty="0" smtClean="0"/>
              <a:t>영역과 충분히 </a:t>
            </a:r>
            <a:r>
              <a:rPr lang="ko-KR" altLang="en-US" sz="1400" dirty="0" err="1" smtClean="0"/>
              <a:t>가까운경우</a:t>
            </a:r>
            <a:endParaRPr lang="en-US" altLang="ko-KR" sz="1400" dirty="0" smtClean="0"/>
          </a:p>
          <a:p>
            <a:pPr marL="1257300" lvl="2" indent="-342900">
              <a:buFont typeface="+mj-lt"/>
              <a:buAutoNum type="arabicPeriod"/>
            </a:pPr>
            <a:r>
              <a:rPr lang="en-US" altLang="ko-KR" sz="1400" dirty="0" smtClean="0"/>
              <a:t>Palm</a:t>
            </a:r>
            <a:r>
              <a:rPr lang="ko-KR" altLang="en-US" sz="1400" dirty="0" smtClean="0"/>
              <a:t>이 들어오면 감도가 전반적으로 완만해지는 현상이용</a:t>
            </a:r>
            <a:endParaRPr lang="en-US" altLang="ko-KR" sz="1400" dirty="0"/>
          </a:p>
        </p:txBody>
      </p:sp>
      <p:sp>
        <p:nvSpPr>
          <p:cNvPr id="217" name="직사각형 216"/>
          <p:cNvSpPr/>
          <p:nvPr/>
        </p:nvSpPr>
        <p:spPr bwMode="auto">
          <a:xfrm>
            <a:off x="793222" y="3151883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18" name="직사각형 217"/>
          <p:cNvSpPr/>
          <p:nvPr/>
        </p:nvSpPr>
        <p:spPr bwMode="auto">
          <a:xfrm>
            <a:off x="1078756" y="3151883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20" name="직사각형 219"/>
          <p:cNvSpPr/>
          <p:nvPr/>
        </p:nvSpPr>
        <p:spPr bwMode="auto">
          <a:xfrm>
            <a:off x="793222" y="3437416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21" name="직사각형 220"/>
          <p:cNvSpPr/>
          <p:nvPr/>
        </p:nvSpPr>
        <p:spPr bwMode="auto">
          <a:xfrm>
            <a:off x="1078756" y="3437416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23" name="직사각형 222"/>
          <p:cNvSpPr/>
          <p:nvPr/>
        </p:nvSpPr>
        <p:spPr bwMode="auto">
          <a:xfrm>
            <a:off x="793222" y="3722950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24" name="직사각형 223"/>
          <p:cNvSpPr/>
          <p:nvPr/>
        </p:nvSpPr>
        <p:spPr bwMode="auto">
          <a:xfrm>
            <a:off x="1078756" y="3722950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 smtClean="0"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26" name="직사각형 225"/>
          <p:cNvSpPr/>
          <p:nvPr/>
        </p:nvSpPr>
        <p:spPr bwMode="auto">
          <a:xfrm>
            <a:off x="793222" y="4008483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27" name="직사각형 226"/>
          <p:cNvSpPr/>
          <p:nvPr/>
        </p:nvSpPr>
        <p:spPr bwMode="auto">
          <a:xfrm>
            <a:off x="1078756" y="4008483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34" name="직사각형 233"/>
          <p:cNvSpPr/>
          <p:nvPr/>
        </p:nvSpPr>
        <p:spPr bwMode="auto">
          <a:xfrm>
            <a:off x="1366169" y="3151883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35" name="직사각형 234"/>
          <p:cNvSpPr/>
          <p:nvPr/>
        </p:nvSpPr>
        <p:spPr bwMode="auto">
          <a:xfrm>
            <a:off x="1651703" y="3151883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36" name="직사각형 235"/>
          <p:cNvSpPr/>
          <p:nvPr/>
        </p:nvSpPr>
        <p:spPr bwMode="auto">
          <a:xfrm>
            <a:off x="1937236" y="3151883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37" name="직사각형 236"/>
          <p:cNvSpPr/>
          <p:nvPr/>
        </p:nvSpPr>
        <p:spPr bwMode="auto">
          <a:xfrm>
            <a:off x="2222769" y="3151883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38" name="직사각형 237"/>
          <p:cNvSpPr/>
          <p:nvPr/>
        </p:nvSpPr>
        <p:spPr bwMode="auto">
          <a:xfrm>
            <a:off x="2508303" y="3151883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 smtClean="0"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40" name="직사각형 239"/>
          <p:cNvSpPr/>
          <p:nvPr/>
        </p:nvSpPr>
        <p:spPr bwMode="auto">
          <a:xfrm>
            <a:off x="1366169" y="3437416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41" name="직사각형 240"/>
          <p:cNvSpPr/>
          <p:nvPr/>
        </p:nvSpPr>
        <p:spPr bwMode="auto">
          <a:xfrm>
            <a:off x="1651703" y="3437416"/>
            <a:ext cx="285533" cy="285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42" name="직사각형 241"/>
          <p:cNvSpPr/>
          <p:nvPr/>
        </p:nvSpPr>
        <p:spPr bwMode="auto">
          <a:xfrm>
            <a:off x="1937236" y="3437416"/>
            <a:ext cx="285533" cy="285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43" name="직사각형 242"/>
          <p:cNvSpPr/>
          <p:nvPr/>
        </p:nvSpPr>
        <p:spPr bwMode="auto">
          <a:xfrm>
            <a:off x="2222769" y="3437416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44" name="직사각형 243"/>
          <p:cNvSpPr/>
          <p:nvPr/>
        </p:nvSpPr>
        <p:spPr bwMode="auto">
          <a:xfrm>
            <a:off x="2508303" y="3437416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46" name="직사각형 245"/>
          <p:cNvSpPr/>
          <p:nvPr/>
        </p:nvSpPr>
        <p:spPr bwMode="auto">
          <a:xfrm>
            <a:off x="1366169" y="3722950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47" name="직사각형 246"/>
          <p:cNvSpPr/>
          <p:nvPr/>
        </p:nvSpPr>
        <p:spPr bwMode="auto">
          <a:xfrm>
            <a:off x="1651703" y="3722950"/>
            <a:ext cx="285533" cy="285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82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48" name="직사각형 247"/>
          <p:cNvSpPr/>
          <p:nvPr/>
        </p:nvSpPr>
        <p:spPr bwMode="auto">
          <a:xfrm>
            <a:off x="1937236" y="3722950"/>
            <a:ext cx="285533" cy="285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69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49" name="직사각형 248"/>
          <p:cNvSpPr/>
          <p:nvPr/>
        </p:nvSpPr>
        <p:spPr bwMode="auto">
          <a:xfrm>
            <a:off x="2222769" y="3722950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50" name="직사각형 249"/>
          <p:cNvSpPr/>
          <p:nvPr/>
        </p:nvSpPr>
        <p:spPr bwMode="auto">
          <a:xfrm>
            <a:off x="2508303" y="3722950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52" name="직사각형 251"/>
          <p:cNvSpPr/>
          <p:nvPr/>
        </p:nvSpPr>
        <p:spPr bwMode="auto">
          <a:xfrm>
            <a:off x="1366169" y="4008483"/>
            <a:ext cx="285533" cy="285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59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53" name="직사각형 252"/>
          <p:cNvSpPr/>
          <p:nvPr/>
        </p:nvSpPr>
        <p:spPr bwMode="auto">
          <a:xfrm>
            <a:off x="1651703" y="4008483"/>
            <a:ext cx="285533" cy="285533"/>
          </a:xfrm>
          <a:prstGeom prst="rect">
            <a:avLst/>
          </a:prstGeom>
          <a:solidFill>
            <a:srgbClr val="3366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Arial" charset="0"/>
                <a:ea typeface="굴림" pitchFamily="50" charset="-127"/>
              </a:rPr>
              <a:t>205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54" name="직사각형 253"/>
          <p:cNvSpPr/>
          <p:nvPr/>
        </p:nvSpPr>
        <p:spPr bwMode="auto">
          <a:xfrm>
            <a:off x="1937236" y="4008483"/>
            <a:ext cx="285533" cy="285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Arial" charset="0"/>
                <a:ea typeface="굴림" pitchFamily="50" charset="-127"/>
              </a:rPr>
              <a:t>98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55" name="직사각형 254"/>
          <p:cNvSpPr/>
          <p:nvPr/>
        </p:nvSpPr>
        <p:spPr bwMode="auto">
          <a:xfrm>
            <a:off x="2222769" y="4020977"/>
            <a:ext cx="285533" cy="285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58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56" name="직사각형 255"/>
          <p:cNvSpPr/>
          <p:nvPr/>
        </p:nvSpPr>
        <p:spPr bwMode="auto">
          <a:xfrm>
            <a:off x="2508303" y="4008483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59" name="직사각형 258"/>
          <p:cNvSpPr/>
          <p:nvPr/>
        </p:nvSpPr>
        <p:spPr bwMode="auto">
          <a:xfrm>
            <a:off x="793222" y="4292240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60" name="직사각형 259"/>
          <p:cNvSpPr/>
          <p:nvPr/>
        </p:nvSpPr>
        <p:spPr bwMode="auto">
          <a:xfrm>
            <a:off x="1078756" y="4292240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62" name="직사각형 261"/>
          <p:cNvSpPr/>
          <p:nvPr/>
        </p:nvSpPr>
        <p:spPr bwMode="auto">
          <a:xfrm>
            <a:off x="793222" y="4577773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63" name="직사각형 262"/>
          <p:cNvSpPr/>
          <p:nvPr/>
        </p:nvSpPr>
        <p:spPr bwMode="auto">
          <a:xfrm>
            <a:off x="1078756" y="4577773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65" name="직사각형 264"/>
          <p:cNvSpPr/>
          <p:nvPr/>
        </p:nvSpPr>
        <p:spPr bwMode="auto">
          <a:xfrm>
            <a:off x="793222" y="4863307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66" name="직사각형 265"/>
          <p:cNvSpPr/>
          <p:nvPr/>
        </p:nvSpPr>
        <p:spPr bwMode="auto">
          <a:xfrm>
            <a:off x="1078756" y="4863307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68" name="직사각형 267"/>
          <p:cNvSpPr/>
          <p:nvPr/>
        </p:nvSpPr>
        <p:spPr bwMode="auto">
          <a:xfrm>
            <a:off x="793222" y="5148840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69" name="직사각형 268"/>
          <p:cNvSpPr/>
          <p:nvPr/>
        </p:nvSpPr>
        <p:spPr bwMode="auto">
          <a:xfrm>
            <a:off x="1078756" y="5148840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71" name="직사각형 270"/>
          <p:cNvSpPr/>
          <p:nvPr/>
        </p:nvSpPr>
        <p:spPr bwMode="auto">
          <a:xfrm>
            <a:off x="793222" y="5434373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72" name="직사각형 271"/>
          <p:cNvSpPr/>
          <p:nvPr/>
        </p:nvSpPr>
        <p:spPr bwMode="auto">
          <a:xfrm>
            <a:off x="1078756" y="5434373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 smtClean="0"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74" name="직사각형 273"/>
          <p:cNvSpPr/>
          <p:nvPr/>
        </p:nvSpPr>
        <p:spPr bwMode="auto">
          <a:xfrm>
            <a:off x="793222" y="5719907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75" name="직사각형 274"/>
          <p:cNvSpPr/>
          <p:nvPr/>
        </p:nvSpPr>
        <p:spPr bwMode="auto">
          <a:xfrm>
            <a:off x="1078756" y="5719907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76" name="직사각형 275"/>
          <p:cNvSpPr/>
          <p:nvPr/>
        </p:nvSpPr>
        <p:spPr bwMode="auto">
          <a:xfrm>
            <a:off x="1366169" y="4292240"/>
            <a:ext cx="285533" cy="285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26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77" name="직사각형 276"/>
          <p:cNvSpPr/>
          <p:nvPr/>
        </p:nvSpPr>
        <p:spPr bwMode="auto">
          <a:xfrm>
            <a:off x="1651703" y="4292240"/>
            <a:ext cx="285533" cy="285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Arial" charset="0"/>
                <a:ea typeface="굴림" pitchFamily="50" charset="-127"/>
              </a:rPr>
              <a:t>75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78" name="직사각형 277"/>
          <p:cNvSpPr/>
          <p:nvPr/>
        </p:nvSpPr>
        <p:spPr bwMode="auto">
          <a:xfrm>
            <a:off x="1937236" y="4292240"/>
            <a:ext cx="285533" cy="285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Arial" charset="0"/>
                <a:ea typeface="굴림" pitchFamily="50" charset="-127"/>
              </a:rPr>
              <a:t>77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79" name="직사각형 278"/>
          <p:cNvSpPr/>
          <p:nvPr/>
        </p:nvSpPr>
        <p:spPr bwMode="auto">
          <a:xfrm>
            <a:off x="2222769" y="4292240"/>
            <a:ext cx="285533" cy="285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24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80" name="직사각형 279"/>
          <p:cNvSpPr/>
          <p:nvPr/>
        </p:nvSpPr>
        <p:spPr bwMode="auto">
          <a:xfrm>
            <a:off x="2508303" y="4292240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82" name="직사각형 281"/>
          <p:cNvSpPr/>
          <p:nvPr/>
        </p:nvSpPr>
        <p:spPr bwMode="auto">
          <a:xfrm>
            <a:off x="1366169" y="4577773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83" name="직사각형 282"/>
          <p:cNvSpPr/>
          <p:nvPr/>
        </p:nvSpPr>
        <p:spPr bwMode="auto">
          <a:xfrm>
            <a:off x="1651703" y="4577773"/>
            <a:ext cx="285533" cy="285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72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84" name="직사각형 283"/>
          <p:cNvSpPr/>
          <p:nvPr/>
        </p:nvSpPr>
        <p:spPr bwMode="auto">
          <a:xfrm>
            <a:off x="1937236" y="4577773"/>
            <a:ext cx="285533" cy="285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75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85" name="직사각형 284"/>
          <p:cNvSpPr/>
          <p:nvPr/>
        </p:nvSpPr>
        <p:spPr bwMode="auto">
          <a:xfrm>
            <a:off x="2222769" y="4577773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86" name="직사각형 285"/>
          <p:cNvSpPr/>
          <p:nvPr/>
        </p:nvSpPr>
        <p:spPr bwMode="auto">
          <a:xfrm>
            <a:off x="2508303" y="4577773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88" name="직사각형 287"/>
          <p:cNvSpPr/>
          <p:nvPr/>
        </p:nvSpPr>
        <p:spPr bwMode="auto">
          <a:xfrm>
            <a:off x="1366169" y="4863307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89" name="직사각형 288"/>
          <p:cNvSpPr/>
          <p:nvPr/>
        </p:nvSpPr>
        <p:spPr bwMode="auto">
          <a:xfrm>
            <a:off x="1651703" y="4863307"/>
            <a:ext cx="285533" cy="285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90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90" name="직사각형 289"/>
          <p:cNvSpPr/>
          <p:nvPr/>
        </p:nvSpPr>
        <p:spPr bwMode="auto">
          <a:xfrm>
            <a:off x="1937236" y="4863307"/>
            <a:ext cx="285533" cy="285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81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91" name="직사각형 290"/>
          <p:cNvSpPr/>
          <p:nvPr/>
        </p:nvSpPr>
        <p:spPr bwMode="auto">
          <a:xfrm>
            <a:off x="2222769" y="4863307"/>
            <a:ext cx="285533" cy="285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31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92" name="직사각형 291"/>
          <p:cNvSpPr/>
          <p:nvPr/>
        </p:nvSpPr>
        <p:spPr bwMode="auto">
          <a:xfrm>
            <a:off x="2508303" y="4863307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 smtClean="0"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94" name="직사각형 293"/>
          <p:cNvSpPr/>
          <p:nvPr/>
        </p:nvSpPr>
        <p:spPr bwMode="auto">
          <a:xfrm>
            <a:off x="1366169" y="5148840"/>
            <a:ext cx="285533" cy="285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50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95" name="직사각형 294"/>
          <p:cNvSpPr/>
          <p:nvPr/>
        </p:nvSpPr>
        <p:spPr bwMode="auto">
          <a:xfrm>
            <a:off x="1651703" y="5148840"/>
            <a:ext cx="285533" cy="285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93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96" name="직사각형 295"/>
          <p:cNvSpPr/>
          <p:nvPr/>
        </p:nvSpPr>
        <p:spPr bwMode="auto">
          <a:xfrm>
            <a:off x="1937236" y="5148840"/>
            <a:ext cx="285533" cy="285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90</a:t>
            </a:r>
          </a:p>
        </p:txBody>
      </p:sp>
      <p:sp>
        <p:nvSpPr>
          <p:cNvPr id="297" name="직사각형 296"/>
          <p:cNvSpPr/>
          <p:nvPr/>
        </p:nvSpPr>
        <p:spPr bwMode="auto">
          <a:xfrm>
            <a:off x="2222769" y="5148840"/>
            <a:ext cx="285533" cy="285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Arial" charset="0"/>
                <a:ea typeface="굴림" pitchFamily="50" charset="-127"/>
              </a:rPr>
              <a:t>52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98" name="직사각형 297"/>
          <p:cNvSpPr/>
          <p:nvPr/>
        </p:nvSpPr>
        <p:spPr bwMode="auto">
          <a:xfrm>
            <a:off x="2508303" y="5148840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00" name="직사각형 299"/>
          <p:cNvSpPr/>
          <p:nvPr/>
        </p:nvSpPr>
        <p:spPr bwMode="auto">
          <a:xfrm>
            <a:off x="1366169" y="5434373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01" name="직사각형 300"/>
          <p:cNvSpPr/>
          <p:nvPr/>
        </p:nvSpPr>
        <p:spPr bwMode="auto">
          <a:xfrm>
            <a:off x="1651703" y="5434373"/>
            <a:ext cx="285533" cy="285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52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02" name="직사각형 301"/>
          <p:cNvSpPr/>
          <p:nvPr/>
        </p:nvSpPr>
        <p:spPr bwMode="auto">
          <a:xfrm>
            <a:off x="1937236" y="5434373"/>
            <a:ext cx="285533" cy="285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58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03" name="직사각형 302"/>
          <p:cNvSpPr/>
          <p:nvPr/>
        </p:nvSpPr>
        <p:spPr bwMode="auto">
          <a:xfrm>
            <a:off x="2222769" y="5434373"/>
            <a:ext cx="285533" cy="285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22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04" name="직사각형 303"/>
          <p:cNvSpPr/>
          <p:nvPr/>
        </p:nvSpPr>
        <p:spPr bwMode="auto">
          <a:xfrm>
            <a:off x="2508303" y="5434373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06" name="직사각형 305"/>
          <p:cNvSpPr/>
          <p:nvPr/>
        </p:nvSpPr>
        <p:spPr bwMode="auto">
          <a:xfrm>
            <a:off x="1366169" y="5719907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07" name="직사각형 306"/>
          <p:cNvSpPr/>
          <p:nvPr/>
        </p:nvSpPr>
        <p:spPr bwMode="auto">
          <a:xfrm>
            <a:off x="1651703" y="5719907"/>
            <a:ext cx="285533" cy="285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Arial" charset="0"/>
                <a:ea typeface="굴림" pitchFamily="50" charset="-127"/>
              </a:rPr>
              <a:t>24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08" name="직사각형 307"/>
          <p:cNvSpPr/>
          <p:nvPr/>
        </p:nvSpPr>
        <p:spPr bwMode="auto">
          <a:xfrm>
            <a:off x="1937236" y="5719907"/>
            <a:ext cx="285533" cy="285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Arial" charset="0"/>
                <a:ea typeface="굴림" pitchFamily="50" charset="-127"/>
              </a:rPr>
              <a:t>42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09" name="직사각형 308"/>
          <p:cNvSpPr/>
          <p:nvPr/>
        </p:nvSpPr>
        <p:spPr bwMode="auto">
          <a:xfrm>
            <a:off x="2222769" y="5719907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10" name="직사각형 309"/>
          <p:cNvSpPr/>
          <p:nvPr/>
        </p:nvSpPr>
        <p:spPr bwMode="auto">
          <a:xfrm>
            <a:off x="2508303" y="5719907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12" name="직사각형 311"/>
          <p:cNvSpPr/>
          <p:nvPr/>
        </p:nvSpPr>
        <p:spPr bwMode="auto">
          <a:xfrm>
            <a:off x="2230266" y="3732945"/>
            <a:ext cx="285533" cy="285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58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13" name="직사각형 312"/>
          <p:cNvSpPr/>
          <p:nvPr/>
        </p:nvSpPr>
        <p:spPr bwMode="auto">
          <a:xfrm>
            <a:off x="1352096" y="3721370"/>
            <a:ext cx="285533" cy="285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58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14" name="직사각형 313"/>
          <p:cNvSpPr/>
          <p:nvPr/>
        </p:nvSpPr>
        <p:spPr bwMode="auto">
          <a:xfrm>
            <a:off x="1933403" y="3432003"/>
            <a:ext cx="285533" cy="285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58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15" name="직사각형 314"/>
          <p:cNvSpPr/>
          <p:nvPr/>
        </p:nvSpPr>
        <p:spPr bwMode="auto">
          <a:xfrm>
            <a:off x="1654202" y="3430839"/>
            <a:ext cx="285533" cy="285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58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16" name="직사각형 315"/>
          <p:cNvSpPr/>
          <p:nvPr/>
        </p:nvSpPr>
        <p:spPr bwMode="auto">
          <a:xfrm>
            <a:off x="1364263" y="4579700"/>
            <a:ext cx="285533" cy="285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72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17" name="직사각형 316"/>
          <p:cNvSpPr/>
          <p:nvPr/>
        </p:nvSpPr>
        <p:spPr bwMode="auto">
          <a:xfrm>
            <a:off x="1371349" y="4850349"/>
            <a:ext cx="285533" cy="285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72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18" name="직사각형 317"/>
          <p:cNvSpPr/>
          <p:nvPr/>
        </p:nvSpPr>
        <p:spPr bwMode="auto">
          <a:xfrm>
            <a:off x="1366170" y="5437987"/>
            <a:ext cx="285533" cy="285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72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19" name="직사각형 318"/>
          <p:cNvSpPr/>
          <p:nvPr/>
        </p:nvSpPr>
        <p:spPr bwMode="auto">
          <a:xfrm>
            <a:off x="1075639" y="4582967"/>
            <a:ext cx="285533" cy="285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72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20" name="직사각형 319"/>
          <p:cNvSpPr/>
          <p:nvPr/>
        </p:nvSpPr>
        <p:spPr bwMode="auto">
          <a:xfrm>
            <a:off x="1075639" y="4309009"/>
            <a:ext cx="285533" cy="285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72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21" name="직사각형 320"/>
          <p:cNvSpPr/>
          <p:nvPr/>
        </p:nvSpPr>
        <p:spPr bwMode="auto">
          <a:xfrm>
            <a:off x="1078138" y="4020977"/>
            <a:ext cx="285533" cy="285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72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22" name="직사각형 321"/>
          <p:cNvSpPr/>
          <p:nvPr/>
        </p:nvSpPr>
        <p:spPr bwMode="auto">
          <a:xfrm>
            <a:off x="795151" y="6001180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23" name="직사각형 322"/>
          <p:cNvSpPr/>
          <p:nvPr/>
        </p:nvSpPr>
        <p:spPr bwMode="auto">
          <a:xfrm>
            <a:off x="1080685" y="6001180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24" name="직사각형 323"/>
          <p:cNvSpPr/>
          <p:nvPr/>
        </p:nvSpPr>
        <p:spPr bwMode="auto">
          <a:xfrm>
            <a:off x="1368098" y="6001180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25" name="직사각형 324"/>
          <p:cNvSpPr/>
          <p:nvPr/>
        </p:nvSpPr>
        <p:spPr bwMode="auto">
          <a:xfrm>
            <a:off x="1653632" y="6001180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26" name="직사각형 325"/>
          <p:cNvSpPr/>
          <p:nvPr/>
        </p:nvSpPr>
        <p:spPr bwMode="auto">
          <a:xfrm>
            <a:off x="1939165" y="6001180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27" name="직사각형 326"/>
          <p:cNvSpPr/>
          <p:nvPr/>
        </p:nvSpPr>
        <p:spPr bwMode="auto">
          <a:xfrm>
            <a:off x="2224698" y="6001180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28" name="직사각형 327"/>
          <p:cNvSpPr/>
          <p:nvPr/>
        </p:nvSpPr>
        <p:spPr bwMode="auto">
          <a:xfrm>
            <a:off x="2510232" y="6001180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 smtClean="0"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29" name="직사각형 328"/>
          <p:cNvSpPr/>
          <p:nvPr/>
        </p:nvSpPr>
        <p:spPr>
          <a:xfrm>
            <a:off x="1031820" y="2764498"/>
            <a:ext cx="1714037" cy="33728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usPalmLevel</a:t>
            </a:r>
            <a:r>
              <a:rPr lang="en-US" altLang="ko-KR" sz="1000" dirty="0" smtClean="0">
                <a:solidFill>
                  <a:schemeClr val="tx1"/>
                </a:solidFill>
              </a:rPr>
              <a:t> = 25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Label Cell </a:t>
            </a:r>
            <a:r>
              <a:rPr lang="ko-KR" altLang="en-US" sz="1000" dirty="0" smtClean="0">
                <a:solidFill>
                  <a:schemeClr val="tx1"/>
                </a:solidFill>
              </a:rPr>
              <a:t>개수 </a:t>
            </a:r>
            <a:r>
              <a:rPr lang="en-US" altLang="ko-KR" sz="1000" dirty="0" smtClean="0">
                <a:solidFill>
                  <a:schemeClr val="tx1"/>
                </a:solidFill>
              </a:rPr>
              <a:t>= 34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30" name="직사각형 329"/>
          <p:cNvSpPr/>
          <p:nvPr/>
        </p:nvSpPr>
        <p:spPr>
          <a:xfrm>
            <a:off x="3552335" y="3158459"/>
            <a:ext cx="2306185" cy="2019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31" name="직사각형 330"/>
          <p:cNvSpPr/>
          <p:nvPr/>
        </p:nvSpPr>
        <p:spPr>
          <a:xfrm>
            <a:off x="3715356" y="3323926"/>
            <a:ext cx="1330598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32" name="타원 331"/>
          <p:cNvSpPr/>
          <p:nvPr/>
        </p:nvSpPr>
        <p:spPr>
          <a:xfrm rot="19433108">
            <a:off x="3676367" y="3417352"/>
            <a:ext cx="1408579" cy="103600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타원 332"/>
          <p:cNvSpPr/>
          <p:nvPr/>
        </p:nvSpPr>
        <p:spPr>
          <a:xfrm>
            <a:off x="5447407" y="4651713"/>
            <a:ext cx="327113" cy="3304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4" name="직선 화살표 연결선 333"/>
          <p:cNvCxnSpPr/>
          <p:nvPr/>
        </p:nvCxnSpPr>
        <p:spPr>
          <a:xfrm flipH="1">
            <a:off x="5057125" y="4564335"/>
            <a:ext cx="1" cy="316016"/>
          </a:xfrm>
          <a:prstGeom prst="straightConnector1">
            <a:avLst/>
          </a:prstGeom>
          <a:ln>
            <a:solidFill>
              <a:srgbClr val="00B050"/>
            </a:solidFill>
            <a:headEnd type="triangle" w="sm" len="sm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5" name="TextBox 334"/>
          <p:cNvSpPr txBox="1"/>
          <p:nvPr/>
        </p:nvSpPr>
        <p:spPr>
          <a:xfrm>
            <a:off x="4281749" y="4593477"/>
            <a:ext cx="9705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00B050"/>
                </a:solidFill>
              </a:rPr>
              <a:t>Y Distance=3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cxnSp>
        <p:nvCxnSpPr>
          <p:cNvPr id="336" name="직선 화살표 연결선 335"/>
          <p:cNvCxnSpPr/>
          <p:nvPr/>
        </p:nvCxnSpPr>
        <p:spPr>
          <a:xfrm flipV="1">
            <a:off x="5060896" y="4561494"/>
            <a:ext cx="604188" cy="1636"/>
          </a:xfrm>
          <a:prstGeom prst="straightConnector1">
            <a:avLst/>
          </a:prstGeom>
          <a:ln>
            <a:solidFill>
              <a:srgbClr val="3366FF"/>
            </a:solidFill>
            <a:headEnd type="triangle" w="sm" len="sm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7" name="직사각형 336"/>
          <p:cNvSpPr/>
          <p:nvPr/>
        </p:nvSpPr>
        <p:spPr>
          <a:xfrm>
            <a:off x="5057125" y="4564335"/>
            <a:ext cx="607959" cy="316016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38" name="순서도: 가산 접합 337"/>
          <p:cNvSpPr/>
          <p:nvPr/>
        </p:nvSpPr>
        <p:spPr>
          <a:xfrm>
            <a:off x="5634211" y="4847257"/>
            <a:ext cx="82018" cy="71576"/>
          </a:xfrm>
          <a:prstGeom prst="flowChartSummingJuncti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39" name="순서도: 가산 접합 338"/>
          <p:cNvSpPr/>
          <p:nvPr/>
        </p:nvSpPr>
        <p:spPr>
          <a:xfrm>
            <a:off x="3593001" y="5290567"/>
            <a:ext cx="160240" cy="133125"/>
          </a:xfrm>
          <a:prstGeom prst="flowChartSummingJuncti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3775279" y="5154515"/>
            <a:ext cx="221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MaxDelta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</a:t>
            </a:r>
            <a:endParaRPr lang="ko-KR" altLang="en-US" dirty="0"/>
          </a:p>
        </p:txBody>
      </p:sp>
      <p:sp>
        <p:nvSpPr>
          <p:cNvPr id="341" name="직사각형 340"/>
          <p:cNvSpPr/>
          <p:nvPr/>
        </p:nvSpPr>
        <p:spPr>
          <a:xfrm>
            <a:off x="3606766" y="5657443"/>
            <a:ext cx="135090" cy="1129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3787095" y="5526386"/>
            <a:ext cx="221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Palm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343" name="타원 342"/>
          <p:cNvSpPr/>
          <p:nvPr/>
        </p:nvSpPr>
        <p:spPr>
          <a:xfrm>
            <a:off x="3616311" y="5934942"/>
            <a:ext cx="103983" cy="1156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TextBox 343"/>
          <p:cNvSpPr txBox="1"/>
          <p:nvPr/>
        </p:nvSpPr>
        <p:spPr>
          <a:xfrm>
            <a:off x="3753241" y="5821552"/>
            <a:ext cx="221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추가한 </a:t>
            </a:r>
            <a:r>
              <a:rPr lang="en-US" altLang="ko-KR" dirty="0" smtClean="0"/>
              <a:t>Label</a:t>
            </a:r>
          </a:p>
        </p:txBody>
      </p:sp>
      <p:sp>
        <p:nvSpPr>
          <p:cNvPr id="345" name="타원 344"/>
          <p:cNvSpPr/>
          <p:nvPr/>
        </p:nvSpPr>
        <p:spPr>
          <a:xfrm rot="19433108">
            <a:off x="3585748" y="6257511"/>
            <a:ext cx="188437" cy="648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TextBox 345"/>
          <p:cNvSpPr txBox="1"/>
          <p:nvPr/>
        </p:nvSpPr>
        <p:spPr>
          <a:xfrm>
            <a:off x="3753241" y="6127914"/>
            <a:ext cx="221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Palm Label</a:t>
            </a:r>
          </a:p>
        </p:txBody>
      </p:sp>
      <p:sp>
        <p:nvSpPr>
          <p:cNvPr id="347" name="TextBox 346"/>
          <p:cNvSpPr txBox="1"/>
          <p:nvPr/>
        </p:nvSpPr>
        <p:spPr>
          <a:xfrm>
            <a:off x="5026307" y="4351815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3366FF"/>
                </a:solidFill>
              </a:rPr>
              <a:t>X Distance = 5</a:t>
            </a:r>
            <a:endParaRPr lang="ko-KR" altLang="en-US" sz="800" dirty="0">
              <a:solidFill>
                <a:srgbClr val="3366FF"/>
              </a:solidFill>
            </a:endParaRPr>
          </a:p>
        </p:txBody>
      </p:sp>
      <p:sp>
        <p:nvSpPr>
          <p:cNvPr id="348" name="직사각형 347"/>
          <p:cNvSpPr/>
          <p:nvPr/>
        </p:nvSpPr>
        <p:spPr>
          <a:xfrm>
            <a:off x="3284802" y="2769696"/>
            <a:ext cx="2742814" cy="33728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MinDist</a:t>
            </a:r>
            <a:r>
              <a:rPr lang="en-US" altLang="ko-KR" sz="1000" dirty="0" smtClean="0">
                <a:solidFill>
                  <a:schemeClr val="tx1"/>
                </a:solidFill>
              </a:rPr>
              <a:t> = DIST THD= </a:t>
            </a:r>
            <a:r>
              <a:rPr lang="en-US" altLang="ko-KR" sz="1000" dirty="0">
                <a:solidFill>
                  <a:schemeClr val="tx1"/>
                </a:solidFill>
              </a:rPr>
              <a:t>9(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원래</a:t>
            </a:r>
            <a:r>
              <a:rPr lang="ko-KR" altLang="en-US" sz="1000" dirty="0" err="1">
                <a:solidFill>
                  <a:schemeClr val="tx1"/>
                </a:solidFill>
              </a:rPr>
              <a:t>값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X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Dist</a:t>
            </a:r>
            <a:r>
              <a:rPr lang="en-US" altLang="ko-KR" sz="1000" dirty="0" smtClean="0">
                <a:solidFill>
                  <a:schemeClr val="tx1"/>
                </a:solidFill>
              </a:rPr>
              <a:t>+ Y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Dist</a:t>
            </a:r>
            <a:r>
              <a:rPr lang="en-US" altLang="ko-KR" sz="1000" dirty="0" smtClean="0">
                <a:solidFill>
                  <a:schemeClr val="tx1"/>
                </a:solidFill>
              </a:rPr>
              <a:t>= 8</a:t>
            </a:r>
          </a:p>
        </p:txBody>
      </p:sp>
      <p:sp>
        <p:nvSpPr>
          <p:cNvPr id="349" name="직사각형 348"/>
          <p:cNvSpPr/>
          <p:nvPr/>
        </p:nvSpPr>
        <p:spPr bwMode="auto">
          <a:xfrm>
            <a:off x="6587667" y="3181161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50" name="직사각형 349"/>
          <p:cNvSpPr/>
          <p:nvPr/>
        </p:nvSpPr>
        <p:spPr bwMode="auto">
          <a:xfrm>
            <a:off x="6873201" y="3181161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51" name="직사각형 350"/>
          <p:cNvSpPr/>
          <p:nvPr/>
        </p:nvSpPr>
        <p:spPr bwMode="auto">
          <a:xfrm>
            <a:off x="6587667" y="3466694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52" name="직사각형 351"/>
          <p:cNvSpPr/>
          <p:nvPr/>
        </p:nvSpPr>
        <p:spPr bwMode="auto">
          <a:xfrm>
            <a:off x="6873201" y="3466694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53" name="직사각형 352"/>
          <p:cNvSpPr/>
          <p:nvPr/>
        </p:nvSpPr>
        <p:spPr bwMode="auto">
          <a:xfrm>
            <a:off x="6587667" y="3752228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54" name="직사각형 353"/>
          <p:cNvSpPr/>
          <p:nvPr/>
        </p:nvSpPr>
        <p:spPr bwMode="auto">
          <a:xfrm>
            <a:off x="6873201" y="3752228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 smtClean="0"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55" name="직사각형 354"/>
          <p:cNvSpPr/>
          <p:nvPr/>
        </p:nvSpPr>
        <p:spPr bwMode="auto">
          <a:xfrm>
            <a:off x="6587667" y="4037761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56" name="직사각형 355"/>
          <p:cNvSpPr/>
          <p:nvPr/>
        </p:nvSpPr>
        <p:spPr bwMode="auto">
          <a:xfrm>
            <a:off x="6873201" y="4037761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57" name="직사각형 356"/>
          <p:cNvSpPr/>
          <p:nvPr/>
        </p:nvSpPr>
        <p:spPr bwMode="auto">
          <a:xfrm>
            <a:off x="7160614" y="3181161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58" name="직사각형 357"/>
          <p:cNvSpPr/>
          <p:nvPr/>
        </p:nvSpPr>
        <p:spPr bwMode="auto">
          <a:xfrm>
            <a:off x="7446148" y="3181161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59" name="직사각형 358"/>
          <p:cNvSpPr/>
          <p:nvPr/>
        </p:nvSpPr>
        <p:spPr bwMode="auto">
          <a:xfrm>
            <a:off x="7731681" y="3181161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60" name="직사각형 359"/>
          <p:cNvSpPr/>
          <p:nvPr/>
        </p:nvSpPr>
        <p:spPr bwMode="auto">
          <a:xfrm>
            <a:off x="8017214" y="3181161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61" name="직사각형 360"/>
          <p:cNvSpPr/>
          <p:nvPr/>
        </p:nvSpPr>
        <p:spPr bwMode="auto">
          <a:xfrm>
            <a:off x="8302748" y="3181161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 smtClean="0"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62" name="직사각형 361"/>
          <p:cNvSpPr/>
          <p:nvPr/>
        </p:nvSpPr>
        <p:spPr bwMode="auto">
          <a:xfrm>
            <a:off x="7160614" y="3466694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63" name="직사각형 362"/>
          <p:cNvSpPr/>
          <p:nvPr/>
        </p:nvSpPr>
        <p:spPr bwMode="auto">
          <a:xfrm>
            <a:off x="7446148" y="3466694"/>
            <a:ext cx="285533" cy="285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64" name="직사각형 363"/>
          <p:cNvSpPr/>
          <p:nvPr/>
        </p:nvSpPr>
        <p:spPr bwMode="auto">
          <a:xfrm>
            <a:off x="7731681" y="3466694"/>
            <a:ext cx="285533" cy="285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65" name="직사각형 364"/>
          <p:cNvSpPr/>
          <p:nvPr/>
        </p:nvSpPr>
        <p:spPr bwMode="auto">
          <a:xfrm>
            <a:off x="8017214" y="3466694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66" name="직사각형 365"/>
          <p:cNvSpPr/>
          <p:nvPr/>
        </p:nvSpPr>
        <p:spPr bwMode="auto">
          <a:xfrm>
            <a:off x="8302748" y="3466694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67" name="직사각형 366"/>
          <p:cNvSpPr/>
          <p:nvPr/>
        </p:nvSpPr>
        <p:spPr bwMode="auto">
          <a:xfrm>
            <a:off x="7160614" y="3752228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68" name="직사각형 367"/>
          <p:cNvSpPr/>
          <p:nvPr/>
        </p:nvSpPr>
        <p:spPr bwMode="auto">
          <a:xfrm>
            <a:off x="7446148" y="3752228"/>
            <a:ext cx="285533" cy="285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82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69" name="직사각형 368"/>
          <p:cNvSpPr/>
          <p:nvPr/>
        </p:nvSpPr>
        <p:spPr bwMode="auto">
          <a:xfrm>
            <a:off x="7731681" y="3752228"/>
            <a:ext cx="285533" cy="285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69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70" name="직사각형 369"/>
          <p:cNvSpPr/>
          <p:nvPr/>
        </p:nvSpPr>
        <p:spPr bwMode="auto">
          <a:xfrm>
            <a:off x="8017214" y="3752228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71" name="직사각형 370"/>
          <p:cNvSpPr/>
          <p:nvPr/>
        </p:nvSpPr>
        <p:spPr bwMode="auto">
          <a:xfrm>
            <a:off x="8302748" y="3752228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72" name="직사각형 371"/>
          <p:cNvSpPr/>
          <p:nvPr/>
        </p:nvSpPr>
        <p:spPr bwMode="auto">
          <a:xfrm>
            <a:off x="7160614" y="4037761"/>
            <a:ext cx="285533" cy="285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59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73" name="직사각형 372"/>
          <p:cNvSpPr/>
          <p:nvPr/>
        </p:nvSpPr>
        <p:spPr bwMode="auto">
          <a:xfrm>
            <a:off x="7446148" y="4037761"/>
            <a:ext cx="285533" cy="285533"/>
          </a:xfrm>
          <a:prstGeom prst="rect">
            <a:avLst/>
          </a:prstGeom>
          <a:solidFill>
            <a:srgbClr val="3366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Arial" charset="0"/>
                <a:ea typeface="굴림" pitchFamily="50" charset="-127"/>
              </a:rPr>
              <a:t>205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74" name="직사각형 373"/>
          <p:cNvSpPr/>
          <p:nvPr/>
        </p:nvSpPr>
        <p:spPr bwMode="auto">
          <a:xfrm>
            <a:off x="7731681" y="4037761"/>
            <a:ext cx="285533" cy="285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Arial" charset="0"/>
                <a:ea typeface="굴림" pitchFamily="50" charset="-127"/>
              </a:rPr>
              <a:t>98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75" name="직사각형 374"/>
          <p:cNvSpPr/>
          <p:nvPr/>
        </p:nvSpPr>
        <p:spPr bwMode="auto">
          <a:xfrm>
            <a:off x="8017214" y="4050255"/>
            <a:ext cx="285533" cy="285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58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76" name="직사각형 375"/>
          <p:cNvSpPr/>
          <p:nvPr/>
        </p:nvSpPr>
        <p:spPr bwMode="auto">
          <a:xfrm>
            <a:off x="8302748" y="4037761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77" name="직사각형 376"/>
          <p:cNvSpPr/>
          <p:nvPr/>
        </p:nvSpPr>
        <p:spPr bwMode="auto">
          <a:xfrm>
            <a:off x="6587667" y="4321518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78" name="직사각형 377"/>
          <p:cNvSpPr/>
          <p:nvPr/>
        </p:nvSpPr>
        <p:spPr bwMode="auto">
          <a:xfrm>
            <a:off x="6873201" y="4321518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79" name="직사각형 378"/>
          <p:cNvSpPr/>
          <p:nvPr/>
        </p:nvSpPr>
        <p:spPr bwMode="auto">
          <a:xfrm>
            <a:off x="6587667" y="4607051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80" name="직사각형 379"/>
          <p:cNvSpPr/>
          <p:nvPr/>
        </p:nvSpPr>
        <p:spPr bwMode="auto">
          <a:xfrm>
            <a:off x="6873201" y="4607051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81" name="직사각형 380"/>
          <p:cNvSpPr/>
          <p:nvPr/>
        </p:nvSpPr>
        <p:spPr bwMode="auto">
          <a:xfrm>
            <a:off x="6587667" y="4892585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82" name="직사각형 381"/>
          <p:cNvSpPr/>
          <p:nvPr/>
        </p:nvSpPr>
        <p:spPr bwMode="auto">
          <a:xfrm>
            <a:off x="6873201" y="4892585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83" name="직사각형 382"/>
          <p:cNvSpPr/>
          <p:nvPr/>
        </p:nvSpPr>
        <p:spPr bwMode="auto">
          <a:xfrm>
            <a:off x="6587667" y="5178118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84" name="직사각형 383"/>
          <p:cNvSpPr/>
          <p:nvPr/>
        </p:nvSpPr>
        <p:spPr bwMode="auto">
          <a:xfrm>
            <a:off x="6873201" y="5178118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89" name="직사각형 388"/>
          <p:cNvSpPr/>
          <p:nvPr/>
        </p:nvSpPr>
        <p:spPr bwMode="auto">
          <a:xfrm>
            <a:off x="7160614" y="4321518"/>
            <a:ext cx="285533" cy="285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26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90" name="직사각형 389"/>
          <p:cNvSpPr/>
          <p:nvPr/>
        </p:nvSpPr>
        <p:spPr bwMode="auto">
          <a:xfrm>
            <a:off x="7446148" y="4321518"/>
            <a:ext cx="285533" cy="285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Arial" charset="0"/>
                <a:ea typeface="굴림" pitchFamily="50" charset="-127"/>
              </a:rPr>
              <a:t>75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91" name="직사각형 390"/>
          <p:cNvSpPr/>
          <p:nvPr/>
        </p:nvSpPr>
        <p:spPr bwMode="auto">
          <a:xfrm>
            <a:off x="7731681" y="4321518"/>
            <a:ext cx="285533" cy="285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Arial" charset="0"/>
                <a:ea typeface="굴림" pitchFamily="50" charset="-127"/>
              </a:rPr>
              <a:t>77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92" name="직사각형 391"/>
          <p:cNvSpPr/>
          <p:nvPr/>
        </p:nvSpPr>
        <p:spPr bwMode="auto">
          <a:xfrm>
            <a:off x="8017214" y="4321518"/>
            <a:ext cx="285533" cy="285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24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93" name="직사각형 392"/>
          <p:cNvSpPr/>
          <p:nvPr/>
        </p:nvSpPr>
        <p:spPr bwMode="auto">
          <a:xfrm>
            <a:off x="8302748" y="4321518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94" name="직사각형 393"/>
          <p:cNvSpPr/>
          <p:nvPr/>
        </p:nvSpPr>
        <p:spPr bwMode="auto">
          <a:xfrm>
            <a:off x="7160614" y="4607051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95" name="직사각형 394"/>
          <p:cNvSpPr/>
          <p:nvPr/>
        </p:nvSpPr>
        <p:spPr bwMode="auto">
          <a:xfrm>
            <a:off x="7446148" y="4607051"/>
            <a:ext cx="285533" cy="285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72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96" name="직사각형 395"/>
          <p:cNvSpPr/>
          <p:nvPr/>
        </p:nvSpPr>
        <p:spPr bwMode="auto">
          <a:xfrm>
            <a:off x="7731681" y="4607051"/>
            <a:ext cx="285533" cy="285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75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97" name="직사각형 396"/>
          <p:cNvSpPr/>
          <p:nvPr/>
        </p:nvSpPr>
        <p:spPr bwMode="auto">
          <a:xfrm>
            <a:off x="8017214" y="4607051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98" name="직사각형 397"/>
          <p:cNvSpPr/>
          <p:nvPr/>
        </p:nvSpPr>
        <p:spPr bwMode="auto">
          <a:xfrm>
            <a:off x="8302748" y="4607051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99" name="직사각형 398"/>
          <p:cNvSpPr/>
          <p:nvPr/>
        </p:nvSpPr>
        <p:spPr bwMode="auto">
          <a:xfrm>
            <a:off x="7160614" y="4892585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00" name="직사각형 399"/>
          <p:cNvSpPr/>
          <p:nvPr/>
        </p:nvSpPr>
        <p:spPr bwMode="auto">
          <a:xfrm>
            <a:off x="7446148" y="4892585"/>
            <a:ext cx="285533" cy="285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90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01" name="직사각형 400"/>
          <p:cNvSpPr/>
          <p:nvPr/>
        </p:nvSpPr>
        <p:spPr bwMode="auto">
          <a:xfrm>
            <a:off x="7731681" y="4892585"/>
            <a:ext cx="285533" cy="285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81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02" name="직사각형 401"/>
          <p:cNvSpPr/>
          <p:nvPr/>
        </p:nvSpPr>
        <p:spPr bwMode="auto">
          <a:xfrm>
            <a:off x="8017214" y="4892585"/>
            <a:ext cx="285533" cy="28553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03" name="직사각형 402"/>
          <p:cNvSpPr/>
          <p:nvPr/>
        </p:nvSpPr>
        <p:spPr bwMode="auto">
          <a:xfrm>
            <a:off x="8302748" y="4892585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 smtClean="0"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04" name="직사각형 403"/>
          <p:cNvSpPr/>
          <p:nvPr/>
        </p:nvSpPr>
        <p:spPr bwMode="auto">
          <a:xfrm>
            <a:off x="7160614" y="5178118"/>
            <a:ext cx="285533" cy="28553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05" name="직사각형 404"/>
          <p:cNvSpPr/>
          <p:nvPr/>
        </p:nvSpPr>
        <p:spPr bwMode="auto">
          <a:xfrm>
            <a:off x="7446148" y="5178118"/>
            <a:ext cx="285533" cy="28553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06" name="직사각형 405"/>
          <p:cNvSpPr/>
          <p:nvPr/>
        </p:nvSpPr>
        <p:spPr bwMode="auto">
          <a:xfrm>
            <a:off x="7731681" y="5178118"/>
            <a:ext cx="285533" cy="28553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Arial" charset="0"/>
                <a:ea typeface="굴림" pitchFamily="50" charset="-127"/>
              </a:rPr>
              <a:t>X</a:t>
            </a:r>
            <a:endParaRPr kumimoji="1" lang="en-US" altLang="ko-KR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07" name="직사각형 406"/>
          <p:cNvSpPr/>
          <p:nvPr/>
        </p:nvSpPr>
        <p:spPr bwMode="auto">
          <a:xfrm>
            <a:off x="8017214" y="5178118"/>
            <a:ext cx="285533" cy="28553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08" name="직사각형 407"/>
          <p:cNvSpPr/>
          <p:nvPr/>
        </p:nvSpPr>
        <p:spPr bwMode="auto">
          <a:xfrm>
            <a:off x="8302748" y="5178118"/>
            <a:ext cx="285533" cy="285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19" name="직사각형 418"/>
          <p:cNvSpPr/>
          <p:nvPr/>
        </p:nvSpPr>
        <p:spPr bwMode="auto">
          <a:xfrm>
            <a:off x="8024711" y="3762223"/>
            <a:ext cx="285533" cy="285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58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20" name="직사각형 419"/>
          <p:cNvSpPr/>
          <p:nvPr/>
        </p:nvSpPr>
        <p:spPr bwMode="auto">
          <a:xfrm>
            <a:off x="7146541" y="3750648"/>
            <a:ext cx="285533" cy="285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58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21" name="직사각형 420"/>
          <p:cNvSpPr/>
          <p:nvPr/>
        </p:nvSpPr>
        <p:spPr bwMode="auto">
          <a:xfrm>
            <a:off x="7727848" y="3461281"/>
            <a:ext cx="285533" cy="285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58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22" name="직사각형 421"/>
          <p:cNvSpPr/>
          <p:nvPr/>
        </p:nvSpPr>
        <p:spPr bwMode="auto">
          <a:xfrm>
            <a:off x="7448647" y="3460117"/>
            <a:ext cx="285533" cy="285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58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23" name="직사각형 422"/>
          <p:cNvSpPr/>
          <p:nvPr/>
        </p:nvSpPr>
        <p:spPr bwMode="auto">
          <a:xfrm>
            <a:off x="7158708" y="4608978"/>
            <a:ext cx="285533" cy="285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72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24" name="직사각형 423"/>
          <p:cNvSpPr/>
          <p:nvPr/>
        </p:nvSpPr>
        <p:spPr bwMode="auto">
          <a:xfrm>
            <a:off x="7146541" y="4898499"/>
            <a:ext cx="285533" cy="28553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Arial" charset="0"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26" name="직사각형 425"/>
          <p:cNvSpPr/>
          <p:nvPr/>
        </p:nvSpPr>
        <p:spPr bwMode="auto">
          <a:xfrm>
            <a:off x="6870084" y="4612245"/>
            <a:ext cx="285533" cy="285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72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27" name="직사각형 426"/>
          <p:cNvSpPr/>
          <p:nvPr/>
        </p:nvSpPr>
        <p:spPr bwMode="auto">
          <a:xfrm>
            <a:off x="6870084" y="4338287"/>
            <a:ext cx="285533" cy="285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72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28" name="직사각형 427"/>
          <p:cNvSpPr/>
          <p:nvPr/>
        </p:nvSpPr>
        <p:spPr bwMode="auto">
          <a:xfrm>
            <a:off x="6872583" y="4050255"/>
            <a:ext cx="285533" cy="285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72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36" name="직사각형 435"/>
          <p:cNvSpPr/>
          <p:nvPr/>
        </p:nvSpPr>
        <p:spPr>
          <a:xfrm>
            <a:off x="6697747" y="2766071"/>
            <a:ext cx="1714037" cy="33728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usPalmLevel</a:t>
            </a:r>
            <a:r>
              <a:rPr lang="en-US" altLang="ko-KR" sz="1000" dirty="0" smtClean="0">
                <a:solidFill>
                  <a:schemeClr val="tx1"/>
                </a:solidFill>
              </a:rPr>
              <a:t> / 2 = 12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Label Cell </a:t>
            </a:r>
            <a:r>
              <a:rPr lang="ko-KR" altLang="en-US" sz="1000" dirty="0" smtClean="0">
                <a:solidFill>
                  <a:schemeClr val="tx1"/>
                </a:solidFill>
              </a:rPr>
              <a:t>개수 </a:t>
            </a:r>
            <a:r>
              <a:rPr lang="en-US" altLang="ko-KR" sz="1000" dirty="0" smtClean="0">
                <a:solidFill>
                  <a:schemeClr val="tx1"/>
                </a:solidFill>
              </a:rPr>
              <a:t>= 22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49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01140" y="485061"/>
            <a:ext cx="8540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Palm Rejection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1140" y="980728"/>
            <a:ext cx="8828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 smtClean="0"/>
              <a:t>Marge Palm &amp; Insert New Region</a:t>
            </a:r>
            <a:endParaRPr lang="en-US" altLang="ko-KR" sz="12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새로운 </a:t>
            </a:r>
            <a:r>
              <a:rPr lang="en-US" altLang="ko-KR" sz="1400" dirty="0" smtClean="0"/>
              <a:t>Label</a:t>
            </a:r>
            <a:r>
              <a:rPr lang="ko-KR" altLang="en-US" sz="1400" dirty="0" smtClean="0"/>
              <a:t>을 </a:t>
            </a:r>
            <a:r>
              <a:rPr lang="en-US" altLang="ko-KR" sz="1400" dirty="0" smtClean="0"/>
              <a:t>Palm </a:t>
            </a:r>
            <a:r>
              <a:rPr lang="ko-KR" altLang="en-US" sz="1400" dirty="0" smtClean="0"/>
              <a:t>영역에 포함시킬지 확인</a:t>
            </a: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Label</a:t>
            </a:r>
            <a:r>
              <a:rPr lang="ko-KR" altLang="en-US" sz="1400" dirty="0"/>
              <a:t>영역과 </a:t>
            </a:r>
            <a:r>
              <a:rPr lang="en-US" altLang="ko-KR" sz="1400" dirty="0"/>
              <a:t>Palm </a:t>
            </a:r>
            <a:r>
              <a:rPr lang="ko-KR" altLang="en-US" sz="1400" dirty="0"/>
              <a:t>영역과의 거리를 비교하여 어떤 </a:t>
            </a:r>
            <a:r>
              <a:rPr lang="en-US" altLang="ko-KR" sz="1400" dirty="0"/>
              <a:t>palm </a:t>
            </a:r>
            <a:r>
              <a:rPr lang="ko-KR" altLang="en-US" sz="1400" dirty="0"/>
              <a:t>영역에 입력할지 결정</a:t>
            </a: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Palm &lt;-&gt; Palm</a:t>
            </a:r>
            <a:r>
              <a:rPr lang="ko-KR" altLang="en-US" sz="1400" dirty="0"/>
              <a:t> </a:t>
            </a:r>
            <a:r>
              <a:rPr lang="ko-KR" altLang="en-US" sz="1400" dirty="0" err="1" smtClean="0"/>
              <a:t>의경우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겹치는거로</a:t>
            </a:r>
            <a:r>
              <a:rPr lang="ko-KR" altLang="en-US" sz="1400" dirty="0" smtClean="0"/>
              <a:t> 판단</a:t>
            </a:r>
            <a:endParaRPr lang="en-US" altLang="ko-KR" sz="1400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996671" y="2164495"/>
            <a:ext cx="2448271" cy="2019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159692" y="2329962"/>
            <a:ext cx="1330598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4" name="타원 23"/>
          <p:cNvSpPr/>
          <p:nvPr/>
        </p:nvSpPr>
        <p:spPr>
          <a:xfrm rot="19433108">
            <a:off x="1120703" y="2423388"/>
            <a:ext cx="1408579" cy="103600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891743" y="3657749"/>
            <a:ext cx="327113" cy="3304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458714" y="3272168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3366FF"/>
                </a:solidFill>
              </a:rPr>
              <a:t>X Distance</a:t>
            </a:r>
            <a:endParaRPr lang="ko-KR" altLang="en-US" sz="800" dirty="0">
              <a:solidFill>
                <a:srgbClr val="3366FF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H="1">
            <a:off x="2497405" y="3570371"/>
            <a:ext cx="4057" cy="325150"/>
          </a:xfrm>
          <a:prstGeom prst="straightConnector1">
            <a:avLst/>
          </a:prstGeom>
          <a:ln>
            <a:solidFill>
              <a:srgbClr val="00B050"/>
            </a:solidFill>
            <a:headEnd type="triangle" w="sm" len="sm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870027" y="3623139"/>
            <a:ext cx="727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00B050"/>
                </a:solidFill>
              </a:rPr>
              <a:t>Y Distance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764274" y="2164495"/>
            <a:ext cx="2448271" cy="2019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927295" y="2329962"/>
            <a:ext cx="1330598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5" name="타원 54"/>
          <p:cNvSpPr/>
          <p:nvPr/>
        </p:nvSpPr>
        <p:spPr>
          <a:xfrm rot="19433108">
            <a:off x="3888306" y="2423388"/>
            <a:ext cx="1408579" cy="103600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4204472" y="3751078"/>
            <a:ext cx="327113" cy="3304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4589603" y="3794947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3366FF"/>
                </a:solidFill>
              </a:rPr>
              <a:t>X Distance = 0</a:t>
            </a:r>
            <a:endParaRPr lang="ko-KR" altLang="en-US" sz="800" dirty="0">
              <a:solidFill>
                <a:srgbClr val="3366FF"/>
              </a:solidFill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4380103" y="3562127"/>
            <a:ext cx="1728" cy="362742"/>
          </a:xfrm>
          <a:prstGeom prst="straightConnector1">
            <a:avLst/>
          </a:prstGeom>
          <a:ln>
            <a:solidFill>
              <a:srgbClr val="00B050"/>
            </a:solidFill>
            <a:headEnd type="triangle" w="sm" len="sm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380840" y="3562231"/>
            <a:ext cx="8208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00B050"/>
                </a:solidFill>
              </a:rPr>
              <a:t>Y Distance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5645028" y="2466261"/>
            <a:ext cx="327113" cy="3304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5246688" y="2307982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3366FF"/>
                </a:solidFill>
              </a:rPr>
              <a:t>X Distance</a:t>
            </a:r>
            <a:endParaRPr lang="ko-KR" altLang="en-US" sz="800" dirty="0">
              <a:solidFill>
                <a:srgbClr val="3366FF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303836" y="2738045"/>
            <a:ext cx="8208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00B050"/>
                </a:solidFill>
              </a:rPr>
              <a:t>Y Distance=0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 flipV="1">
            <a:off x="8172498" y="2551034"/>
            <a:ext cx="388138" cy="1325"/>
          </a:xfrm>
          <a:prstGeom prst="straightConnector1">
            <a:avLst/>
          </a:prstGeom>
          <a:ln>
            <a:solidFill>
              <a:srgbClr val="3366FF"/>
            </a:solidFill>
            <a:headEnd type="triangle" w="sm" len="sm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6660931" y="2171563"/>
            <a:ext cx="2448271" cy="2019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823952" y="2337030"/>
            <a:ext cx="2124804" cy="16761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78" name="타원 77"/>
          <p:cNvSpPr/>
          <p:nvPr/>
        </p:nvSpPr>
        <p:spPr>
          <a:xfrm rot="19433108">
            <a:off x="6616131" y="2774530"/>
            <a:ext cx="2537870" cy="80509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8474075" y="3491372"/>
            <a:ext cx="327113" cy="3304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7704349" y="3702467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3366FF"/>
                </a:solidFill>
              </a:rPr>
              <a:t>X Distance=0</a:t>
            </a:r>
            <a:endParaRPr lang="ko-KR" altLang="en-US" sz="800" dirty="0">
              <a:solidFill>
                <a:srgbClr val="3366FF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704349" y="3843581"/>
            <a:ext cx="8208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00B050"/>
                </a:solidFill>
              </a:rPr>
              <a:t>Y Distance=0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764274" y="4356689"/>
            <a:ext cx="5341629" cy="2029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020969" y="4522156"/>
            <a:ext cx="1362679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4" name="타원 93"/>
          <p:cNvSpPr/>
          <p:nvPr/>
        </p:nvSpPr>
        <p:spPr>
          <a:xfrm rot="19433108">
            <a:off x="3983364" y="4625590"/>
            <a:ext cx="1442540" cy="103600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5679865" y="5428342"/>
            <a:ext cx="335000" cy="3304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화살표 연결선 99"/>
          <p:cNvCxnSpPr/>
          <p:nvPr/>
        </p:nvCxnSpPr>
        <p:spPr>
          <a:xfrm flipV="1">
            <a:off x="2505232" y="3562127"/>
            <a:ext cx="604188" cy="7039"/>
          </a:xfrm>
          <a:prstGeom prst="straightConnector1">
            <a:avLst/>
          </a:prstGeom>
          <a:ln>
            <a:solidFill>
              <a:srgbClr val="3366FF"/>
            </a:solidFill>
            <a:headEnd type="triangle" w="sm" len="sm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6579608" y="4540960"/>
            <a:ext cx="1362679" cy="773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02" name="타원 101"/>
          <p:cNvSpPr/>
          <p:nvPr/>
        </p:nvSpPr>
        <p:spPr>
          <a:xfrm rot="1439346">
            <a:off x="6540206" y="4679062"/>
            <a:ext cx="1442540" cy="50881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6622709" y="5337695"/>
            <a:ext cx="7756" cy="31743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407281" y="5670061"/>
            <a:ext cx="1253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3366FF"/>
                </a:solidFill>
              </a:rPr>
              <a:t>x1</a:t>
            </a:r>
            <a:endParaRPr lang="ko-KR" altLang="en-US" sz="800" dirty="0">
              <a:solidFill>
                <a:srgbClr val="3366FF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159850" y="5631683"/>
            <a:ext cx="1253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3366FF"/>
                </a:solidFill>
              </a:rPr>
              <a:t>x2</a:t>
            </a:r>
            <a:endParaRPr lang="ko-KR" altLang="en-US" sz="800" dirty="0">
              <a:solidFill>
                <a:srgbClr val="3366FF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622709" y="5370615"/>
            <a:ext cx="840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00B050"/>
                </a:solidFill>
              </a:rPr>
              <a:t>y2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401627" y="5811105"/>
            <a:ext cx="840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00B050"/>
                </a:solidFill>
              </a:rPr>
              <a:t>Y1=0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01461" y="3570371"/>
            <a:ext cx="607959" cy="316016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17" name="순서도: 가산 접합 116"/>
          <p:cNvSpPr/>
          <p:nvPr/>
        </p:nvSpPr>
        <p:spPr>
          <a:xfrm>
            <a:off x="3078547" y="3853293"/>
            <a:ext cx="82018" cy="71576"/>
          </a:xfrm>
          <a:prstGeom prst="flowChartSummingJuncti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22" name="순서도: 가산 접합 121"/>
          <p:cNvSpPr/>
          <p:nvPr/>
        </p:nvSpPr>
        <p:spPr>
          <a:xfrm>
            <a:off x="4258666" y="3877296"/>
            <a:ext cx="82018" cy="71576"/>
          </a:xfrm>
          <a:prstGeom prst="flowChartSummingJuncti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30" name="순서도: 가산 접합 129"/>
          <p:cNvSpPr/>
          <p:nvPr/>
        </p:nvSpPr>
        <p:spPr>
          <a:xfrm>
            <a:off x="5795006" y="2610129"/>
            <a:ext cx="82018" cy="71576"/>
          </a:xfrm>
          <a:prstGeom prst="flowChartSummingJuncti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26" name="직선 연결선 125"/>
          <p:cNvCxnSpPr/>
          <p:nvPr/>
        </p:nvCxnSpPr>
        <p:spPr>
          <a:xfrm flipV="1">
            <a:off x="5282285" y="2649405"/>
            <a:ext cx="539653" cy="2386"/>
          </a:xfrm>
          <a:prstGeom prst="line">
            <a:avLst/>
          </a:prstGeom>
          <a:ln w="952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122" idx="4"/>
          </p:cNvCxnSpPr>
          <p:nvPr/>
        </p:nvCxnSpPr>
        <p:spPr>
          <a:xfrm flipH="1">
            <a:off x="4299675" y="3578543"/>
            <a:ext cx="3777" cy="370329"/>
          </a:xfrm>
          <a:prstGeom prst="line">
            <a:avLst/>
          </a:prstGeom>
          <a:ln w="952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순서도: 가산 접합 130"/>
          <p:cNvSpPr/>
          <p:nvPr/>
        </p:nvSpPr>
        <p:spPr>
          <a:xfrm>
            <a:off x="8644715" y="3643500"/>
            <a:ext cx="82018" cy="71576"/>
          </a:xfrm>
          <a:prstGeom prst="flowChartSummingJuncti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32" name="순서도: 가산 접합 131"/>
          <p:cNvSpPr/>
          <p:nvPr/>
        </p:nvSpPr>
        <p:spPr>
          <a:xfrm>
            <a:off x="5821938" y="5619338"/>
            <a:ext cx="82018" cy="71576"/>
          </a:xfrm>
          <a:prstGeom prst="flowChartSummingJuncti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/>
          <p:cNvCxnSpPr/>
          <p:nvPr/>
        </p:nvCxnSpPr>
        <p:spPr>
          <a:xfrm>
            <a:off x="5383648" y="5640964"/>
            <a:ext cx="508834" cy="10526"/>
          </a:xfrm>
          <a:prstGeom prst="straightConnector1">
            <a:avLst/>
          </a:prstGeom>
          <a:ln>
            <a:solidFill>
              <a:srgbClr val="3366FF"/>
            </a:solidFill>
            <a:headEnd type="triangle" w="sm" len="sm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 flipV="1">
            <a:off x="5877024" y="5646227"/>
            <a:ext cx="745685" cy="5083"/>
          </a:xfrm>
          <a:prstGeom prst="straightConnector1">
            <a:avLst/>
          </a:prstGeom>
          <a:ln>
            <a:solidFill>
              <a:srgbClr val="3366FF"/>
            </a:solidFill>
            <a:headEnd type="triangle" w="sm" len="sm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5250231" y="2338206"/>
            <a:ext cx="610294" cy="681"/>
          </a:xfrm>
          <a:prstGeom prst="straightConnector1">
            <a:avLst/>
          </a:prstGeom>
          <a:ln>
            <a:solidFill>
              <a:srgbClr val="3366FF"/>
            </a:solidFill>
            <a:headEnd type="triangle" w="sm" len="sm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1" name="순서도: 가산 접합 140"/>
          <p:cNvSpPr/>
          <p:nvPr/>
        </p:nvSpPr>
        <p:spPr>
          <a:xfrm>
            <a:off x="1049457" y="4474397"/>
            <a:ext cx="160240" cy="133125"/>
          </a:xfrm>
          <a:prstGeom prst="flowChartSummingJuncti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231735" y="4338345"/>
            <a:ext cx="221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MaxDelta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</a:t>
            </a:r>
            <a:endParaRPr lang="ko-KR" altLang="en-US" dirty="0"/>
          </a:p>
        </p:txBody>
      </p:sp>
      <p:sp>
        <p:nvSpPr>
          <p:cNvPr id="143" name="직사각형 142"/>
          <p:cNvSpPr/>
          <p:nvPr/>
        </p:nvSpPr>
        <p:spPr>
          <a:xfrm>
            <a:off x="1063222" y="4841273"/>
            <a:ext cx="135090" cy="1129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243551" y="4710216"/>
            <a:ext cx="221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Palm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145" name="타원 144"/>
          <p:cNvSpPr/>
          <p:nvPr/>
        </p:nvSpPr>
        <p:spPr>
          <a:xfrm>
            <a:off x="1072767" y="5118772"/>
            <a:ext cx="103983" cy="1156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1209697" y="5005382"/>
            <a:ext cx="221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추가한 </a:t>
            </a:r>
            <a:r>
              <a:rPr lang="en-US" altLang="ko-KR" dirty="0" smtClean="0"/>
              <a:t>Label</a:t>
            </a:r>
          </a:p>
        </p:txBody>
      </p:sp>
      <p:sp>
        <p:nvSpPr>
          <p:cNvPr id="147" name="타원 146"/>
          <p:cNvSpPr/>
          <p:nvPr/>
        </p:nvSpPr>
        <p:spPr>
          <a:xfrm rot="19433108">
            <a:off x="1042204" y="5441341"/>
            <a:ext cx="188437" cy="648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/>
          <p:cNvSpPr txBox="1"/>
          <p:nvPr/>
        </p:nvSpPr>
        <p:spPr>
          <a:xfrm>
            <a:off x="1209697" y="5311744"/>
            <a:ext cx="221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Palm Label</a:t>
            </a:r>
          </a:p>
        </p:txBody>
      </p:sp>
    </p:spTree>
    <p:extLst>
      <p:ext uri="{BB962C8B-B14F-4D97-AF65-F5344CB8AC3E}">
        <p14:creationId xmlns:p14="http://schemas.microsoft.com/office/powerpoint/2010/main" val="293052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01140" y="485061"/>
            <a:ext cx="8540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Palm Rejection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1140" y="980728"/>
            <a:ext cx="882832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smtClean="0"/>
              <a:t>Release </a:t>
            </a:r>
            <a:r>
              <a:rPr lang="en-US" altLang="ko-KR" b="1" dirty="0" smtClean="0"/>
              <a:t>&amp; </a:t>
            </a:r>
            <a:r>
              <a:rPr lang="en-US" altLang="ko-KR" b="1" smtClean="0"/>
              <a:t>Down Sizing</a:t>
            </a:r>
            <a:endParaRPr lang="en-US" altLang="ko-KR" b="1" dirty="0" smtClean="0"/>
          </a:p>
          <a:p>
            <a:pPr lvl="1"/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기존의 </a:t>
            </a:r>
            <a:r>
              <a:rPr lang="en-US" altLang="ko-KR" sz="1400" dirty="0" smtClean="0"/>
              <a:t>Palm </a:t>
            </a:r>
            <a:r>
              <a:rPr lang="ko-KR" altLang="en-US" sz="1400" dirty="0" smtClean="0"/>
              <a:t>영역과 </a:t>
            </a:r>
            <a:r>
              <a:rPr lang="en-US" altLang="ko-KR" sz="1400" dirty="0" smtClean="0"/>
              <a:t>Label </a:t>
            </a:r>
            <a:r>
              <a:rPr lang="ko-KR" altLang="en-US" sz="1400" dirty="0" smtClean="0"/>
              <a:t>영역을 하나씩 </a:t>
            </a:r>
            <a:r>
              <a:rPr lang="en-US" altLang="ko-KR" sz="1400" dirty="0" smtClean="0"/>
              <a:t>Cascade</a:t>
            </a:r>
            <a:r>
              <a:rPr lang="ko-KR" altLang="en-US" sz="1400" dirty="0" smtClean="0"/>
              <a:t>한 영역을 비교하여 </a:t>
            </a:r>
            <a:r>
              <a:rPr lang="en-US" altLang="ko-KR" sz="1400" dirty="0" smtClean="0"/>
              <a:t>Down Size</a:t>
            </a:r>
            <a:r>
              <a:rPr lang="ko-KR" altLang="en-US" sz="1400" dirty="0" smtClean="0"/>
              <a:t>결정</a:t>
            </a:r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Cascade </a:t>
            </a:r>
            <a:r>
              <a:rPr lang="ko-KR" altLang="en-US" sz="1400" dirty="0" smtClean="0"/>
              <a:t>영역이 </a:t>
            </a:r>
            <a:r>
              <a:rPr lang="en-US" altLang="ko-KR" sz="1400" dirty="0" smtClean="0"/>
              <a:t>Palm</a:t>
            </a:r>
            <a:r>
              <a:rPr lang="ko-KR" altLang="en-US" sz="1400" dirty="0" smtClean="0"/>
              <a:t>보다 작으면 </a:t>
            </a:r>
            <a:r>
              <a:rPr lang="en-US" altLang="ko-KR" sz="1400" dirty="0" smtClean="0"/>
              <a:t>Down Sizing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Palm </a:t>
            </a:r>
            <a:r>
              <a:rPr lang="ko-KR" altLang="en-US" sz="1400" dirty="0" smtClean="0"/>
              <a:t>영역에 라벨이 없더라도 일정 프레임 동안 </a:t>
            </a:r>
            <a:r>
              <a:rPr lang="en-US" altLang="ko-KR" sz="1400" dirty="0" smtClean="0"/>
              <a:t>palm</a:t>
            </a:r>
            <a:r>
              <a:rPr lang="ko-KR" altLang="en-US" sz="1400" dirty="0" smtClean="0"/>
              <a:t>영역 유지</a:t>
            </a:r>
            <a:endParaRPr lang="en-US" altLang="ko-KR" sz="1400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417877" y="5409672"/>
            <a:ext cx="1893914" cy="591829"/>
            <a:chOff x="764080" y="5629258"/>
            <a:chExt cx="1893914" cy="591829"/>
          </a:xfrm>
        </p:grpSpPr>
        <p:sp>
          <p:nvSpPr>
            <p:cNvPr id="78" name="직사각형 77"/>
            <p:cNvSpPr/>
            <p:nvPr/>
          </p:nvSpPr>
          <p:spPr>
            <a:xfrm>
              <a:off x="765638" y="5723382"/>
              <a:ext cx="120271" cy="8904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64080" y="6038985"/>
              <a:ext cx="120271" cy="89046"/>
            </a:xfrm>
            <a:prstGeom prst="rect">
              <a:avLst/>
            </a:prstGeom>
            <a:noFill/>
            <a:ln>
              <a:solidFill>
                <a:srgbClr val="385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15288" y="5629258"/>
              <a:ext cx="174270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/>
                <a:t>Palm</a:t>
              </a:r>
              <a:r>
                <a:rPr lang="ko-KR" altLang="en-US" sz="1300" dirty="0" smtClean="0"/>
                <a:t>영역 없어짐</a:t>
              </a:r>
              <a:endParaRPr lang="ko-KR" altLang="en-US" sz="13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15289" y="5928699"/>
              <a:ext cx="167833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변동 없음</a:t>
              </a:r>
              <a:endParaRPr lang="ko-KR" altLang="en-US" sz="1300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244758" y="4753940"/>
            <a:ext cx="2103878" cy="1498982"/>
            <a:chOff x="5117185" y="2783547"/>
            <a:chExt cx="3991793" cy="2779206"/>
          </a:xfrm>
        </p:grpSpPr>
        <p:sp>
          <p:nvSpPr>
            <p:cNvPr id="91" name="직사각형 90"/>
            <p:cNvSpPr/>
            <p:nvPr/>
          </p:nvSpPr>
          <p:spPr>
            <a:xfrm>
              <a:off x="5117185" y="2783547"/>
              <a:ext cx="3991793" cy="27792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94" name="타원 93"/>
            <p:cNvSpPr/>
            <p:nvPr/>
          </p:nvSpPr>
          <p:spPr>
            <a:xfrm>
              <a:off x="5627373" y="3360792"/>
              <a:ext cx="327113" cy="330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5790929" y="3773917"/>
              <a:ext cx="327113" cy="330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6263496" y="3490864"/>
              <a:ext cx="327113" cy="330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/>
            <p:cNvSpPr/>
            <p:nvPr/>
          </p:nvSpPr>
          <p:spPr>
            <a:xfrm>
              <a:off x="6129115" y="4144992"/>
              <a:ext cx="327113" cy="330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5627372" y="3359698"/>
              <a:ext cx="963237" cy="1114632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5410800" y="2877351"/>
            <a:ext cx="2103878" cy="1498982"/>
            <a:chOff x="770313" y="2782453"/>
            <a:chExt cx="3991793" cy="2779206"/>
          </a:xfrm>
        </p:grpSpPr>
        <p:grpSp>
          <p:nvGrpSpPr>
            <p:cNvPr id="44" name="그룹 43"/>
            <p:cNvGrpSpPr/>
            <p:nvPr/>
          </p:nvGrpSpPr>
          <p:grpSpPr>
            <a:xfrm>
              <a:off x="770313" y="2782453"/>
              <a:ext cx="3991793" cy="2779206"/>
              <a:chOff x="4983083" y="3869402"/>
              <a:chExt cx="1278253" cy="1278864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4983083" y="3869402"/>
                <a:ext cx="1278253" cy="12788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noFill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735913" y="4466372"/>
                <a:ext cx="475753" cy="6295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noFill/>
                </a:endParaRPr>
              </a:p>
            </p:txBody>
          </p:sp>
        </p:grpSp>
        <p:sp>
          <p:nvSpPr>
            <p:cNvPr id="45" name="직사각형 44"/>
            <p:cNvSpPr/>
            <p:nvPr/>
          </p:nvSpPr>
          <p:spPr>
            <a:xfrm>
              <a:off x="1280501" y="3359699"/>
              <a:ext cx="1330598" cy="1334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1280501" y="3359698"/>
              <a:ext cx="327113" cy="330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1444057" y="3772823"/>
              <a:ext cx="327113" cy="330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1916624" y="3489770"/>
              <a:ext cx="327113" cy="33043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1782244" y="4143898"/>
              <a:ext cx="327113" cy="33043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244758" y="2877351"/>
            <a:ext cx="2103878" cy="1498982"/>
            <a:chOff x="1044033" y="2875750"/>
            <a:chExt cx="2103878" cy="1498982"/>
          </a:xfrm>
        </p:grpSpPr>
        <p:grpSp>
          <p:nvGrpSpPr>
            <p:cNvPr id="6" name="그룹 5"/>
            <p:cNvGrpSpPr/>
            <p:nvPr/>
          </p:nvGrpSpPr>
          <p:grpSpPr>
            <a:xfrm>
              <a:off x="1044033" y="2875750"/>
              <a:ext cx="2103878" cy="1498982"/>
              <a:chOff x="1037642" y="2856376"/>
              <a:chExt cx="2103878" cy="1498982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1037642" y="2856376"/>
                <a:ext cx="2103878" cy="1498982"/>
                <a:chOff x="770313" y="2782453"/>
                <a:chExt cx="3991793" cy="2779206"/>
              </a:xfrm>
            </p:grpSpPr>
            <p:grpSp>
              <p:nvGrpSpPr>
                <p:cNvPr id="28" name="그룹 27"/>
                <p:cNvGrpSpPr/>
                <p:nvPr/>
              </p:nvGrpSpPr>
              <p:grpSpPr>
                <a:xfrm>
                  <a:off x="770313" y="2782453"/>
                  <a:ext cx="3991793" cy="2779206"/>
                  <a:chOff x="4983083" y="3869402"/>
                  <a:chExt cx="1278253" cy="1278864"/>
                </a:xfrm>
              </p:grpSpPr>
              <p:sp>
                <p:nvSpPr>
                  <p:cNvPr id="34" name="직사각형 33"/>
                  <p:cNvSpPr/>
                  <p:nvPr/>
                </p:nvSpPr>
                <p:spPr>
                  <a:xfrm>
                    <a:off x="4983083" y="3869402"/>
                    <a:ext cx="1278253" cy="12788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noFill/>
                    </a:endParaRPr>
                  </a:p>
                </p:txBody>
              </p:sp>
              <p:sp>
                <p:nvSpPr>
                  <p:cNvPr id="35" name="직사각형 34"/>
                  <p:cNvSpPr/>
                  <p:nvPr/>
                </p:nvSpPr>
                <p:spPr>
                  <a:xfrm>
                    <a:off x="5735913" y="4466372"/>
                    <a:ext cx="475753" cy="629561"/>
                  </a:xfrm>
                  <a:prstGeom prst="rect">
                    <a:avLst/>
                  </a:prstGeom>
                  <a:no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noFill/>
                    </a:endParaRPr>
                  </a:p>
                </p:txBody>
              </p:sp>
            </p:grpSp>
            <p:sp>
              <p:nvSpPr>
                <p:cNvPr id="29" name="직사각형 28"/>
                <p:cNvSpPr/>
                <p:nvPr/>
              </p:nvSpPr>
              <p:spPr>
                <a:xfrm>
                  <a:off x="1280501" y="3359699"/>
                  <a:ext cx="1330598" cy="1334767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noFill/>
                  </a:endParaRPr>
                </a:p>
              </p:txBody>
            </p:sp>
            <p:sp>
              <p:nvSpPr>
                <p:cNvPr id="30" name="타원 29"/>
                <p:cNvSpPr/>
                <p:nvPr/>
              </p:nvSpPr>
              <p:spPr>
                <a:xfrm>
                  <a:off x="1280501" y="3359698"/>
                  <a:ext cx="327113" cy="33043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타원 30"/>
                <p:cNvSpPr/>
                <p:nvPr/>
              </p:nvSpPr>
              <p:spPr>
                <a:xfrm>
                  <a:off x="1444057" y="3772823"/>
                  <a:ext cx="327113" cy="33043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타원 31"/>
                <p:cNvSpPr/>
                <p:nvPr/>
              </p:nvSpPr>
              <p:spPr>
                <a:xfrm>
                  <a:off x="1916624" y="3489770"/>
                  <a:ext cx="327113" cy="330433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타원 32"/>
                <p:cNvSpPr/>
                <p:nvPr/>
              </p:nvSpPr>
              <p:spPr>
                <a:xfrm>
                  <a:off x="1782244" y="4143898"/>
                  <a:ext cx="327113" cy="330433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8" name="타원 37"/>
              <p:cNvSpPr/>
              <p:nvPr/>
            </p:nvSpPr>
            <p:spPr>
              <a:xfrm>
                <a:off x="2305247" y="3569711"/>
                <a:ext cx="172405" cy="17822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2621143" y="3672912"/>
                <a:ext cx="172405" cy="17822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2362732" y="3851133"/>
                <a:ext cx="172405" cy="17822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2842037" y="3887632"/>
                <a:ext cx="172405" cy="17822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6" name="타원 65"/>
            <p:cNvSpPr/>
            <p:nvPr/>
          </p:nvSpPr>
          <p:spPr>
            <a:xfrm>
              <a:off x="2873573" y="4117749"/>
              <a:ext cx="172405" cy="17822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410800" y="4753940"/>
            <a:ext cx="2103878" cy="1498982"/>
            <a:chOff x="770313" y="2782453"/>
            <a:chExt cx="3991793" cy="2779206"/>
          </a:xfrm>
        </p:grpSpPr>
        <p:grpSp>
          <p:nvGrpSpPr>
            <p:cNvPr id="60" name="그룹 59"/>
            <p:cNvGrpSpPr/>
            <p:nvPr/>
          </p:nvGrpSpPr>
          <p:grpSpPr>
            <a:xfrm>
              <a:off x="770313" y="2782453"/>
              <a:ext cx="3991793" cy="2779206"/>
              <a:chOff x="4983083" y="3869402"/>
              <a:chExt cx="1278253" cy="1278864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4983083" y="3869402"/>
                <a:ext cx="1278253" cy="12788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noFill/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5735913" y="4466372"/>
                <a:ext cx="475753" cy="62956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noFill/>
                </a:endParaRPr>
              </a:p>
            </p:txBody>
          </p:sp>
        </p:grpSp>
        <p:sp>
          <p:nvSpPr>
            <p:cNvPr id="61" name="직사각형 60"/>
            <p:cNvSpPr/>
            <p:nvPr/>
          </p:nvSpPr>
          <p:spPr>
            <a:xfrm>
              <a:off x="1280501" y="3359700"/>
              <a:ext cx="1330598" cy="13048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1280501" y="3359698"/>
              <a:ext cx="327113" cy="330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1444057" y="3772823"/>
              <a:ext cx="327113" cy="330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1916624" y="3489770"/>
              <a:ext cx="327113" cy="330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/>
            <p:nvPr/>
          </p:nvSpPr>
          <p:spPr>
            <a:xfrm>
              <a:off x="1782243" y="4143898"/>
              <a:ext cx="327113" cy="330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타원 67"/>
          <p:cNvSpPr/>
          <p:nvPr/>
        </p:nvSpPr>
        <p:spPr>
          <a:xfrm>
            <a:off x="402226" y="6361559"/>
            <a:ext cx="129531" cy="1339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402225" y="6068052"/>
            <a:ext cx="129531" cy="1339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569086" y="6283015"/>
            <a:ext cx="16783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변동 없음</a:t>
            </a:r>
            <a:endParaRPr lang="ko-KR" altLang="en-US" sz="1300" dirty="0"/>
          </a:p>
        </p:txBody>
      </p:sp>
      <p:sp>
        <p:nvSpPr>
          <p:cNvPr id="71" name="TextBox 70"/>
          <p:cNvSpPr txBox="1"/>
          <p:nvPr/>
        </p:nvSpPr>
        <p:spPr>
          <a:xfrm>
            <a:off x="569085" y="6007261"/>
            <a:ext cx="16783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Touch Off</a:t>
            </a:r>
            <a:endParaRPr lang="ko-KR" altLang="en-US" sz="1300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571286" y="3626842"/>
            <a:ext cx="59773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4571286" y="5503431"/>
            <a:ext cx="59773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50" idx="2"/>
            <a:endCxn id="63" idx="0"/>
          </p:cNvCxnSpPr>
          <p:nvPr/>
        </p:nvCxnSpPr>
        <p:spPr>
          <a:xfrm>
            <a:off x="6462739" y="4376333"/>
            <a:ext cx="0" cy="37760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3021302" y="3700765"/>
            <a:ext cx="172405" cy="1782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6179176" y="3700764"/>
            <a:ext cx="172405" cy="17822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5679374" y="5064691"/>
            <a:ext cx="507675" cy="60118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333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64578</TotalTime>
  <Words>1063</Words>
  <Application>Microsoft Office PowerPoint</Application>
  <PresentationFormat>A4 용지(210x297mm)</PresentationFormat>
  <Paragraphs>384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굴림</vt:lpstr>
      <vt:lpstr>맑은 고딕</vt:lpstr>
      <vt:lpstr>Arial</vt:lpstr>
      <vt:lpstr>Cambria Math</vt:lpstr>
      <vt:lpstr>Segoe UI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siw</dc:creator>
  <cp:lastModifiedBy>한건우</cp:lastModifiedBy>
  <cp:revision>1347</cp:revision>
  <cp:lastPrinted>2020-12-15T03:40:32Z</cp:lastPrinted>
  <dcterms:created xsi:type="dcterms:W3CDTF">2012-06-20T01:57:31Z</dcterms:created>
  <dcterms:modified xsi:type="dcterms:W3CDTF">2022-01-04T01:53:04Z</dcterms:modified>
</cp:coreProperties>
</file>