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5" r:id="rId3"/>
    <p:sldId id="336" r:id="rId4"/>
    <p:sldId id="337" r:id="rId5"/>
    <p:sldId id="339" r:id="rId6"/>
    <p:sldId id="340" r:id="rId7"/>
    <p:sldId id="342" r:id="rId8"/>
    <p:sldId id="356" r:id="rId9"/>
    <p:sldId id="357" r:id="rId10"/>
    <p:sldId id="348" r:id="rId11"/>
    <p:sldId id="350" r:id="rId12"/>
    <p:sldId id="349" r:id="rId13"/>
    <p:sldId id="352" r:id="rId14"/>
    <p:sldId id="354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2AEE87-4222-4AB5-BA9E-013B77F3B1FB}">
          <p14:sldIdLst>
            <p14:sldId id="256"/>
            <p14:sldId id="335"/>
            <p14:sldId id="336"/>
            <p14:sldId id="337"/>
            <p14:sldId id="339"/>
            <p14:sldId id="340"/>
            <p14:sldId id="342"/>
            <p14:sldId id="356"/>
            <p14:sldId id="357"/>
            <p14:sldId id="348"/>
            <p14:sldId id="350"/>
            <p14:sldId id="349"/>
            <p14:sldId id="352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  <a:srgbClr val="EAEAEA"/>
    <a:srgbClr val="FF9900"/>
    <a:srgbClr val="0099FF"/>
    <a:srgbClr val="0000FF"/>
    <a:srgbClr val="33CC33"/>
    <a:srgbClr val="FF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138" autoAdjust="0"/>
  </p:normalViewPr>
  <p:slideViewPr>
    <p:cSldViewPr>
      <p:cViewPr varScale="1">
        <p:scale>
          <a:sx n="98" d="100"/>
          <a:sy n="98" d="100"/>
        </p:scale>
        <p:origin x="184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6228" y="5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27137-2FF1-4D06-A36B-A4F77D14FB4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1B9E5-8632-4455-8D17-919B86DE7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C174-6E84-488A-A4FF-53AC52F162DA}" type="datetimeFigureOut">
              <a:rPr lang="ko-KR" altLang="en-US" smtClean="0"/>
              <a:pPr/>
              <a:t>2022-10-19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A044-4561-48E1-A864-CDBEE6ECF8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9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Short</a:t>
            </a:r>
            <a:r>
              <a:rPr lang="ko-KR" altLang="en-US" baseline="0" dirty="0" smtClean="0"/>
              <a:t>된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raw data</a:t>
            </a:r>
            <a:r>
              <a:rPr lang="ko-KR" altLang="en-US" baseline="0" dirty="0" smtClean="0"/>
              <a:t>가 매우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낮기 때문에 </a:t>
            </a:r>
            <a:r>
              <a:rPr lang="en-US" altLang="ko-KR" baseline="0" dirty="0" err="1" smtClean="0"/>
              <a:t>intensit</a:t>
            </a:r>
            <a:r>
              <a:rPr lang="ko-KR" altLang="en-US" baseline="0" dirty="0" smtClean="0"/>
              <a:t>가 압도적으로 낮음 여기는 </a:t>
            </a:r>
            <a:r>
              <a:rPr lang="en-US" altLang="ko-KR" baseline="0" dirty="0" err="1" smtClean="0"/>
              <a:t>thd</a:t>
            </a:r>
            <a:r>
              <a:rPr lang="en-US" altLang="ko-KR" baseline="0" dirty="0" smtClean="0"/>
              <a:t> 500</a:t>
            </a:r>
            <a:r>
              <a:rPr lang="ko-KR" altLang="en-US" baseline="0" dirty="0" smtClean="0"/>
              <a:t>인데 주변보다 </a:t>
            </a:r>
            <a:r>
              <a:rPr lang="en-US" altLang="ko-KR" baseline="0" dirty="0" smtClean="0"/>
              <a:t>500</a:t>
            </a:r>
            <a:r>
              <a:rPr lang="ko-KR" altLang="en-US" baseline="0" dirty="0" err="1" smtClean="0"/>
              <a:t>낮다는뜻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값을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로 쓰는지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usLabelPeakDiffTh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그니까 터치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개있을때</a:t>
            </a:r>
            <a:r>
              <a:rPr lang="ko-KR" altLang="en-US" baseline="0" dirty="0" smtClean="0"/>
              <a:t>  한쪽 </a:t>
            </a:r>
            <a:r>
              <a:rPr lang="en-US" altLang="ko-KR" baseline="0" dirty="0" smtClean="0"/>
              <a:t>max, </a:t>
            </a:r>
            <a:r>
              <a:rPr lang="ko-KR" altLang="en-US" baseline="0" dirty="0" err="1" smtClean="0"/>
              <a:t>그다음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그다음</a:t>
            </a:r>
            <a:r>
              <a:rPr lang="ko-KR" altLang="en-US" baseline="0" dirty="0" smtClean="0"/>
              <a:t> 반대쪽 이런 순서로 </a:t>
            </a:r>
            <a:r>
              <a:rPr lang="en-US" altLang="ko-KR" baseline="0" dirty="0" smtClean="0"/>
              <a:t>max</a:t>
            </a:r>
            <a:r>
              <a:rPr lang="ko-KR" altLang="en-US" baseline="0" dirty="0" err="1" smtClean="0"/>
              <a:t>값이있으면</a:t>
            </a:r>
            <a:r>
              <a:rPr lang="ko-KR" altLang="en-US" baseline="0" dirty="0" smtClean="0"/>
              <a:t> 무조건 </a:t>
            </a:r>
            <a:r>
              <a:rPr lang="ko-KR" altLang="en-US" baseline="0" dirty="0" err="1" smtClean="0"/>
              <a:t>머지해준다는뜻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추가조건은 </a:t>
            </a:r>
            <a:r>
              <a:rPr lang="ko-KR" altLang="en-US" baseline="0" dirty="0" err="1" smtClean="0"/>
              <a:t>셀사이즈가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작을떄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6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0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Search valid area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0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라벨 </a:t>
            </a:r>
            <a:r>
              <a:rPr lang="en-US" altLang="ko-KR" baseline="0" dirty="0" err="1" smtClean="0"/>
              <a:t>thd</a:t>
            </a:r>
            <a:r>
              <a:rPr lang="ko-KR" altLang="en-US" baseline="0" dirty="0" smtClean="0"/>
              <a:t>를 저렇게 </a:t>
            </a:r>
            <a:r>
              <a:rPr lang="ko-KR" altLang="en-US" baseline="0" dirty="0" err="1" smtClean="0"/>
              <a:t>세팅하는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r>
              <a:rPr lang="en-US" altLang="ko-KR" baseline="0" dirty="0" smtClean="0"/>
              <a:t>Adaptive </a:t>
            </a:r>
            <a:r>
              <a:rPr lang="en-US" altLang="ko-KR" baseline="0" dirty="0" err="1" smtClean="0"/>
              <a:t>seedbase</a:t>
            </a:r>
            <a:r>
              <a:rPr lang="ko-KR" altLang="en-US" baseline="0" dirty="0" smtClean="0"/>
              <a:t>가 있는 이유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반드시 포함하여 설명</a:t>
            </a:r>
            <a:endParaRPr lang="en-US" altLang="ko-KR" baseline="0" dirty="0" smtClean="0"/>
          </a:p>
          <a:p>
            <a:endParaRPr lang="en-US" altLang="ko-KR" b="0" baseline="0" dirty="0" smtClean="0"/>
          </a:p>
          <a:p>
            <a:r>
              <a:rPr lang="ko-KR" altLang="en-US" b="0" baseline="0" dirty="0" smtClean="0"/>
              <a:t>파란색 </a:t>
            </a:r>
            <a:r>
              <a:rPr lang="en-US" altLang="ko-KR" b="0" baseline="0" dirty="0" smtClean="0"/>
              <a:t>= parameter</a:t>
            </a:r>
          </a:p>
          <a:p>
            <a:r>
              <a:rPr lang="ko-KR" altLang="en-US" b="0" baseline="0" dirty="0" smtClean="0"/>
              <a:t>빨간색 </a:t>
            </a:r>
            <a:r>
              <a:rPr lang="en-US" altLang="ko-KR" b="0" baseline="0" dirty="0" smtClean="0"/>
              <a:t>= </a:t>
            </a:r>
            <a:r>
              <a:rPr lang="ko-KR" altLang="en-US" b="0" baseline="0" dirty="0" smtClean="0"/>
              <a:t>키워드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Fast</a:t>
            </a:r>
            <a:r>
              <a:rPr lang="ko-KR" altLang="en-US" baseline="0" dirty="0" smtClean="0"/>
              <a:t>와 일반 </a:t>
            </a:r>
            <a:r>
              <a:rPr lang="en-US" altLang="ko-KR" baseline="0" dirty="0" smtClean="0"/>
              <a:t>Search</a:t>
            </a:r>
            <a:r>
              <a:rPr lang="ko-KR" altLang="en-US" baseline="0" dirty="0" smtClean="0"/>
              <a:t>의 차이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Fast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Adaptive </a:t>
            </a:r>
            <a:r>
              <a:rPr lang="en-US" altLang="ko-KR" baseline="0" dirty="0" err="1" smtClean="0"/>
              <a:t>Seedbase</a:t>
            </a:r>
            <a:r>
              <a:rPr lang="ko-KR" altLang="en-US" baseline="0" dirty="0" smtClean="0"/>
              <a:t>보다 높은 </a:t>
            </a:r>
            <a:r>
              <a:rPr lang="ko-KR" altLang="en-US" baseline="0" dirty="0" err="1" smtClean="0"/>
              <a:t>노드에</a:t>
            </a:r>
            <a:r>
              <a:rPr lang="ko-KR" altLang="en-US" baseline="0" dirty="0" smtClean="0"/>
              <a:t> 레이블을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표시를 해놓았는데 그 부분이 있으면 그 부분부터 일정구간 탐색 </a:t>
            </a:r>
            <a:r>
              <a:rPr lang="en-US" altLang="ko-KR" baseline="0" dirty="0" smtClean="0"/>
              <a:t>(stage 1</a:t>
            </a:r>
            <a:r>
              <a:rPr lang="ko-KR" altLang="en-US" baseline="0" dirty="0" smtClean="0"/>
              <a:t>의 차이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장점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좀 더 빠름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탐색 횟수가 적으므로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단점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영역을 </a:t>
            </a:r>
            <a:r>
              <a:rPr lang="ko-KR" altLang="en-US" baseline="0" dirty="0" err="1" smtClean="0"/>
              <a:t>놓칠수도있음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9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Fast </a:t>
            </a:r>
            <a:r>
              <a:rPr lang="ko-KR" altLang="en-US" baseline="0" dirty="0" smtClean="0"/>
              <a:t>언급하자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0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2 3</a:t>
            </a:r>
            <a:r>
              <a:rPr lang="ko-KR" altLang="en-US" baseline="0" dirty="0" smtClean="0"/>
              <a:t>은 내용이 별로 없어서 붙여도 </a:t>
            </a:r>
            <a:r>
              <a:rPr lang="ko-KR" altLang="en-US" baseline="0" dirty="0" err="1" smtClean="0"/>
              <a:t>될드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1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원래 있던 자료 </a:t>
            </a:r>
            <a:r>
              <a:rPr lang="ko-KR" altLang="en-US" baseline="0" dirty="0" err="1" smtClean="0"/>
              <a:t>리뉴얼</a:t>
            </a:r>
            <a:endParaRPr lang="en-US" altLang="ko-KR" baseline="0" dirty="0" smtClean="0"/>
          </a:p>
          <a:p>
            <a:r>
              <a:rPr lang="ko-KR" altLang="en-US" baseline="0" dirty="0" smtClean="0"/>
              <a:t>확정이라는 단어가 정확히 </a:t>
            </a:r>
            <a:r>
              <a:rPr lang="ko-KR" altLang="en-US" baseline="0" dirty="0" err="1" smtClean="0"/>
              <a:t>무슨뜻인지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= </a:t>
            </a:r>
            <a:r>
              <a:rPr lang="ko-KR" altLang="en-US" baseline="0" dirty="0" err="1" smtClean="0"/>
              <a:t>라벨맵엔</a:t>
            </a:r>
            <a:r>
              <a:rPr lang="ko-KR" altLang="en-US" baseline="0" dirty="0" smtClean="0"/>
              <a:t> 업데이트 </a:t>
            </a:r>
            <a:r>
              <a:rPr lang="en-US" altLang="ko-KR" baseline="0" dirty="0" smtClean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7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43000" y="2124066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43000" y="3604189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787452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79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6C4B-25F6-46A9-BB2F-781A89B040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6458550"/>
            <a:ext cx="1728192" cy="2798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808" y="261774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AIT Algorithm</a:t>
            </a:r>
            <a:endParaRPr lang="en-US" altLang="ko-KR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47036" y="4932457"/>
            <a:ext cx="74168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fld id="{B863053B-593D-4E87-98DD-E84F4785BBB4}" type="datetime4">
              <a:rPr lang="en-US" altLang="ko-KR" sz="1200" b="1" smtClean="0"/>
              <a:t>October 19, 2022</a:t>
            </a:fld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endParaRPr lang="en-US" altLang="ko-KR" sz="12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smtClean="0"/>
              <a:t>KwHan </a:t>
            </a:r>
            <a:r>
              <a:rPr lang="en-US" altLang="ko-KR" sz="1400" b="1" dirty="0" smtClean="0"/>
              <a:t>/ Touch SW Team</a:t>
            </a:r>
            <a:endParaRPr lang="en-US" altLang="ko-KR" sz="1400" b="1" dirty="0"/>
          </a:p>
        </p:txBody>
      </p:sp>
      <p:grpSp>
        <p:nvGrpSpPr>
          <p:cNvPr id="4" name="그룹 13"/>
          <p:cNvGrpSpPr/>
          <p:nvPr/>
        </p:nvGrpSpPr>
        <p:grpSpPr>
          <a:xfrm>
            <a:off x="582510" y="2204864"/>
            <a:ext cx="2448272" cy="1296144"/>
            <a:chOff x="200472" y="4077072"/>
            <a:chExt cx="2762423" cy="1541711"/>
          </a:xfrm>
        </p:grpSpPr>
        <p:pic>
          <p:nvPicPr>
            <p:cNvPr id="5" name="Picture 6" descr="http://www.cypress.com/ui/4_0/images/truetouch/waterproofing_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216" b="6723"/>
            <a:stretch>
              <a:fillRect/>
            </a:stretch>
          </p:blipFill>
          <p:spPr bwMode="auto">
            <a:xfrm>
              <a:off x="200472" y="4653136"/>
              <a:ext cx="1552575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http://www.cypress.com/ui/4_0/images/truetouch/displayArmor_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520" y="4077072"/>
              <a:ext cx="14668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http://www.cypress.com/ui/4_0/images/truetouch/charger_Armor_2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24" t="4498" r="11533" b="16019"/>
            <a:stretch>
              <a:fillRect/>
            </a:stretch>
          </p:blipFill>
          <p:spPr bwMode="auto">
            <a:xfrm>
              <a:off x="1424608" y="4509120"/>
              <a:ext cx="1538287" cy="11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www.cypress.com/ui/4_0/images/truetouch/stylus_2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58" t="7906" r="11096" b="14088"/>
            <a:stretch>
              <a:fillRect/>
            </a:stretch>
          </p:blipFill>
          <p:spPr bwMode="auto">
            <a:xfrm>
              <a:off x="2000672" y="4149080"/>
              <a:ext cx="942975" cy="99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8"/>
          <p:cNvSpPr/>
          <p:nvPr/>
        </p:nvSpPr>
        <p:spPr>
          <a:xfrm>
            <a:off x="607222" y="1772817"/>
            <a:ext cx="647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VISION 2020 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From Domestic No.1 to Global Top 10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560513" y="2246006"/>
            <a:ext cx="9073007" cy="39192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Short Compensation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short</a:t>
            </a:r>
            <a:r>
              <a:rPr lang="ko-KR" altLang="en-US" sz="1600" dirty="0" smtClean="0"/>
              <a:t>된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delta</a:t>
            </a:r>
            <a:r>
              <a:rPr lang="ko-KR" altLang="en-US" sz="1600" dirty="0" smtClean="0"/>
              <a:t>값 보상</a:t>
            </a:r>
            <a:r>
              <a:rPr lang="en-US" altLang="ko-KR" sz="1600" dirty="0" smtClean="0"/>
              <a:t>(Touch</a:t>
            </a:r>
            <a:r>
              <a:rPr lang="ko-KR" altLang="en-US" sz="1600" dirty="0" smtClean="0"/>
              <a:t>좌표 정확도 </a:t>
            </a:r>
            <a:r>
              <a:rPr lang="en-US" altLang="ko-KR" sz="1600" dirty="0" smtClean="0"/>
              <a:t>up)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Baseline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Short Node</a:t>
            </a:r>
            <a:r>
              <a:rPr lang="ko-KR" altLang="en-US" sz="1600" dirty="0" smtClean="0"/>
              <a:t>감지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1136576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40632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44688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48744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52800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56856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60912" y="277878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136576" y="3271199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40632" y="3271199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144688" y="3271199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648744" y="3271199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152800" y="3271199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656856" y="3271199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160912" y="3271199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136576" y="3763610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640632" y="3763610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44688" y="3763610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err="1" smtClean="0">
                <a:solidFill>
                  <a:srgbClr val="FF0000"/>
                </a:solidFill>
                <a:ea typeface="굴림" pitchFamily="50" charset="-127"/>
              </a:rPr>
              <a:t>sh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48744" y="3763610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152800" y="3763610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656856" y="3763610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160912" y="3763610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136576" y="4256022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640632" y="4256022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144688" y="4256022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48744" y="4256022"/>
            <a:ext cx="504056" cy="49241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52800" y="4256022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56856" y="4256022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160912" y="4256022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ea typeface="굴림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136576" y="4748433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640632" y="4748433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144688" y="4748433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648744" y="4748433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152800" y="4748433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656856" y="4748433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60912" y="4748433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b="1" dirty="0" smtClean="0"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136576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640632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144688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648744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152800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656856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160912" y="5240845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X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136576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640632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144688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648744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3</a:t>
            </a:r>
            <a:endParaRPr kumimoji="1" lang="ko-KR" altLang="en-US" sz="900" b="1" i="1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152800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656856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160912" y="227687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32520" y="2778787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0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32520" y="3271199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32520" y="3763610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32520" y="4256022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3</a:t>
            </a:r>
            <a:endParaRPr kumimoji="1" lang="ko-KR" altLang="en-US" sz="900" b="1" i="1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2520" y="4748433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32520" y="5240845"/>
            <a:ext cx="504056" cy="492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934744" y="3164257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430688" y="3656668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934744" y="3656668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err="1" smtClean="0">
                <a:solidFill>
                  <a:srgbClr val="FF0000"/>
                </a:solidFill>
                <a:ea typeface="굴림" pitchFamily="50" charset="-127"/>
              </a:rPr>
              <a:t>sh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438800" y="3656668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934744" y="4149080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8229364" y="2671846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725308" y="3164257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229364" y="3164257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err="1" smtClean="0">
                <a:solidFill>
                  <a:srgbClr val="FF0000"/>
                </a:solidFill>
                <a:ea typeface="굴림" pitchFamily="50" charset="-127"/>
              </a:rPr>
              <a:t>sh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8733420" y="3164257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725308" y="3656669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8733420" y="3656669"/>
            <a:ext cx="504056" cy="49241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8229364" y="4149080"/>
            <a:ext cx="504056" cy="49241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ea typeface="굴림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effectLst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8229364" y="3656668"/>
            <a:ext cx="504056" cy="4924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err="1" smtClean="0">
                <a:solidFill>
                  <a:srgbClr val="FF0000"/>
                </a:solidFill>
                <a:ea typeface="굴림" pitchFamily="50" charset="-127"/>
              </a:rPr>
              <a:t>sh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굴림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29858" y="5030101"/>
            <a:ext cx="1755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Short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노드가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개인경우</a:t>
            </a:r>
            <a:endParaRPr lang="en-US" altLang="ko-KR" sz="1000" dirty="0" smtClean="0"/>
          </a:p>
          <a:p>
            <a:r>
              <a:rPr lang="ko-KR" altLang="en-US" sz="1000" dirty="0" smtClean="0"/>
              <a:t>인접 동서남북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노드의</a:t>
            </a:r>
            <a:r>
              <a:rPr lang="ko-KR" altLang="en-US" sz="1000" dirty="0" smtClean="0"/>
              <a:t> 평균값 입력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7761311" y="5026440"/>
            <a:ext cx="175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Short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노드가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2</a:t>
            </a:r>
            <a:r>
              <a:rPr lang="ko-KR" altLang="en-US" sz="1000" dirty="0" smtClean="0"/>
              <a:t>개인경우</a:t>
            </a:r>
            <a:endParaRPr lang="en-US" altLang="ko-KR" sz="1000" dirty="0" smtClean="0"/>
          </a:p>
          <a:p>
            <a:r>
              <a:rPr lang="ko-KR" altLang="en-US" sz="1000" dirty="0" smtClean="0"/>
              <a:t>인접 동서남북 </a:t>
            </a:r>
            <a:r>
              <a:rPr lang="ko-KR" altLang="en-US" sz="1000" dirty="0" err="1" smtClean="0"/>
              <a:t>노드</a:t>
            </a:r>
            <a:r>
              <a:rPr lang="ko-KR" altLang="en-US" sz="1000" dirty="0" smtClean="0"/>
              <a:t> 중 </a:t>
            </a:r>
            <a:r>
              <a:rPr lang="en-US" altLang="ko-KR" sz="1000" dirty="0" smtClean="0"/>
              <a:t>short</a:t>
            </a:r>
            <a:r>
              <a:rPr lang="ko-KR" altLang="en-US" sz="1000" dirty="0" smtClean="0"/>
              <a:t>가 아닌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의 평균값 입력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986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/>
          <p:cNvSpPr txBox="1"/>
          <p:nvPr/>
        </p:nvSpPr>
        <p:spPr>
          <a:xfrm>
            <a:off x="308199" y="2446458"/>
            <a:ext cx="2217917" cy="38816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Split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Split / Merge </a:t>
            </a:r>
            <a:r>
              <a:rPr lang="ko-KR" altLang="en-US" sz="1600" dirty="0" smtClean="0"/>
              <a:t>여부를 판단하기 위한 </a:t>
            </a:r>
            <a:r>
              <a:rPr lang="en-US" altLang="ko-KR" sz="1600" dirty="0" smtClean="0"/>
              <a:t>Conflict </a:t>
            </a:r>
            <a:r>
              <a:rPr lang="ko-KR" altLang="en-US" sz="1600" dirty="0" smtClean="0"/>
              <a:t>영역 탐색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Conflict </a:t>
            </a:r>
            <a:r>
              <a:rPr lang="ko-KR" altLang="en-US" sz="1600" dirty="0" smtClean="0"/>
              <a:t>영역탐색방법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</a:t>
            </a:r>
            <a:r>
              <a:rPr lang="en-US" altLang="ko-KR" sz="1600" dirty="0" smtClean="0"/>
              <a:t>( Fast: semi watershed / Original: watershed algorithm)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8</a:t>
            </a:r>
            <a:r>
              <a:rPr lang="ko-KR" altLang="en-US" sz="1600" dirty="0" smtClean="0"/>
              <a:t>인접 레이블 내에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이상의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을 가지면 </a:t>
            </a:r>
            <a:r>
              <a:rPr lang="en-US" altLang="ko-KR" sz="1600" dirty="0" smtClean="0"/>
              <a:t>Conflict </a:t>
            </a:r>
            <a:r>
              <a:rPr lang="ko-KR" altLang="en-US" sz="1600" dirty="0" smtClean="0"/>
              <a:t>영역으로 분류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661073" y="3068960"/>
            <a:ext cx="1512168" cy="2803629"/>
            <a:chOff x="488504" y="2518295"/>
            <a:chExt cx="1512168" cy="2803629"/>
          </a:xfrm>
        </p:grpSpPr>
        <p:grpSp>
          <p:nvGrpSpPr>
            <p:cNvPr id="4" name="그룹 3"/>
            <p:cNvGrpSpPr/>
            <p:nvPr/>
          </p:nvGrpSpPr>
          <p:grpSpPr>
            <a:xfrm>
              <a:off x="488504" y="2518295"/>
              <a:ext cx="1512168" cy="2494881"/>
              <a:chOff x="1208584" y="3429000"/>
              <a:chExt cx="984790" cy="1662861"/>
            </a:xfrm>
          </p:grpSpPr>
          <p:sp>
            <p:nvSpPr>
              <p:cNvPr id="295" name="직사각형 294"/>
              <p:cNvSpPr/>
              <p:nvPr/>
            </p:nvSpPr>
            <p:spPr bwMode="auto">
              <a:xfrm>
                <a:off x="1210202" y="3429000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 bwMode="auto">
              <a:xfrm>
                <a:off x="1455995" y="3429000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 bwMode="auto">
              <a:xfrm>
                <a:off x="1701787" y="3429000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69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98" name="직사각형 297"/>
              <p:cNvSpPr/>
              <p:nvPr/>
            </p:nvSpPr>
            <p:spPr bwMode="auto">
              <a:xfrm>
                <a:off x="1947580" y="3429000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 bwMode="auto">
              <a:xfrm>
                <a:off x="1210202" y="3666762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59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03" name="직사각형 302"/>
              <p:cNvSpPr/>
              <p:nvPr/>
            </p:nvSpPr>
            <p:spPr bwMode="auto">
              <a:xfrm>
                <a:off x="1455995" y="3666762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93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04" name="직사각형 303"/>
              <p:cNvSpPr/>
              <p:nvPr/>
            </p:nvSpPr>
            <p:spPr bwMode="auto">
              <a:xfrm>
                <a:off x="1701787" y="3666762"/>
                <a:ext cx="245792" cy="2377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 smtClean="0">
                    <a:latin typeface="Arial" charset="0"/>
                    <a:ea typeface="굴림" pitchFamily="50" charset="-127"/>
                  </a:rPr>
                  <a:t>98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05" name="직사각형 304"/>
              <p:cNvSpPr/>
              <p:nvPr/>
            </p:nvSpPr>
            <p:spPr bwMode="auto">
              <a:xfrm>
                <a:off x="1947580" y="3666762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58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 bwMode="auto">
              <a:xfrm>
                <a:off x="1210202" y="390304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26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 bwMode="auto">
              <a:xfrm>
                <a:off x="1455995" y="390304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 smtClean="0">
                    <a:latin typeface="Arial" charset="0"/>
                    <a:ea typeface="굴림" pitchFamily="50" charset="-127"/>
                  </a:rPr>
                  <a:t>75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 bwMode="auto">
              <a:xfrm>
                <a:off x="1701787" y="390304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 smtClean="0">
                    <a:latin typeface="Arial" charset="0"/>
                    <a:ea typeface="굴림" pitchFamily="50" charset="-127"/>
                  </a:rPr>
                  <a:t>77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 bwMode="auto">
              <a:xfrm>
                <a:off x="1947580" y="390304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24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 bwMode="auto">
              <a:xfrm>
                <a:off x="1210202" y="4140808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 bwMode="auto">
              <a:xfrm>
                <a:off x="1455995" y="4140808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 bwMode="auto">
              <a:xfrm>
                <a:off x="1701787" y="4140808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75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947580" y="4140808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 smtClean="0"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 bwMode="auto">
              <a:xfrm>
                <a:off x="1210202" y="4378571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 bwMode="auto">
              <a:xfrm>
                <a:off x="1455995" y="4378571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90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 bwMode="auto">
              <a:xfrm>
                <a:off x="1701787" y="4378571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81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 bwMode="auto">
              <a:xfrm>
                <a:off x="1947580" y="4378571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31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 bwMode="auto">
              <a:xfrm>
                <a:off x="1210202" y="4616334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50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 bwMode="auto">
              <a:xfrm>
                <a:off x="1455995" y="4616334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93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 bwMode="auto">
              <a:xfrm>
                <a:off x="1701787" y="4616334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92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 bwMode="auto">
              <a:xfrm>
                <a:off x="1947580" y="4616334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dirty="0" smtClean="0">
                    <a:latin typeface="Arial" charset="0"/>
                    <a:ea typeface="굴림" pitchFamily="50" charset="-127"/>
                  </a:rPr>
                  <a:t>52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 bwMode="auto">
              <a:xfrm>
                <a:off x="1210202" y="4854096"/>
                <a:ext cx="245792" cy="23776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X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 bwMode="auto">
              <a:xfrm>
                <a:off x="1455995" y="485409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 bwMode="auto">
              <a:xfrm>
                <a:off x="1701787" y="485409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58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 bwMode="auto">
              <a:xfrm>
                <a:off x="1947580" y="4854096"/>
                <a:ext cx="245792" cy="237762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22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>
                <a:off x="1208584" y="3429000"/>
                <a:ext cx="984790" cy="166286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TextBox 406"/>
            <p:cNvSpPr txBox="1"/>
            <p:nvPr/>
          </p:nvSpPr>
          <p:spPr>
            <a:xfrm>
              <a:off x="900168" y="5075703"/>
              <a:ext cx="81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Valid </a:t>
              </a:r>
              <a:r>
                <a:rPr lang="en-US" altLang="ko-KR" sz="1000" dirty="0" err="1" smtClean="0"/>
                <a:t>Rect</a:t>
              </a:r>
              <a:endParaRPr lang="en-US" altLang="ko-KR" sz="1000" dirty="0" smtClean="0"/>
            </a:p>
          </p:txBody>
        </p:sp>
      </p:grpSp>
      <p:sp>
        <p:nvSpPr>
          <p:cNvPr id="409" name="TextBox 408"/>
          <p:cNvSpPr txBox="1"/>
          <p:nvPr/>
        </p:nvSpPr>
        <p:spPr>
          <a:xfrm>
            <a:off x="2649747" y="2434245"/>
            <a:ext cx="6479717" cy="22908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0" name="TextBox 409"/>
          <p:cNvSpPr txBox="1"/>
          <p:nvPr/>
        </p:nvSpPr>
        <p:spPr>
          <a:xfrm>
            <a:off x="2649747" y="4783544"/>
            <a:ext cx="6479717" cy="15445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8461266" y="2417425"/>
            <a:ext cx="766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Fast Split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8239614" y="4790735"/>
            <a:ext cx="1007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Original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2792760" y="2564904"/>
                <a:ext cx="3406316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𝑀𝑎𝑥𝐷𝑒𝑙𝑡𝑎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0" i="1" smtClean="0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𝑢𝑠𝐿𝑎𝑏𝑒𝑙𝑁𝑜𝑖𝑠𝑒𝑇h𝑑</m:t>
                      </m:r>
                    </m:oMath>
                  </m:oMathPara>
                </a14:m>
                <a:endParaRPr lang="en-US" altLang="ko-KR" sz="1300" dirty="0" smtClean="0">
                  <a:solidFill>
                    <a:srgbClr val="3366FF"/>
                  </a:solidFill>
                </a:endParaRPr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60" y="2564904"/>
                <a:ext cx="3406316" cy="200055"/>
              </a:xfrm>
              <a:prstGeom prst="rect">
                <a:avLst/>
              </a:prstGeom>
              <a:blipFill rotWithShape="0">
                <a:blip r:embed="rId3"/>
                <a:stretch>
                  <a:fillRect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8" name="그룹 417"/>
          <p:cNvGrpSpPr/>
          <p:nvPr/>
        </p:nvGrpSpPr>
        <p:grpSpPr>
          <a:xfrm>
            <a:off x="2888147" y="2835135"/>
            <a:ext cx="5597055" cy="664399"/>
            <a:chOff x="2878990" y="2867074"/>
            <a:chExt cx="5597055" cy="664399"/>
          </a:xfrm>
        </p:grpSpPr>
        <p:sp>
          <p:nvSpPr>
            <p:cNvPr id="6" name="직사각형 5"/>
            <p:cNvSpPr/>
            <p:nvPr/>
          </p:nvSpPr>
          <p:spPr>
            <a:xfrm>
              <a:off x="3332820" y="3104224"/>
              <a:ext cx="4680520" cy="427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878990" y="3155925"/>
              <a:ext cx="81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Array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207158" y="2887390"/>
              <a:ext cx="19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en-US" altLang="ko-KR" sz="1000" dirty="0" smtClean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7550635" y="2867074"/>
              <a:ext cx="9254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End of array</a:t>
              </a:r>
            </a:p>
          </p:txBody>
        </p:sp>
      </p:grpSp>
      <p:sp>
        <p:nvSpPr>
          <p:cNvPr id="419" name="직사각형 418"/>
          <p:cNvSpPr/>
          <p:nvPr/>
        </p:nvSpPr>
        <p:spPr>
          <a:xfrm>
            <a:off x="3341977" y="3068960"/>
            <a:ext cx="1198490" cy="430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6719944" y="3067460"/>
            <a:ext cx="1299101" cy="430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3184880" y="3521848"/>
            <a:ext cx="1244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Delta &gt; Comp </a:t>
            </a:r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만족하는 </a:t>
            </a:r>
            <a:r>
              <a:rPr lang="ko-KR" altLang="en-US" sz="1000" dirty="0" err="1" smtClean="0"/>
              <a:t>노드</a:t>
            </a:r>
            <a:endParaRPr lang="en-US" altLang="ko-KR" sz="1000" dirty="0" smtClean="0"/>
          </a:p>
        </p:txBody>
      </p:sp>
      <p:sp>
        <p:nvSpPr>
          <p:cNvPr id="422" name="TextBox 421"/>
          <p:cNvSpPr txBox="1"/>
          <p:nvPr/>
        </p:nvSpPr>
        <p:spPr>
          <a:xfrm>
            <a:off x="7082668" y="3519341"/>
            <a:ext cx="154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Delta &gt; Label </a:t>
            </a:r>
            <a:r>
              <a:rPr lang="en-US" altLang="ko-KR" sz="1000" dirty="0" err="1" smtClean="0"/>
              <a:t>thd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를</a:t>
            </a:r>
            <a:r>
              <a:rPr lang="ko-KR" altLang="en-US" sz="1000" dirty="0" smtClean="0"/>
              <a:t> 만족하는 </a:t>
            </a:r>
            <a:r>
              <a:rPr lang="ko-KR" altLang="en-US" sz="1000" dirty="0" err="1" smtClean="0"/>
              <a:t>노드</a:t>
            </a:r>
            <a:endParaRPr lang="en-US" altLang="ko-KR" sz="1000" dirty="0" smtClean="0"/>
          </a:p>
        </p:txBody>
      </p:sp>
      <p:grpSp>
        <p:nvGrpSpPr>
          <p:cNvPr id="423" name="그룹 422"/>
          <p:cNvGrpSpPr/>
          <p:nvPr/>
        </p:nvGrpSpPr>
        <p:grpSpPr>
          <a:xfrm>
            <a:off x="2878990" y="3958404"/>
            <a:ext cx="5134350" cy="644083"/>
            <a:chOff x="2878990" y="2887390"/>
            <a:chExt cx="5134350" cy="644083"/>
          </a:xfrm>
        </p:grpSpPr>
        <p:sp>
          <p:nvSpPr>
            <p:cNvPr id="424" name="직사각형 423"/>
            <p:cNvSpPr/>
            <p:nvPr/>
          </p:nvSpPr>
          <p:spPr>
            <a:xfrm>
              <a:off x="3332820" y="3104224"/>
              <a:ext cx="4680520" cy="4272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2878990" y="3155925"/>
              <a:ext cx="81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Array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3207158" y="2887390"/>
              <a:ext cx="194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en-US" altLang="ko-KR" sz="1000" dirty="0" smtClean="0"/>
            </a:p>
          </p:txBody>
        </p:sp>
      </p:grpSp>
      <p:sp>
        <p:nvSpPr>
          <p:cNvPr id="430" name="아래쪽 화살표 429"/>
          <p:cNvSpPr/>
          <p:nvPr/>
        </p:nvSpPr>
        <p:spPr>
          <a:xfrm>
            <a:off x="5553514" y="3606159"/>
            <a:ext cx="356346" cy="2676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3372560" y="3935833"/>
            <a:ext cx="342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3366FF"/>
                </a:solidFill>
              </a:rPr>
              <a:t>앞뒤 나누어 </a:t>
            </a:r>
            <a:r>
              <a:rPr lang="ko-KR" altLang="en-US" sz="1000" dirty="0" err="1" smtClean="0">
                <a:solidFill>
                  <a:srgbClr val="3366FF"/>
                </a:solidFill>
              </a:rPr>
              <a:t>소팅</a:t>
            </a:r>
            <a:r>
              <a:rPr lang="ko-KR" altLang="en-US" sz="1000" dirty="0" smtClean="0">
                <a:solidFill>
                  <a:srgbClr val="3366FF"/>
                </a:solidFill>
              </a:rPr>
              <a:t> </a:t>
            </a:r>
            <a:r>
              <a:rPr lang="en-US" altLang="ko-KR" sz="1000" dirty="0" smtClean="0">
                <a:solidFill>
                  <a:srgbClr val="3366FF"/>
                </a:solidFill>
              </a:rPr>
              <a:t>&amp; </a:t>
            </a:r>
            <a:r>
              <a:rPr lang="ko-KR" altLang="en-US" sz="1000" dirty="0" err="1" smtClean="0">
                <a:solidFill>
                  <a:srgbClr val="3366FF"/>
                </a:solidFill>
              </a:rPr>
              <a:t>소팅된</a:t>
            </a:r>
            <a:r>
              <a:rPr lang="ko-KR" altLang="en-US" sz="1000" dirty="0" smtClean="0">
                <a:solidFill>
                  <a:srgbClr val="3366FF"/>
                </a:solidFill>
              </a:rPr>
              <a:t> 순서대로 </a:t>
            </a:r>
            <a:r>
              <a:rPr lang="en-US" altLang="ko-KR" sz="1000" dirty="0" smtClean="0">
                <a:solidFill>
                  <a:srgbClr val="3366FF"/>
                </a:solidFill>
              </a:rPr>
              <a:t>Conflict Area </a:t>
            </a:r>
            <a:r>
              <a:rPr lang="ko-KR" altLang="en-US" sz="1000" dirty="0" smtClean="0">
                <a:solidFill>
                  <a:srgbClr val="3366FF"/>
                </a:solidFill>
              </a:rPr>
              <a:t>탐색</a:t>
            </a:r>
            <a:endParaRPr lang="en-US" altLang="ko-KR" sz="1000" dirty="0" smtClean="0">
              <a:solidFill>
                <a:srgbClr val="3366FF"/>
              </a:solidFill>
            </a:endParaRPr>
          </a:p>
        </p:txBody>
      </p:sp>
      <p:grpSp>
        <p:nvGrpSpPr>
          <p:cNvPr id="434" name="그룹 433"/>
          <p:cNvGrpSpPr/>
          <p:nvPr/>
        </p:nvGrpSpPr>
        <p:grpSpPr>
          <a:xfrm>
            <a:off x="2941303" y="5029145"/>
            <a:ext cx="894413" cy="1174913"/>
            <a:chOff x="1210202" y="3429000"/>
            <a:chExt cx="983170" cy="1662858"/>
          </a:xfrm>
        </p:grpSpPr>
        <p:sp>
          <p:nvSpPr>
            <p:cNvPr id="436" name="직사각형 435"/>
            <p:cNvSpPr/>
            <p:nvPr/>
          </p:nvSpPr>
          <p:spPr bwMode="auto">
            <a:xfrm>
              <a:off x="1210202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37" name="직사각형 436"/>
            <p:cNvSpPr/>
            <p:nvPr/>
          </p:nvSpPr>
          <p:spPr bwMode="auto">
            <a:xfrm>
              <a:off x="1455995" y="3429000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38" name="직사각형 437"/>
            <p:cNvSpPr/>
            <p:nvPr/>
          </p:nvSpPr>
          <p:spPr bwMode="auto">
            <a:xfrm>
              <a:off x="1701787" y="3429000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39" name="직사각형 438"/>
            <p:cNvSpPr/>
            <p:nvPr/>
          </p:nvSpPr>
          <p:spPr bwMode="auto">
            <a:xfrm>
              <a:off x="1947580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0" name="직사각형 439"/>
            <p:cNvSpPr/>
            <p:nvPr/>
          </p:nvSpPr>
          <p:spPr bwMode="auto">
            <a:xfrm>
              <a:off x="1210202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1" name="직사각형 440"/>
            <p:cNvSpPr/>
            <p:nvPr/>
          </p:nvSpPr>
          <p:spPr bwMode="auto">
            <a:xfrm>
              <a:off x="1455995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2" name="직사각형 441"/>
            <p:cNvSpPr/>
            <p:nvPr/>
          </p:nvSpPr>
          <p:spPr bwMode="auto">
            <a:xfrm>
              <a:off x="1701787" y="3666762"/>
              <a:ext cx="245792" cy="237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3" name="직사각형 442"/>
            <p:cNvSpPr/>
            <p:nvPr/>
          </p:nvSpPr>
          <p:spPr bwMode="auto">
            <a:xfrm>
              <a:off x="1947580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4" name="직사각형 443"/>
            <p:cNvSpPr/>
            <p:nvPr/>
          </p:nvSpPr>
          <p:spPr bwMode="auto">
            <a:xfrm>
              <a:off x="1210202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5" name="직사각형 444"/>
            <p:cNvSpPr/>
            <p:nvPr/>
          </p:nvSpPr>
          <p:spPr bwMode="auto">
            <a:xfrm>
              <a:off x="1455995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6" name="직사각형 445"/>
            <p:cNvSpPr/>
            <p:nvPr/>
          </p:nvSpPr>
          <p:spPr bwMode="auto">
            <a:xfrm>
              <a:off x="1701787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7" name="직사각형 446"/>
            <p:cNvSpPr/>
            <p:nvPr/>
          </p:nvSpPr>
          <p:spPr bwMode="auto">
            <a:xfrm>
              <a:off x="1947580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8" name="직사각형 447"/>
            <p:cNvSpPr/>
            <p:nvPr/>
          </p:nvSpPr>
          <p:spPr bwMode="auto">
            <a:xfrm>
              <a:off x="1210202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9" name="직사각형 448"/>
            <p:cNvSpPr/>
            <p:nvPr/>
          </p:nvSpPr>
          <p:spPr bwMode="auto">
            <a:xfrm>
              <a:off x="1455995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0" name="직사각형 449"/>
            <p:cNvSpPr/>
            <p:nvPr/>
          </p:nvSpPr>
          <p:spPr bwMode="auto">
            <a:xfrm>
              <a:off x="1701787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1" name="직사각형 450"/>
            <p:cNvSpPr/>
            <p:nvPr/>
          </p:nvSpPr>
          <p:spPr bwMode="auto">
            <a:xfrm>
              <a:off x="1947580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2" name="직사각형 451"/>
            <p:cNvSpPr/>
            <p:nvPr/>
          </p:nvSpPr>
          <p:spPr bwMode="auto">
            <a:xfrm>
              <a:off x="1210202" y="4378571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3" name="직사각형 452"/>
            <p:cNvSpPr/>
            <p:nvPr/>
          </p:nvSpPr>
          <p:spPr bwMode="auto">
            <a:xfrm>
              <a:off x="1455995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4" name="직사각형 453"/>
            <p:cNvSpPr/>
            <p:nvPr/>
          </p:nvSpPr>
          <p:spPr bwMode="auto">
            <a:xfrm>
              <a:off x="1701787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5" name="직사각형 454"/>
            <p:cNvSpPr/>
            <p:nvPr/>
          </p:nvSpPr>
          <p:spPr bwMode="auto">
            <a:xfrm>
              <a:off x="1947580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6" name="직사각형 455"/>
            <p:cNvSpPr/>
            <p:nvPr/>
          </p:nvSpPr>
          <p:spPr bwMode="auto">
            <a:xfrm>
              <a:off x="1210202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7" name="직사각형 456"/>
            <p:cNvSpPr/>
            <p:nvPr/>
          </p:nvSpPr>
          <p:spPr bwMode="auto">
            <a:xfrm>
              <a:off x="1455995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8" name="직사각형 457"/>
            <p:cNvSpPr/>
            <p:nvPr/>
          </p:nvSpPr>
          <p:spPr bwMode="auto">
            <a:xfrm>
              <a:off x="1701787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9" name="직사각형 458"/>
            <p:cNvSpPr/>
            <p:nvPr/>
          </p:nvSpPr>
          <p:spPr bwMode="auto">
            <a:xfrm>
              <a:off x="1947580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1210202" y="4854096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455995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1701787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1947580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465" name="아래쪽 화살표 464"/>
          <p:cNvSpPr/>
          <p:nvPr/>
        </p:nvSpPr>
        <p:spPr>
          <a:xfrm rot="16200000">
            <a:off x="4000148" y="5437365"/>
            <a:ext cx="374530" cy="3601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66" name="그룹 465"/>
          <p:cNvGrpSpPr/>
          <p:nvPr/>
        </p:nvGrpSpPr>
        <p:grpSpPr>
          <a:xfrm>
            <a:off x="4455620" y="5026711"/>
            <a:ext cx="894413" cy="1174913"/>
            <a:chOff x="1210202" y="3429000"/>
            <a:chExt cx="983170" cy="1662858"/>
          </a:xfrm>
        </p:grpSpPr>
        <p:sp>
          <p:nvSpPr>
            <p:cNvPr id="467" name="직사각형 466"/>
            <p:cNvSpPr/>
            <p:nvPr/>
          </p:nvSpPr>
          <p:spPr bwMode="auto">
            <a:xfrm>
              <a:off x="1210202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8" name="직사각형 467"/>
            <p:cNvSpPr/>
            <p:nvPr/>
          </p:nvSpPr>
          <p:spPr bwMode="auto">
            <a:xfrm>
              <a:off x="1455995" y="3429000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9" name="직사각형 468"/>
            <p:cNvSpPr/>
            <p:nvPr/>
          </p:nvSpPr>
          <p:spPr bwMode="auto">
            <a:xfrm>
              <a:off x="1701787" y="3429000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0" name="직사각형 469"/>
            <p:cNvSpPr/>
            <p:nvPr/>
          </p:nvSpPr>
          <p:spPr bwMode="auto">
            <a:xfrm>
              <a:off x="1947580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1" name="직사각형 470"/>
            <p:cNvSpPr/>
            <p:nvPr/>
          </p:nvSpPr>
          <p:spPr bwMode="auto">
            <a:xfrm>
              <a:off x="1210202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2" name="직사각형 471"/>
            <p:cNvSpPr/>
            <p:nvPr/>
          </p:nvSpPr>
          <p:spPr bwMode="auto">
            <a:xfrm>
              <a:off x="1455995" y="3666762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3" name="직사각형 472"/>
            <p:cNvSpPr/>
            <p:nvPr/>
          </p:nvSpPr>
          <p:spPr bwMode="auto">
            <a:xfrm>
              <a:off x="1701787" y="3666762"/>
              <a:ext cx="245792" cy="237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4" name="직사각형 473"/>
            <p:cNvSpPr/>
            <p:nvPr/>
          </p:nvSpPr>
          <p:spPr bwMode="auto">
            <a:xfrm>
              <a:off x="1947580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5" name="직사각형 474"/>
            <p:cNvSpPr/>
            <p:nvPr/>
          </p:nvSpPr>
          <p:spPr bwMode="auto">
            <a:xfrm>
              <a:off x="1210202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6" name="직사각형 475"/>
            <p:cNvSpPr/>
            <p:nvPr/>
          </p:nvSpPr>
          <p:spPr bwMode="auto">
            <a:xfrm>
              <a:off x="1455995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7" name="직사각형 476"/>
            <p:cNvSpPr/>
            <p:nvPr/>
          </p:nvSpPr>
          <p:spPr bwMode="auto">
            <a:xfrm>
              <a:off x="1701787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8" name="직사각형 477"/>
            <p:cNvSpPr/>
            <p:nvPr/>
          </p:nvSpPr>
          <p:spPr bwMode="auto">
            <a:xfrm>
              <a:off x="1947580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9" name="직사각형 478"/>
            <p:cNvSpPr/>
            <p:nvPr/>
          </p:nvSpPr>
          <p:spPr bwMode="auto">
            <a:xfrm>
              <a:off x="1210202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0" name="직사각형 479"/>
            <p:cNvSpPr/>
            <p:nvPr/>
          </p:nvSpPr>
          <p:spPr bwMode="auto">
            <a:xfrm>
              <a:off x="1455995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1" name="직사각형 480"/>
            <p:cNvSpPr/>
            <p:nvPr/>
          </p:nvSpPr>
          <p:spPr bwMode="auto">
            <a:xfrm>
              <a:off x="1701787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2" name="직사각형 481"/>
            <p:cNvSpPr/>
            <p:nvPr/>
          </p:nvSpPr>
          <p:spPr bwMode="auto">
            <a:xfrm>
              <a:off x="1947580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3" name="직사각형 482"/>
            <p:cNvSpPr/>
            <p:nvPr/>
          </p:nvSpPr>
          <p:spPr bwMode="auto">
            <a:xfrm>
              <a:off x="1210202" y="4378571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4" name="직사각형 483"/>
            <p:cNvSpPr/>
            <p:nvPr/>
          </p:nvSpPr>
          <p:spPr bwMode="auto">
            <a:xfrm>
              <a:off x="1455995" y="4378571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5" name="직사각형 484"/>
            <p:cNvSpPr/>
            <p:nvPr/>
          </p:nvSpPr>
          <p:spPr bwMode="auto">
            <a:xfrm>
              <a:off x="1701787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6" name="직사각형 485"/>
            <p:cNvSpPr/>
            <p:nvPr/>
          </p:nvSpPr>
          <p:spPr bwMode="auto">
            <a:xfrm>
              <a:off x="1947580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7" name="직사각형 486"/>
            <p:cNvSpPr/>
            <p:nvPr/>
          </p:nvSpPr>
          <p:spPr bwMode="auto">
            <a:xfrm>
              <a:off x="1210202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8" name="직사각형 487"/>
            <p:cNvSpPr/>
            <p:nvPr/>
          </p:nvSpPr>
          <p:spPr bwMode="auto">
            <a:xfrm>
              <a:off x="1455995" y="4616334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9" name="직사각형 488"/>
            <p:cNvSpPr/>
            <p:nvPr/>
          </p:nvSpPr>
          <p:spPr bwMode="auto">
            <a:xfrm>
              <a:off x="1701787" y="4616334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0" name="직사각형 489"/>
            <p:cNvSpPr/>
            <p:nvPr/>
          </p:nvSpPr>
          <p:spPr bwMode="auto">
            <a:xfrm>
              <a:off x="1947580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1" name="직사각형 490"/>
            <p:cNvSpPr/>
            <p:nvPr/>
          </p:nvSpPr>
          <p:spPr bwMode="auto">
            <a:xfrm>
              <a:off x="1210202" y="4854096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2" name="직사각형 491"/>
            <p:cNvSpPr/>
            <p:nvPr/>
          </p:nvSpPr>
          <p:spPr bwMode="auto">
            <a:xfrm>
              <a:off x="1455995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 bwMode="auto">
            <a:xfrm>
              <a:off x="1701787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4" name="직사각형 493"/>
            <p:cNvSpPr/>
            <p:nvPr/>
          </p:nvSpPr>
          <p:spPr bwMode="auto">
            <a:xfrm>
              <a:off x="1947580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495" name="아래쪽 화살표 494"/>
          <p:cNvSpPr/>
          <p:nvPr/>
        </p:nvSpPr>
        <p:spPr>
          <a:xfrm rot="16200000">
            <a:off x="5512484" y="5430919"/>
            <a:ext cx="374530" cy="3601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96" name="그룹 495"/>
          <p:cNvGrpSpPr/>
          <p:nvPr/>
        </p:nvGrpSpPr>
        <p:grpSpPr>
          <a:xfrm>
            <a:off x="5969936" y="5026711"/>
            <a:ext cx="894413" cy="1174913"/>
            <a:chOff x="1210202" y="3429000"/>
            <a:chExt cx="983170" cy="1662858"/>
          </a:xfrm>
        </p:grpSpPr>
        <p:sp>
          <p:nvSpPr>
            <p:cNvPr id="497" name="직사각형 496"/>
            <p:cNvSpPr/>
            <p:nvPr/>
          </p:nvSpPr>
          <p:spPr bwMode="auto">
            <a:xfrm>
              <a:off x="1210202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455995" y="3429000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1701787" y="3429000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1947580" y="3429000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1" name="직사각형 500"/>
            <p:cNvSpPr/>
            <p:nvPr/>
          </p:nvSpPr>
          <p:spPr bwMode="auto">
            <a:xfrm>
              <a:off x="1210202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2" name="직사각형 501"/>
            <p:cNvSpPr/>
            <p:nvPr/>
          </p:nvSpPr>
          <p:spPr bwMode="auto">
            <a:xfrm>
              <a:off x="1455995" y="3666762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3" name="직사각형 502"/>
            <p:cNvSpPr/>
            <p:nvPr/>
          </p:nvSpPr>
          <p:spPr bwMode="auto">
            <a:xfrm>
              <a:off x="1701787" y="3666762"/>
              <a:ext cx="245792" cy="237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4" name="직사각형 503"/>
            <p:cNvSpPr/>
            <p:nvPr/>
          </p:nvSpPr>
          <p:spPr bwMode="auto">
            <a:xfrm>
              <a:off x="1947580" y="3666762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5" name="직사각형 504"/>
            <p:cNvSpPr/>
            <p:nvPr/>
          </p:nvSpPr>
          <p:spPr bwMode="auto">
            <a:xfrm>
              <a:off x="1210202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6" name="직사각형 505"/>
            <p:cNvSpPr/>
            <p:nvPr/>
          </p:nvSpPr>
          <p:spPr bwMode="auto">
            <a:xfrm>
              <a:off x="1455995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7" name="직사각형 506"/>
            <p:cNvSpPr/>
            <p:nvPr/>
          </p:nvSpPr>
          <p:spPr bwMode="auto">
            <a:xfrm>
              <a:off x="1701787" y="3903046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8" name="직사각형 507"/>
            <p:cNvSpPr/>
            <p:nvPr/>
          </p:nvSpPr>
          <p:spPr bwMode="auto">
            <a:xfrm>
              <a:off x="1947580" y="390304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9" name="직사각형 508"/>
            <p:cNvSpPr/>
            <p:nvPr/>
          </p:nvSpPr>
          <p:spPr bwMode="auto">
            <a:xfrm>
              <a:off x="1210202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0" name="직사각형 509"/>
            <p:cNvSpPr/>
            <p:nvPr/>
          </p:nvSpPr>
          <p:spPr bwMode="auto">
            <a:xfrm>
              <a:off x="1455995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1" name="직사각형 510"/>
            <p:cNvSpPr/>
            <p:nvPr/>
          </p:nvSpPr>
          <p:spPr bwMode="auto">
            <a:xfrm>
              <a:off x="1701787" y="4140808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2" name="직사각형 511"/>
            <p:cNvSpPr/>
            <p:nvPr/>
          </p:nvSpPr>
          <p:spPr bwMode="auto">
            <a:xfrm>
              <a:off x="1947580" y="4140808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3" name="직사각형 512"/>
            <p:cNvSpPr/>
            <p:nvPr/>
          </p:nvSpPr>
          <p:spPr bwMode="auto">
            <a:xfrm>
              <a:off x="1210202" y="4378571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4" name="직사각형 513"/>
            <p:cNvSpPr/>
            <p:nvPr/>
          </p:nvSpPr>
          <p:spPr bwMode="auto">
            <a:xfrm>
              <a:off x="1455995" y="4378571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5" name="직사각형 514"/>
            <p:cNvSpPr/>
            <p:nvPr/>
          </p:nvSpPr>
          <p:spPr bwMode="auto">
            <a:xfrm>
              <a:off x="1701787" y="4378571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6" name="직사각형 515"/>
            <p:cNvSpPr/>
            <p:nvPr/>
          </p:nvSpPr>
          <p:spPr bwMode="auto">
            <a:xfrm>
              <a:off x="1947580" y="4378571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7" name="직사각형 516"/>
            <p:cNvSpPr/>
            <p:nvPr/>
          </p:nvSpPr>
          <p:spPr bwMode="auto">
            <a:xfrm>
              <a:off x="1210202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8" name="직사각형 517"/>
            <p:cNvSpPr/>
            <p:nvPr/>
          </p:nvSpPr>
          <p:spPr bwMode="auto">
            <a:xfrm>
              <a:off x="1455995" y="4616334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9" name="직사각형 518"/>
            <p:cNvSpPr/>
            <p:nvPr/>
          </p:nvSpPr>
          <p:spPr bwMode="auto">
            <a:xfrm>
              <a:off x="1701787" y="4616334"/>
              <a:ext cx="245792" cy="237762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0" name="직사각형 519"/>
            <p:cNvSpPr/>
            <p:nvPr/>
          </p:nvSpPr>
          <p:spPr bwMode="auto">
            <a:xfrm>
              <a:off x="1947580" y="4616334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1" name="직사각형 520"/>
            <p:cNvSpPr/>
            <p:nvPr/>
          </p:nvSpPr>
          <p:spPr bwMode="auto">
            <a:xfrm>
              <a:off x="1210202" y="4854096"/>
              <a:ext cx="245792" cy="23776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2" name="직사각형 521"/>
            <p:cNvSpPr/>
            <p:nvPr/>
          </p:nvSpPr>
          <p:spPr bwMode="auto">
            <a:xfrm>
              <a:off x="1455995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3" name="직사각형 522"/>
            <p:cNvSpPr/>
            <p:nvPr/>
          </p:nvSpPr>
          <p:spPr bwMode="auto">
            <a:xfrm>
              <a:off x="1701787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4" name="직사각형 523"/>
            <p:cNvSpPr/>
            <p:nvPr/>
          </p:nvSpPr>
          <p:spPr bwMode="auto">
            <a:xfrm>
              <a:off x="1947580" y="4854096"/>
              <a:ext cx="245792" cy="23776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561" name="직사각형 560"/>
          <p:cNvSpPr/>
          <p:nvPr/>
        </p:nvSpPr>
        <p:spPr>
          <a:xfrm>
            <a:off x="3332452" y="4173860"/>
            <a:ext cx="1198490" cy="430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525" name="그룹 524"/>
          <p:cNvGrpSpPr/>
          <p:nvPr/>
        </p:nvGrpSpPr>
        <p:grpSpPr>
          <a:xfrm>
            <a:off x="7559046" y="5017777"/>
            <a:ext cx="902220" cy="1199356"/>
            <a:chOff x="-1810755" y="199528"/>
            <a:chExt cx="1142133" cy="1996956"/>
          </a:xfrm>
        </p:grpSpPr>
        <p:sp>
          <p:nvSpPr>
            <p:cNvPr id="526" name="직사각형 525"/>
            <p:cNvSpPr/>
            <p:nvPr/>
          </p:nvSpPr>
          <p:spPr bwMode="auto">
            <a:xfrm>
              <a:off x="-1525221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7" name="직사각형 526"/>
            <p:cNvSpPr/>
            <p:nvPr/>
          </p:nvSpPr>
          <p:spPr bwMode="auto">
            <a:xfrm>
              <a:off x="-1239688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8" name="직사각형 527"/>
            <p:cNvSpPr/>
            <p:nvPr/>
          </p:nvSpPr>
          <p:spPr bwMode="auto">
            <a:xfrm>
              <a:off x="-954155" y="199528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9" name="직사각형 528"/>
            <p:cNvSpPr/>
            <p:nvPr/>
          </p:nvSpPr>
          <p:spPr bwMode="auto">
            <a:xfrm>
              <a:off x="-18107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0" name="직사각형 529"/>
            <p:cNvSpPr/>
            <p:nvPr/>
          </p:nvSpPr>
          <p:spPr bwMode="auto">
            <a:xfrm>
              <a:off x="-1525221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1" name="직사각형 530"/>
            <p:cNvSpPr/>
            <p:nvPr/>
          </p:nvSpPr>
          <p:spPr bwMode="auto">
            <a:xfrm>
              <a:off x="-1239688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2" name="직사각형 531"/>
            <p:cNvSpPr/>
            <p:nvPr/>
          </p:nvSpPr>
          <p:spPr bwMode="auto">
            <a:xfrm>
              <a:off x="-9541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3" name="직사각형 532"/>
            <p:cNvSpPr/>
            <p:nvPr/>
          </p:nvSpPr>
          <p:spPr bwMode="auto">
            <a:xfrm>
              <a:off x="-18107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4" name="직사각형 533"/>
            <p:cNvSpPr/>
            <p:nvPr/>
          </p:nvSpPr>
          <p:spPr bwMode="auto">
            <a:xfrm>
              <a:off x="-1525221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5" name="직사각형 534"/>
            <p:cNvSpPr/>
            <p:nvPr/>
          </p:nvSpPr>
          <p:spPr bwMode="auto">
            <a:xfrm>
              <a:off x="-1239688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6" name="직사각형 535"/>
            <p:cNvSpPr/>
            <p:nvPr/>
          </p:nvSpPr>
          <p:spPr bwMode="auto">
            <a:xfrm>
              <a:off x="-9541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7" name="직사각형 536"/>
            <p:cNvSpPr/>
            <p:nvPr/>
          </p:nvSpPr>
          <p:spPr bwMode="auto">
            <a:xfrm>
              <a:off x="-18107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8" name="직사각형 537"/>
            <p:cNvSpPr/>
            <p:nvPr/>
          </p:nvSpPr>
          <p:spPr bwMode="auto">
            <a:xfrm>
              <a:off x="-1525221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9" name="직사각형 538"/>
            <p:cNvSpPr/>
            <p:nvPr/>
          </p:nvSpPr>
          <p:spPr bwMode="auto">
            <a:xfrm>
              <a:off x="-1239688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0" name="직사각형 539"/>
            <p:cNvSpPr/>
            <p:nvPr/>
          </p:nvSpPr>
          <p:spPr bwMode="auto">
            <a:xfrm>
              <a:off x="-9541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1" name="직사각형 540"/>
            <p:cNvSpPr/>
            <p:nvPr/>
          </p:nvSpPr>
          <p:spPr bwMode="auto">
            <a:xfrm>
              <a:off x="-1810755" y="1339885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2" name="직사각형 541"/>
            <p:cNvSpPr/>
            <p:nvPr/>
          </p:nvSpPr>
          <p:spPr bwMode="auto">
            <a:xfrm>
              <a:off x="-1525221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3" name="직사각형 542"/>
            <p:cNvSpPr/>
            <p:nvPr/>
          </p:nvSpPr>
          <p:spPr bwMode="auto">
            <a:xfrm>
              <a:off x="-1239688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4" name="직사각형 543"/>
            <p:cNvSpPr/>
            <p:nvPr/>
          </p:nvSpPr>
          <p:spPr bwMode="auto">
            <a:xfrm>
              <a:off x="-954155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5" name="직사각형 544"/>
            <p:cNvSpPr/>
            <p:nvPr/>
          </p:nvSpPr>
          <p:spPr bwMode="auto">
            <a:xfrm>
              <a:off x="-18107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6" name="직사각형 545"/>
            <p:cNvSpPr/>
            <p:nvPr/>
          </p:nvSpPr>
          <p:spPr bwMode="auto">
            <a:xfrm>
              <a:off x="-1525221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7" name="직사각형 546"/>
            <p:cNvSpPr/>
            <p:nvPr/>
          </p:nvSpPr>
          <p:spPr bwMode="auto">
            <a:xfrm>
              <a:off x="-1239688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8" name="직사각형 547"/>
            <p:cNvSpPr/>
            <p:nvPr/>
          </p:nvSpPr>
          <p:spPr bwMode="auto">
            <a:xfrm>
              <a:off x="-9541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9" name="직사각형 548"/>
            <p:cNvSpPr/>
            <p:nvPr/>
          </p:nvSpPr>
          <p:spPr bwMode="auto">
            <a:xfrm>
              <a:off x="-1810755" y="19109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0" name="직사각형 549"/>
            <p:cNvSpPr/>
            <p:nvPr/>
          </p:nvSpPr>
          <p:spPr bwMode="auto">
            <a:xfrm>
              <a:off x="-1525221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1" name="직사각형 550"/>
            <p:cNvSpPr/>
            <p:nvPr/>
          </p:nvSpPr>
          <p:spPr bwMode="auto">
            <a:xfrm>
              <a:off x="-1239688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2" name="직사각형 551"/>
            <p:cNvSpPr/>
            <p:nvPr/>
          </p:nvSpPr>
          <p:spPr bwMode="auto">
            <a:xfrm>
              <a:off x="-954155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554" name="아래쪽 화살표 553"/>
          <p:cNvSpPr/>
          <p:nvPr/>
        </p:nvSpPr>
        <p:spPr>
          <a:xfrm rot="16200000">
            <a:off x="7026801" y="5437365"/>
            <a:ext cx="374530" cy="36018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57" name="직선 화살표 연결선 556"/>
          <p:cNvCxnSpPr/>
          <p:nvPr/>
        </p:nvCxnSpPr>
        <p:spPr>
          <a:xfrm>
            <a:off x="4007321" y="3284984"/>
            <a:ext cx="6719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화살표 연결선 558"/>
          <p:cNvCxnSpPr/>
          <p:nvPr/>
        </p:nvCxnSpPr>
        <p:spPr>
          <a:xfrm flipH="1">
            <a:off x="6578612" y="3284984"/>
            <a:ext cx="81554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직사각형 561"/>
          <p:cNvSpPr/>
          <p:nvPr/>
        </p:nvSpPr>
        <p:spPr>
          <a:xfrm>
            <a:off x="4560269" y="4171449"/>
            <a:ext cx="1299101" cy="4305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3328783" y="4169196"/>
            <a:ext cx="2551058" cy="43057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63590" y="1665080"/>
            <a:ext cx="8837882" cy="23399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Split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Get Conflict Info &amp; Split Post Process</a:t>
            </a:r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560511" y="2026013"/>
            <a:ext cx="1379529" cy="1404117"/>
            <a:chOff x="1379819" y="2120494"/>
            <a:chExt cx="607243" cy="774627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1379819" y="2120494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Arial" charset="0"/>
                  <a:ea typeface="굴림" pitchFamily="50" charset="-127"/>
                </a:rPr>
                <a:t>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582233" y="2120494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 smtClean="0">
                  <a:latin typeface="Arial" charset="0"/>
                  <a:ea typeface="굴림" pitchFamily="50" charset="-127"/>
                </a:rPr>
                <a:t>??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784648" y="2120494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 smtClean="0">
                  <a:latin typeface="Arial" charset="0"/>
                  <a:ea typeface="굴림" pitchFamily="50" charset="-127"/>
                </a:rPr>
                <a:t>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379819" y="2378703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300" b="1" dirty="0" smtClean="0">
                  <a:ea typeface="굴림" pitchFamily="50" charset="-127"/>
                </a:rPr>
                <a:t>??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582233" y="2378703"/>
              <a:ext cx="202414" cy="2582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 smtClean="0">
                  <a:latin typeface="Arial" charset="0"/>
                  <a:ea typeface="굴림" pitchFamily="50" charset="-127"/>
                </a:rPr>
                <a:t>기준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784648" y="2378703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 smtClean="0">
                  <a:latin typeface="Arial" charset="0"/>
                  <a:ea typeface="굴림" pitchFamily="50" charset="-127"/>
                </a:rPr>
                <a:t>??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379819" y="2636912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Arial" charset="0"/>
                  <a:ea typeface="굴림" pitchFamily="50" charset="-127"/>
                </a:rPr>
                <a:t>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582233" y="2636912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 smtClean="0">
                  <a:latin typeface="Arial" charset="0"/>
                  <a:ea typeface="굴림" pitchFamily="50" charset="-127"/>
                </a:rPr>
                <a:t>??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784648" y="2636912"/>
              <a:ext cx="202414" cy="25820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Arial" charset="0"/>
                  <a:ea typeface="굴림" pitchFamily="50" charset="-127"/>
                </a:rPr>
                <a:t>?</a:t>
              </a:r>
              <a:endParaRPr kumimoji="1" lang="ko-KR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0511" y="3498929"/>
            <a:ext cx="141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8 search or 4 search</a:t>
            </a:r>
            <a:endParaRPr lang="ko-KR" altLang="en-US" sz="1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5724"/>
              </p:ext>
            </p:extLst>
          </p:nvPr>
        </p:nvGraphicFramePr>
        <p:xfrm>
          <a:off x="2216696" y="2054728"/>
          <a:ext cx="4752520" cy="297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</a:tblGrid>
              <a:tr h="1485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</a:tr>
              <a:tr h="148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93957"/>
              </p:ext>
            </p:extLst>
          </p:nvPr>
        </p:nvGraphicFramePr>
        <p:xfrm>
          <a:off x="2216696" y="2499330"/>
          <a:ext cx="4752520" cy="292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  <a:gridCol w="279560"/>
              </a:tblGrid>
              <a:tr h="1461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BV(3)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</a:tr>
              <a:tr h="146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284" marR="7284" marT="7284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156112" y="2003237"/>
            <a:ext cx="204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탐색중인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엔 </a:t>
            </a:r>
            <a:endParaRPr lang="en-US" altLang="ko-KR" sz="1000" dirty="0" smtClean="0"/>
          </a:p>
          <a:p>
            <a:r>
              <a:rPr lang="en-US" altLang="ko-KR" sz="1000" dirty="0" smtClean="0"/>
              <a:t>1, 2, 4, </a:t>
            </a:r>
            <a:r>
              <a:rPr lang="en-US" altLang="ko-KR" sz="1000" dirty="0" smtClean="0"/>
              <a:t>8 </a:t>
            </a:r>
            <a:r>
              <a:rPr lang="ko-KR" altLang="en-US" sz="1000" dirty="0" smtClean="0"/>
              <a:t>라벨이 인접해있음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6112" y="2453758"/>
            <a:ext cx="204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BV(3)</a:t>
            </a:r>
            <a:r>
              <a:rPr lang="ko-KR" altLang="en-US" sz="1000" dirty="0" smtClean="0"/>
              <a:t>은 </a:t>
            </a:r>
            <a:r>
              <a:rPr lang="en-US" altLang="ko-KR" sz="1000" dirty="0"/>
              <a:t>4</a:t>
            </a:r>
            <a:r>
              <a:rPr lang="ko-KR" altLang="en-US" sz="1000" smtClean="0"/>
              <a:t>번 </a:t>
            </a:r>
            <a:r>
              <a:rPr lang="ko-KR" altLang="en-US" sz="1000" dirty="0" smtClean="0"/>
              <a:t>라벨과의 관계를</a:t>
            </a:r>
            <a:endParaRPr lang="en-US" altLang="ko-KR" sz="1000" dirty="0" smtClean="0"/>
          </a:p>
          <a:p>
            <a:r>
              <a:rPr lang="ko-KR" altLang="en-US" sz="1000" dirty="0" smtClean="0"/>
              <a:t>계산하기 위함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4688" y="2945599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인접 라벨 개수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bModify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노드의</a:t>
            </a:r>
            <a:r>
              <a:rPr lang="en-US" altLang="ko-KR" sz="1000" dirty="0" smtClean="0"/>
              <a:t> Label Image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포함여부에 대한 옵션</a:t>
            </a:r>
            <a:r>
              <a:rPr lang="en-US" altLang="ko-KR" sz="1000" dirty="0" smtClean="0"/>
              <a:t>(Yes = 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, No = </a:t>
            </a:r>
            <a:r>
              <a:rPr lang="ko-KR" altLang="en-US" sz="1000" dirty="0" smtClean="0"/>
              <a:t>미포함</a:t>
            </a:r>
            <a:r>
              <a:rPr lang="en-US" altLang="ko-KR" sz="1000" dirty="0" smtClean="0"/>
              <a:t>, Mark boundary, Conflict area)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590" y="4198231"/>
            <a:ext cx="8837882" cy="21110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60511" y="4435007"/>
            <a:ext cx="4104457" cy="1658289"/>
            <a:chOff x="776536" y="3212976"/>
            <a:chExt cx="8208912" cy="2736304"/>
          </a:xfrm>
        </p:grpSpPr>
        <p:sp>
          <p:nvSpPr>
            <p:cNvPr id="29" name="직사각형 28"/>
            <p:cNvSpPr/>
            <p:nvPr/>
          </p:nvSpPr>
          <p:spPr>
            <a:xfrm>
              <a:off x="776536" y="3212976"/>
              <a:ext cx="8208912" cy="2736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60923" y="3625091"/>
              <a:ext cx="1362679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 rot="19433108">
              <a:off x="1323318" y="3728525"/>
              <a:ext cx="1442540" cy="103600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10202" y="3463301"/>
              <a:ext cx="1362679" cy="7738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 rot="1439346">
              <a:off x="4770800" y="3601403"/>
              <a:ext cx="1442540" cy="5088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681192" y="4627849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664971" y="3715004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049344" y="1654226"/>
            <a:ext cx="1408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Get Conflict Info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82503" y="4211330"/>
            <a:ext cx="1408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Split Post Process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22630" y="4457551"/>
            <a:ext cx="4090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Merge Process </a:t>
            </a: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index </a:t>
            </a:r>
            <a:r>
              <a:rPr lang="ko-KR" altLang="en-US" sz="1000" dirty="0" smtClean="0"/>
              <a:t>구해줌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Conflict </a:t>
            </a:r>
            <a:r>
              <a:rPr lang="ko-KR" altLang="en-US" sz="1000" dirty="0" smtClean="0"/>
              <a:t>영역의 </a:t>
            </a:r>
            <a:r>
              <a:rPr lang="en-US" altLang="ko-KR" sz="1000" dirty="0" smtClean="0"/>
              <a:t>Delta </a:t>
            </a:r>
            <a:r>
              <a:rPr lang="ko-KR" altLang="en-US" sz="1000" dirty="0" smtClean="0"/>
              <a:t>값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인접라벨 개수로 나누어 넣어줌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Conflict </a:t>
            </a:r>
            <a:r>
              <a:rPr lang="ko-KR" altLang="en-US" sz="1000" dirty="0" smtClean="0"/>
              <a:t>영역의 경우 </a:t>
            </a:r>
            <a:r>
              <a:rPr lang="en-US" altLang="ko-KR" sz="1000" dirty="0" smtClean="0"/>
              <a:t>Label Image</a:t>
            </a:r>
            <a:r>
              <a:rPr lang="ko-KR" altLang="en-US" sz="1000" dirty="0" smtClean="0"/>
              <a:t>가 아닌 </a:t>
            </a:r>
            <a:r>
              <a:rPr lang="en-US" altLang="ko-KR" sz="1000" dirty="0" smtClean="0"/>
              <a:t>Conflict Label Image </a:t>
            </a:r>
            <a:r>
              <a:rPr lang="ko-KR" altLang="en-US" sz="1000" dirty="0" smtClean="0"/>
              <a:t>추가</a:t>
            </a:r>
            <a:endParaRPr lang="en-US" altLang="ko-KR" sz="1000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2036676" y="5539264"/>
            <a:ext cx="216024" cy="312545"/>
            <a:chOff x="-1810755" y="199528"/>
            <a:chExt cx="1142133" cy="199695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-1525221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-1239688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-954155" y="199528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8107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-1525221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-1239688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-9541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-18107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-1525221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-1239688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-9541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-18107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-1525221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-1239688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-9541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-1810755" y="1339885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-1525221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-1239688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-954155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-18107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-1525221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-1239688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-9541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-1810755" y="19109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-1525221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-1239688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-954155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810002" y="5368893"/>
            <a:ext cx="216024" cy="312545"/>
            <a:chOff x="-1810755" y="199528"/>
            <a:chExt cx="1142133" cy="1996956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-1525221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-1239688" y="19952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-954155" y="199528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-18107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-1525221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-1239688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-954155" y="485061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-18107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-1525221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-1239688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-954155" y="768818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-18107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-1525221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-1239688" y="1054351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-954155" y="10543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-1810755" y="1339885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-1525221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-1239688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-954155" y="1339885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-18107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-1525221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-1239688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-954155" y="1625418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-1810755" y="1910951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-1525221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-1239688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-954155" y="1910951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6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7232251" y="4557137"/>
            <a:ext cx="2185245" cy="8503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794858" y="4492187"/>
            <a:ext cx="4694646" cy="18171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0938" y="2117702"/>
            <a:ext cx="4678566" cy="22381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48389" y="2117702"/>
            <a:ext cx="4044571" cy="41916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Merge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라벨 확정을 위한 </a:t>
            </a:r>
            <a:r>
              <a:rPr lang="en-US" altLang="ko-KR" sz="1600" dirty="0" smtClean="0"/>
              <a:t>Split / Merge</a:t>
            </a:r>
            <a:r>
              <a:rPr lang="ko-KR" altLang="en-US" sz="1600" dirty="0" smtClean="0"/>
              <a:t>여부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최종 판단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Cell </a:t>
            </a:r>
            <a:r>
              <a:rPr lang="en-US" altLang="ko-KR" sz="1600" dirty="0" err="1" smtClean="0"/>
              <a:t>Cnt</a:t>
            </a:r>
            <a:r>
              <a:rPr lang="ko-KR" altLang="en-US" sz="1600" dirty="0" err="1" smtClean="0"/>
              <a:t>에따라</a:t>
            </a:r>
            <a:r>
              <a:rPr lang="ko-KR" altLang="en-US" sz="1600" dirty="0" smtClean="0"/>
              <a:t> 탐색영역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판단기준 상이</a:t>
            </a:r>
            <a:r>
              <a:rPr lang="en-US" altLang="ko-KR" sz="1600" dirty="0" smtClean="0"/>
              <a:t>(Cell </a:t>
            </a:r>
            <a:r>
              <a:rPr lang="en-US" altLang="ko-KR" sz="1600" dirty="0" err="1" smtClean="0"/>
              <a:t>Cnt</a:t>
            </a:r>
            <a:r>
              <a:rPr lang="ko-KR" altLang="en-US" sz="1600" dirty="0" smtClean="0"/>
              <a:t>가 너무 </a:t>
            </a:r>
            <a:r>
              <a:rPr lang="ko-KR" altLang="en-US" sz="1600" dirty="0" smtClean="0"/>
              <a:t>작으면 </a:t>
            </a:r>
            <a:r>
              <a:rPr lang="en-US" altLang="ko-KR" sz="1600" dirty="0" smtClean="0"/>
              <a:t>Split </a:t>
            </a:r>
            <a:r>
              <a:rPr lang="ko-KR" altLang="en-US" sz="1600" dirty="0" smtClean="0"/>
              <a:t>판정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3315687" y="3349535"/>
            <a:ext cx="1139779" cy="1160773"/>
            <a:chOff x="6519735" y="834238"/>
            <a:chExt cx="1971541" cy="1498248"/>
          </a:xfrm>
        </p:grpSpPr>
        <p:grpSp>
          <p:nvGrpSpPr>
            <p:cNvPr id="18" name="그룹 17"/>
            <p:cNvGrpSpPr/>
            <p:nvPr/>
          </p:nvGrpSpPr>
          <p:grpSpPr>
            <a:xfrm>
              <a:off x="6519735" y="1348602"/>
              <a:ext cx="1971541" cy="702721"/>
              <a:chOff x="5776309" y="2003282"/>
              <a:chExt cx="2391135" cy="993187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048375" y="2074863"/>
                <a:ext cx="1998377" cy="921606"/>
                <a:chOff x="6048375" y="2074863"/>
                <a:chExt cx="1998377" cy="921606"/>
              </a:xfrm>
            </p:grpSpPr>
            <p:sp>
              <p:nvSpPr>
                <p:cNvPr id="26" name="자유형 25"/>
                <p:cNvSpPr/>
                <p:nvPr/>
              </p:nvSpPr>
              <p:spPr>
                <a:xfrm>
                  <a:off x="6048375" y="2074863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자유형 26"/>
                <p:cNvSpPr/>
                <p:nvPr/>
              </p:nvSpPr>
              <p:spPr>
                <a:xfrm rot="21540000">
                  <a:off x="7953152" y="2853594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5" name="직선 연결선 24"/>
              <p:cNvCxnSpPr/>
              <p:nvPr/>
            </p:nvCxnSpPr>
            <p:spPr>
              <a:xfrm flipV="1">
                <a:off x="5776309" y="2003282"/>
                <a:ext cx="2391135" cy="152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/>
            <p:cNvCxnSpPr>
              <a:stCxn id="21" idx="2"/>
            </p:cNvCxnSpPr>
            <p:nvPr/>
          </p:nvCxnSpPr>
          <p:spPr>
            <a:xfrm flipH="1">
              <a:off x="7523159" y="1191770"/>
              <a:ext cx="18038" cy="1960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44059" y="834238"/>
              <a:ext cx="1594274" cy="35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Target</a:t>
              </a:r>
            </a:p>
          </p:txBody>
        </p:sp>
        <p:cxnSp>
          <p:nvCxnSpPr>
            <p:cNvPr id="22" name="직선 화살표 연결선 21"/>
            <p:cNvCxnSpPr>
              <a:stCxn id="23" idx="0"/>
              <a:endCxn id="26" idx="2"/>
            </p:cNvCxnSpPr>
            <p:nvPr/>
          </p:nvCxnSpPr>
          <p:spPr>
            <a:xfrm flipV="1">
              <a:off x="7541196" y="1674499"/>
              <a:ext cx="19633" cy="3004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91115" y="1974954"/>
              <a:ext cx="1900161" cy="35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</a:rPr>
                <a:t>Valley</a:t>
              </a:r>
            </a:p>
          </p:txBody>
        </p:sp>
      </p:grpSp>
      <p:grpSp>
        <p:nvGrpSpPr>
          <p:cNvPr id="29" name="그룹 28"/>
          <p:cNvGrpSpPr>
            <a:grpSpLocks noChangeAspect="1"/>
          </p:cNvGrpSpPr>
          <p:nvPr/>
        </p:nvGrpSpPr>
        <p:grpSpPr>
          <a:xfrm>
            <a:off x="3291731" y="2364445"/>
            <a:ext cx="1246891" cy="808019"/>
            <a:chOff x="8239781" y="3644815"/>
            <a:chExt cx="1503265" cy="974156"/>
          </a:xfrm>
        </p:grpSpPr>
        <p:sp>
          <p:nvSpPr>
            <p:cNvPr id="37" name="자유형 36"/>
            <p:cNvSpPr>
              <a:spLocks noChangeAspect="1"/>
            </p:cNvSpPr>
            <p:nvPr/>
          </p:nvSpPr>
          <p:spPr>
            <a:xfrm>
              <a:off x="8239781" y="3825808"/>
              <a:ext cx="1360165" cy="793163"/>
            </a:xfrm>
            <a:custGeom>
              <a:avLst/>
              <a:gdLst>
                <a:gd name="connsiteX0" fmla="*/ 0 w 2000250"/>
                <a:gd name="connsiteY0" fmla="*/ 1034792 h 1034792"/>
                <a:gd name="connsiteX1" fmla="*/ 723900 w 2000250"/>
                <a:gd name="connsiteY1" fmla="*/ 6092 h 1034792"/>
                <a:gd name="connsiteX2" fmla="*/ 1362075 w 2000250"/>
                <a:gd name="connsiteY2" fmla="*/ 596642 h 1034792"/>
                <a:gd name="connsiteX3" fmla="*/ 1647825 w 2000250"/>
                <a:gd name="connsiteY3" fmla="*/ 348992 h 1034792"/>
                <a:gd name="connsiteX4" fmla="*/ 2000250 w 2000250"/>
                <a:gd name="connsiteY4" fmla="*/ 987167 h 10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0" h="1034792">
                  <a:moveTo>
                    <a:pt x="0" y="1034792"/>
                  </a:moveTo>
                  <a:cubicBezTo>
                    <a:pt x="248444" y="556954"/>
                    <a:pt x="496888" y="79117"/>
                    <a:pt x="723900" y="6092"/>
                  </a:cubicBezTo>
                  <a:cubicBezTo>
                    <a:pt x="950913" y="-66933"/>
                    <a:pt x="1208088" y="539492"/>
                    <a:pt x="1362075" y="596642"/>
                  </a:cubicBezTo>
                  <a:cubicBezTo>
                    <a:pt x="1516062" y="653792"/>
                    <a:pt x="1541463" y="283905"/>
                    <a:pt x="1647825" y="348992"/>
                  </a:cubicBezTo>
                  <a:cubicBezTo>
                    <a:pt x="1754187" y="414079"/>
                    <a:pt x="1877218" y="700623"/>
                    <a:pt x="2000250" y="98716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8433767" y="3644815"/>
              <a:ext cx="1309279" cy="608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V="1">
              <a:off x="9194886" y="3998298"/>
              <a:ext cx="0" cy="288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10163" y="4790308"/>
                <a:ext cx="3642476" cy="48821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m:t>Target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Delta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1×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Strength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2+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Delta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2×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Strength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Strength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Strength</m:t>
                          </m:r>
                          <m:r>
                            <m:rPr>
                              <m:nor/>
                            </m:rPr>
                            <a:rPr lang="en-US" altLang="ko-KR" sz="1200" b="1" i="0" smtClean="0">
                              <a:solidFill>
                                <a:schemeClr val="tx1"/>
                              </a:solidFill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2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63" y="4790308"/>
                <a:ext cx="3642476" cy="488211"/>
              </a:xfrm>
              <a:prstGeom prst="rect">
                <a:avLst/>
              </a:prstGeom>
              <a:blipFill rotWithShape="0">
                <a:blip r:embed="rId3"/>
                <a:stretch>
                  <a:fillRect b="-36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그룹 194"/>
          <p:cNvGrpSpPr/>
          <p:nvPr/>
        </p:nvGrpSpPr>
        <p:grpSpPr>
          <a:xfrm>
            <a:off x="712004" y="2131371"/>
            <a:ext cx="2603683" cy="2558966"/>
            <a:chOff x="676610" y="2284641"/>
            <a:chExt cx="2603683" cy="2558966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78838" y="2566749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964372" y="256674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1249905" y="256674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1535438" y="2566749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678838" y="2852282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964372" y="2852282"/>
              <a:ext cx="285533" cy="2855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249905" y="2852282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535438" y="2852282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78838" y="313603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964372" y="313603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1249905" y="313603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535438" y="3136039"/>
              <a:ext cx="285533" cy="2855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78838" y="3421572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964372" y="3421572"/>
              <a:ext cx="285533" cy="28553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249905" y="3421572"/>
              <a:ext cx="285533" cy="2855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535438" y="3421572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678838" y="370710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964372" y="3707106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49905" y="3707106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535438" y="3707106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678838" y="3992639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964372" y="3992639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249905" y="3992639"/>
              <a:ext cx="285533" cy="285533"/>
            </a:xfrm>
            <a:prstGeom prst="rect">
              <a:avLst/>
            </a:prstGeom>
            <a:solidFill>
              <a:srgbClr val="A7B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535438" y="3992639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678838" y="4278172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964372" y="4278172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249905" y="4278172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535438" y="4278172"/>
              <a:ext cx="285533" cy="285533"/>
            </a:xfrm>
            <a:prstGeom prst="rect">
              <a:avLst/>
            </a:prstGeom>
            <a:solidFill>
              <a:srgbClr val="33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104" name="직선 화살표 연결선 103"/>
            <p:cNvCxnSpPr>
              <a:stCxn id="71" idx="3"/>
              <a:endCxn id="111" idx="1"/>
            </p:cNvCxnSpPr>
            <p:nvPr/>
          </p:nvCxnSpPr>
          <p:spPr>
            <a:xfrm flipV="1">
              <a:off x="1535438" y="3555553"/>
              <a:ext cx="402891" cy="87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57" idx="1"/>
              <a:endCxn id="112" idx="1"/>
            </p:cNvCxnSpPr>
            <p:nvPr/>
          </p:nvCxnSpPr>
          <p:spPr>
            <a:xfrm flipV="1">
              <a:off x="1249905" y="2978231"/>
              <a:ext cx="688567" cy="16818"/>
            </a:xfrm>
            <a:prstGeom prst="straightConnector1">
              <a:avLst/>
            </a:prstGeom>
            <a:ln w="254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86" idx="1"/>
              <a:endCxn id="113" idx="1"/>
            </p:cNvCxnSpPr>
            <p:nvPr/>
          </p:nvCxnSpPr>
          <p:spPr>
            <a:xfrm flipV="1">
              <a:off x="1535438" y="4120854"/>
              <a:ext cx="402890" cy="14552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>
              <a:spLocks noChangeAspect="1"/>
            </p:cNvSpPr>
            <p:nvPr/>
          </p:nvSpPr>
          <p:spPr>
            <a:xfrm>
              <a:off x="716223" y="2284641"/>
              <a:ext cx="504056" cy="26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7C80"/>
                  </a:solidFill>
                </a:rPr>
                <a:t>LABEL 1</a:t>
              </a:r>
              <a:endParaRPr lang="ko-KR" altLang="en-US" sz="900" b="1" dirty="0">
                <a:solidFill>
                  <a:srgbClr val="FF7C80"/>
                </a:solidFill>
              </a:endParaRPr>
            </a:p>
          </p:txBody>
        </p:sp>
        <p:sp>
          <p:nvSpPr>
            <p:cNvPr id="108" name="TextBox 107"/>
            <p:cNvSpPr txBox="1">
              <a:spLocks noChangeAspect="1"/>
            </p:cNvSpPr>
            <p:nvPr/>
          </p:nvSpPr>
          <p:spPr>
            <a:xfrm>
              <a:off x="714893" y="4577207"/>
              <a:ext cx="504056" cy="26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66"/>
                  </a:solidFill>
                </a:rPr>
                <a:t>LABEL 2</a:t>
              </a:r>
              <a:endParaRPr lang="ko-KR" altLang="en-US" sz="900" b="1" dirty="0">
                <a:solidFill>
                  <a:srgbClr val="FF0066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76610" y="2566747"/>
              <a:ext cx="1144014" cy="1140357"/>
            </a:xfrm>
            <a:prstGeom prst="rect">
              <a:avLst/>
            </a:prstGeom>
            <a:noFill/>
            <a:ln w="2540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76610" y="3421572"/>
              <a:ext cx="1144014" cy="1150435"/>
            </a:xfrm>
            <a:prstGeom prst="rect">
              <a:avLst/>
            </a:prstGeom>
            <a:noFill/>
            <a:ln w="254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38329" y="3386276"/>
              <a:ext cx="1341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FF0000"/>
                  </a:solidFill>
                </a:rPr>
                <a:t>Valley: Conflict 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영역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Max </a:t>
              </a:r>
              <a:r>
                <a:rPr lang="ko-KR" altLang="en-US" sz="800" b="1" dirty="0" smtClean="0">
                  <a:solidFill>
                    <a:srgbClr val="FF0000"/>
                  </a:solidFill>
                </a:rPr>
                <a:t>값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38472" y="2808954"/>
              <a:ext cx="1341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FF7C80"/>
                  </a:solidFill>
                </a:rPr>
                <a:t>Delta1: LABEL 1</a:t>
              </a:r>
            </a:p>
            <a:p>
              <a:pPr algn="ctr"/>
              <a:r>
                <a:rPr lang="en-US" altLang="ko-KR" sz="800" b="1" dirty="0" smtClean="0">
                  <a:solidFill>
                    <a:srgbClr val="FF7C80"/>
                  </a:solidFill>
                </a:rPr>
                <a:t>Max Cell</a:t>
              </a:r>
              <a:endParaRPr lang="ko-KR" altLang="en-US" sz="800" b="1" dirty="0">
                <a:solidFill>
                  <a:srgbClr val="FF7C8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38328" y="3951577"/>
              <a:ext cx="1341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FF0066"/>
                  </a:solidFill>
                </a:rPr>
                <a:t>Delta2: LABEL 2</a:t>
              </a:r>
            </a:p>
            <a:p>
              <a:pPr algn="ctr"/>
              <a:r>
                <a:rPr lang="en-US" altLang="ko-KR" sz="800" b="1" dirty="0" smtClean="0">
                  <a:solidFill>
                    <a:srgbClr val="FF0066"/>
                  </a:solidFill>
                </a:rPr>
                <a:t>Max Cell</a:t>
              </a:r>
              <a:endParaRPr lang="ko-KR" altLang="en-US" sz="800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5355104" y="2381276"/>
            <a:ext cx="3677677" cy="1480698"/>
            <a:chOff x="5436211" y="2530914"/>
            <a:chExt cx="2765607" cy="1367708"/>
          </a:xfrm>
        </p:grpSpPr>
        <p:sp>
          <p:nvSpPr>
            <p:cNvPr id="197" name="직사각형 196"/>
            <p:cNvSpPr/>
            <p:nvPr/>
          </p:nvSpPr>
          <p:spPr>
            <a:xfrm>
              <a:off x="5862920" y="2927772"/>
              <a:ext cx="1504728" cy="746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 rot="20150877">
              <a:off x="5436211" y="2530914"/>
              <a:ext cx="1204859" cy="1009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 rot="1260167">
              <a:off x="6325912" y="2636533"/>
              <a:ext cx="1875906" cy="12620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862920" y="2927772"/>
              <a:ext cx="285533" cy="1975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max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7070654" y="3445188"/>
              <a:ext cx="285533" cy="1975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max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293129" y="4626468"/>
            <a:ext cx="1457637" cy="1505792"/>
            <a:chOff x="5692759" y="2392830"/>
            <a:chExt cx="1457637" cy="1505792"/>
          </a:xfrm>
        </p:grpSpPr>
        <p:sp>
          <p:nvSpPr>
            <p:cNvPr id="141" name="직사각형 140"/>
            <p:cNvSpPr/>
            <p:nvPr/>
          </p:nvSpPr>
          <p:spPr>
            <a:xfrm>
              <a:off x="5692759" y="2392830"/>
              <a:ext cx="1457637" cy="15057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5692759" y="2412282"/>
              <a:ext cx="948311" cy="11281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6325912" y="2878856"/>
              <a:ext cx="824484" cy="10197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6107410" y="2976336"/>
              <a:ext cx="285533" cy="1975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max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684724" y="3458595"/>
              <a:ext cx="285533" cy="1975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max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7304116" y="4650532"/>
            <a:ext cx="632421" cy="666016"/>
            <a:chOff x="7553818" y="4838991"/>
            <a:chExt cx="632421" cy="666016"/>
          </a:xfrm>
        </p:grpSpPr>
        <p:sp>
          <p:nvSpPr>
            <p:cNvPr id="150" name="직사각형 149"/>
            <p:cNvSpPr/>
            <p:nvPr/>
          </p:nvSpPr>
          <p:spPr>
            <a:xfrm>
              <a:off x="7559469" y="4838991"/>
              <a:ext cx="626770" cy="6660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7553818" y="4853052"/>
              <a:ext cx="407613" cy="4353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7736623" y="4931198"/>
              <a:ext cx="449615" cy="5738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714946" y="5316860"/>
                <a:ext cx="3642476" cy="48821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m:t>Delta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200" b="1" i="0" smtClean="0"/>
                            <m:t>valley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200" b="1" i="0" smtClean="0"/>
                            <m:t>target</m:t>
                          </m:r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ko-KR" sz="1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6" y="5316860"/>
                <a:ext cx="3642476" cy="488211"/>
              </a:xfrm>
              <a:prstGeom prst="rect">
                <a:avLst/>
              </a:prstGeom>
              <a:blipFill rotWithShape="0">
                <a:blip r:embed="rId4"/>
                <a:stretch>
                  <a:fillRect b="-36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10163" y="5855261"/>
                <a:ext cx="3642476" cy="276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d>
                        <m:d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 smtClean="0">
                              <a:solidFill>
                                <a:srgbClr val="3366FF"/>
                              </a:solidFill>
                              <a:latin typeface="Cambria Math" panose="02040503050406030204" pitchFamily="18" charset="0"/>
                            </a:rPr>
                            <m:t>𝑴𝒂𝒓𝒈𝒆𝑻𝒉𝒅𝑷𝒆𝒓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𝑫𝒆𝒍𝒕𝒂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𝑹𝒂𝒕𝒊𝒐</m:t>
                          </m:r>
                        </m:e>
                      </m:d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𝑴𝒆𝒓𝒈𝒆</m:t>
                      </m:r>
                    </m:oMath>
                  </m:oMathPara>
                </a14:m>
                <a:endParaRPr lang="en-US" altLang="ko-KR" sz="1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63" y="5855261"/>
                <a:ext cx="3642476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16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7770236" y="6020339"/>
            <a:ext cx="409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Cell </a:t>
            </a:r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&lt; </a:t>
            </a:r>
            <a:r>
              <a:rPr lang="en-US" altLang="ko-KR" sz="1000" dirty="0" smtClean="0">
                <a:solidFill>
                  <a:srgbClr val="3366FF"/>
                </a:solidFill>
              </a:rPr>
              <a:t>Small Node </a:t>
            </a:r>
            <a:r>
              <a:rPr lang="en-US" altLang="ko-KR" sz="1000" dirty="0" err="1" smtClean="0">
                <a:solidFill>
                  <a:srgbClr val="3366FF"/>
                </a:solidFill>
              </a:rPr>
              <a:t>Cnt</a:t>
            </a:r>
            <a:endParaRPr lang="en-US" altLang="ko-KR" sz="1000" dirty="0" smtClean="0">
              <a:solidFill>
                <a:srgbClr val="3366FF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785500" y="4085559"/>
            <a:ext cx="409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Cell </a:t>
            </a:r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&gt; </a:t>
            </a:r>
            <a:r>
              <a:rPr lang="en-US" altLang="ko-KR" sz="1000" dirty="0" smtClean="0">
                <a:solidFill>
                  <a:srgbClr val="3366FF"/>
                </a:solidFill>
              </a:rPr>
              <a:t>Small Node </a:t>
            </a:r>
            <a:r>
              <a:rPr lang="en-US" altLang="ko-KR" sz="1000" dirty="0" err="1" smtClean="0">
                <a:solidFill>
                  <a:srgbClr val="3366FF"/>
                </a:solidFill>
              </a:rPr>
              <a:t>Cnt</a:t>
            </a:r>
            <a:endParaRPr lang="en-US" altLang="ko-KR" sz="1000" dirty="0" smtClean="0">
              <a:solidFill>
                <a:srgbClr val="3366FF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923510" y="4628865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3366FF"/>
                </a:solidFill>
              </a:rPr>
              <a:t>usLabelPeakDiffTh</a:t>
            </a:r>
            <a:endParaRPr lang="en-US" altLang="ko-KR" sz="800" dirty="0" smtClean="0">
              <a:solidFill>
                <a:srgbClr val="3366FF"/>
              </a:solidFill>
            </a:endParaRPr>
          </a:p>
          <a:p>
            <a:r>
              <a:rPr lang="en-US" altLang="ko-KR" sz="800" dirty="0" err="1" smtClean="0">
                <a:solidFill>
                  <a:srgbClr val="3366FF"/>
                </a:solidFill>
              </a:rPr>
              <a:t>usMergeLabelSizeTh</a:t>
            </a:r>
            <a:endParaRPr lang="en-US" altLang="ko-KR" sz="800" dirty="0" smtClean="0">
              <a:solidFill>
                <a:srgbClr val="3366FF"/>
              </a:solidFill>
            </a:endParaRPr>
          </a:p>
          <a:p>
            <a:endParaRPr lang="en-US" altLang="ko-KR" sz="800" dirty="0">
              <a:solidFill>
                <a:srgbClr val="3366FF"/>
              </a:solidFill>
            </a:endParaRPr>
          </a:p>
          <a:p>
            <a:r>
              <a:rPr lang="ko-KR" altLang="en-US" sz="800" dirty="0" smtClean="0"/>
              <a:t>무조건 </a:t>
            </a:r>
            <a:r>
              <a:rPr lang="en-US" altLang="ko-KR" sz="800" dirty="0" smtClean="0"/>
              <a:t>merge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11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Mark Boundary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최종</a:t>
            </a:r>
            <a:r>
              <a:rPr lang="en-US" altLang="ko-KR" sz="1600" dirty="0" smtClean="0"/>
              <a:t> Grouping</a:t>
            </a:r>
            <a:r>
              <a:rPr lang="ko-KR" altLang="en-US" sz="1600" dirty="0" smtClean="0"/>
              <a:t>된 영역의 </a:t>
            </a:r>
            <a:r>
              <a:rPr lang="en-US" altLang="ko-KR" sz="1600" dirty="0" smtClean="0"/>
              <a:t>4 – neighbor </a:t>
            </a:r>
            <a:r>
              <a:rPr lang="ko-KR" altLang="en-US" sz="1600" dirty="0" smtClean="0"/>
              <a:t>영역을 좌표 계산에 포함</a:t>
            </a:r>
            <a:r>
              <a:rPr lang="en-US" altLang="ko-KR" sz="1600" dirty="0" smtClean="0"/>
              <a:t>(Label </a:t>
            </a:r>
            <a:r>
              <a:rPr lang="ko-KR" altLang="en-US" sz="1600" dirty="0" smtClean="0"/>
              <a:t>인정 </a:t>
            </a:r>
            <a:r>
              <a:rPr lang="en-US" altLang="ko-KR" sz="1600" dirty="0"/>
              <a:t>X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좌표 정확도 향상 목적</a:t>
            </a:r>
            <a:endParaRPr lang="en-US" altLang="ko-KR" sz="16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44669" y="2384765"/>
            <a:ext cx="4284881" cy="3715668"/>
            <a:chOff x="5061600" y="1556792"/>
            <a:chExt cx="4284881" cy="3715668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5347133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632667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918200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203734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6489267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774800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060334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347133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632667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918200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6203734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489267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6774800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7060334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347133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632667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5918200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203734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489267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774800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7060334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5347133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5632667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918200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6203734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6489267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774800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060334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5347133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5632667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918200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6203734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6489267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774800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60334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347133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632667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5918200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6203734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6489267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6774800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7060334" y="327550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5347133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632667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18200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6203734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6489267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6774800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7060334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061600" y="1847836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061600" y="2133370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061600" y="2418903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061600" y="2704436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061600" y="2989970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061600" y="3275503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347747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633281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7918814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8204347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489881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8775414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9060948" y="18478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7347747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7633281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7918814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8204347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8489881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8775414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9060948" y="21333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7347747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7633281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7918814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8204347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8489881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8775414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9060948" y="24189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7347747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7633281" y="2704436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7918814" y="2704436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204347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489881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8775414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9060948" y="2704436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347747" y="298997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7633281" y="298997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918814" y="298997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69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8204347" y="298997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8489881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8775414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9060948" y="298997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7347747" y="327550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7633281" y="327550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7918814" y="327550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98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8204347" y="327550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8489881" y="327550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8775414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9060948" y="327550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7347747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7633281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15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7918814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8204347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8489881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8775414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19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9060948" y="1556792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347133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632667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5918200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6203734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6489267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6774800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7060334" y="355926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5347133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5632667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5918200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6203734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6489267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6774800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7060334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5347133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632667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918200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6203734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6489267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6774800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060334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347133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5632667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5918200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6203734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6489267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774800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7060334" y="441586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5347133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5632667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918200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03734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489267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6774800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7060334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5347133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5632667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5918200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6203734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6489267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6774800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7060334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5061600" y="3559260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5061600" y="3844793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5061600" y="4130327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5061600" y="4415860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5061600" y="4701393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061600" y="4986927"/>
              <a:ext cx="285533" cy="28553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15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347747" y="35592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7633281" y="35592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7918814" y="35592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77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8204347" y="35592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8489881" y="355926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8775414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9060948" y="35592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7347747" y="384479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7633281" y="384479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7918814" y="384479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75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8204347" y="384479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8489881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8775414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9060948" y="38447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7347747" y="4130327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7633281" y="4130327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7918814" y="4130327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81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8204347" y="4130327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31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8489881" y="4130327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8775414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9060948" y="41303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7347747" y="44158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7633281" y="44158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7918814" y="44158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92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8204347" y="4415860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8489881" y="4415860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8775414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9060948" y="4415860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7347747" y="470139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7633281" y="470139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7918814" y="470139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58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8204347" y="4701393"/>
              <a:ext cx="285533" cy="28553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22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8489881" y="4701393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8775414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9060948" y="4701393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7347747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7633281" y="4986927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7918814" y="4986927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8204347" y="4986927"/>
              <a:ext cx="285533" cy="28553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8489881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8775414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9060948" y="4986927"/>
              <a:ext cx="285533" cy="2855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55260" y="2384765"/>
            <a:ext cx="2915337" cy="2987713"/>
            <a:chOff x="5986150" y="2398887"/>
            <a:chExt cx="2808393" cy="3558779"/>
          </a:xfrm>
        </p:grpSpPr>
        <p:sp>
          <p:nvSpPr>
            <p:cNvPr id="224" name="직사각형 223"/>
            <p:cNvSpPr/>
            <p:nvPr/>
          </p:nvSpPr>
          <p:spPr>
            <a:xfrm>
              <a:off x="8235524" y="5413655"/>
              <a:ext cx="443805" cy="5261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11812" y="5407325"/>
              <a:ext cx="443805" cy="5261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5986150" y="2398887"/>
              <a:ext cx="2808393" cy="3558779"/>
              <a:chOff x="592380" y="2310958"/>
              <a:chExt cx="2970589" cy="1658640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592380" y="2310958"/>
                <a:ext cx="2970589" cy="1658640"/>
                <a:chOff x="326227" y="3881740"/>
                <a:chExt cx="2970589" cy="1658640"/>
              </a:xfrm>
            </p:grpSpPr>
            <p:grpSp>
              <p:nvGrpSpPr>
                <p:cNvPr id="214" name="그룹 213"/>
                <p:cNvGrpSpPr/>
                <p:nvPr/>
              </p:nvGrpSpPr>
              <p:grpSpPr>
                <a:xfrm>
                  <a:off x="326227" y="3881740"/>
                  <a:ext cx="2970589" cy="1658640"/>
                  <a:chOff x="515397" y="2861518"/>
                  <a:chExt cx="3397176" cy="1856074"/>
                </a:xfrm>
              </p:grpSpPr>
              <p:cxnSp>
                <p:nvCxnSpPr>
                  <p:cNvPr id="219" name="직선 화살표 연결선 218"/>
                  <p:cNvCxnSpPr/>
                  <p:nvPr/>
                </p:nvCxnSpPr>
                <p:spPr>
                  <a:xfrm flipV="1">
                    <a:off x="1635126" y="4717590"/>
                    <a:ext cx="2277447" cy="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화살표 연결선 219"/>
                  <p:cNvCxnSpPr/>
                  <p:nvPr/>
                </p:nvCxnSpPr>
                <p:spPr>
                  <a:xfrm flipV="1">
                    <a:off x="1635125" y="3019932"/>
                    <a:ext cx="0" cy="169765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1301021" y="2861518"/>
                    <a:ext cx="7089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Delta</a:t>
                    </a:r>
                    <a:endParaRPr lang="ko-KR" altLang="en-US" sz="1000" dirty="0"/>
                  </a:p>
                </p:txBody>
              </p:sp>
              <p:cxnSp>
                <p:nvCxnSpPr>
                  <p:cNvPr id="222" name="직선 화살표 연결선 221"/>
                  <p:cNvCxnSpPr/>
                  <p:nvPr/>
                </p:nvCxnSpPr>
                <p:spPr>
                  <a:xfrm>
                    <a:off x="1466323" y="4208211"/>
                    <a:ext cx="236390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15397" y="4139143"/>
                    <a:ext cx="1003608" cy="2755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Touch Off</a:t>
                    </a:r>
                    <a:endParaRPr lang="ko-KR" altLang="en-US" sz="1000" dirty="0"/>
                  </a:p>
                </p:txBody>
              </p:sp>
            </p:grpSp>
            <p:cxnSp>
              <p:nvCxnSpPr>
                <p:cNvPr id="215" name="직선 화살표 연결선 214"/>
                <p:cNvCxnSpPr/>
                <p:nvPr/>
              </p:nvCxnSpPr>
              <p:spPr>
                <a:xfrm>
                  <a:off x="1159670" y="4450506"/>
                  <a:ext cx="206706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Box 215"/>
                <p:cNvSpPr txBox="1"/>
                <p:nvPr/>
              </p:nvSpPr>
              <p:spPr>
                <a:xfrm>
                  <a:off x="326227" y="4397526"/>
                  <a:ext cx="877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Touch On</a:t>
                  </a:r>
                  <a:endParaRPr lang="ko-KR" altLang="en-US" sz="1000" dirty="0"/>
                </a:p>
              </p:txBody>
            </p:sp>
            <p:cxnSp>
              <p:nvCxnSpPr>
                <p:cNvPr id="217" name="직선 화살표 연결선 216"/>
                <p:cNvCxnSpPr/>
                <p:nvPr/>
              </p:nvCxnSpPr>
              <p:spPr>
                <a:xfrm>
                  <a:off x="1159672" y="5283883"/>
                  <a:ext cx="206706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/>
                <p:cNvSpPr txBox="1"/>
                <p:nvPr/>
              </p:nvSpPr>
              <p:spPr>
                <a:xfrm>
                  <a:off x="328155" y="5222161"/>
                  <a:ext cx="877583" cy="114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rgbClr val="FF0000"/>
                      </a:solidFill>
                    </a:rPr>
                    <a:t>Label </a:t>
                  </a:r>
                  <a:r>
                    <a:rPr lang="en-US" altLang="ko-KR" sz="1000" dirty="0" err="1" smtClean="0">
                      <a:solidFill>
                        <a:srgbClr val="FF0000"/>
                      </a:solidFill>
                    </a:rPr>
                    <a:t>Thd</a:t>
                  </a:r>
                  <a:endParaRPr lang="ko-KR" alt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3" name="자유형 212"/>
              <p:cNvSpPr/>
              <p:nvPr/>
            </p:nvSpPr>
            <p:spPr>
              <a:xfrm>
                <a:off x="1840310" y="2445631"/>
                <a:ext cx="1284790" cy="1451891"/>
              </a:xfrm>
              <a:custGeom>
                <a:avLst/>
                <a:gdLst>
                  <a:gd name="connsiteX0" fmla="*/ 0 w 1284790"/>
                  <a:gd name="connsiteY0" fmla="*/ 1412114 h 1451891"/>
                  <a:gd name="connsiteX1" fmla="*/ 173620 w 1284790"/>
                  <a:gd name="connsiteY1" fmla="*/ 1273217 h 1451891"/>
                  <a:gd name="connsiteX2" fmla="*/ 729205 w 1284790"/>
                  <a:gd name="connsiteY2" fmla="*/ 2 h 1451891"/>
                  <a:gd name="connsiteX3" fmla="*/ 1134319 w 1284790"/>
                  <a:gd name="connsiteY3" fmla="*/ 1284792 h 1451891"/>
                  <a:gd name="connsiteX4" fmla="*/ 1284790 w 1284790"/>
                  <a:gd name="connsiteY4" fmla="*/ 1400539 h 145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4790" h="1451891">
                    <a:moveTo>
                      <a:pt x="0" y="1412114"/>
                    </a:moveTo>
                    <a:cubicBezTo>
                      <a:pt x="26043" y="1460341"/>
                      <a:pt x="52086" y="1508569"/>
                      <a:pt x="173620" y="1273217"/>
                    </a:cubicBezTo>
                    <a:cubicBezTo>
                      <a:pt x="295154" y="1037865"/>
                      <a:pt x="569089" y="-1927"/>
                      <a:pt x="729205" y="2"/>
                    </a:cubicBezTo>
                    <a:cubicBezTo>
                      <a:pt x="889321" y="1931"/>
                      <a:pt x="1041722" y="1051369"/>
                      <a:pt x="1134319" y="1284792"/>
                    </a:cubicBezTo>
                    <a:cubicBezTo>
                      <a:pt x="1226916" y="1518215"/>
                      <a:pt x="1209555" y="1387035"/>
                      <a:pt x="1284790" y="1400539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5" name="TextBox 224"/>
          <p:cNvSpPr txBox="1"/>
          <p:nvPr/>
        </p:nvSpPr>
        <p:spPr>
          <a:xfrm>
            <a:off x="6857341" y="5562740"/>
            <a:ext cx="198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Thd</a:t>
            </a:r>
            <a:r>
              <a:rPr lang="ko-KR" altLang="en-US" sz="1000" dirty="0" smtClean="0"/>
              <a:t>에 상관없이 최종 확정된 </a:t>
            </a:r>
            <a:r>
              <a:rPr lang="en-US" altLang="ko-KR" sz="1000" dirty="0" smtClean="0"/>
              <a:t>Label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이웃 </a:t>
            </a:r>
            <a:r>
              <a:rPr lang="ko-KR" altLang="en-US" sz="1000" dirty="0" err="1" smtClean="0"/>
              <a:t>인접노드면</a:t>
            </a:r>
            <a:r>
              <a:rPr lang="ko-KR" altLang="en-US" sz="1000" dirty="0" smtClean="0"/>
              <a:t> 포함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48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Box 1086"/>
          <p:cNvSpPr txBox="1"/>
          <p:nvPr/>
        </p:nvSpPr>
        <p:spPr>
          <a:xfrm>
            <a:off x="4555698" y="1124743"/>
            <a:ext cx="5013343" cy="50738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84" name="TextBox 1083"/>
          <p:cNvSpPr txBox="1"/>
          <p:nvPr/>
        </p:nvSpPr>
        <p:spPr>
          <a:xfrm>
            <a:off x="632520" y="1124744"/>
            <a:ext cx="3666684" cy="50738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Label Process Flow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770812" y="173408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Label </a:t>
            </a:r>
            <a:r>
              <a:rPr lang="en-US" altLang="ko-KR" sz="800" b="1" dirty="0" err="1" smtClean="0"/>
              <a:t>Thd</a:t>
            </a:r>
            <a:endParaRPr lang="en-US" altLang="ko-KR" sz="800" b="1" dirty="0"/>
          </a:p>
        </p:txBody>
      </p:sp>
      <p:sp>
        <p:nvSpPr>
          <p:cNvPr id="30" name="직사각형 29"/>
          <p:cNvSpPr/>
          <p:nvPr/>
        </p:nvSpPr>
        <p:spPr>
          <a:xfrm>
            <a:off x="770812" y="2293959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Search Valid Area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70812" y="285383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Palm Rejection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770812" y="3413709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Short Compensation</a:t>
            </a:r>
            <a:endParaRPr lang="ko-KR" altLang="en-US" sz="800" b="1" dirty="0"/>
          </a:p>
        </p:txBody>
      </p:sp>
      <p:cxnSp>
        <p:nvCxnSpPr>
          <p:cNvPr id="48" name="직선 화살표 연결선 47"/>
          <p:cNvCxnSpPr>
            <a:stCxn id="28" idx="2"/>
            <a:endCxn id="30" idx="0"/>
          </p:cNvCxnSpPr>
          <p:nvPr/>
        </p:nvCxnSpPr>
        <p:spPr>
          <a:xfrm>
            <a:off x="1418884" y="2166132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0" idx="2"/>
            <a:endCxn id="31" idx="0"/>
          </p:cNvCxnSpPr>
          <p:nvPr/>
        </p:nvCxnSpPr>
        <p:spPr>
          <a:xfrm>
            <a:off x="1418884" y="2726007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2"/>
            <a:endCxn id="32" idx="0"/>
          </p:cNvCxnSpPr>
          <p:nvPr/>
        </p:nvCxnSpPr>
        <p:spPr>
          <a:xfrm>
            <a:off x="1418884" y="3285882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0812" y="453346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Merge</a:t>
            </a:r>
            <a:endParaRPr lang="ko-KR" altLang="en-US" sz="800" b="1" dirty="0"/>
          </a:p>
        </p:txBody>
      </p:sp>
      <p:sp>
        <p:nvSpPr>
          <p:cNvPr id="59" name="직사각형 58"/>
          <p:cNvSpPr/>
          <p:nvPr/>
        </p:nvSpPr>
        <p:spPr>
          <a:xfrm>
            <a:off x="770812" y="3973584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Split</a:t>
            </a:r>
            <a:endParaRPr lang="ko-KR" altLang="en-US" sz="800" b="1" dirty="0"/>
          </a:p>
        </p:txBody>
      </p:sp>
      <p:cxnSp>
        <p:nvCxnSpPr>
          <p:cNvPr id="60" name="직선 화살표 연결선 59"/>
          <p:cNvCxnSpPr>
            <a:stCxn id="59" idx="2"/>
            <a:endCxn id="53" idx="0"/>
          </p:cNvCxnSpPr>
          <p:nvPr/>
        </p:nvCxnSpPr>
        <p:spPr>
          <a:xfrm>
            <a:off x="1418884" y="4405632"/>
            <a:ext cx="0" cy="1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2" idx="2"/>
            <a:endCxn id="59" idx="0"/>
          </p:cNvCxnSpPr>
          <p:nvPr/>
        </p:nvCxnSpPr>
        <p:spPr>
          <a:xfrm>
            <a:off x="1418884" y="3845757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70812" y="509333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Mark Boundary</a:t>
            </a:r>
            <a:endParaRPr lang="ko-KR" altLang="en-US" sz="8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418884" y="4965508"/>
            <a:ext cx="0" cy="1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70093" y="5653212"/>
            <a:ext cx="1296144" cy="43204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Calculate Coordination</a:t>
            </a:r>
            <a:endParaRPr lang="ko-KR" altLang="en-US" sz="8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418165" y="5525384"/>
            <a:ext cx="0" cy="1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181735" y="1842973"/>
            <a:ext cx="1962982" cy="4139543"/>
            <a:chOff x="2066235" y="1842973"/>
            <a:chExt cx="2120544" cy="4139543"/>
          </a:xfrm>
        </p:grpSpPr>
        <p:sp>
          <p:nvSpPr>
            <p:cNvPr id="78" name="TextBox 77"/>
            <p:cNvSpPr txBox="1"/>
            <p:nvPr/>
          </p:nvSpPr>
          <p:spPr>
            <a:xfrm>
              <a:off x="2066237" y="1842973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Labeling </a:t>
              </a:r>
              <a:r>
                <a:rPr lang="en-US" altLang="ko-KR" sz="800" dirty="0" err="1" smtClean="0">
                  <a:latin typeface="+mn-ea"/>
                </a:rPr>
                <a:t>Thd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ko-KR" altLang="en-US" sz="800" dirty="0" smtClean="0">
                  <a:latin typeface="+mn-ea"/>
                </a:rPr>
                <a:t>설정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66236" y="2398413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유효라벨 탐색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6236" y="2953853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Palm</a:t>
              </a:r>
              <a:r>
                <a:rPr lang="ko-KR" altLang="en-US" sz="800" dirty="0" smtClean="0">
                  <a:latin typeface="+mn-ea"/>
                </a:rPr>
                <a:t>라벨 제외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66236" y="3528212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Short </a:t>
              </a:r>
              <a:r>
                <a:rPr lang="ko-KR" altLang="en-US" sz="800" dirty="0" smtClean="0">
                  <a:latin typeface="+mn-ea"/>
                </a:rPr>
                <a:t>영역 보상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66235" y="4095330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Conflict Area </a:t>
              </a:r>
              <a:r>
                <a:rPr lang="ko-KR" altLang="en-US" sz="800" dirty="0" smtClean="0">
                  <a:latin typeface="+mn-ea"/>
                </a:rPr>
                <a:t>탐색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3106" y="4641762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Split / Merge </a:t>
              </a:r>
              <a:r>
                <a:rPr lang="ko-KR" altLang="en-US" sz="800" dirty="0" smtClean="0">
                  <a:latin typeface="+mn-ea"/>
                </a:rPr>
                <a:t>판단 및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ko-KR" altLang="en-US" sz="800" dirty="0" smtClean="0">
                  <a:latin typeface="+mn-ea"/>
                </a:rPr>
                <a:t>처리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3106" y="5195645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라벨 </a:t>
              </a:r>
              <a:r>
                <a:rPr lang="ko-KR" altLang="en-US" sz="800" dirty="0" err="1" smtClean="0">
                  <a:latin typeface="+mn-ea"/>
                </a:rPr>
                <a:t>주변노드</a:t>
              </a:r>
              <a:r>
                <a:rPr lang="ko-KR" altLang="en-US" sz="800" dirty="0" smtClean="0">
                  <a:latin typeface="+mn-ea"/>
                </a:rPr>
                <a:t> </a:t>
              </a:r>
              <a:r>
                <a:rPr lang="en-US" altLang="ko-KR" sz="800" dirty="0" err="1" smtClean="0">
                  <a:latin typeface="+mn-ea"/>
                </a:rPr>
                <a:t>Coord</a:t>
              </a:r>
              <a:r>
                <a:rPr lang="ko-KR" altLang="en-US" sz="800" dirty="0" smtClean="0">
                  <a:latin typeface="+mn-ea"/>
                </a:rPr>
                <a:t>계산에 포함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4644" y="5767072"/>
              <a:ext cx="2112135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+mn-ea"/>
                </a:rPr>
                <a:t>터치 좌표 계산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4968" y="1340768"/>
            <a:ext cx="4680520" cy="4744492"/>
            <a:chOff x="4664968" y="1247731"/>
            <a:chExt cx="4255615" cy="3991929"/>
          </a:xfrm>
        </p:grpSpPr>
        <p:grpSp>
          <p:nvGrpSpPr>
            <p:cNvPr id="5" name="그룹 4"/>
            <p:cNvGrpSpPr/>
            <p:nvPr/>
          </p:nvGrpSpPr>
          <p:grpSpPr>
            <a:xfrm>
              <a:off x="4664968" y="1484573"/>
              <a:ext cx="4255615" cy="3327681"/>
              <a:chOff x="5161881" y="1305641"/>
              <a:chExt cx="4255615" cy="332768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/>
              <a:srcRect l="1738" t="4780" r="3547"/>
              <a:stretch/>
            </p:blipFill>
            <p:spPr>
              <a:xfrm>
                <a:off x="5169024" y="1305641"/>
                <a:ext cx="4248472" cy="3225401"/>
              </a:xfrm>
              <a:prstGeom prst="rect">
                <a:avLst/>
              </a:prstGeom>
            </p:spPr>
          </p:pic>
          <p:pic>
            <p:nvPicPr>
              <p:cNvPr id="1073" name="그림 1072"/>
              <p:cNvPicPr>
                <a:picLocks noChangeAspect="1"/>
              </p:cNvPicPr>
              <p:nvPr/>
            </p:nvPicPr>
            <p:blipFill rotWithShape="1">
              <a:blip r:embed="rId3"/>
              <a:srcRect l="1601" t="46772" r="3525" b="48976"/>
              <a:stretch/>
            </p:blipFill>
            <p:spPr>
              <a:xfrm>
                <a:off x="5161881" y="4489306"/>
                <a:ext cx="4255615" cy="144016"/>
              </a:xfrm>
              <a:prstGeom prst="rect">
                <a:avLst/>
              </a:prstGeom>
            </p:spPr>
          </p:pic>
        </p:grpSp>
        <p:sp>
          <p:nvSpPr>
            <p:cNvPr id="629" name="직사각형 628"/>
            <p:cNvSpPr/>
            <p:nvPr/>
          </p:nvSpPr>
          <p:spPr>
            <a:xfrm>
              <a:off x="4786124" y="1570890"/>
              <a:ext cx="2399124" cy="864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TextBox 1074"/>
            <p:cNvSpPr txBox="1"/>
            <p:nvPr/>
          </p:nvSpPr>
          <p:spPr>
            <a:xfrm>
              <a:off x="5320182" y="1247731"/>
              <a:ext cx="1379582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Palm Region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76" name="직사각형 1075"/>
            <p:cNvSpPr/>
            <p:nvPr/>
          </p:nvSpPr>
          <p:spPr>
            <a:xfrm>
              <a:off x="5575522" y="3155065"/>
              <a:ext cx="1357200" cy="864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TextBox 1076"/>
            <p:cNvSpPr txBox="1"/>
            <p:nvPr/>
          </p:nvSpPr>
          <p:spPr>
            <a:xfrm>
              <a:off x="5601072" y="2889306"/>
              <a:ext cx="1379582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FF0000"/>
                  </a:solidFill>
                </a:rPr>
                <a:t>Split? Merge?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78" name="직사각형 1077"/>
            <p:cNvSpPr/>
            <p:nvPr/>
          </p:nvSpPr>
          <p:spPr>
            <a:xfrm>
              <a:off x="8121352" y="2058246"/>
              <a:ext cx="684000" cy="6647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직사각형 1078"/>
            <p:cNvSpPr/>
            <p:nvPr/>
          </p:nvSpPr>
          <p:spPr>
            <a:xfrm>
              <a:off x="6932722" y="4179511"/>
              <a:ext cx="540558" cy="4887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직사각형 1079"/>
            <p:cNvSpPr/>
            <p:nvPr/>
          </p:nvSpPr>
          <p:spPr>
            <a:xfrm>
              <a:off x="4777613" y="5001385"/>
              <a:ext cx="135090" cy="112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081" name="TextBox 1080"/>
            <p:cNvSpPr txBox="1"/>
            <p:nvPr/>
          </p:nvSpPr>
          <p:spPr>
            <a:xfrm>
              <a:off x="4957942" y="4870328"/>
              <a:ext cx="221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Label Area</a:t>
              </a:r>
              <a:endParaRPr lang="ko-KR" altLang="en-US" dirty="0"/>
            </a:p>
          </p:txBody>
        </p:sp>
      </p:grpSp>
      <p:sp>
        <p:nvSpPr>
          <p:cNvPr id="1085" name="직사각형 1084"/>
          <p:cNvSpPr/>
          <p:nvPr/>
        </p:nvSpPr>
        <p:spPr>
          <a:xfrm>
            <a:off x="770094" y="1257515"/>
            <a:ext cx="1296142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Label Process Flow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124374" y="1985675"/>
            <a:ext cx="2939505" cy="42276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06140" y="1990601"/>
            <a:ext cx="6297694" cy="11014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6140" y="3161214"/>
            <a:ext cx="6301010" cy="30520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Label </a:t>
            </a:r>
            <a:r>
              <a:rPr lang="en-US" altLang="ko-KR" sz="2400" b="1" dirty="0" err="1" smtClean="0"/>
              <a:t>Thd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Delta &gt; Label </a:t>
            </a:r>
            <a:r>
              <a:rPr lang="en-US" altLang="ko-KR" sz="1600" dirty="0" err="1" smtClean="0"/>
              <a:t>Thd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만족하면 </a:t>
            </a:r>
            <a:r>
              <a:rPr lang="en-US" altLang="ko-KR" sz="1600" dirty="0" smtClean="0"/>
              <a:t>Label</a:t>
            </a:r>
            <a:r>
              <a:rPr lang="ko-KR" altLang="en-US" sz="1600" dirty="0" smtClean="0"/>
              <a:t>로 인식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Panel</a:t>
            </a:r>
            <a:r>
              <a:rPr lang="ko-KR" altLang="en-US" sz="1600" dirty="0" smtClean="0"/>
              <a:t>에 따라 </a:t>
            </a:r>
            <a:r>
              <a:rPr lang="en-US" altLang="ko-KR" sz="1600" dirty="0" smtClean="0"/>
              <a:t>Adaptive </a:t>
            </a:r>
            <a:r>
              <a:rPr lang="en-US" altLang="ko-KR" sz="1600" dirty="0" err="1" smtClean="0"/>
              <a:t>Seedbase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사용여부 결정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5301" y="1990601"/>
            <a:ext cx="2808393" cy="4462735"/>
            <a:chOff x="592380" y="2218258"/>
            <a:chExt cx="2970589" cy="2079947"/>
          </a:xfrm>
        </p:grpSpPr>
        <p:grpSp>
          <p:nvGrpSpPr>
            <p:cNvPr id="4" name="그룹 3"/>
            <p:cNvGrpSpPr/>
            <p:nvPr/>
          </p:nvGrpSpPr>
          <p:grpSpPr>
            <a:xfrm>
              <a:off x="592380" y="2218258"/>
              <a:ext cx="2970589" cy="2079947"/>
              <a:chOff x="592380" y="2218258"/>
              <a:chExt cx="2970589" cy="207994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92380" y="2218258"/>
                <a:ext cx="2970589" cy="1751341"/>
                <a:chOff x="592380" y="2218258"/>
                <a:chExt cx="2970589" cy="1751341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592380" y="2218258"/>
                  <a:ext cx="2970589" cy="1751341"/>
                  <a:chOff x="326227" y="3789040"/>
                  <a:chExt cx="2970589" cy="1751341"/>
                </a:xfrm>
              </p:grpSpPr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326227" y="3789040"/>
                    <a:ext cx="2970589" cy="1751341"/>
                    <a:chOff x="515397" y="2757783"/>
                    <a:chExt cx="3397176" cy="1959809"/>
                  </a:xfrm>
                </p:grpSpPr>
                <p:cxnSp>
                  <p:nvCxnSpPr>
                    <p:cNvPr id="57" name="직선 화살표 연결선 56"/>
                    <p:cNvCxnSpPr/>
                    <p:nvPr/>
                  </p:nvCxnSpPr>
                  <p:spPr>
                    <a:xfrm flipV="1">
                      <a:off x="1635126" y="4717590"/>
                      <a:ext cx="2277447" cy="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직선 화살표 연결선 57"/>
                    <p:cNvCxnSpPr/>
                    <p:nvPr/>
                  </p:nvCxnSpPr>
                  <p:spPr>
                    <a:xfrm flipV="1">
                      <a:off x="1635125" y="3019932"/>
                      <a:ext cx="0" cy="1697658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362340" y="2757783"/>
                      <a:ext cx="70896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Delta</a:t>
                      </a:r>
                      <a:endParaRPr lang="ko-KR" altLang="en-US" sz="1000" dirty="0"/>
                    </a:p>
                  </p:txBody>
                </p:sp>
                <p:cxnSp>
                  <p:nvCxnSpPr>
                    <p:cNvPr id="60" name="직선 화살표 연결선 59"/>
                    <p:cNvCxnSpPr/>
                    <p:nvPr/>
                  </p:nvCxnSpPr>
                  <p:spPr>
                    <a:xfrm>
                      <a:off x="1466323" y="4208211"/>
                      <a:ext cx="236390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515397" y="4139143"/>
                      <a:ext cx="1003608" cy="2755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Touch Off</a:t>
                      </a:r>
                      <a:endParaRPr lang="ko-KR" altLang="en-US" sz="1000" dirty="0"/>
                    </a:p>
                  </p:txBody>
                </p:sp>
              </p:grpSp>
              <p:cxnSp>
                <p:nvCxnSpPr>
                  <p:cNvPr id="53" name="직선 화살표 연결선 52"/>
                  <p:cNvCxnSpPr/>
                  <p:nvPr/>
                </p:nvCxnSpPr>
                <p:spPr>
                  <a:xfrm>
                    <a:off x="1159670" y="4450506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26227" y="4397526"/>
                    <a:ext cx="87758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Touch On</a:t>
                    </a:r>
                    <a:endParaRPr lang="ko-KR" altLang="en-US" sz="1000" dirty="0"/>
                  </a:p>
                </p:txBody>
              </p:sp>
              <p:cxnSp>
                <p:nvCxnSpPr>
                  <p:cNvPr id="55" name="직선 화살표 연결선 54"/>
                  <p:cNvCxnSpPr/>
                  <p:nvPr/>
                </p:nvCxnSpPr>
                <p:spPr>
                  <a:xfrm>
                    <a:off x="1159672" y="5283883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28155" y="5222161"/>
                    <a:ext cx="877583" cy="114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rgbClr val="FF0000"/>
                        </a:solidFill>
                      </a:rPr>
                      <a:t>Label </a:t>
                    </a:r>
                    <a:r>
                      <a:rPr lang="en-US" altLang="ko-KR" sz="1000" dirty="0" err="1" smtClean="0">
                        <a:solidFill>
                          <a:srgbClr val="FF0000"/>
                        </a:solidFill>
                      </a:rPr>
                      <a:t>Thd</a:t>
                    </a:r>
                    <a:endParaRPr lang="ko-KR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62" name="자유형 61"/>
                <p:cNvSpPr/>
                <p:nvPr/>
              </p:nvSpPr>
              <p:spPr>
                <a:xfrm>
                  <a:off x="1840310" y="2445631"/>
                  <a:ext cx="1284790" cy="1451891"/>
                </a:xfrm>
                <a:custGeom>
                  <a:avLst/>
                  <a:gdLst>
                    <a:gd name="connsiteX0" fmla="*/ 0 w 1284790"/>
                    <a:gd name="connsiteY0" fmla="*/ 1412114 h 1451891"/>
                    <a:gd name="connsiteX1" fmla="*/ 173620 w 1284790"/>
                    <a:gd name="connsiteY1" fmla="*/ 1273217 h 1451891"/>
                    <a:gd name="connsiteX2" fmla="*/ 729205 w 1284790"/>
                    <a:gd name="connsiteY2" fmla="*/ 2 h 1451891"/>
                    <a:gd name="connsiteX3" fmla="*/ 1134319 w 1284790"/>
                    <a:gd name="connsiteY3" fmla="*/ 1284792 h 1451891"/>
                    <a:gd name="connsiteX4" fmla="*/ 1284790 w 1284790"/>
                    <a:gd name="connsiteY4" fmla="*/ 1400539 h 1451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4790" h="1451891">
                      <a:moveTo>
                        <a:pt x="0" y="1412114"/>
                      </a:moveTo>
                      <a:cubicBezTo>
                        <a:pt x="26043" y="1460341"/>
                        <a:pt x="52086" y="1508569"/>
                        <a:pt x="173620" y="1273217"/>
                      </a:cubicBezTo>
                      <a:cubicBezTo>
                        <a:pt x="295154" y="1037865"/>
                        <a:pt x="569089" y="-1927"/>
                        <a:pt x="729205" y="2"/>
                      </a:cubicBezTo>
                      <a:cubicBezTo>
                        <a:pt x="889321" y="1931"/>
                        <a:pt x="1041722" y="1051369"/>
                        <a:pt x="1134319" y="1284792"/>
                      </a:cubicBezTo>
                      <a:cubicBezTo>
                        <a:pt x="1226916" y="1518215"/>
                        <a:pt x="1209555" y="1387035"/>
                        <a:pt x="1284790" y="1400539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3" name="직선 화살표 연결선 62"/>
              <p:cNvCxnSpPr/>
              <p:nvPr/>
            </p:nvCxnSpPr>
            <p:spPr>
              <a:xfrm flipH="1" flipV="1">
                <a:off x="2034809" y="3701909"/>
                <a:ext cx="9525" cy="3810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1947300" y="4051984"/>
                <a:ext cx="619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t1</a:t>
                </a:r>
                <a:endParaRPr lang="ko-KR" altLang="en-US" sz="10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80058" y="4041674"/>
              <a:ext cx="1184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Label 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978795" y="2612357"/>
                <a:ext cx="5833200" cy="386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𝑇h𝑑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𝑆𝑒𝑒𝑑𝑏𝑎𝑠𝑒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𝑀𝑎𝑥𝑆𝑡𝑟𝑒𝑛𝑔𝑡h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𝑆𝑒𝑒𝑑𝑏𝑎𝑠𝑒</m:t>
                              </m:r>
                            </m:e>
                          </m:d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300" b="0" i="1" smtClean="0">
                              <a:solidFill>
                                <a:srgbClr val="3366FF"/>
                              </a:solidFill>
                              <a:latin typeface="Cambria Math" panose="02040503050406030204" pitchFamily="18" charset="0"/>
                            </a:rPr>
                            <m:t>𝑆𝑒𝑒𝑑𝑆𝑙𝑜𝑝𝑒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95" y="2612357"/>
                <a:ext cx="5833200" cy="386965"/>
              </a:xfrm>
              <a:prstGeom prst="rect">
                <a:avLst/>
              </a:prstGeom>
              <a:blipFill rotWithShape="0">
                <a:blip r:embed="rId3"/>
                <a:stretch>
                  <a:fillRect t="-158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8226947" y="5995477"/>
            <a:ext cx="203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Adaptive </a:t>
            </a:r>
            <a:r>
              <a:rPr lang="en-US" altLang="ko-KR" sz="1000" b="1" dirty="0" err="1" smtClean="0">
                <a:solidFill>
                  <a:schemeClr val="bg1">
                    <a:lumMod val="65000"/>
                  </a:schemeClr>
                </a:solidFill>
              </a:rPr>
              <a:t>Seedbase</a:t>
            </a:r>
            <a:endParaRPr lang="en-US" altLang="ko-KR" sz="1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 rot="10800000">
            <a:off x="3375615" y="5105776"/>
            <a:ext cx="2179212" cy="919497"/>
            <a:chOff x="832065" y="4845943"/>
            <a:chExt cx="2418477" cy="1389603"/>
          </a:xfrm>
        </p:grpSpPr>
        <p:sp>
          <p:nvSpPr>
            <p:cNvPr id="76" name="타원 75"/>
            <p:cNvSpPr/>
            <p:nvPr/>
          </p:nvSpPr>
          <p:spPr>
            <a:xfrm>
              <a:off x="1832362" y="5308844"/>
              <a:ext cx="749060" cy="3934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563016" y="5436811"/>
              <a:ext cx="172001" cy="13750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32065" y="4845943"/>
              <a:ext cx="2418477" cy="1389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302091" y="3293951"/>
            <a:ext cx="2328576" cy="2812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426584" y="3437102"/>
            <a:ext cx="2128244" cy="1520575"/>
            <a:chOff x="7022516" y="2720485"/>
            <a:chExt cx="2390527" cy="1445939"/>
          </a:xfrm>
        </p:grpSpPr>
        <p:sp>
          <p:nvSpPr>
            <p:cNvPr id="98" name="평행 사변형 97"/>
            <p:cNvSpPr/>
            <p:nvPr/>
          </p:nvSpPr>
          <p:spPr>
            <a:xfrm>
              <a:off x="7034214" y="3281591"/>
              <a:ext cx="2378829" cy="884833"/>
            </a:xfrm>
            <a:prstGeom prst="parallelogram">
              <a:avLst>
                <a:gd name="adj" fmla="val 1513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0550">
              <a:off x="7022516" y="3156788"/>
              <a:ext cx="521088" cy="521088"/>
            </a:xfrm>
            <a:prstGeom prst="rect">
              <a:avLst/>
            </a:prstGeom>
          </p:spPr>
        </p:pic>
        <p:cxnSp>
          <p:nvCxnSpPr>
            <p:cNvPr id="100" name="직선 화살표 연결선 99"/>
            <p:cNvCxnSpPr/>
            <p:nvPr/>
          </p:nvCxnSpPr>
          <p:spPr>
            <a:xfrm>
              <a:off x="7384939" y="3564599"/>
              <a:ext cx="344846" cy="39107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43459">
              <a:off x="7894130" y="2720485"/>
              <a:ext cx="633826" cy="633826"/>
            </a:xfrm>
            <a:prstGeom prst="rect">
              <a:avLst/>
            </a:prstGeom>
          </p:spPr>
        </p:pic>
        <p:cxnSp>
          <p:nvCxnSpPr>
            <p:cNvPr id="102" name="직선 화살표 연결선 101"/>
            <p:cNvCxnSpPr/>
            <p:nvPr/>
          </p:nvCxnSpPr>
          <p:spPr>
            <a:xfrm>
              <a:off x="8274244" y="3189113"/>
              <a:ext cx="0" cy="47106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3611151" y="5218482"/>
            <a:ext cx="1747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Palm </a:t>
            </a:r>
            <a:r>
              <a:rPr lang="ko-KR" altLang="en-US" sz="1000" dirty="0" err="1" smtClean="0"/>
              <a:t>존재시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Delta</a:t>
            </a:r>
            <a:r>
              <a:rPr lang="ko-KR" altLang="en-US" sz="1000" dirty="0" smtClean="0"/>
              <a:t>가 낮음</a:t>
            </a:r>
            <a:endParaRPr lang="en-US" altLang="ko-KR" sz="1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761623" y="3681499"/>
                <a:ext cx="3879404" cy="2451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𝑝𝑎𝑙𝑚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e>
                    </m:d>
                  </m:oMath>
                </a14:m>
                <a:r>
                  <a:rPr lang="en-US" altLang="ko-KR" sz="1000" b="0" dirty="0" smtClean="0"/>
                  <a:t>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palm 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영역 존재</a:t>
                </a:r>
                <a:endParaRPr lang="en-US" altLang="ko-KR" sz="1000" b="0" dirty="0" smtClean="0">
                  <a:solidFill>
                    <a:srgbClr val="00B050"/>
                  </a:solidFill>
                </a:endParaRPr>
              </a:p>
              <a:p>
                <a:r>
                  <a:rPr lang="en-US" altLang="ko-KR" sz="1000" b="0" dirty="0" smtClean="0"/>
                  <a:t>{</a:t>
                </a:r>
              </a:p>
              <a:p>
                <a:r>
                  <a:rPr lang="en-US" altLang="ko-KR" sz="1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𝑠𝑒𝑒𝑑𝑏𝑎𝑠𝑒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00" b="0" i="1" smtClean="0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𝑢𝑠𝑆𝑒𝑒𝑑𝑏𝑎𝑠𝑒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𝑝𝑜𝑠𝐶𝑛𝑡</m:t>
                    </m:r>
                  </m:oMath>
                </a14:m>
                <a:endParaRPr lang="en-US" altLang="ko-KR" sz="1000" b="0" dirty="0" smtClean="0"/>
              </a:p>
              <a:p>
                <a:r>
                  <a:rPr lang="en-US" altLang="ko-KR" sz="1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𝑠𝑒𝑒𝑑𝑏𝑎𝑠𝑒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b="0" i="1" smtClean="0">
                                <a:solidFill>
                                  <a:srgbClr val="3366FF"/>
                                </a:solidFill>
                                <a:latin typeface="Cambria Math" panose="02040503050406030204" pitchFamily="18" charset="0"/>
                              </a:rPr>
                              <m:t>𝑢𝑠𝑆𝑒𝑒𝑑𝑏𝑎𝑠𝑒</m:t>
                            </m:r>
                          </m:num>
                          <m:den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000" b="0" dirty="0" smtClean="0"/>
                  <a:t> </a:t>
                </a:r>
                <a:r>
                  <a:rPr lang="en-US" altLang="ko-KR" sz="1000" dirty="0" err="1" smtClean="0">
                    <a:solidFill>
                      <a:srgbClr val="00B050"/>
                    </a:solidFill>
                  </a:rPr>
                  <a:t>PosCnt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가 커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Delta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가 너무 낮으면</a:t>
                </a:r>
                <a:endParaRPr lang="en-US" altLang="ko-KR" sz="1000" b="0" dirty="0" smtClean="0"/>
              </a:p>
              <a:p>
                <a:r>
                  <a:rPr lang="en-US" altLang="ko-KR" sz="1000" b="0" dirty="0" smtClean="0"/>
                  <a:t>   </a:t>
                </a:r>
                <a:r>
                  <a:rPr lang="en-US" altLang="ko-KR" sz="1000" dirty="0" smtClean="0"/>
                  <a:t>         </a:t>
                </a:r>
              </a:p>
              <a:p>
                <a:r>
                  <a:rPr lang="en-US" altLang="ko-KR" sz="1000" dirty="0" smtClean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0" smtClean="0">
                        <a:latin typeface="Cambria Math" panose="02040503050406030204" pitchFamily="18" charset="0"/>
                      </a:rPr>
                      <m:t>seedbase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i="1" smtClean="0">
                            <a:solidFill>
                              <a:srgbClr val="3366FF"/>
                            </a:solidFill>
                            <a:latin typeface="Cambria Math" panose="02040503050406030204" pitchFamily="18" charset="0"/>
                          </a:rPr>
                          <m:t>𝑢𝑠𝑆𝑒𝑒𝑑𝑏𝑎𝑠𝑒</m:t>
                        </m:r>
                      </m:num>
                      <m:den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000" b="0" dirty="0" smtClean="0"/>
              </a:p>
              <a:p>
                <a:endParaRPr lang="en-US" altLang="ko-KR" sz="1000" dirty="0" smtClean="0"/>
              </a:p>
              <a:p>
                <a:r>
                  <a:rPr lang="en-US" altLang="ko-KR" sz="1000" dirty="0" smtClean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en-US" altLang="ko-KR" sz="1000" dirty="0" smtClean="0"/>
                  <a:t>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palm </a:t>
                </a:r>
                <a:r>
                  <a:rPr lang="ko-KR" altLang="en-US" sz="1000" dirty="0" smtClean="0">
                    <a:solidFill>
                      <a:srgbClr val="00B050"/>
                    </a:solidFill>
                  </a:rPr>
                  <a:t>영역 </a:t>
                </a:r>
                <a:r>
                  <a:rPr lang="en-US" altLang="ko-KR" sz="1000" dirty="0" smtClean="0">
                    <a:solidFill>
                      <a:srgbClr val="00B050"/>
                    </a:solidFill>
                  </a:rPr>
                  <a:t>x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</a:t>
                </a:r>
                <a:r>
                  <a:rPr lang="en-US" altLang="ko-KR" sz="1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𝑠𝑒𝑒𝑑𝑏𝑎𝑠𝑒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00" b="0" i="1" smtClean="0">
                        <a:solidFill>
                          <a:srgbClr val="3366FF"/>
                        </a:solidFill>
                        <a:latin typeface="Cambria Math" panose="02040503050406030204" pitchFamily="18" charset="0"/>
                      </a:rPr>
                      <m:t>𝑢𝑠𝑆𝑒𝑒𝑑𝑏𝑎𝑠𝑒</m:t>
                    </m:r>
                  </m:oMath>
                </a14:m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endParaRPr lang="en-US" altLang="ko-KR" sz="1000" dirty="0"/>
              </a:p>
              <a:p>
                <a:endParaRPr lang="en-US" altLang="ko-KR" sz="1000" dirty="0" smtClean="0"/>
              </a:p>
              <a:p>
                <a:endParaRPr lang="en-US" altLang="ko-KR" sz="1000" b="0" dirty="0" smtClean="0"/>
              </a:p>
              <a:p>
                <a:endParaRPr lang="en-US" altLang="ko-KR" sz="1000" b="0" dirty="0" smtClean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23" y="3681499"/>
                <a:ext cx="3879404" cy="2451697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4696860" y="5527616"/>
                <a:ext cx="5833200" cy="297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𝑇h𝑑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𝑆𝑒𝑒𝑑𝑏𝑎𝑠𝑒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𝑀𝑎𝑥𝑆𝑡𝑟𝑒𝑛𝑔𝑡h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𝑆𝑒𝑒𝑑𝑏𝑎𝑠𝑒</m:t>
                              </m:r>
                            </m:e>
                          </m: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000" b="0" i="1" smtClean="0">
                              <a:solidFill>
                                <a:srgbClr val="3366FF"/>
                              </a:solidFill>
                              <a:latin typeface="Cambria Math" panose="02040503050406030204" pitchFamily="18" charset="0"/>
                            </a:rPr>
                            <m:t>𝑆𝑒𝑒𝑑𝑆𝑙𝑜𝑝𝑒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60" y="5527616"/>
                <a:ext cx="5833200" cy="297646"/>
              </a:xfrm>
              <a:prstGeom prst="rect">
                <a:avLst/>
              </a:prstGeom>
              <a:blipFill rotWithShape="0">
                <a:blip r:embed="rId7"/>
                <a:stretch>
                  <a:fillRect t="-4082" b="-12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8371326" y="2872208"/>
            <a:ext cx="203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Original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367821" y="2129299"/>
                <a:ext cx="21582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𝑠𝑒𝑒𝑑𝑏𝑎𝑠𝑒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solidFill>
                            <a:srgbClr val="3366FF"/>
                          </a:solidFill>
                          <a:latin typeface="Cambria Math" panose="02040503050406030204" pitchFamily="18" charset="0"/>
                        </a:rPr>
                        <m:t>𝑢𝑠𝑆𝑒𝑒𝑑𝑏𝑎𝑠𝑒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21" y="2129299"/>
                <a:ext cx="2158283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5687474" y="3286932"/>
            <a:ext cx="2919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Pseudo code of Adaptive </a:t>
            </a:r>
            <a:r>
              <a:rPr lang="en-US" altLang="ko-KR" sz="1000" dirty="0" err="1" smtClean="0"/>
              <a:t>Seedbase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5111705" y="2122726"/>
            <a:ext cx="4521814" cy="21098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Search Valid Area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Overview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라벨 탐색 및 데이터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MaxDelta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MaxPos</a:t>
            </a:r>
            <a:r>
              <a:rPr lang="en-US" altLang="ko-KR" sz="1600" dirty="0" smtClean="0"/>
              <a:t>, Cell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4 Stage</a:t>
            </a:r>
            <a:r>
              <a:rPr lang="ko-KR" altLang="en-US" sz="1600" dirty="0" smtClean="0"/>
              <a:t>로 구성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Fast / Original Search </a:t>
            </a:r>
            <a:r>
              <a:rPr lang="ko-KR" altLang="en-US" sz="1600" dirty="0" smtClean="0"/>
              <a:t>선택가능</a:t>
            </a:r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88504" y="2122726"/>
            <a:ext cx="4291820" cy="3970570"/>
            <a:chOff x="627989" y="2162112"/>
            <a:chExt cx="3892963" cy="3279091"/>
          </a:xfrm>
        </p:grpSpPr>
        <p:grpSp>
          <p:nvGrpSpPr>
            <p:cNvPr id="7" name="그룹 6"/>
            <p:cNvGrpSpPr/>
            <p:nvPr/>
          </p:nvGrpSpPr>
          <p:grpSpPr>
            <a:xfrm>
              <a:off x="627989" y="2162112"/>
              <a:ext cx="3892963" cy="3279091"/>
              <a:chOff x="634881" y="1853325"/>
              <a:chExt cx="3892963" cy="327909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34881" y="1853325"/>
                <a:ext cx="3892963" cy="327909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001847" y="2256368"/>
                <a:ext cx="1714037" cy="3372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Search Valid Area Flow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935465" y="2773299"/>
                <a:ext cx="1846802" cy="2227668"/>
                <a:chOff x="1079481" y="2701291"/>
                <a:chExt cx="1846802" cy="2227668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1079481" y="2701291"/>
                  <a:ext cx="1846802" cy="1614370"/>
                  <a:chOff x="6197016" y="940397"/>
                  <a:chExt cx="1590752" cy="1727469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6197016" y="2235818"/>
                    <a:ext cx="1590752" cy="43204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Stage 3</a:t>
                    </a:r>
                    <a:endParaRPr lang="ko-KR" altLang="en-US" sz="1000" dirty="0"/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197016" y="940397"/>
                    <a:ext cx="1590752" cy="43204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Stage 1</a:t>
                    </a:r>
                    <a:endParaRPr lang="ko-KR" altLang="en-US" sz="1000" dirty="0"/>
                  </a:p>
                </p:txBody>
              </p:sp>
              <p:cxnSp>
                <p:nvCxnSpPr>
                  <p:cNvPr id="36" name="직선 화살표 연결선 35"/>
                  <p:cNvCxnSpPr>
                    <a:stCxn id="35" idx="2"/>
                  </p:cNvCxnSpPr>
                  <p:nvPr/>
                </p:nvCxnSpPr>
                <p:spPr>
                  <a:xfrm>
                    <a:off x="6992392" y="1372445"/>
                    <a:ext cx="1" cy="23041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97016" y="1579554"/>
                    <a:ext cx="1590752" cy="43204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/>
                      <a:t>Stage 2</a:t>
                    </a:r>
                    <a:endParaRPr lang="ko-KR" altLang="en-US" sz="1000" dirty="0"/>
                  </a:p>
                </p:txBody>
              </p:sp>
              <p:cxnSp>
                <p:nvCxnSpPr>
                  <p:cNvPr id="38" name="직선 화살표 연결선 37"/>
                  <p:cNvCxnSpPr/>
                  <p:nvPr/>
                </p:nvCxnSpPr>
                <p:spPr>
                  <a:xfrm>
                    <a:off x="6996209" y="2035160"/>
                    <a:ext cx="1" cy="23041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직사각형 41"/>
                <p:cNvSpPr/>
                <p:nvPr/>
              </p:nvSpPr>
              <p:spPr>
                <a:xfrm>
                  <a:off x="1079481" y="4525198"/>
                  <a:ext cx="1846802" cy="40376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/>
                    <a:t>Stage 4</a:t>
                  </a:r>
                  <a:endParaRPr lang="ko-KR" altLang="en-US" sz="1000" dirty="0"/>
                </a:p>
              </p:txBody>
            </p:sp>
            <p:cxnSp>
              <p:nvCxnSpPr>
                <p:cNvPr id="43" name="직선 화살표 연결선 42"/>
                <p:cNvCxnSpPr/>
                <p:nvPr/>
              </p:nvCxnSpPr>
              <p:spPr>
                <a:xfrm>
                  <a:off x="2007313" y="4337677"/>
                  <a:ext cx="1" cy="215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3085154" y="3183172"/>
              <a:ext cx="1288352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1</a:t>
              </a:r>
              <a:r>
                <a:rPr lang="en-US" altLang="ko-KR" sz="800" baseline="30000" dirty="0" smtClean="0">
                  <a:latin typeface="+mn-ea"/>
                </a:rPr>
                <a:t>st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 smtClean="0">
                  <a:latin typeface="+mn-ea"/>
                </a:rPr>
                <a:t>라벨 </a:t>
              </a:r>
              <a:r>
                <a:rPr lang="en-US" altLang="ko-KR" sz="800" dirty="0" smtClean="0">
                  <a:latin typeface="+mn-ea"/>
                </a:rPr>
                <a:t>Scan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85154" y="3780483"/>
              <a:ext cx="1288352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atin typeface="+mn-ea"/>
                </a:rPr>
                <a:t>Eq</a:t>
              </a:r>
              <a:r>
                <a:rPr lang="en-US" altLang="ko-KR" sz="800" dirty="0" smtClean="0">
                  <a:latin typeface="+mn-ea"/>
                </a:rPr>
                <a:t> Table </a:t>
              </a:r>
              <a:r>
                <a:rPr lang="ko-KR" altLang="en-US" sz="800" dirty="0" smtClean="0">
                  <a:latin typeface="+mn-ea"/>
                </a:rPr>
                <a:t>정리 </a:t>
              </a:r>
              <a:r>
                <a:rPr lang="en-US" altLang="ko-KR" sz="800" dirty="0" smtClean="0">
                  <a:latin typeface="+mn-ea"/>
                </a:rPr>
                <a:t>1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96611" y="4393780"/>
              <a:ext cx="1288352" cy="21544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err="1" smtClean="0">
                  <a:latin typeface="+mn-ea"/>
                </a:rPr>
                <a:t>Eq</a:t>
              </a:r>
              <a:r>
                <a:rPr lang="en-US" altLang="ko-KR" sz="800" dirty="0" smtClean="0">
                  <a:latin typeface="+mn-ea"/>
                </a:rPr>
                <a:t> Table </a:t>
              </a:r>
              <a:r>
                <a:rPr lang="ko-KR" altLang="en-US" sz="800" dirty="0" smtClean="0">
                  <a:latin typeface="+mn-ea"/>
                </a:rPr>
                <a:t>정리 </a:t>
              </a:r>
              <a:r>
                <a:rPr lang="en-US" altLang="ko-KR" sz="800" dirty="0" smtClean="0">
                  <a:latin typeface="+mn-ea"/>
                </a:rPr>
                <a:t>2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85154" y="5007078"/>
              <a:ext cx="1288352" cy="17792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2</a:t>
              </a:r>
              <a:r>
                <a:rPr lang="en-US" altLang="ko-KR" sz="800" baseline="30000" dirty="0" smtClean="0">
                  <a:latin typeface="+mn-ea"/>
                </a:rPr>
                <a:t>nd</a:t>
              </a:r>
              <a:r>
                <a:rPr lang="en-US" altLang="ko-KR" sz="800" dirty="0" smtClean="0">
                  <a:latin typeface="+mn-ea"/>
                </a:rPr>
                <a:t> </a:t>
              </a:r>
              <a:r>
                <a:rPr lang="ko-KR" altLang="en-US" sz="800" dirty="0" smtClean="0">
                  <a:latin typeface="+mn-ea"/>
                </a:rPr>
                <a:t>라벨 </a:t>
              </a:r>
              <a:r>
                <a:rPr lang="en-US" altLang="ko-KR" sz="800" dirty="0" smtClean="0">
                  <a:latin typeface="+mn-ea"/>
                </a:rPr>
                <a:t>Scan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626887" y="2212483"/>
            <a:ext cx="1889814" cy="1733410"/>
            <a:chOff x="5751911" y="3281779"/>
            <a:chExt cx="3168352" cy="2779952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14795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654399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6940043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336087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7732131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812817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852421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14795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54399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6940043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7336087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7732131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12817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852421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14795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654399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6940043" y="4477555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7336087" y="4477555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7732131" y="4477555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812817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852421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614795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543999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6940043" y="4873599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7336087" y="4873599"/>
              <a:ext cx="396044" cy="3960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7732131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812817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8524219" y="4873599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ea typeface="굴림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614795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654399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6940043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7336087" y="5269643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7732131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12817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852421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614795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54399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6940043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336087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7732131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812817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852421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614795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654399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6940043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7336087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1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3</a:t>
              </a:r>
              <a:endParaRPr kumimoji="1" lang="ko-KR" altLang="en-US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7732131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812817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852421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5751911" y="368546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5751911" y="4081511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751911" y="4477555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751911" y="487359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1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3</a:t>
              </a:r>
              <a:endParaRPr kumimoji="1" lang="ko-KR" altLang="en-US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751911" y="5269643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751911" y="566568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40585" y="2212483"/>
            <a:ext cx="1889814" cy="1733410"/>
            <a:chOff x="5751911" y="3281779"/>
            <a:chExt cx="3168352" cy="2779952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14795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654399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6940043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7336087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7732131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812817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852421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614795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654399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6940043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7336087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7732131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812817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852421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14795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654399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6940043" y="4477555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7336087" y="4477556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7732131" y="4477555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812817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852421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614795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6543999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6940043" y="4873599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7336087" y="4873599"/>
              <a:ext cx="396044" cy="3960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7732131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812817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8524219" y="4873599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14795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54399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6940043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7336087" y="5269643"/>
              <a:ext cx="396044" cy="3960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ea typeface="굴림" pitchFamily="50" charset="-127"/>
                </a:rPr>
                <a:t>*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7732131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812817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852421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b="1" dirty="0" smtClean="0"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614795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54399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6940043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7336087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7732131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812817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852421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X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14795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654399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6940043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336087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1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3</a:t>
              </a:r>
              <a:endParaRPr kumimoji="1" lang="ko-KR" altLang="en-US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7732131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812817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852421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751911" y="368546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0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751911" y="4081511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1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51911" y="4477555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5751911" y="487359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1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3</a:t>
              </a:r>
              <a:endParaRPr kumimoji="1" lang="ko-KR" altLang="en-US" sz="900" b="1" i="1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751911" y="5269643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5751911" y="566568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effectLst/>
                  <a:ea typeface="굴림" pitchFamily="50" charset="-127"/>
                </a:rPr>
                <a:t>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effectLst/>
                <a:ea typeface="굴림" pitchFamily="50" charset="-127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916307" y="3986338"/>
            <a:ext cx="586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Before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8396863" y="3986338"/>
            <a:ext cx="586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After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097643" y="4475531"/>
            <a:ext cx="4535876" cy="1617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27745" y="4605898"/>
            <a:ext cx="4275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ex) Label index = 1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인경우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ValidRect</a:t>
            </a:r>
            <a:r>
              <a:rPr lang="en-US" altLang="ko-KR" sz="1000" dirty="0" smtClean="0"/>
              <a:t>[Label index] 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rs</a:t>
            </a:r>
            <a:r>
              <a:rPr lang="en-US" altLang="ko-KR" sz="1000" dirty="0" smtClean="0"/>
              <a:t>, re, </a:t>
            </a:r>
            <a:r>
              <a:rPr lang="en-US" altLang="ko-KR" sz="1000" dirty="0" err="1" smtClean="0"/>
              <a:t>cs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ce</a:t>
            </a:r>
            <a:r>
              <a:rPr lang="en-US" altLang="ko-KR" sz="1000" dirty="0" smtClean="0"/>
              <a:t>) = (2, 4, 2, 4)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MaxVal</a:t>
            </a:r>
            <a:r>
              <a:rPr lang="en-US" altLang="ko-KR" sz="1000" dirty="0" smtClean="0"/>
              <a:t>[Label index] - (</a:t>
            </a:r>
            <a:r>
              <a:rPr lang="en-US" altLang="ko-KR" sz="1000" dirty="0" err="1" smtClean="0"/>
              <a:t>MaxVal</a:t>
            </a:r>
            <a:r>
              <a:rPr lang="en-US" altLang="ko-KR" sz="1000" dirty="0" smtClean="0"/>
              <a:t>) = Max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MaxPos</a:t>
            </a:r>
            <a:r>
              <a:rPr lang="en-US" altLang="ko-KR" sz="1000" dirty="0" smtClean="0"/>
              <a:t>[Label index] – (r, c) = (3, 3)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ValidCellCnt</a:t>
            </a:r>
            <a:r>
              <a:rPr lang="en-US" altLang="ko-KR" sz="1000" dirty="0" smtClean="0"/>
              <a:t>[Label index] – (Cell </a:t>
            </a:r>
            <a:r>
              <a:rPr lang="ko-KR" altLang="en-US" sz="1000" dirty="0" smtClean="0"/>
              <a:t>개수</a:t>
            </a:r>
            <a:r>
              <a:rPr lang="en-US" altLang="ko-KR" sz="1000" dirty="0" smtClean="0"/>
              <a:t>) = 6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85491" y="3205045"/>
            <a:ext cx="236227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Max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75" name="아래쪽 화살표 174"/>
          <p:cNvSpPr/>
          <p:nvPr/>
        </p:nvSpPr>
        <p:spPr>
          <a:xfrm rot="16200000">
            <a:off x="7306870" y="3023609"/>
            <a:ext cx="217533" cy="29950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TextBox 1173"/>
          <p:cNvSpPr txBox="1"/>
          <p:nvPr/>
        </p:nvSpPr>
        <p:spPr>
          <a:xfrm>
            <a:off x="418602" y="1717600"/>
            <a:ext cx="8782870" cy="23490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86" name="TextBox 1185"/>
          <p:cNvSpPr txBox="1"/>
          <p:nvPr/>
        </p:nvSpPr>
        <p:spPr>
          <a:xfrm>
            <a:off x="3094191" y="4256024"/>
            <a:ext cx="6107282" cy="21253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77" name="TextBox 1176"/>
          <p:cNvSpPr txBox="1"/>
          <p:nvPr/>
        </p:nvSpPr>
        <p:spPr>
          <a:xfrm>
            <a:off x="412303" y="4256024"/>
            <a:ext cx="2414204" cy="21253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Search Valid Area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Stage 1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스캔</a:t>
            </a:r>
            <a:endParaRPr lang="en-US" altLang="ko-KR" sz="1600" dirty="0" smtClean="0"/>
          </a:p>
        </p:txBody>
      </p:sp>
      <p:sp>
        <p:nvSpPr>
          <p:cNvPr id="921" name="아래쪽 화살표 920"/>
          <p:cNvSpPr/>
          <p:nvPr/>
        </p:nvSpPr>
        <p:spPr>
          <a:xfrm rot="16200000">
            <a:off x="4535583" y="1791295"/>
            <a:ext cx="412131" cy="15695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0" name="그룹 1159"/>
          <p:cNvGrpSpPr/>
          <p:nvPr/>
        </p:nvGrpSpPr>
        <p:grpSpPr>
          <a:xfrm>
            <a:off x="704528" y="1871052"/>
            <a:ext cx="3048043" cy="2088232"/>
            <a:chOff x="704528" y="1871052"/>
            <a:chExt cx="3048043" cy="2088232"/>
          </a:xfrm>
        </p:grpSpPr>
        <p:grpSp>
          <p:nvGrpSpPr>
            <p:cNvPr id="1154" name="그룹 1153"/>
            <p:cNvGrpSpPr/>
            <p:nvPr/>
          </p:nvGrpSpPr>
          <p:grpSpPr>
            <a:xfrm>
              <a:off x="704528" y="1871052"/>
              <a:ext cx="3048043" cy="2088232"/>
              <a:chOff x="704528" y="1871052"/>
              <a:chExt cx="3048043" cy="2088232"/>
            </a:xfrm>
          </p:grpSpPr>
          <p:grpSp>
            <p:nvGrpSpPr>
              <p:cNvPr id="726" name="그룹 725"/>
              <p:cNvGrpSpPr/>
              <p:nvPr/>
            </p:nvGrpSpPr>
            <p:grpSpPr>
              <a:xfrm>
                <a:off x="704528" y="1871052"/>
                <a:ext cx="2448271" cy="2088232"/>
                <a:chOff x="295028" y="2132856"/>
                <a:chExt cx="4284881" cy="3715668"/>
              </a:xfrm>
            </p:grpSpPr>
            <p:sp>
              <p:nvSpPr>
                <p:cNvPr id="727" name="직사각형 726"/>
                <p:cNvSpPr/>
                <p:nvPr/>
              </p:nvSpPr>
              <p:spPr bwMode="auto">
                <a:xfrm>
                  <a:off x="580561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28" name="직사각형 727"/>
                <p:cNvSpPr/>
                <p:nvPr/>
              </p:nvSpPr>
              <p:spPr bwMode="auto">
                <a:xfrm>
                  <a:off x="8660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29" name="직사각형 728"/>
                <p:cNvSpPr/>
                <p:nvPr/>
              </p:nvSpPr>
              <p:spPr bwMode="auto">
                <a:xfrm>
                  <a:off x="11516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0" name="직사각형 729"/>
                <p:cNvSpPr/>
                <p:nvPr/>
              </p:nvSpPr>
              <p:spPr bwMode="auto">
                <a:xfrm>
                  <a:off x="14371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1" name="직사각형 730"/>
                <p:cNvSpPr/>
                <p:nvPr/>
              </p:nvSpPr>
              <p:spPr bwMode="auto">
                <a:xfrm>
                  <a:off x="17226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2" name="직사각형 731"/>
                <p:cNvSpPr/>
                <p:nvPr/>
              </p:nvSpPr>
              <p:spPr bwMode="auto">
                <a:xfrm>
                  <a:off x="20082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3" name="직사각형 732"/>
                <p:cNvSpPr/>
                <p:nvPr/>
              </p:nvSpPr>
              <p:spPr bwMode="auto">
                <a:xfrm>
                  <a:off x="22937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4" name="직사각형 733"/>
                <p:cNvSpPr/>
                <p:nvPr/>
              </p:nvSpPr>
              <p:spPr bwMode="auto">
                <a:xfrm>
                  <a:off x="580561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5" name="직사각형 734"/>
                <p:cNvSpPr/>
                <p:nvPr/>
              </p:nvSpPr>
              <p:spPr bwMode="auto">
                <a:xfrm>
                  <a:off x="86609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6" name="직사각형 735"/>
                <p:cNvSpPr/>
                <p:nvPr/>
              </p:nvSpPr>
              <p:spPr bwMode="auto">
                <a:xfrm>
                  <a:off x="11516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7" name="직사각형 736"/>
                <p:cNvSpPr/>
                <p:nvPr/>
              </p:nvSpPr>
              <p:spPr bwMode="auto">
                <a:xfrm>
                  <a:off x="14371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8" name="직사각형 737"/>
                <p:cNvSpPr/>
                <p:nvPr/>
              </p:nvSpPr>
              <p:spPr bwMode="auto">
                <a:xfrm>
                  <a:off x="1722695" y="27094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9" name="직사각형 738"/>
                <p:cNvSpPr/>
                <p:nvPr/>
              </p:nvSpPr>
              <p:spPr bwMode="auto">
                <a:xfrm>
                  <a:off x="20082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0" name="직사각형 739"/>
                <p:cNvSpPr/>
                <p:nvPr/>
              </p:nvSpPr>
              <p:spPr bwMode="auto">
                <a:xfrm>
                  <a:off x="22937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1" name="직사각형 740"/>
                <p:cNvSpPr/>
                <p:nvPr/>
              </p:nvSpPr>
              <p:spPr bwMode="auto">
                <a:xfrm>
                  <a:off x="580561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2" name="직사각형 741"/>
                <p:cNvSpPr/>
                <p:nvPr/>
              </p:nvSpPr>
              <p:spPr bwMode="auto">
                <a:xfrm>
                  <a:off x="8660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3" name="직사각형 742"/>
                <p:cNvSpPr/>
                <p:nvPr/>
              </p:nvSpPr>
              <p:spPr bwMode="auto">
                <a:xfrm>
                  <a:off x="1151628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4" name="직사각형 743"/>
                <p:cNvSpPr/>
                <p:nvPr/>
              </p:nvSpPr>
              <p:spPr bwMode="auto">
                <a:xfrm>
                  <a:off x="1437162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5" name="직사각형 744"/>
                <p:cNvSpPr/>
                <p:nvPr/>
              </p:nvSpPr>
              <p:spPr bwMode="auto">
                <a:xfrm>
                  <a:off x="17226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6" name="직사각형 745"/>
                <p:cNvSpPr/>
                <p:nvPr/>
              </p:nvSpPr>
              <p:spPr bwMode="auto">
                <a:xfrm>
                  <a:off x="20082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7" name="직사각형 746"/>
                <p:cNvSpPr/>
                <p:nvPr/>
              </p:nvSpPr>
              <p:spPr bwMode="auto">
                <a:xfrm>
                  <a:off x="229376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8" name="직사각형 747"/>
                <p:cNvSpPr/>
                <p:nvPr/>
              </p:nvSpPr>
              <p:spPr bwMode="auto">
                <a:xfrm>
                  <a:off x="580561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9" name="직사각형 748"/>
                <p:cNvSpPr/>
                <p:nvPr/>
              </p:nvSpPr>
              <p:spPr bwMode="auto">
                <a:xfrm>
                  <a:off x="8660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0" name="직사각형 749"/>
                <p:cNvSpPr/>
                <p:nvPr/>
              </p:nvSpPr>
              <p:spPr bwMode="auto">
                <a:xfrm>
                  <a:off x="11516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1" name="직사각형 750"/>
                <p:cNvSpPr/>
                <p:nvPr/>
              </p:nvSpPr>
              <p:spPr bwMode="auto">
                <a:xfrm>
                  <a:off x="143716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2" name="직사각형 751"/>
                <p:cNvSpPr/>
                <p:nvPr/>
              </p:nvSpPr>
              <p:spPr bwMode="auto">
                <a:xfrm>
                  <a:off x="17226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3" name="직사각형 752"/>
                <p:cNvSpPr/>
                <p:nvPr/>
              </p:nvSpPr>
              <p:spPr bwMode="auto">
                <a:xfrm>
                  <a:off x="20082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4" name="직사각형 753"/>
                <p:cNvSpPr/>
                <p:nvPr/>
              </p:nvSpPr>
              <p:spPr bwMode="auto">
                <a:xfrm>
                  <a:off x="2293762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5" name="직사각형 754"/>
                <p:cNvSpPr/>
                <p:nvPr/>
              </p:nvSpPr>
              <p:spPr bwMode="auto">
                <a:xfrm>
                  <a:off x="580561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6" name="직사각형 755"/>
                <p:cNvSpPr/>
                <p:nvPr/>
              </p:nvSpPr>
              <p:spPr bwMode="auto">
                <a:xfrm>
                  <a:off x="8660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7" name="직사각형 756"/>
                <p:cNvSpPr/>
                <p:nvPr/>
              </p:nvSpPr>
              <p:spPr bwMode="auto">
                <a:xfrm>
                  <a:off x="11516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8" name="직사각형 757"/>
                <p:cNvSpPr/>
                <p:nvPr/>
              </p:nvSpPr>
              <p:spPr bwMode="auto">
                <a:xfrm>
                  <a:off x="14371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9" name="직사각형 758"/>
                <p:cNvSpPr/>
                <p:nvPr/>
              </p:nvSpPr>
              <p:spPr bwMode="auto">
                <a:xfrm>
                  <a:off x="17226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0" name="직사각형 759"/>
                <p:cNvSpPr/>
                <p:nvPr/>
              </p:nvSpPr>
              <p:spPr bwMode="auto">
                <a:xfrm>
                  <a:off x="20082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1" name="직사각형 760"/>
                <p:cNvSpPr/>
                <p:nvPr/>
              </p:nvSpPr>
              <p:spPr bwMode="auto">
                <a:xfrm>
                  <a:off x="22937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2" name="직사각형 761"/>
                <p:cNvSpPr/>
                <p:nvPr/>
              </p:nvSpPr>
              <p:spPr bwMode="auto">
                <a:xfrm>
                  <a:off x="580561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3" name="직사각형 762"/>
                <p:cNvSpPr/>
                <p:nvPr/>
              </p:nvSpPr>
              <p:spPr bwMode="auto">
                <a:xfrm>
                  <a:off x="866095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4" name="직사각형 763"/>
                <p:cNvSpPr/>
                <p:nvPr/>
              </p:nvSpPr>
              <p:spPr bwMode="auto">
                <a:xfrm>
                  <a:off x="11516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5" name="직사각형 764"/>
                <p:cNvSpPr/>
                <p:nvPr/>
              </p:nvSpPr>
              <p:spPr bwMode="auto">
                <a:xfrm>
                  <a:off x="143716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6" name="직사각형 765"/>
                <p:cNvSpPr/>
                <p:nvPr/>
              </p:nvSpPr>
              <p:spPr bwMode="auto">
                <a:xfrm>
                  <a:off x="172269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7" name="직사각형 766"/>
                <p:cNvSpPr/>
                <p:nvPr/>
              </p:nvSpPr>
              <p:spPr bwMode="auto">
                <a:xfrm>
                  <a:off x="2008228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8" name="직사각형 767"/>
                <p:cNvSpPr/>
                <p:nvPr/>
              </p:nvSpPr>
              <p:spPr bwMode="auto">
                <a:xfrm>
                  <a:off x="229376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9" name="직사각형 768"/>
                <p:cNvSpPr/>
                <p:nvPr/>
              </p:nvSpPr>
              <p:spPr bwMode="auto">
                <a:xfrm>
                  <a:off x="580561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0" name="직사각형 769"/>
                <p:cNvSpPr/>
                <p:nvPr/>
              </p:nvSpPr>
              <p:spPr bwMode="auto">
                <a:xfrm>
                  <a:off x="8660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1" name="직사각형 770"/>
                <p:cNvSpPr/>
                <p:nvPr/>
              </p:nvSpPr>
              <p:spPr bwMode="auto">
                <a:xfrm>
                  <a:off x="11516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2" name="직사각형 771"/>
                <p:cNvSpPr/>
                <p:nvPr/>
              </p:nvSpPr>
              <p:spPr bwMode="auto">
                <a:xfrm>
                  <a:off x="14371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3" name="직사각형 772"/>
                <p:cNvSpPr/>
                <p:nvPr/>
              </p:nvSpPr>
              <p:spPr bwMode="auto">
                <a:xfrm>
                  <a:off x="17226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4" name="직사각형 773"/>
                <p:cNvSpPr/>
                <p:nvPr/>
              </p:nvSpPr>
              <p:spPr bwMode="auto">
                <a:xfrm>
                  <a:off x="20082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5" name="직사각형 774"/>
                <p:cNvSpPr/>
                <p:nvPr/>
              </p:nvSpPr>
              <p:spPr bwMode="auto">
                <a:xfrm>
                  <a:off x="22937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6" name="직사각형 775"/>
                <p:cNvSpPr/>
                <p:nvPr/>
              </p:nvSpPr>
              <p:spPr bwMode="auto">
                <a:xfrm>
                  <a:off x="2950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7" name="직사각형 776"/>
                <p:cNvSpPr/>
                <p:nvPr/>
              </p:nvSpPr>
              <p:spPr bwMode="auto">
                <a:xfrm>
                  <a:off x="2950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8" name="직사각형 777"/>
                <p:cNvSpPr/>
                <p:nvPr/>
              </p:nvSpPr>
              <p:spPr bwMode="auto">
                <a:xfrm>
                  <a:off x="2950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9" name="직사각형 778"/>
                <p:cNvSpPr/>
                <p:nvPr/>
              </p:nvSpPr>
              <p:spPr bwMode="auto">
                <a:xfrm>
                  <a:off x="2950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0" name="직사각형 779"/>
                <p:cNvSpPr/>
                <p:nvPr/>
              </p:nvSpPr>
              <p:spPr bwMode="auto">
                <a:xfrm>
                  <a:off x="2950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1" name="직사각형 780"/>
                <p:cNvSpPr/>
                <p:nvPr/>
              </p:nvSpPr>
              <p:spPr bwMode="auto">
                <a:xfrm>
                  <a:off x="2950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2" name="직사각형 781"/>
                <p:cNvSpPr/>
                <p:nvPr/>
              </p:nvSpPr>
              <p:spPr bwMode="auto">
                <a:xfrm>
                  <a:off x="25811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3" name="직사각형 782"/>
                <p:cNvSpPr/>
                <p:nvPr/>
              </p:nvSpPr>
              <p:spPr bwMode="auto">
                <a:xfrm>
                  <a:off x="28667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4" name="직사각형 783"/>
                <p:cNvSpPr/>
                <p:nvPr/>
              </p:nvSpPr>
              <p:spPr bwMode="auto">
                <a:xfrm>
                  <a:off x="31522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5" name="직사각형 784"/>
                <p:cNvSpPr/>
                <p:nvPr/>
              </p:nvSpPr>
              <p:spPr bwMode="auto">
                <a:xfrm>
                  <a:off x="34377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6" name="직사각형 785"/>
                <p:cNvSpPr/>
                <p:nvPr/>
              </p:nvSpPr>
              <p:spPr bwMode="auto">
                <a:xfrm>
                  <a:off x="37233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7" name="직사각형 786"/>
                <p:cNvSpPr/>
                <p:nvPr/>
              </p:nvSpPr>
              <p:spPr bwMode="auto">
                <a:xfrm>
                  <a:off x="40088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8" name="직사각형 787"/>
                <p:cNvSpPr/>
                <p:nvPr/>
              </p:nvSpPr>
              <p:spPr bwMode="auto">
                <a:xfrm>
                  <a:off x="4294376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9" name="직사각형 788"/>
                <p:cNvSpPr/>
                <p:nvPr/>
              </p:nvSpPr>
              <p:spPr bwMode="auto">
                <a:xfrm>
                  <a:off x="25811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0" name="직사각형 789"/>
                <p:cNvSpPr/>
                <p:nvPr/>
              </p:nvSpPr>
              <p:spPr bwMode="auto">
                <a:xfrm>
                  <a:off x="28667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1" name="직사각형 790"/>
                <p:cNvSpPr/>
                <p:nvPr/>
              </p:nvSpPr>
              <p:spPr bwMode="auto">
                <a:xfrm>
                  <a:off x="31522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2" name="직사각형 791"/>
                <p:cNvSpPr/>
                <p:nvPr/>
              </p:nvSpPr>
              <p:spPr bwMode="auto">
                <a:xfrm>
                  <a:off x="34377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3" name="직사각형 792"/>
                <p:cNvSpPr/>
                <p:nvPr/>
              </p:nvSpPr>
              <p:spPr bwMode="auto">
                <a:xfrm>
                  <a:off x="37233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4" name="직사각형 793"/>
                <p:cNvSpPr/>
                <p:nvPr/>
              </p:nvSpPr>
              <p:spPr bwMode="auto">
                <a:xfrm>
                  <a:off x="40088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5" name="직사각형 794"/>
                <p:cNvSpPr/>
                <p:nvPr/>
              </p:nvSpPr>
              <p:spPr bwMode="auto">
                <a:xfrm>
                  <a:off x="4294376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6" name="직사각형 795"/>
                <p:cNvSpPr/>
                <p:nvPr/>
              </p:nvSpPr>
              <p:spPr bwMode="auto">
                <a:xfrm>
                  <a:off x="25811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7" name="직사각형 796"/>
                <p:cNvSpPr/>
                <p:nvPr/>
              </p:nvSpPr>
              <p:spPr bwMode="auto">
                <a:xfrm>
                  <a:off x="28667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8" name="직사각형 797"/>
                <p:cNvSpPr/>
                <p:nvPr/>
              </p:nvSpPr>
              <p:spPr bwMode="auto">
                <a:xfrm>
                  <a:off x="31522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9" name="직사각형 798"/>
                <p:cNvSpPr/>
                <p:nvPr/>
              </p:nvSpPr>
              <p:spPr bwMode="auto">
                <a:xfrm>
                  <a:off x="34377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0" name="직사각형 799"/>
                <p:cNvSpPr/>
                <p:nvPr/>
              </p:nvSpPr>
              <p:spPr bwMode="auto">
                <a:xfrm>
                  <a:off x="37233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1" name="직사각형 800"/>
                <p:cNvSpPr/>
                <p:nvPr/>
              </p:nvSpPr>
              <p:spPr bwMode="auto">
                <a:xfrm>
                  <a:off x="40088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2" name="직사각형 801"/>
                <p:cNvSpPr/>
                <p:nvPr/>
              </p:nvSpPr>
              <p:spPr bwMode="auto">
                <a:xfrm>
                  <a:off x="4294376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3" name="직사각형 802"/>
                <p:cNvSpPr/>
                <p:nvPr/>
              </p:nvSpPr>
              <p:spPr bwMode="auto">
                <a:xfrm>
                  <a:off x="25811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4" name="직사각형 803"/>
                <p:cNvSpPr/>
                <p:nvPr/>
              </p:nvSpPr>
              <p:spPr bwMode="auto">
                <a:xfrm>
                  <a:off x="2866709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5" name="직사각형 804"/>
                <p:cNvSpPr/>
                <p:nvPr/>
              </p:nvSpPr>
              <p:spPr bwMode="auto">
                <a:xfrm>
                  <a:off x="31522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6" name="직사각형 805"/>
                <p:cNvSpPr/>
                <p:nvPr/>
              </p:nvSpPr>
              <p:spPr bwMode="auto">
                <a:xfrm>
                  <a:off x="34377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7" name="직사각형 806"/>
                <p:cNvSpPr/>
                <p:nvPr/>
              </p:nvSpPr>
              <p:spPr bwMode="auto">
                <a:xfrm>
                  <a:off x="3723309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8" name="직사각형 807"/>
                <p:cNvSpPr/>
                <p:nvPr/>
              </p:nvSpPr>
              <p:spPr bwMode="auto">
                <a:xfrm>
                  <a:off x="40088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9" name="직사각형 808"/>
                <p:cNvSpPr/>
                <p:nvPr/>
              </p:nvSpPr>
              <p:spPr bwMode="auto">
                <a:xfrm>
                  <a:off x="4294376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0" name="직사각형 809"/>
                <p:cNvSpPr/>
                <p:nvPr/>
              </p:nvSpPr>
              <p:spPr bwMode="auto">
                <a:xfrm>
                  <a:off x="2581175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1" name="직사각형 810"/>
                <p:cNvSpPr/>
                <p:nvPr/>
              </p:nvSpPr>
              <p:spPr bwMode="auto">
                <a:xfrm>
                  <a:off x="2866709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2" name="직사각형 811"/>
                <p:cNvSpPr/>
                <p:nvPr/>
              </p:nvSpPr>
              <p:spPr bwMode="auto">
                <a:xfrm>
                  <a:off x="3152242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3" name="직사각형 812"/>
                <p:cNvSpPr/>
                <p:nvPr/>
              </p:nvSpPr>
              <p:spPr bwMode="auto">
                <a:xfrm>
                  <a:off x="343777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4" name="직사각형 813"/>
                <p:cNvSpPr/>
                <p:nvPr/>
              </p:nvSpPr>
              <p:spPr bwMode="auto">
                <a:xfrm>
                  <a:off x="3723309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5" name="직사각형 814"/>
                <p:cNvSpPr/>
                <p:nvPr/>
              </p:nvSpPr>
              <p:spPr bwMode="auto">
                <a:xfrm>
                  <a:off x="400884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6" name="직사각형 815"/>
                <p:cNvSpPr/>
                <p:nvPr/>
              </p:nvSpPr>
              <p:spPr bwMode="auto">
                <a:xfrm>
                  <a:off x="4294376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7" name="직사각형 816"/>
                <p:cNvSpPr/>
                <p:nvPr/>
              </p:nvSpPr>
              <p:spPr bwMode="auto">
                <a:xfrm>
                  <a:off x="25811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8" name="직사각형 817"/>
                <p:cNvSpPr/>
                <p:nvPr/>
              </p:nvSpPr>
              <p:spPr bwMode="auto">
                <a:xfrm>
                  <a:off x="2866709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9" name="직사각형 818"/>
                <p:cNvSpPr/>
                <p:nvPr/>
              </p:nvSpPr>
              <p:spPr bwMode="auto">
                <a:xfrm>
                  <a:off x="315224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0" name="직사각형 819"/>
                <p:cNvSpPr/>
                <p:nvPr/>
              </p:nvSpPr>
              <p:spPr bwMode="auto">
                <a:xfrm>
                  <a:off x="34377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1" name="직사각형 820"/>
                <p:cNvSpPr/>
                <p:nvPr/>
              </p:nvSpPr>
              <p:spPr bwMode="auto">
                <a:xfrm>
                  <a:off x="3723309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2" name="직사각형 821"/>
                <p:cNvSpPr/>
                <p:nvPr/>
              </p:nvSpPr>
              <p:spPr bwMode="auto">
                <a:xfrm>
                  <a:off x="400884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3" name="직사각형 822"/>
                <p:cNvSpPr/>
                <p:nvPr/>
              </p:nvSpPr>
              <p:spPr bwMode="auto">
                <a:xfrm>
                  <a:off x="4294376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4" name="직사각형 823"/>
                <p:cNvSpPr/>
                <p:nvPr/>
              </p:nvSpPr>
              <p:spPr bwMode="auto">
                <a:xfrm>
                  <a:off x="25811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5" name="직사각형 824"/>
                <p:cNvSpPr/>
                <p:nvPr/>
              </p:nvSpPr>
              <p:spPr bwMode="auto">
                <a:xfrm>
                  <a:off x="28667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6" name="직사각형 825"/>
                <p:cNvSpPr/>
                <p:nvPr/>
              </p:nvSpPr>
              <p:spPr bwMode="auto">
                <a:xfrm>
                  <a:off x="31522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7" name="직사각형 826"/>
                <p:cNvSpPr/>
                <p:nvPr/>
              </p:nvSpPr>
              <p:spPr bwMode="auto">
                <a:xfrm>
                  <a:off x="34377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8" name="직사각형 827"/>
                <p:cNvSpPr/>
                <p:nvPr/>
              </p:nvSpPr>
              <p:spPr bwMode="auto">
                <a:xfrm>
                  <a:off x="37233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9" name="직사각형 828"/>
                <p:cNvSpPr/>
                <p:nvPr/>
              </p:nvSpPr>
              <p:spPr bwMode="auto">
                <a:xfrm>
                  <a:off x="40088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0" name="직사각형 829"/>
                <p:cNvSpPr/>
                <p:nvPr/>
              </p:nvSpPr>
              <p:spPr bwMode="auto">
                <a:xfrm>
                  <a:off x="4294376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1" name="직사각형 830"/>
                <p:cNvSpPr/>
                <p:nvPr/>
              </p:nvSpPr>
              <p:spPr bwMode="auto">
                <a:xfrm>
                  <a:off x="580561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2" name="직사각형 831"/>
                <p:cNvSpPr/>
                <p:nvPr/>
              </p:nvSpPr>
              <p:spPr bwMode="auto">
                <a:xfrm>
                  <a:off x="8660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3" name="직사각형 832"/>
                <p:cNvSpPr/>
                <p:nvPr/>
              </p:nvSpPr>
              <p:spPr bwMode="auto">
                <a:xfrm>
                  <a:off x="11516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4" name="직사각형 833"/>
                <p:cNvSpPr/>
                <p:nvPr/>
              </p:nvSpPr>
              <p:spPr bwMode="auto">
                <a:xfrm>
                  <a:off x="14371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5" name="직사각형 834"/>
                <p:cNvSpPr/>
                <p:nvPr/>
              </p:nvSpPr>
              <p:spPr bwMode="auto">
                <a:xfrm>
                  <a:off x="17226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6" name="직사각형 835"/>
                <p:cNvSpPr/>
                <p:nvPr/>
              </p:nvSpPr>
              <p:spPr bwMode="auto">
                <a:xfrm>
                  <a:off x="20082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7" name="직사각형 836"/>
                <p:cNvSpPr/>
                <p:nvPr/>
              </p:nvSpPr>
              <p:spPr bwMode="auto">
                <a:xfrm>
                  <a:off x="22937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8" name="직사각형 837"/>
                <p:cNvSpPr/>
                <p:nvPr/>
              </p:nvSpPr>
              <p:spPr bwMode="auto">
                <a:xfrm>
                  <a:off x="580561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9" name="직사각형 838"/>
                <p:cNvSpPr/>
                <p:nvPr/>
              </p:nvSpPr>
              <p:spPr bwMode="auto">
                <a:xfrm>
                  <a:off x="8660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0" name="직사각형 839"/>
                <p:cNvSpPr/>
                <p:nvPr/>
              </p:nvSpPr>
              <p:spPr bwMode="auto">
                <a:xfrm>
                  <a:off x="11516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1" name="직사각형 840"/>
                <p:cNvSpPr/>
                <p:nvPr/>
              </p:nvSpPr>
              <p:spPr bwMode="auto">
                <a:xfrm>
                  <a:off x="14371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2" name="직사각형 841"/>
                <p:cNvSpPr/>
                <p:nvPr/>
              </p:nvSpPr>
              <p:spPr bwMode="auto">
                <a:xfrm>
                  <a:off x="17226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3" name="직사각형 842"/>
                <p:cNvSpPr/>
                <p:nvPr/>
              </p:nvSpPr>
              <p:spPr bwMode="auto">
                <a:xfrm>
                  <a:off x="20082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4" name="직사각형 843"/>
                <p:cNvSpPr/>
                <p:nvPr/>
              </p:nvSpPr>
              <p:spPr bwMode="auto">
                <a:xfrm>
                  <a:off x="22937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5" name="직사각형 844"/>
                <p:cNvSpPr/>
                <p:nvPr/>
              </p:nvSpPr>
              <p:spPr bwMode="auto">
                <a:xfrm>
                  <a:off x="580561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6" name="직사각형 845"/>
                <p:cNvSpPr/>
                <p:nvPr/>
              </p:nvSpPr>
              <p:spPr bwMode="auto">
                <a:xfrm>
                  <a:off x="8660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7" name="직사각형 846"/>
                <p:cNvSpPr/>
                <p:nvPr/>
              </p:nvSpPr>
              <p:spPr bwMode="auto">
                <a:xfrm>
                  <a:off x="11516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8" name="직사각형 847"/>
                <p:cNvSpPr/>
                <p:nvPr/>
              </p:nvSpPr>
              <p:spPr bwMode="auto">
                <a:xfrm>
                  <a:off x="14371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9" name="직사각형 848"/>
                <p:cNvSpPr/>
                <p:nvPr/>
              </p:nvSpPr>
              <p:spPr bwMode="auto">
                <a:xfrm>
                  <a:off x="17226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0" name="직사각형 849"/>
                <p:cNvSpPr/>
                <p:nvPr/>
              </p:nvSpPr>
              <p:spPr bwMode="auto">
                <a:xfrm>
                  <a:off x="20082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1" name="직사각형 850"/>
                <p:cNvSpPr/>
                <p:nvPr/>
              </p:nvSpPr>
              <p:spPr bwMode="auto">
                <a:xfrm>
                  <a:off x="22937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2" name="직사각형 851"/>
                <p:cNvSpPr/>
                <p:nvPr/>
              </p:nvSpPr>
              <p:spPr bwMode="auto">
                <a:xfrm>
                  <a:off x="580561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3" name="직사각형 852"/>
                <p:cNvSpPr/>
                <p:nvPr/>
              </p:nvSpPr>
              <p:spPr bwMode="auto">
                <a:xfrm>
                  <a:off x="8660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4" name="직사각형 853"/>
                <p:cNvSpPr/>
                <p:nvPr/>
              </p:nvSpPr>
              <p:spPr bwMode="auto">
                <a:xfrm>
                  <a:off x="11516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5" name="직사각형 854"/>
                <p:cNvSpPr/>
                <p:nvPr/>
              </p:nvSpPr>
              <p:spPr bwMode="auto">
                <a:xfrm>
                  <a:off x="143716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6" name="직사각형 855"/>
                <p:cNvSpPr/>
                <p:nvPr/>
              </p:nvSpPr>
              <p:spPr bwMode="auto">
                <a:xfrm>
                  <a:off x="17226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7" name="직사각형 856"/>
                <p:cNvSpPr/>
                <p:nvPr/>
              </p:nvSpPr>
              <p:spPr bwMode="auto">
                <a:xfrm>
                  <a:off x="20082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8" name="직사각형 857"/>
                <p:cNvSpPr/>
                <p:nvPr/>
              </p:nvSpPr>
              <p:spPr bwMode="auto">
                <a:xfrm>
                  <a:off x="229376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9" name="직사각형 858"/>
                <p:cNvSpPr/>
                <p:nvPr/>
              </p:nvSpPr>
              <p:spPr bwMode="auto">
                <a:xfrm>
                  <a:off x="580561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0" name="직사각형 859"/>
                <p:cNvSpPr/>
                <p:nvPr/>
              </p:nvSpPr>
              <p:spPr bwMode="auto">
                <a:xfrm>
                  <a:off x="8660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1" name="직사각형 860"/>
                <p:cNvSpPr/>
                <p:nvPr/>
              </p:nvSpPr>
              <p:spPr bwMode="auto">
                <a:xfrm>
                  <a:off x="11516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2" name="직사각형 861"/>
                <p:cNvSpPr/>
                <p:nvPr/>
              </p:nvSpPr>
              <p:spPr bwMode="auto">
                <a:xfrm>
                  <a:off x="14371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3" name="직사각형 862"/>
                <p:cNvSpPr/>
                <p:nvPr/>
              </p:nvSpPr>
              <p:spPr bwMode="auto">
                <a:xfrm>
                  <a:off x="17226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4" name="직사각형 863"/>
                <p:cNvSpPr/>
                <p:nvPr/>
              </p:nvSpPr>
              <p:spPr bwMode="auto">
                <a:xfrm>
                  <a:off x="20082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5" name="직사각형 864"/>
                <p:cNvSpPr/>
                <p:nvPr/>
              </p:nvSpPr>
              <p:spPr bwMode="auto">
                <a:xfrm>
                  <a:off x="22937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6" name="직사각형 865"/>
                <p:cNvSpPr/>
                <p:nvPr/>
              </p:nvSpPr>
              <p:spPr bwMode="auto">
                <a:xfrm>
                  <a:off x="580561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7" name="직사각형 866"/>
                <p:cNvSpPr/>
                <p:nvPr/>
              </p:nvSpPr>
              <p:spPr bwMode="auto">
                <a:xfrm>
                  <a:off x="8660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8" name="직사각형 867"/>
                <p:cNvSpPr/>
                <p:nvPr/>
              </p:nvSpPr>
              <p:spPr bwMode="auto">
                <a:xfrm>
                  <a:off x="11516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9" name="직사각형 868"/>
                <p:cNvSpPr/>
                <p:nvPr/>
              </p:nvSpPr>
              <p:spPr bwMode="auto">
                <a:xfrm>
                  <a:off x="14371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0" name="직사각형 869"/>
                <p:cNvSpPr/>
                <p:nvPr/>
              </p:nvSpPr>
              <p:spPr bwMode="auto">
                <a:xfrm>
                  <a:off x="17226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1" name="직사각형 870"/>
                <p:cNvSpPr/>
                <p:nvPr/>
              </p:nvSpPr>
              <p:spPr bwMode="auto">
                <a:xfrm>
                  <a:off x="20082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2" name="직사각형 871"/>
                <p:cNvSpPr/>
                <p:nvPr/>
              </p:nvSpPr>
              <p:spPr bwMode="auto">
                <a:xfrm>
                  <a:off x="22937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3" name="직사각형 872"/>
                <p:cNvSpPr/>
                <p:nvPr/>
              </p:nvSpPr>
              <p:spPr bwMode="auto">
                <a:xfrm>
                  <a:off x="2950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4" name="직사각형 873"/>
                <p:cNvSpPr/>
                <p:nvPr/>
              </p:nvSpPr>
              <p:spPr bwMode="auto">
                <a:xfrm>
                  <a:off x="2950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5" name="직사각형 874"/>
                <p:cNvSpPr/>
                <p:nvPr/>
              </p:nvSpPr>
              <p:spPr bwMode="auto">
                <a:xfrm>
                  <a:off x="2950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6" name="직사각형 875"/>
                <p:cNvSpPr/>
                <p:nvPr/>
              </p:nvSpPr>
              <p:spPr bwMode="auto">
                <a:xfrm>
                  <a:off x="2950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7" name="직사각형 876"/>
                <p:cNvSpPr/>
                <p:nvPr/>
              </p:nvSpPr>
              <p:spPr bwMode="auto">
                <a:xfrm>
                  <a:off x="2950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8" name="직사각형 877"/>
                <p:cNvSpPr/>
                <p:nvPr/>
              </p:nvSpPr>
              <p:spPr bwMode="auto">
                <a:xfrm>
                  <a:off x="2950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9" name="직사각형 878"/>
                <p:cNvSpPr/>
                <p:nvPr/>
              </p:nvSpPr>
              <p:spPr bwMode="auto">
                <a:xfrm>
                  <a:off x="25811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0" name="직사각형 879"/>
                <p:cNvSpPr/>
                <p:nvPr/>
              </p:nvSpPr>
              <p:spPr bwMode="auto">
                <a:xfrm>
                  <a:off x="2866709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1" name="직사각형 880"/>
                <p:cNvSpPr/>
                <p:nvPr/>
              </p:nvSpPr>
              <p:spPr bwMode="auto">
                <a:xfrm>
                  <a:off x="3152242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2" name="직사각형 881"/>
                <p:cNvSpPr/>
                <p:nvPr/>
              </p:nvSpPr>
              <p:spPr bwMode="auto">
                <a:xfrm>
                  <a:off x="34377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3" name="직사각형 882"/>
                <p:cNvSpPr/>
                <p:nvPr/>
              </p:nvSpPr>
              <p:spPr bwMode="auto">
                <a:xfrm>
                  <a:off x="3723309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4" name="직사각형 883"/>
                <p:cNvSpPr/>
                <p:nvPr/>
              </p:nvSpPr>
              <p:spPr bwMode="auto">
                <a:xfrm>
                  <a:off x="400884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5" name="직사각형 884"/>
                <p:cNvSpPr/>
                <p:nvPr/>
              </p:nvSpPr>
              <p:spPr bwMode="auto">
                <a:xfrm>
                  <a:off x="4294376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6" name="직사각형 885"/>
                <p:cNvSpPr/>
                <p:nvPr/>
              </p:nvSpPr>
              <p:spPr bwMode="auto">
                <a:xfrm>
                  <a:off x="25811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7" name="직사각형 886"/>
                <p:cNvSpPr/>
                <p:nvPr/>
              </p:nvSpPr>
              <p:spPr bwMode="auto">
                <a:xfrm>
                  <a:off x="28667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8" name="직사각형 887"/>
                <p:cNvSpPr/>
                <p:nvPr/>
              </p:nvSpPr>
              <p:spPr bwMode="auto">
                <a:xfrm>
                  <a:off x="31522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9" name="직사각형 888"/>
                <p:cNvSpPr/>
                <p:nvPr/>
              </p:nvSpPr>
              <p:spPr bwMode="auto">
                <a:xfrm>
                  <a:off x="34377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0" name="직사각형 889"/>
                <p:cNvSpPr/>
                <p:nvPr/>
              </p:nvSpPr>
              <p:spPr bwMode="auto">
                <a:xfrm>
                  <a:off x="37233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1" name="직사각형 890"/>
                <p:cNvSpPr/>
                <p:nvPr/>
              </p:nvSpPr>
              <p:spPr bwMode="auto">
                <a:xfrm>
                  <a:off x="40088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2" name="직사각형 891"/>
                <p:cNvSpPr/>
                <p:nvPr/>
              </p:nvSpPr>
              <p:spPr bwMode="auto">
                <a:xfrm>
                  <a:off x="4294376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3" name="직사각형 892"/>
                <p:cNvSpPr/>
                <p:nvPr/>
              </p:nvSpPr>
              <p:spPr bwMode="auto">
                <a:xfrm>
                  <a:off x="258117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4" name="직사각형 893"/>
                <p:cNvSpPr/>
                <p:nvPr/>
              </p:nvSpPr>
              <p:spPr bwMode="auto">
                <a:xfrm>
                  <a:off x="2866709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5" name="직사각형 894"/>
                <p:cNvSpPr/>
                <p:nvPr/>
              </p:nvSpPr>
              <p:spPr bwMode="auto">
                <a:xfrm>
                  <a:off x="3152242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6" name="직사각형 895"/>
                <p:cNvSpPr/>
                <p:nvPr/>
              </p:nvSpPr>
              <p:spPr bwMode="auto">
                <a:xfrm>
                  <a:off x="3437775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7" name="직사각형 896"/>
                <p:cNvSpPr/>
                <p:nvPr/>
              </p:nvSpPr>
              <p:spPr bwMode="auto">
                <a:xfrm>
                  <a:off x="3723309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8" name="직사각형 897"/>
                <p:cNvSpPr/>
                <p:nvPr/>
              </p:nvSpPr>
              <p:spPr bwMode="auto">
                <a:xfrm>
                  <a:off x="400884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9" name="직사각형 898"/>
                <p:cNvSpPr/>
                <p:nvPr/>
              </p:nvSpPr>
              <p:spPr bwMode="auto">
                <a:xfrm>
                  <a:off x="4294376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0" name="직사각형 899"/>
                <p:cNvSpPr/>
                <p:nvPr/>
              </p:nvSpPr>
              <p:spPr bwMode="auto">
                <a:xfrm>
                  <a:off x="25811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1" name="직사각형 900"/>
                <p:cNvSpPr/>
                <p:nvPr/>
              </p:nvSpPr>
              <p:spPr bwMode="auto">
                <a:xfrm>
                  <a:off x="2866709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2" name="직사각형 901"/>
                <p:cNvSpPr/>
                <p:nvPr/>
              </p:nvSpPr>
              <p:spPr bwMode="auto">
                <a:xfrm>
                  <a:off x="315224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3" name="직사각형 902"/>
                <p:cNvSpPr/>
                <p:nvPr/>
              </p:nvSpPr>
              <p:spPr bwMode="auto">
                <a:xfrm>
                  <a:off x="34377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4" name="직사각형 903"/>
                <p:cNvSpPr/>
                <p:nvPr/>
              </p:nvSpPr>
              <p:spPr bwMode="auto">
                <a:xfrm>
                  <a:off x="3723309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5" name="직사각형 904"/>
                <p:cNvSpPr/>
                <p:nvPr/>
              </p:nvSpPr>
              <p:spPr bwMode="auto">
                <a:xfrm>
                  <a:off x="400884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6" name="직사각형 905"/>
                <p:cNvSpPr/>
                <p:nvPr/>
              </p:nvSpPr>
              <p:spPr bwMode="auto">
                <a:xfrm>
                  <a:off x="4294376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7" name="직사각형 906"/>
                <p:cNvSpPr/>
                <p:nvPr/>
              </p:nvSpPr>
              <p:spPr bwMode="auto">
                <a:xfrm>
                  <a:off x="258117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8" name="직사각형 907"/>
                <p:cNvSpPr/>
                <p:nvPr/>
              </p:nvSpPr>
              <p:spPr bwMode="auto">
                <a:xfrm>
                  <a:off x="28667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9" name="직사각형 908"/>
                <p:cNvSpPr/>
                <p:nvPr/>
              </p:nvSpPr>
              <p:spPr bwMode="auto">
                <a:xfrm>
                  <a:off x="31522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0" name="직사각형 909"/>
                <p:cNvSpPr/>
                <p:nvPr/>
              </p:nvSpPr>
              <p:spPr bwMode="auto">
                <a:xfrm>
                  <a:off x="3437775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1" name="직사각형 910"/>
                <p:cNvSpPr/>
                <p:nvPr/>
              </p:nvSpPr>
              <p:spPr bwMode="auto">
                <a:xfrm>
                  <a:off x="37233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2" name="직사각형 911"/>
                <p:cNvSpPr/>
                <p:nvPr/>
              </p:nvSpPr>
              <p:spPr bwMode="auto">
                <a:xfrm>
                  <a:off x="40088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3" name="직사각형 912"/>
                <p:cNvSpPr/>
                <p:nvPr/>
              </p:nvSpPr>
              <p:spPr bwMode="auto">
                <a:xfrm>
                  <a:off x="4294376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4" name="직사각형 913"/>
                <p:cNvSpPr/>
                <p:nvPr/>
              </p:nvSpPr>
              <p:spPr bwMode="auto">
                <a:xfrm>
                  <a:off x="25811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5" name="직사각형 914"/>
                <p:cNvSpPr/>
                <p:nvPr/>
              </p:nvSpPr>
              <p:spPr bwMode="auto">
                <a:xfrm>
                  <a:off x="28667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6" name="직사각형 915"/>
                <p:cNvSpPr/>
                <p:nvPr/>
              </p:nvSpPr>
              <p:spPr bwMode="auto">
                <a:xfrm>
                  <a:off x="31522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7" name="직사각형 916"/>
                <p:cNvSpPr/>
                <p:nvPr/>
              </p:nvSpPr>
              <p:spPr bwMode="auto">
                <a:xfrm>
                  <a:off x="34377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8" name="직사각형 917"/>
                <p:cNvSpPr/>
                <p:nvPr/>
              </p:nvSpPr>
              <p:spPr bwMode="auto">
                <a:xfrm>
                  <a:off x="37233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9" name="직사각형 918"/>
                <p:cNvSpPr/>
                <p:nvPr/>
              </p:nvSpPr>
              <p:spPr bwMode="auto">
                <a:xfrm>
                  <a:off x="40088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20" name="직사각형 919"/>
                <p:cNvSpPr/>
                <p:nvPr/>
              </p:nvSpPr>
              <p:spPr bwMode="auto">
                <a:xfrm>
                  <a:off x="4294376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" name="그룹 3"/>
              <p:cNvGrpSpPr/>
              <p:nvPr/>
            </p:nvGrpSpPr>
            <p:grpSpPr>
              <a:xfrm>
                <a:off x="3368934" y="2034620"/>
                <a:ext cx="383637" cy="1924663"/>
                <a:chOff x="3368934" y="2034621"/>
                <a:chExt cx="326293" cy="1443248"/>
              </a:xfrm>
            </p:grpSpPr>
            <p:sp>
              <p:nvSpPr>
                <p:cNvPr id="1117" name="직사각형 1116"/>
                <p:cNvSpPr/>
                <p:nvPr/>
              </p:nvSpPr>
              <p:spPr bwMode="auto">
                <a:xfrm>
                  <a:off x="3368934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18" name="직사각형 1117"/>
                <p:cNvSpPr/>
                <p:nvPr/>
              </p:nvSpPr>
              <p:spPr bwMode="auto">
                <a:xfrm>
                  <a:off x="3532081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19" name="직사각형 1118"/>
                <p:cNvSpPr/>
                <p:nvPr/>
              </p:nvSpPr>
              <p:spPr bwMode="auto">
                <a:xfrm>
                  <a:off x="3368934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0" name="직사각형 1119"/>
                <p:cNvSpPr/>
                <p:nvPr/>
              </p:nvSpPr>
              <p:spPr bwMode="auto">
                <a:xfrm>
                  <a:off x="3532081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1" name="직사각형 1120"/>
                <p:cNvSpPr/>
                <p:nvPr/>
              </p:nvSpPr>
              <p:spPr bwMode="auto">
                <a:xfrm>
                  <a:off x="3368934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2" name="직사각형 1121"/>
                <p:cNvSpPr/>
                <p:nvPr/>
              </p:nvSpPr>
              <p:spPr bwMode="auto">
                <a:xfrm>
                  <a:off x="3532081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3" name="직사각형 1122"/>
                <p:cNvSpPr/>
                <p:nvPr/>
              </p:nvSpPr>
              <p:spPr bwMode="auto">
                <a:xfrm>
                  <a:off x="3368934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4" name="직사각형 1123"/>
                <p:cNvSpPr/>
                <p:nvPr/>
              </p:nvSpPr>
              <p:spPr bwMode="auto">
                <a:xfrm>
                  <a:off x="3532081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5" name="직사각형 1124"/>
                <p:cNvSpPr/>
                <p:nvPr/>
              </p:nvSpPr>
              <p:spPr bwMode="auto">
                <a:xfrm>
                  <a:off x="3368934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6" name="직사각형 1125"/>
                <p:cNvSpPr/>
                <p:nvPr/>
              </p:nvSpPr>
              <p:spPr bwMode="auto">
                <a:xfrm>
                  <a:off x="3532081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7" name="직사각형 1126"/>
                <p:cNvSpPr/>
                <p:nvPr/>
              </p:nvSpPr>
              <p:spPr bwMode="auto">
                <a:xfrm>
                  <a:off x="3368934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8" name="직사각형 1127"/>
                <p:cNvSpPr/>
                <p:nvPr/>
              </p:nvSpPr>
              <p:spPr bwMode="auto">
                <a:xfrm>
                  <a:off x="3532081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9" name="직사각형 1128"/>
                <p:cNvSpPr/>
                <p:nvPr/>
              </p:nvSpPr>
              <p:spPr bwMode="auto">
                <a:xfrm>
                  <a:off x="3368934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0" name="직사각형 1129"/>
                <p:cNvSpPr/>
                <p:nvPr/>
              </p:nvSpPr>
              <p:spPr bwMode="auto">
                <a:xfrm>
                  <a:off x="3532081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1" name="직사각형 1130"/>
                <p:cNvSpPr/>
                <p:nvPr/>
              </p:nvSpPr>
              <p:spPr bwMode="auto">
                <a:xfrm>
                  <a:off x="3368934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2" name="직사각형 1131"/>
                <p:cNvSpPr/>
                <p:nvPr/>
              </p:nvSpPr>
              <p:spPr bwMode="auto">
                <a:xfrm>
                  <a:off x="3532081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3" name="직사각형 1132"/>
                <p:cNvSpPr/>
                <p:nvPr/>
              </p:nvSpPr>
              <p:spPr bwMode="auto">
                <a:xfrm>
                  <a:off x="3368934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4" name="직사각형 1133"/>
                <p:cNvSpPr/>
                <p:nvPr/>
              </p:nvSpPr>
              <p:spPr bwMode="auto">
                <a:xfrm>
                  <a:off x="3532081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1155" name="직사각형 1154"/>
            <p:cNvSpPr/>
            <p:nvPr/>
          </p:nvSpPr>
          <p:spPr bwMode="auto">
            <a:xfrm>
              <a:off x="3385759" y="1876504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6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56" name="직사각형 1155"/>
            <p:cNvSpPr/>
            <p:nvPr/>
          </p:nvSpPr>
          <p:spPr bwMode="auto">
            <a:xfrm>
              <a:off x="3568639" y="1876504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6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161" name="그룹 1160"/>
          <p:cNvGrpSpPr/>
          <p:nvPr/>
        </p:nvGrpSpPr>
        <p:grpSpPr>
          <a:xfrm>
            <a:off x="5929687" y="1848216"/>
            <a:ext cx="2977229" cy="2090700"/>
            <a:chOff x="6177136" y="1868599"/>
            <a:chExt cx="2977229" cy="2090700"/>
          </a:xfrm>
        </p:grpSpPr>
        <p:grpSp>
          <p:nvGrpSpPr>
            <p:cNvPr id="6" name="그룹 5"/>
            <p:cNvGrpSpPr/>
            <p:nvPr/>
          </p:nvGrpSpPr>
          <p:grpSpPr>
            <a:xfrm>
              <a:off x="6177136" y="1871052"/>
              <a:ext cx="2977229" cy="2088247"/>
              <a:chOff x="6177136" y="1871052"/>
              <a:chExt cx="2977229" cy="208824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77136" y="1871052"/>
                <a:ext cx="2376264" cy="2088232"/>
                <a:chOff x="295028" y="2132856"/>
                <a:chExt cx="4284881" cy="3715668"/>
              </a:xfrm>
            </p:grpSpPr>
            <p:sp>
              <p:nvSpPr>
                <p:cNvPr id="139" name="직사각형 138"/>
                <p:cNvSpPr/>
                <p:nvPr/>
              </p:nvSpPr>
              <p:spPr bwMode="auto">
                <a:xfrm>
                  <a:off x="580561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 bwMode="auto">
                <a:xfrm>
                  <a:off x="8660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 bwMode="auto">
                <a:xfrm>
                  <a:off x="11516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 bwMode="auto">
                <a:xfrm>
                  <a:off x="14371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 bwMode="auto">
                <a:xfrm>
                  <a:off x="17226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 bwMode="auto">
                <a:xfrm>
                  <a:off x="20082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 bwMode="auto">
                <a:xfrm>
                  <a:off x="22937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 bwMode="auto">
                <a:xfrm>
                  <a:off x="580561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 bwMode="auto">
                <a:xfrm>
                  <a:off x="86609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 bwMode="auto">
                <a:xfrm>
                  <a:off x="11516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 bwMode="auto">
                <a:xfrm>
                  <a:off x="14371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 bwMode="auto">
                <a:xfrm>
                  <a:off x="1722695" y="27094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 bwMode="auto">
                <a:xfrm>
                  <a:off x="20082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 bwMode="auto">
                <a:xfrm>
                  <a:off x="22937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 bwMode="auto">
                <a:xfrm>
                  <a:off x="580561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 bwMode="auto">
                <a:xfrm>
                  <a:off x="8660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 bwMode="auto">
                <a:xfrm>
                  <a:off x="1151628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 bwMode="auto">
                <a:xfrm>
                  <a:off x="1437162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 bwMode="auto">
                <a:xfrm>
                  <a:off x="17226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 bwMode="auto">
                <a:xfrm>
                  <a:off x="20082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 bwMode="auto">
                <a:xfrm>
                  <a:off x="229376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 bwMode="auto">
                <a:xfrm>
                  <a:off x="580561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 bwMode="auto">
                <a:xfrm>
                  <a:off x="8660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 bwMode="auto">
                <a:xfrm>
                  <a:off x="11516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 bwMode="auto">
                <a:xfrm>
                  <a:off x="143716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 bwMode="auto">
                <a:xfrm>
                  <a:off x="17226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 bwMode="auto">
                <a:xfrm>
                  <a:off x="20082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 bwMode="auto">
                <a:xfrm>
                  <a:off x="2293762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 bwMode="auto">
                <a:xfrm>
                  <a:off x="580561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 bwMode="auto">
                <a:xfrm>
                  <a:off x="8660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 bwMode="auto">
                <a:xfrm>
                  <a:off x="11516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 bwMode="auto">
                <a:xfrm>
                  <a:off x="14371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 bwMode="auto">
                <a:xfrm>
                  <a:off x="17226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 bwMode="auto">
                <a:xfrm>
                  <a:off x="20082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 bwMode="auto">
                <a:xfrm>
                  <a:off x="22937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 bwMode="auto">
                <a:xfrm>
                  <a:off x="580561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66095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 bwMode="auto">
                <a:xfrm>
                  <a:off x="11516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 bwMode="auto">
                <a:xfrm>
                  <a:off x="143716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 bwMode="auto">
                <a:xfrm>
                  <a:off x="172269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 bwMode="auto">
                <a:xfrm>
                  <a:off x="2008228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 bwMode="auto">
                <a:xfrm>
                  <a:off x="229376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 bwMode="auto">
                <a:xfrm>
                  <a:off x="580561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 bwMode="auto">
                <a:xfrm>
                  <a:off x="8660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 bwMode="auto">
                <a:xfrm>
                  <a:off x="11516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 bwMode="auto">
                <a:xfrm>
                  <a:off x="14371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 bwMode="auto">
                <a:xfrm>
                  <a:off x="17226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 bwMode="auto">
                <a:xfrm>
                  <a:off x="20082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 bwMode="auto">
                <a:xfrm>
                  <a:off x="22937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 bwMode="auto">
                <a:xfrm>
                  <a:off x="2950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9" name="직사각형 188"/>
                <p:cNvSpPr/>
                <p:nvPr/>
              </p:nvSpPr>
              <p:spPr bwMode="auto">
                <a:xfrm>
                  <a:off x="2950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2950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1" name="직사각형 190"/>
                <p:cNvSpPr/>
                <p:nvPr/>
              </p:nvSpPr>
              <p:spPr bwMode="auto">
                <a:xfrm>
                  <a:off x="2950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2" name="직사각형 191"/>
                <p:cNvSpPr/>
                <p:nvPr/>
              </p:nvSpPr>
              <p:spPr bwMode="auto">
                <a:xfrm>
                  <a:off x="2950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 bwMode="auto">
                <a:xfrm>
                  <a:off x="2950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4" name="직사각형 193"/>
                <p:cNvSpPr/>
                <p:nvPr/>
              </p:nvSpPr>
              <p:spPr bwMode="auto">
                <a:xfrm>
                  <a:off x="25811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5" name="직사각형 194"/>
                <p:cNvSpPr/>
                <p:nvPr/>
              </p:nvSpPr>
              <p:spPr bwMode="auto">
                <a:xfrm>
                  <a:off x="28667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6" name="직사각형 195"/>
                <p:cNvSpPr/>
                <p:nvPr/>
              </p:nvSpPr>
              <p:spPr bwMode="auto">
                <a:xfrm>
                  <a:off x="31522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7" name="직사각형 196"/>
                <p:cNvSpPr/>
                <p:nvPr/>
              </p:nvSpPr>
              <p:spPr bwMode="auto">
                <a:xfrm>
                  <a:off x="34377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8" name="직사각형 197"/>
                <p:cNvSpPr/>
                <p:nvPr/>
              </p:nvSpPr>
              <p:spPr bwMode="auto">
                <a:xfrm>
                  <a:off x="37233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9" name="직사각형 198"/>
                <p:cNvSpPr/>
                <p:nvPr/>
              </p:nvSpPr>
              <p:spPr bwMode="auto">
                <a:xfrm>
                  <a:off x="40088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0" name="직사각형 199"/>
                <p:cNvSpPr/>
                <p:nvPr/>
              </p:nvSpPr>
              <p:spPr bwMode="auto">
                <a:xfrm>
                  <a:off x="4294376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1" name="직사각형 200"/>
                <p:cNvSpPr/>
                <p:nvPr/>
              </p:nvSpPr>
              <p:spPr bwMode="auto">
                <a:xfrm>
                  <a:off x="25811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28667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4" name="직사각형 203"/>
                <p:cNvSpPr/>
                <p:nvPr/>
              </p:nvSpPr>
              <p:spPr bwMode="auto">
                <a:xfrm>
                  <a:off x="31522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 bwMode="auto">
                <a:xfrm>
                  <a:off x="34377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 bwMode="auto">
                <a:xfrm>
                  <a:off x="37233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 bwMode="auto">
                <a:xfrm>
                  <a:off x="40088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 bwMode="auto">
                <a:xfrm>
                  <a:off x="4294376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 bwMode="auto">
                <a:xfrm>
                  <a:off x="25811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 bwMode="auto">
                <a:xfrm>
                  <a:off x="28667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 bwMode="auto">
                <a:xfrm>
                  <a:off x="31522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2" name="직사각형 211"/>
                <p:cNvSpPr/>
                <p:nvPr/>
              </p:nvSpPr>
              <p:spPr bwMode="auto">
                <a:xfrm>
                  <a:off x="34377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3" name="직사각형 212"/>
                <p:cNvSpPr/>
                <p:nvPr/>
              </p:nvSpPr>
              <p:spPr bwMode="auto">
                <a:xfrm>
                  <a:off x="37233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 bwMode="auto">
                <a:xfrm>
                  <a:off x="40088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 bwMode="auto">
                <a:xfrm>
                  <a:off x="4294376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 bwMode="auto">
                <a:xfrm>
                  <a:off x="25811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 bwMode="auto">
                <a:xfrm>
                  <a:off x="2866709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 bwMode="auto">
                <a:xfrm>
                  <a:off x="31522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 bwMode="auto">
                <a:xfrm>
                  <a:off x="34377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 bwMode="auto">
                <a:xfrm>
                  <a:off x="3723309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1" name="직사각형 220"/>
                <p:cNvSpPr/>
                <p:nvPr/>
              </p:nvSpPr>
              <p:spPr bwMode="auto">
                <a:xfrm>
                  <a:off x="40088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2" name="직사각형 221"/>
                <p:cNvSpPr/>
                <p:nvPr/>
              </p:nvSpPr>
              <p:spPr bwMode="auto">
                <a:xfrm>
                  <a:off x="4294376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 bwMode="auto">
                <a:xfrm>
                  <a:off x="2581175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 bwMode="auto">
                <a:xfrm>
                  <a:off x="2866709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 bwMode="auto">
                <a:xfrm>
                  <a:off x="3152242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 bwMode="auto">
                <a:xfrm>
                  <a:off x="343777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7" name="직사각형 226"/>
                <p:cNvSpPr/>
                <p:nvPr/>
              </p:nvSpPr>
              <p:spPr bwMode="auto">
                <a:xfrm>
                  <a:off x="3723309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 bwMode="auto">
                <a:xfrm>
                  <a:off x="400884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 bwMode="auto">
                <a:xfrm>
                  <a:off x="4294376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0" name="직사각형 229"/>
                <p:cNvSpPr/>
                <p:nvPr/>
              </p:nvSpPr>
              <p:spPr bwMode="auto">
                <a:xfrm>
                  <a:off x="25811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1" name="직사각형 230"/>
                <p:cNvSpPr/>
                <p:nvPr/>
              </p:nvSpPr>
              <p:spPr bwMode="auto">
                <a:xfrm>
                  <a:off x="2866709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2" name="직사각형 231"/>
                <p:cNvSpPr/>
                <p:nvPr/>
              </p:nvSpPr>
              <p:spPr bwMode="auto">
                <a:xfrm>
                  <a:off x="315224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3" name="직사각형 232"/>
                <p:cNvSpPr/>
                <p:nvPr/>
              </p:nvSpPr>
              <p:spPr bwMode="auto">
                <a:xfrm>
                  <a:off x="34377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4" name="직사각형 233"/>
                <p:cNvSpPr/>
                <p:nvPr/>
              </p:nvSpPr>
              <p:spPr bwMode="auto">
                <a:xfrm>
                  <a:off x="3723309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5" name="직사각형 234"/>
                <p:cNvSpPr/>
                <p:nvPr/>
              </p:nvSpPr>
              <p:spPr bwMode="auto">
                <a:xfrm>
                  <a:off x="400884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6" name="직사각형 235"/>
                <p:cNvSpPr/>
                <p:nvPr/>
              </p:nvSpPr>
              <p:spPr bwMode="auto">
                <a:xfrm>
                  <a:off x="4294376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 bwMode="auto">
                <a:xfrm>
                  <a:off x="25811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8" name="직사각형 237"/>
                <p:cNvSpPr/>
                <p:nvPr/>
              </p:nvSpPr>
              <p:spPr bwMode="auto">
                <a:xfrm>
                  <a:off x="28667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9" name="직사각형 238"/>
                <p:cNvSpPr/>
                <p:nvPr/>
              </p:nvSpPr>
              <p:spPr bwMode="auto">
                <a:xfrm>
                  <a:off x="31522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 bwMode="auto">
                <a:xfrm>
                  <a:off x="34377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 bwMode="auto">
                <a:xfrm>
                  <a:off x="37233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2" name="직사각형 241"/>
                <p:cNvSpPr/>
                <p:nvPr/>
              </p:nvSpPr>
              <p:spPr bwMode="auto">
                <a:xfrm>
                  <a:off x="40088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3" name="직사각형 242"/>
                <p:cNvSpPr/>
                <p:nvPr/>
              </p:nvSpPr>
              <p:spPr bwMode="auto">
                <a:xfrm>
                  <a:off x="4294376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 bwMode="auto">
                <a:xfrm>
                  <a:off x="580561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 bwMode="auto">
                <a:xfrm>
                  <a:off x="8660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6" name="직사각형 245"/>
                <p:cNvSpPr/>
                <p:nvPr/>
              </p:nvSpPr>
              <p:spPr bwMode="auto">
                <a:xfrm>
                  <a:off x="11516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7" name="직사각형 246"/>
                <p:cNvSpPr/>
                <p:nvPr/>
              </p:nvSpPr>
              <p:spPr bwMode="auto">
                <a:xfrm>
                  <a:off x="14371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8" name="직사각형 247"/>
                <p:cNvSpPr/>
                <p:nvPr/>
              </p:nvSpPr>
              <p:spPr bwMode="auto">
                <a:xfrm>
                  <a:off x="17226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9" name="직사각형 248"/>
                <p:cNvSpPr/>
                <p:nvPr/>
              </p:nvSpPr>
              <p:spPr bwMode="auto">
                <a:xfrm>
                  <a:off x="20082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0" name="직사각형 249"/>
                <p:cNvSpPr/>
                <p:nvPr/>
              </p:nvSpPr>
              <p:spPr bwMode="auto">
                <a:xfrm>
                  <a:off x="22937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1" name="직사각형 250"/>
                <p:cNvSpPr/>
                <p:nvPr/>
              </p:nvSpPr>
              <p:spPr bwMode="auto">
                <a:xfrm>
                  <a:off x="580561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 bwMode="auto">
                <a:xfrm>
                  <a:off x="8660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3" name="직사각형 252"/>
                <p:cNvSpPr/>
                <p:nvPr/>
              </p:nvSpPr>
              <p:spPr bwMode="auto">
                <a:xfrm>
                  <a:off x="11516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 bwMode="auto">
                <a:xfrm>
                  <a:off x="14371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 bwMode="auto">
                <a:xfrm>
                  <a:off x="17226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 bwMode="auto">
                <a:xfrm>
                  <a:off x="20082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7" name="직사각형 256"/>
                <p:cNvSpPr/>
                <p:nvPr/>
              </p:nvSpPr>
              <p:spPr bwMode="auto">
                <a:xfrm>
                  <a:off x="22937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8" name="직사각형 257"/>
                <p:cNvSpPr/>
                <p:nvPr/>
              </p:nvSpPr>
              <p:spPr bwMode="auto">
                <a:xfrm>
                  <a:off x="580561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 bwMode="auto">
                <a:xfrm>
                  <a:off x="8660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0" name="직사각형 259"/>
                <p:cNvSpPr/>
                <p:nvPr/>
              </p:nvSpPr>
              <p:spPr bwMode="auto">
                <a:xfrm>
                  <a:off x="11516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 bwMode="auto">
                <a:xfrm>
                  <a:off x="14371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2" name="직사각형 261"/>
                <p:cNvSpPr/>
                <p:nvPr/>
              </p:nvSpPr>
              <p:spPr bwMode="auto">
                <a:xfrm>
                  <a:off x="17226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 bwMode="auto">
                <a:xfrm>
                  <a:off x="20082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 bwMode="auto">
                <a:xfrm>
                  <a:off x="22937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5" name="직사각형 264"/>
                <p:cNvSpPr/>
                <p:nvPr/>
              </p:nvSpPr>
              <p:spPr bwMode="auto">
                <a:xfrm>
                  <a:off x="580561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 bwMode="auto">
                <a:xfrm>
                  <a:off x="8660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 bwMode="auto">
                <a:xfrm>
                  <a:off x="11516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8" name="직사각형 267"/>
                <p:cNvSpPr/>
                <p:nvPr/>
              </p:nvSpPr>
              <p:spPr bwMode="auto">
                <a:xfrm>
                  <a:off x="143716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9" name="직사각형 268"/>
                <p:cNvSpPr/>
                <p:nvPr/>
              </p:nvSpPr>
              <p:spPr bwMode="auto">
                <a:xfrm>
                  <a:off x="17226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 bwMode="auto">
                <a:xfrm>
                  <a:off x="20082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 bwMode="auto">
                <a:xfrm>
                  <a:off x="229376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 bwMode="auto">
                <a:xfrm>
                  <a:off x="580561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 bwMode="auto">
                <a:xfrm>
                  <a:off x="8660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 bwMode="auto">
                <a:xfrm>
                  <a:off x="11516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 bwMode="auto">
                <a:xfrm>
                  <a:off x="14371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 bwMode="auto">
                <a:xfrm>
                  <a:off x="17226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7" name="직사각형 276"/>
                <p:cNvSpPr/>
                <p:nvPr/>
              </p:nvSpPr>
              <p:spPr bwMode="auto">
                <a:xfrm>
                  <a:off x="20082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 bwMode="auto">
                <a:xfrm>
                  <a:off x="22937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9" name="직사각형 278"/>
                <p:cNvSpPr/>
                <p:nvPr/>
              </p:nvSpPr>
              <p:spPr bwMode="auto">
                <a:xfrm>
                  <a:off x="580561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 bwMode="auto">
                <a:xfrm>
                  <a:off x="8660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1" name="직사각형 280"/>
                <p:cNvSpPr/>
                <p:nvPr/>
              </p:nvSpPr>
              <p:spPr bwMode="auto">
                <a:xfrm>
                  <a:off x="11516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2" name="직사각형 281"/>
                <p:cNvSpPr/>
                <p:nvPr/>
              </p:nvSpPr>
              <p:spPr bwMode="auto">
                <a:xfrm>
                  <a:off x="14371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 bwMode="auto">
                <a:xfrm>
                  <a:off x="17226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4" name="직사각형 283"/>
                <p:cNvSpPr/>
                <p:nvPr/>
              </p:nvSpPr>
              <p:spPr bwMode="auto">
                <a:xfrm>
                  <a:off x="20082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5" name="직사각형 284"/>
                <p:cNvSpPr/>
                <p:nvPr/>
              </p:nvSpPr>
              <p:spPr bwMode="auto">
                <a:xfrm>
                  <a:off x="22937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6" name="직사각형 285"/>
                <p:cNvSpPr/>
                <p:nvPr/>
              </p:nvSpPr>
              <p:spPr bwMode="auto">
                <a:xfrm>
                  <a:off x="2950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7" name="직사각형 286"/>
                <p:cNvSpPr/>
                <p:nvPr/>
              </p:nvSpPr>
              <p:spPr bwMode="auto">
                <a:xfrm>
                  <a:off x="2950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8" name="직사각형 287"/>
                <p:cNvSpPr/>
                <p:nvPr/>
              </p:nvSpPr>
              <p:spPr bwMode="auto">
                <a:xfrm>
                  <a:off x="2950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 bwMode="auto">
                <a:xfrm>
                  <a:off x="2950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0" name="직사각형 289"/>
                <p:cNvSpPr/>
                <p:nvPr/>
              </p:nvSpPr>
              <p:spPr bwMode="auto">
                <a:xfrm>
                  <a:off x="2950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1" name="직사각형 290"/>
                <p:cNvSpPr/>
                <p:nvPr/>
              </p:nvSpPr>
              <p:spPr bwMode="auto">
                <a:xfrm>
                  <a:off x="2950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2" name="직사각형 291"/>
                <p:cNvSpPr/>
                <p:nvPr/>
              </p:nvSpPr>
              <p:spPr bwMode="auto">
                <a:xfrm>
                  <a:off x="25811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3" name="직사각형 292"/>
                <p:cNvSpPr/>
                <p:nvPr/>
              </p:nvSpPr>
              <p:spPr bwMode="auto">
                <a:xfrm>
                  <a:off x="2866709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4" name="직사각형 293"/>
                <p:cNvSpPr/>
                <p:nvPr/>
              </p:nvSpPr>
              <p:spPr bwMode="auto">
                <a:xfrm>
                  <a:off x="3152242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5" name="직사각형 294"/>
                <p:cNvSpPr/>
                <p:nvPr/>
              </p:nvSpPr>
              <p:spPr bwMode="auto">
                <a:xfrm>
                  <a:off x="34377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6" name="직사각형 295"/>
                <p:cNvSpPr/>
                <p:nvPr/>
              </p:nvSpPr>
              <p:spPr bwMode="auto">
                <a:xfrm>
                  <a:off x="3723309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7" name="직사각형 296"/>
                <p:cNvSpPr/>
                <p:nvPr/>
              </p:nvSpPr>
              <p:spPr bwMode="auto">
                <a:xfrm>
                  <a:off x="400884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8" name="직사각형 297"/>
                <p:cNvSpPr/>
                <p:nvPr/>
              </p:nvSpPr>
              <p:spPr bwMode="auto">
                <a:xfrm>
                  <a:off x="4294376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9" name="직사각형 298"/>
                <p:cNvSpPr/>
                <p:nvPr/>
              </p:nvSpPr>
              <p:spPr bwMode="auto">
                <a:xfrm>
                  <a:off x="25811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0" name="직사각형 299"/>
                <p:cNvSpPr/>
                <p:nvPr/>
              </p:nvSpPr>
              <p:spPr bwMode="auto">
                <a:xfrm>
                  <a:off x="28667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1" name="직사각형 300"/>
                <p:cNvSpPr/>
                <p:nvPr/>
              </p:nvSpPr>
              <p:spPr bwMode="auto">
                <a:xfrm>
                  <a:off x="31522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2" name="직사각형 301"/>
                <p:cNvSpPr/>
                <p:nvPr/>
              </p:nvSpPr>
              <p:spPr bwMode="auto">
                <a:xfrm>
                  <a:off x="34377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3" name="직사각형 302"/>
                <p:cNvSpPr/>
                <p:nvPr/>
              </p:nvSpPr>
              <p:spPr bwMode="auto">
                <a:xfrm>
                  <a:off x="37233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4" name="직사각형 303"/>
                <p:cNvSpPr/>
                <p:nvPr/>
              </p:nvSpPr>
              <p:spPr bwMode="auto">
                <a:xfrm>
                  <a:off x="40088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5" name="직사각형 304"/>
                <p:cNvSpPr/>
                <p:nvPr/>
              </p:nvSpPr>
              <p:spPr bwMode="auto">
                <a:xfrm>
                  <a:off x="4294376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6" name="직사각형 305"/>
                <p:cNvSpPr/>
                <p:nvPr/>
              </p:nvSpPr>
              <p:spPr bwMode="auto">
                <a:xfrm>
                  <a:off x="258117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7" name="직사각형 306"/>
                <p:cNvSpPr/>
                <p:nvPr/>
              </p:nvSpPr>
              <p:spPr bwMode="auto">
                <a:xfrm>
                  <a:off x="2866709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8" name="직사각형 307"/>
                <p:cNvSpPr/>
                <p:nvPr/>
              </p:nvSpPr>
              <p:spPr bwMode="auto">
                <a:xfrm>
                  <a:off x="3152242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9" name="직사각형 308"/>
                <p:cNvSpPr/>
                <p:nvPr/>
              </p:nvSpPr>
              <p:spPr bwMode="auto">
                <a:xfrm>
                  <a:off x="3437775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0" name="직사각형 309"/>
                <p:cNvSpPr/>
                <p:nvPr/>
              </p:nvSpPr>
              <p:spPr bwMode="auto">
                <a:xfrm>
                  <a:off x="3723309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b="1" dirty="0" smtClean="0"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1" name="직사각형 310"/>
                <p:cNvSpPr/>
                <p:nvPr/>
              </p:nvSpPr>
              <p:spPr bwMode="auto">
                <a:xfrm>
                  <a:off x="400884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2" name="직사각형 311"/>
                <p:cNvSpPr/>
                <p:nvPr/>
              </p:nvSpPr>
              <p:spPr bwMode="auto">
                <a:xfrm>
                  <a:off x="4294376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3" name="직사각형 312"/>
                <p:cNvSpPr/>
                <p:nvPr/>
              </p:nvSpPr>
              <p:spPr bwMode="auto">
                <a:xfrm>
                  <a:off x="25811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4" name="직사각형 313"/>
                <p:cNvSpPr/>
                <p:nvPr/>
              </p:nvSpPr>
              <p:spPr bwMode="auto">
                <a:xfrm>
                  <a:off x="2866709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5" name="직사각형 314"/>
                <p:cNvSpPr/>
                <p:nvPr/>
              </p:nvSpPr>
              <p:spPr bwMode="auto">
                <a:xfrm>
                  <a:off x="315224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6" name="직사각형 315"/>
                <p:cNvSpPr/>
                <p:nvPr/>
              </p:nvSpPr>
              <p:spPr bwMode="auto">
                <a:xfrm>
                  <a:off x="34377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7" name="직사각형 316"/>
                <p:cNvSpPr/>
                <p:nvPr/>
              </p:nvSpPr>
              <p:spPr bwMode="auto">
                <a:xfrm>
                  <a:off x="3723309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8" name="직사각형 317"/>
                <p:cNvSpPr/>
                <p:nvPr/>
              </p:nvSpPr>
              <p:spPr bwMode="auto">
                <a:xfrm>
                  <a:off x="400884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9" name="직사각형 318"/>
                <p:cNvSpPr/>
                <p:nvPr/>
              </p:nvSpPr>
              <p:spPr bwMode="auto">
                <a:xfrm>
                  <a:off x="4294376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0" name="직사각형 319"/>
                <p:cNvSpPr/>
                <p:nvPr/>
              </p:nvSpPr>
              <p:spPr bwMode="auto">
                <a:xfrm>
                  <a:off x="258117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1" name="직사각형 320"/>
                <p:cNvSpPr/>
                <p:nvPr/>
              </p:nvSpPr>
              <p:spPr bwMode="auto">
                <a:xfrm>
                  <a:off x="28667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2" name="직사각형 321"/>
                <p:cNvSpPr/>
                <p:nvPr/>
              </p:nvSpPr>
              <p:spPr bwMode="auto">
                <a:xfrm>
                  <a:off x="31522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3" name="직사각형 322"/>
                <p:cNvSpPr/>
                <p:nvPr/>
              </p:nvSpPr>
              <p:spPr bwMode="auto">
                <a:xfrm>
                  <a:off x="3437775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4" name="직사각형 323"/>
                <p:cNvSpPr/>
                <p:nvPr/>
              </p:nvSpPr>
              <p:spPr bwMode="auto">
                <a:xfrm>
                  <a:off x="37233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5" name="직사각형 324"/>
                <p:cNvSpPr/>
                <p:nvPr/>
              </p:nvSpPr>
              <p:spPr bwMode="auto">
                <a:xfrm>
                  <a:off x="40088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6" name="직사각형 325"/>
                <p:cNvSpPr/>
                <p:nvPr/>
              </p:nvSpPr>
              <p:spPr bwMode="auto">
                <a:xfrm>
                  <a:off x="4294376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7" name="직사각형 326"/>
                <p:cNvSpPr/>
                <p:nvPr/>
              </p:nvSpPr>
              <p:spPr bwMode="auto">
                <a:xfrm>
                  <a:off x="25811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8" name="직사각형 327"/>
                <p:cNvSpPr/>
                <p:nvPr/>
              </p:nvSpPr>
              <p:spPr bwMode="auto">
                <a:xfrm>
                  <a:off x="28667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9" name="직사각형 328"/>
                <p:cNvSpPr/>
                <p:nvPr/>
              </p:nvSpPr>
              <p:spPr bwMode="auto">
                <a:xfrm>
                  <a:off x="31522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0" name="직사각형 329"/>
                <p:cNvSpPr/>
                <p:nvPr/>
              </p:nvSpPr>
              <p:spPr bwMode="auto">
                <a:xfrm>
                  <a:off x="34377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1" name="직사각형 330"/>
                <p:cNvSpPr/>
                <p:nvPr/>
              </p:nvSpPr>
              <p:spPr bwMode="auto">
                <a:xfrm>
                  <a:off x="37233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2" name="직사각형 331"/>
                <p:cNvSpPr/>
                <p:nvPr/>
              </p:nvSpPr>
              <p:spPr bwMode="auto">
                <a:xfrm>
                  <a:off x="40088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3" name="직사각형 332"/>
                <p:cNvSpPr/>
                <p:nvPr/>
              </p:nvSpPr>
              <p:spPr bwMode="auto">
                <a:xfrm>
                  <a:off x="4294376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135" name="그룹 1134"/>
              <p:cNvGrpSpPr/>
              <p:nvPr/>
            </p:nvGrpSpPr>
            <p:grpSpPr>
              <a:xfrm>
                <a:off x="8770728" y="2034636"/>
                <a:ext cx="383637" cy="1924663"/>
                <a:chOff x="3368934" y="2034621"/>
                <a:chExt cx="326293" cy="1443248"/>
              </a:xfrm>
            </p:grpSpPr>
            <p:sp>
              <p:nvSpPr>
                <p:cNvPr id="1136" name="직사각형 1135"/>
                <p:cNvSpPr/>
                <p:nvPr/>
              </p:nvSpPr>
              <p:spPr bwMode="auto">
                <a:xfrm>
                  <a:off x="3368934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7" name="직사각형 1136"/>
                <p:cNvSpPr/>
                <p:nvPr/>
              </p:nvSpPr>
              <p:spPr bwMode="auto">
                <a:xfrm>
                  <a:off x="3532081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8" name="직사각형 1137"/>
                <p:cNvSpPr/>
                <p:nvPr/>
              </p:nvSpPr>
              <p:spPr bwMode="auto">
                <a:xfrm>
                  <a:off x="3368934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9" name="직사각형 1138"/>
                <p:cNvSpPr/>
                <p:nvPr/>
              </p:nvSpPr>
              <p:spPr bwMode="auto">
                <a:xfrm>
                  <a:off x="3532081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0" name="직사각형 1139"/>
                <p:cNvSpPr/>
                <p:nvPr/>
              </p:nvSpPr>
              <p:spPr bwMode="auto">
                <a:xfrm>
                  <a:off x="3368934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1" name="직사각형 1140"/>
                <p:cNvSpPr/>
                <p:nvPr/>
              </p:nvSpPr>
              <p:spPr bwMode="auto">
                <a:xfrm>
                  <a:off x="3532081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2" name="직사각형 1141"/>
                <p:cNvSpPr/>
                <p:nvPr/>
              </p:nvSpPr>
              <p:spPr bwMode="auto">
                <a:xfrm>
                  <a:off x="3368934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3" name="직사각형 1142"/>
                <p:cNvSpPr/>
                <p:nvPr/>
              </p:nvSpPr>
              <p:spPr bwMode="auto">
                <a:xfrm>
                  <a:off x="3532081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4" name="직사각형 1143"/>
                <p:cNvSpPr/>
                <p:nvPr/>
              </p:nvSpPr>
              <p:spPr bwMode="auto">
                <a:xfrm>
                  <a:off x="3368934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5" name="직사각형 1144"/>
                <p:cNvSpPr/>
                <p:nvPr/>
              </p:nvSpPr>
              <p:spPr bwMode="auto">
                <a:xfrm>
                  <a:off x="3532081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6" name="직사각형 1145"/>
                <p:cNvSpPr/>
                <p:nvPr/>
              </p:nvSpPr>
              <p:spPr bwMode="auto">
                <a:xfrm>
                  <a:off x="3368934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7" name="직사각형 1146"/>
                <p:cNvSpPr/>
                <p:nvPr/>
              </p:nvSpPr>
              <p:spPr bwMode="auto">
                <a:xfrm>
                  <a:off x="3532081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8" name="직사각형 1147"/>
                <p:cNvSpPr/>
                <p:nvPr/>
              </p:nvSpPr>
              <p:spPr bwMode="auto">
                <a:xfrm>
                  <a:off x="3368934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9" name="직사각형 1148"/>
                <p:cNvSpPr/>
                <p:nvPr/>
              </p:nvSpPr>
              <p:spPr bwMode="auto">
                <a:xfrm>
                  <a:off x="3532081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50" name="직사각형 1149"/>
                <p:cNvSpPr/>
                <p:nvPr/>
              </p:nvSpPr>
              <p:spPr bwMode="auto">
                <a:xfrm>
                  <a:off x="3368934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51" name="직사각형 1150"/>
                <p:cNvSpPr/>
                <p:nvPr/>
              </p:nvSpPr>
              <p:spPr bwMode="auto">
                <a:xfrm>
                  <a:off x="3532081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52" name="직사각형 1151"/>
                <p:cNvSpPr/>
                <p:nvPr/>
              </p:nvSpPr>
              <p:spPr bwMode="auto">
                <a:xfrm>
                  <a:off x="3368934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53" name="직사각형 1152"/>
                <p:cNvSpPr/>
                <p:nvPr/>
              </p:nvSpPr>
              <p:spPr bwMode="auto">
                <a:xfrm>
                  <a:off x="3532081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1158" name="직사각형 1157"/>
            <p:cNvSpPr/>
            <p:nvPr/>
          </p:nvSpPr>
          <p:spPr bwMode="auto">
            <a:xfrm>
              <a:off x="879253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6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59" name="직사각형 1158"/>
            <p:cNvSpPr/>
            <p:nvPr/>
          </p:nvSpPr>
          <p:spPr bwMode="auto">
            <a:xfrm>
              <a:off x="897541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6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172" name="직사각형 1171"/>
          <p:cNvSpPr/>
          <p:nvPr/>
        </p:nvSpPr>
        <p:spPr>
          <a:xfrm>
            <a:off x="531612" y="5360978"/>
            <a:ext cx="2136468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/>
              <a:t>Scan</a:t>
            </a:r>
            <a:r>
              <a:rPr kumimoji="1" lang="ko-KR" altLang="en-US" sz="1000" b="1" dirty="0" smtClean="0"/>
              <a:t>시 </a:t>
            </a:r>
            <a:r>
              <a:rPr kumimoji="1" lang="en-US" altLang="ko-KR" sz="1000" b="1" dirty="0" smtClean="0"/>
              <a:t>Min(</a:t>
            </a:r>
            <a:r>
              <a:rPr kumimoji="1" lang="en-US" altLang="ko-KR" sz="1000" b="1" dirty="0" err="1" smtClean="0"/>
              <a:t>ul</a:t>
            </a:r>
            <a:r>
              <a:rPr kumimoji="1" lang="en-US" altLang="ko-KR" sz="1000" b="1" dirty="0" smtClean="0"/>
              <a:t>, u, </a:t>
            </a:r>
            <a:r>
              <a:rPr kumimoji="1" lang="en-US" altLang="ko-KR" sz="1000" b="1" dirty="0" err="1" smtClean="0"/>
              <a:t>ur</a:t>
            </a:r>
            <a:r>
              <a:rPr kumimoji="1" lang="en-US" altLang="ko-KR" sz="1000" b="1" dirty="0" smtClean="0"/>
              <a:t>, l)</a:t>
            </a:r>
            <a:r>
              <a:rPr kumimoji="1" lang="ko-KR" altLang="en-US" sz="1000" b="1" dirty="0" smtClean="0"/>
              <a:t>에</a:t>
            </a:r>
            <a:r>
              <a:rPr kumimoji="1" lang="en-US" altLang="ko-KR" sz="1000" b="1" dirty="0" smtClean="0"/>
              <a:t> </a:t>
            </a:r>
            <a:r>
              <a:rPr kumimoji="1" lang="ko-KR" altLang="en-US" sz="1000" b="1" dirty="0" smtClean="0"/>
              <a:t>해당하는 </a:t>
            </a:r>
            <a:r>
              <a:rPr kumimoji="1" lang="en-US" altLang="ko-KR" sz="1000" b="1" dirty="0" smtClean="0"/>
              <a:t>Label</a:t>
            </a:r>
            <a:r>
              <a:rPr kumimoji="1" lang="ko-KR" altLang="en-US" sz="1000" b="1" dirty="0" smtClean="0"/>
              <a:t>값을 기준 </a:t>
            </a:r>
            <a:r>
              <a:rPr kumimoji="1" lang="en-US" altLang="ko-KR" sz="1000" b="1" dirty="0" smtClean="0"/>
              <a:t>node</a:t>
            </a:r>
            <a:r>
              <a:rPr kumimoji="1" lang="ko-KR" altLang="en-US" sz="1000" b="1" dirty="0" smtClean="0"/>
              <a:t>에 입력</a:t>
            </a:r>
            <a:endParaRPr kumimoji="1" lang="en-US" altLang="ko-KR" sz="1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/>
              <a:t>만약 </a:t>
            </a:r>
            <a:r>
              <a:rPr kumimoji="1" lang="en-US" altLang="ko-KR" sz="1000" b="1" dirty="0" smtClean="0"/>
              <a:t>Label</a:t>
            </a:r>
            <a:r>
              <a:rPr kumimoji="1" lang="ko-KR" altLang="en-US" sz="1000" b="1" dirty="0" smtClean="0"/>
              <a:t>이 </a:t>
            </a:r>
            <a:r>
              <a:rPr kumimoji="1" lang="ko-KR" altLang="en-US" sz="1000" b="1" dirty="0" err="1" smtClean="0"/>
              <a:t>없을경우</a:t>
            </a:r>
            <a:r>
              <a:rPr kumimoji="1" lang="ko-KR" altLang="en-US" sz="1000" b="1" dirty="0" smtClean="0"/>
              <a:t> 새로운 </a:t>
            </a:r>
            <a:r>
              <a:rPr kumimoji="1" lang="en-US" altLang="ko-KR" sz="1000" b="1" dirty="0" smtClean="0"/>
              <a:t>index</a:t>
            </a:r>
            <a:r>
              <a:rPr kumimoji="1" lang="ko-KR" altLang="en-US" sz="1000" b="1" dirty="0"/>
              <a:t> </a:t>
            </a:r>
            <a:r>
              <a:rPr kumimoji="1" lang="ko-KR" altLang="en-US" sz="1000" b="1" dirty="0" smtClean="0"/>
              <a:t>값을 </a:t>
            </a:r>
            <a:r>
              <a:rPr kumimoji="1" lang="en-US" altLang="ko-KR" sz="1000" b="1" dirty="0" smtClean="0"/>
              <a:t>Label</a:t>
            </a:r>
            <a:r>
              <a:rPr kumimoji="1" lang="ko-KR" altLang="en-US" sz="1000" b="1" dirty="0" smtClean="0"/>
              <a:t>로 넣어줌</a:t>
            </a:r>
            <a:endParaRPr kumimoji="1" lang="en-US" altLang="ko-KR" sz="1000" b="1" dirty="0" smtClean="0"/>
          </a:p>
        </p:txBody>
      </p:sp>
      <p:sp>
        <p:nvSpPr>
          <p:cNvPr id="1173" name="직사각형 1172"/>
          <p:cNvSpPr/>
          <p:nvPr/>
        </p:nvSpPr>
        <p:spPr>
          <a:xfrm>
            <a:off x="3763783" y="2863762"/>
            <a:ext cx="208673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/>
              <a:t>(R, C) -&gt; (1, 1) , (1, 2) ….. (e, 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/>
              <a:t>순서로 탐색하며 </a:t>
            </a:r>
            <a:r>
              <a:rPr kumimoji="1" lang="en-US" altLang="ko-KR" sz="1000" b="1" dirty="0" smtClean="0"/>
              <a:t>Label </a:t>
            </a:r>
            <a:r>
              <a:rPr kumimoji="1" lang="ko-KR" altLang="en-US" sz="1000" b="1" dirty="0" smtClean="0"/>
              <a:t>기입 및 </a:t>
            </a:r>
            <a:r>
              <a:rPr kumimoji="1" lang="en-US" altLang="ko-KR" sz="1000" b="1" dirty="0" err="1" smtClean="0"/>
              <a:t>eq</a:t>
            </a:r>
            <a:r>
              <a:rPr kumimoji="1" lang="en-US" altLang="ko-KR" sz="1000" b="1" dirty="0" smtClean="0"/>
              <a:t> table </a:t>
            </a:r>
            <a:r>
              <a:rPr kumimoji="1" lang="ko-KR" altLang="en-US" sz="1000" b="1" dirty="0" smtClean="0"/>
              <a:t>업데이트</a:t>
            </a:r>
            <a:endParaRPr kumimoji="1" lang="ko-KR" altLang="en-US" sz="1000" b="1" dirty="0"/>
          </a:p>
        </p:txBody>
      </p:sp>
      <p:sp>
        <p:nvSpPr>
          <p:cNvPr id="1185" name="직사각형 1184"/>
          <p:cNvSpPr/>
          <p:nvPr/>
        </p:nvSpPr>
        <p:spPr>
          <a:xfrm>
            <a:off x="3533265" y="5613153"/>
            <a:ext cx="213646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/>
              <a:t>주변 영역에 </a:t>
            </a:r>
            <a:r>
              <a:rPr kumimoji="1" lang="ko-KR" altLang="en-US" sz="1000" b="1" dirty="0" err="1" smtClean="0"/>
              <a:t>서로다른</a:t>
            </a:r>
            <a:r>
              <a:rPr kumimoji="1" lang="ko-KR" altLang="en-US" sz="1000" b="1" dirty="0" smtClean="0"/>
              <a:t> </a:t>
            </a:r>
            <a:r>
              <a:rPr kumimoji="1" lang="ko-KR" altLang="en-US" sz="1000" b="1" dirty="0" err="1" smtClean="0"/>
              <a:t>라벨값이</a:t>
            </a:r>
            <a:r>
              <a:rPr kumimoji="1" lang="ko-KR" altLang="en-US" sz="1000" b="1" dirty="0" smtClean="0"/>
              <a:t> </a:t>
            </a:r>
            <a:r>
              <a:rPr kumimoji="1" lang="ko-KR" altLang="en-US" sz="1000" b="1" dirty="0" err="1" smtClean="0"/>
              <a:t>존재하는경우</a:t>
            </a:r>
            <a:endParaRPr kumimoji="1" lang="en-US" altLang="ko-KR" sz="1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/>
              <a:t>가장 작은 값을 기준 </a:t>
            </a:r>
            <a:r>
              <a:rPr kumimoji="1" lang="en-US" altLang="ko-KR" sz="1000" b="1" dirty="0" smtClean="0"/>
              <a:t>node</a:t>
            </a:r>
            <a:r>
              <a:rPr kumimoji="1" lang="ko-KR" altLang="en-US" sz="1000" b="1" dirty="0" smtClean="0"/>
              <a:t>에 넣어주고 </a:t>
            </a:r>
            <a:r>
              <a:rPr kumimoji="1" lang="en-US" altLang="ko-KR" sz="1000" b="1" dirty="0" err="1" smtClean="0"/>
              <a:t>Eq</a:t>
            </a:r>
            <a:r>
              <a:rPr kumimoji="1" lang="en-US" altLang="ko-KR" sz="1000" b="1" dirty="0" smtClean="0"/>
              <a:t> table </a:t>
            </a:r>
            <a:r>
              <a:rPr kumimoji="1" lang="ko-KR" altLang="en-US" sz="1000" b="1" dirty="0" smtClean="0"/>
              <a:t>업데이트</a:t>
            </a:r>
            <a:endParaRPr kumimoji="1" lang="en-US" altLang="ko-KR" sz="1000" b="1" dirty="0" smtClean="0"/>
          </a:p>
        </p:txBody>
      </p:sp>
      <p:grpSp>
        <p:nvGrpSpPr>
          <p:cNvPr id="1196" name="그룹 1195"/>
          <p:cNvGrpSpPr/>
          <p:nvPr/>
        </p:nvGrpSpPr>
        <p:grpSpPr>
          <a:xfrm>
            <a:off x="531612" y="4341852"/>
            <a:ext cx="1161563" cy="893979"/>
            <a:chOff x="627473" y="4265752"/>
            <a:chExt cx="1161563" cy="893979"/>
          </a:xfrm>
        </p:grpSpPr>
        <p:grpSp>
          <p:nvGrpSpPr>
            <p:cNvPr id="1171" name="그룹 1170"/>
            <p:cNvGrpSpPr/>
            <p:nvPr/>
          </p:nvGrpSpPr>
          <p:grpSpPr>
            <a:xfrm>
              <a:off x="709091" y="4491953"/>
              <a:ext cx="1079945" cy="667778"/>
              <a:chOff x="704527" y="4680408"/>
              <a:chExt cx="489439" cy="320944"/>
            </a:xfrm>
          </p:grpSpPr>
          <p:sp>
            <p:nvSpPr>
              <p:cNvPr id="1166" name="직사각형 1165"/>
              <p:cNvSpPr/>
              <p:nvPr/>
            </p:nvSpPr>
            <p:spPr bwMode="auto">
              <a:xfrm>
                <a:off x="704527" y="46804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dirty="0" err="1" smtClean="0">
                    <a:latin typeface="Arial" charset="0"/>
                    <a:ea typeface="굴림" pitchFamily="50" charset="-127"/>
                  </a:rPr>
                  <a:t>ul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67" name="직사각형 1166"/>
              <p:cNvSpPr/>
              <p:nvPr/>
            </p:nvSpPr>
            <p:spPr bwMode="auto">
              <a:xfrm>
                <a:off x="867673" y="46804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u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68" name="직사각형 1167"/>
              <p:cNvSpPr/>
              <p:nvPr/>
            </p:nvSpPr>
            <p:spPr bwMode="auto">
              <a:xfrm>
                <a:off x="1030820" y="46804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ur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69" name="직사각형 1168"/>
              <p:cNvSpPr/>
              <p:nvPr/>
            </p:nvSpPr>
            <p:spPr bwMode="auto">
              <a:xfrm>
                <a:off x="704527" y="48408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l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70" name="직사각형 1169"/>
              <p:cNvSpPr/>
              <p:nvPr/>
            </p:nvSpPr>
            <p:spPr bwMode="auto">
              <a:xfrm>
                <a:off x="867673" y="4840880"/>
                <a:ext cx="163146" cy="1604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200" b="1" dirty="0" smtClean="0">
                    <a:latin typeface="Arial" charset="0"/>
                    <a:ea typeface="굴림" pitchFamily="50" charset="-127"/>
                  </a:rPr>
                  <a:t>기준</a:t>
                </a:r>
                <a:endParaRPr kumimoji="1" lang="ko-KR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1192" name="TextBox 1191"/>
            <p:cNvSpPr txBox="1"/>
            <p:nvPr/>
          </p:nvSpPr>
          <p:spPr>
            <a:xfrm>
              <a:off x="627473" y="4265752"/>
              <a:ext cx="586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Node</a:t>
              </a:r>
              <a:endParaRPr lang="ko-KR" altLang="en-US" sz="1000" dirty="0"/>
            </a:p>
          </p:txBody>
        </p:sp>
      </p:grpSp>
      <p:grpSp>
        <p:nvGrpSpPr>
          <p:cNvPr id="1199" name="그룹 1198"/>
          <p:cNvGrpSpPr/>
          <p:nvPr/>
        </p:nvGrpSpPr>
        <p:grpSpPr>
          <a:xfrm>
            <a:off x="3587890" y="4325019"/>
            <a:ext cx="2057932" cy="1247158"/>
            <a:chOff x="3228584" y="4341852"/>
            <a:chExt cx="2057932" cy="1247158"/>
          </a:xfrm>
        </p:grpSpPr>
        <p:grpSp>
          <p:nvGrpSpPr>
            <p:cNvPr id="1195" name="그룹 1194"/>
            <p:cNvGrpSpPr/>
            <p:nvPr/>
          </p:nvGrpSpPr>
          <p:grpSpPr>
            <a:xfrm>
              <a:off x="3228584" y="4341852"/>
              <a:ext cx="2057932" cy="913783"/>
              <a:chOff x="3231754" y="4245948"/>
              <a:chExt cx="2057932" cy="913783"/>
            </a:xfrm>
          </p:grpSpPr>
          <p:grpSp>
            <p:nvGrpSpPr>
              <p:cNvPr id="1179" name="그룹 1178"/>
              <p:cNvGrpSpPr/>
              <p:nvPr/>
            </p:nvGrpSpPr>
            <p:grpSpPr>
              <a:xfrm>
                <a:off x="3304298" y="4491953"/>
                <a:ext cx="1079945" cy="667778"/>
                <a:chOff x="704527" y="4680408"/>
                <a:chExt cx="489439" cy="320944"/>
              </a:xfrm>
            </p:grpSpPr>
            <p:sp>
              <p:nvSpPr>
                <p:cNvPr id="1180" name="직사각형 1179"/>
                <p:cNvSpPr/>
                <p:nvPr/>
              </p:nvSpPr>
              <p:spPr bwMode="auto">
                <a:xfrm>
                  <a:off x="704527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1" name="직사각형 1180"/>
                <p:cNvSpPr/>
                <p:nvPr/>
              </p:nvSpPr>
              <p:spPr bwMode="auto">
                <a:xfrm>
                  <a:off x="867673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2" name="직사각형 1181"/>
                <p:cNvSpPr/>
                <p:nvPr/>
              </p:nvSpPr>
              <p:spPr bwMode="auto">
                <a:xfrm>
                  <a:off x="1030820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3" name="직사각형 1182"/>
                <p:cNvSpPr/>
                <p:nvPr/>
              </p:nvSpPr>
              <p:spPr bwMode="auto">
                <a:xfrm>
                  <a:off x="704527" y="48408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4" name="직사각형 1183"/>
                <p:cNvSpPr/>
                <p:nvPr/>
              </p:nvSpPr>
              <p:spPr bwMode="auto">
                <a:xfrm>
                  <a:off x="867673" y="4840880"/>
                  <a:ext cx="163146" cy="16047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191" name="그룹 1190"/>
              <p:cNvGrpSpPr/>
              <p:nvPr/>
            </p:nvGrpSpPr>
            <p:grpSpPr>
              <a:xfrm>
                <a:off x="4569724" y="4491953"/>
                <a:ext cx="719962" cy="667778"/>
                <a:chOff x="4651926" y="4491953"/>
                <a:chExt cx="719962" cy="667778"/>
              </a:xfrm>
            </p:grpSpPr>
            <p:sp>
              <p:nvSpPr>
                <p:cNvPr id="1187" name="직사각형 1186"/>
                <p:cNvSpPr/>
                <p:nvPr/>
              </p:nvSpPr>
              <p:spPr bwMode="auto">
                <a:xfrm>
                  <a:off x="4651926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8" name="직사각형 1187"/>
                <p:cNvSpPr/>
                <p:nvPr/>
              </p:nvSpPr>
              <p:spPr bwMode="auto">
                <a:xfrm>
                  <a:off x="4651926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9" name="직사각형 1188"/>
                <p:cNvSpPr/>
                <p:nvPr/>
              </p:nvSpPr>
              <p:spPr bwMode="auto">
                <a:xfrm>
                  <a:off x="5011907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90" name="직사각형 1189"/>
                <p:cNvSpPr/>
                <p:nvPr/>
              </p:nvSpPr>
              <p:spPr bwMode="auto">
                <a:xfrm>
                  <a:off x="5011907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1193" name="TextBox 1192"/>
              <p:cNvSpPr txBox="1"/>
              <p:nvPr/>
            </p:nvSpPr>
            <p:spPr>
              <a:xfrm>
                <a:off x="3231754" y="4245948"/>
                <a:ext cx="586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Node</a:t>
                </a:r>
                <a:endParaRPr lang="ko-KR" altLang="en-US" sz="1000" dirty="0"/>
              </a:p>
            </p:txBody>
          </p:sp>
          <p:sp>
            <p:nvSpPr>
              <p:cNvPr id="1194" name="TextBox 1193"/>
              <p:cNvSpPr txBox="1"/>
              <p:nvPr/>
            </p:nvSpPr>
            <p:spPr>
              <a:xfrm>
                <a:off x="4510661" y="4245948"/>
                <a:ext cx="6583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Eq</a:t>
                </a:r>
                <a:r>
                  <a:rPr lang="en-US" altLang="ko-KR" sz="1000" dirty="0" smtClean="0"/>
                  <a:t> table</a:t>
                </a:r>
                <a:endParaRPr lang="ko-KR" altLang="en-US" sz="1000" dirty="0"/>
              </a:p>
            </p:txBody>
          </p:sp>
        </p:grpSp>
        <p:sp>
          <p:nvSpPr>
            <p:cNvPr id="1197" name="직사각형 1196"/>
            <p:cNvSpPr/>
            <p:nvPr/>
          </p:nvSpPr>
          <p:spPr bwMode="auto">
            <a:xfrm>
              <a:off x="4566554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 smtClean="0">
                  <a:latin typeface="Arial" charset="0"/>
                  <a:ea typeface="굴림" pitchFamily="50" charset="-127"/>
                </a:rPr>
                <a:t>6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198" name="직사각형 1197"/>
            <p:cNvSpPr/>
            <p:nvPr/>
          </p:nvSpPr>
          <p:spPr bwMode="auto">
            <a:xfrm>
              <a:off x="4926535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1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200" name="직사각형 1199"/>
          <p:cNvSpPr/>
          <p:nvPr/>
        </p:nvSpPr>
        <p:spPr>
          <a:xfrm>
            <a:off x="6561483" y="5616662"/>
            <a:ext cx="213646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dirty="0" smtClean="0"/>
              <a:t>주변</a:t>
            </a:r>
            <a:r>
              <a:rPr kumimoji="1" lang="en-US" altLang="ko-KR" sz="1000" b="1" dirty="0" smtClean="0"/>
              <a:t> </a:t>
            </a:r>
            <a:r>
              <a:rPr kumimoji="1" lang="ko-KR" altLang="en-US" sz="1000" b="1" dirty="0" smtClean="0"/>
              <a:t>영역에 </a:t>
            </a:r>
            <a:r>
              <a:rPr kumimoji="1" lang="ko-KR" altLang="en-US" sz="1000" b="1" dirty="0" err="1" smtClean="0"/>
              <a:t>라벨값이</a:t>
            </a:r>
            <a:r>
              <a:rPr kumimoji="1" lang="ko-KR" altLang="en-US" sz="1000" b="1" dirty="0" smtClean="0"/>
              <a:t> </a:t>
            </a:r>
            <a:r>
              <a:rPr kumimoji="1" lang="ko-KR" altLang="en-US" sz="1000" b="1" dirty="0" err="1" smtClean="0"/>
              <a:t>없을경우</a:t>
            </a:r>
            <a:endParaRPr kumimoji="1" lang="en-US" altLang="ko-KR" sz="1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/>
              <a:t>Label </a:t>
            </a:r>
            <a:r>
              <a:rPr kumimoji="1" lang="en-US" altLang="ko-KR" sz="1000" b="1" dirty="0" err="1" smtClean="0"/>
              <a:t>num</a:t>
            </a:r>
            <a:r>
              <a:rPr kumimoji="1" lang="en-US" altLang="ko-KR" sz="1000" b="1" dirty="0" smtClean="0"/>
              <a:t> ++ </a:t>
            </a:r>
            <a:r>
              <a:rPr kumimoji="1" lang="ko-KR" altLang="en-US" sz="1000" b="1" dirty="0" smtClean="0"/>
              <a:t>해주고 </a:t>
            </a:r>
            <a:r>
              <a:rPr kumimoji="1" lang="en-US" altLang="ko-KR" sz="1000" b="1" dirty="0" err="1" smtClean="0"/>
              <a:t>Eq</a:t>
            </a:r>
            <a:r>
              <a:rPr kumimoji="1" lang="en-US" altLang="ko-KR" sz="1000" b="1" dirty="0" smtClean="0"/>
              <a:t> table</a:t>
            </a:r>
            <a:r>
              <a:rPr kumimoji="1" lang="ko-KR" altLang="en-US" sz="1000" b="1" dirty="0" smtClean="0"/>
              <a:t>의 새로운 </a:t>
            </a:r>
            <a:r>
              <a:rPr kumimoji="1" lang="en-US" altLang="ko-KR" sz="1000" b="1" dirty="0" smtClean="0"/>
              <a:t>index</a:t>
            </a:r>
            <a:r>
              <a:rPr kumimoji="1" lang="ko-KR" altLang="en-US" sz="1000" b="1" dirty="0" smtClean="0"/>
              <a:t>에 업데이트</a:t>
            </a:r>
            <a:endParaRPr kumimoji="1" lang="en-US" altLang="ko-KR" sz="1000" b="1" dirty="0" smtClean="0"/>
          </a:p>
        </p:txBody>
      </p:sp>
      <p:grpSp>
        <p:nvGrpSpPr>
          <p:cNvPr id="1201" name="그룹 1200"/>
          <p:cNvGrpSpPr/>
          <p:nvPr/>
        </p:nvGrpSpPr>
        <p:grpSpPr>
          <a:xfrm>
            <a:off x="6616108" y="4328528"/>
            <a:ext cx="2057932" cy="1247158"/>
            <a:chOff x="3228584" y="4341852"/>
            <a:chExt cx="2057932" cy="1247158"/>
          </a:xfrm>
        </p:grpSpPr>
        <p:grpSp>
          <p:nvGrpSpPr>
            <p:cNvPr id="1202" name="그룹 1201"/>
            <p:cNvGrpSpPr/>
            <p:nvPr/>
          </p:nvGrpSpPr>
          <p:grpSpPr>
            <a:xfrm>
              <a:off x="3228584" y="4341852"/>
              <a:ext cx="2057932" cy="913783"/>
              <a:chOff x="3231754" y="4245948"/>
              <a:chExt cx="2057932" cy="913783"/>
            </a:xfrm>
          </p:grpSpPr>
          <p:grpSp>
            <p:nvGrpSpPr>
              <p:cNvPr id="1205" name="그룹 1204"/>
              <p:cNvGrpSpPr/>
              <p:nvPr/>
            </p:nvGrpSpPr>
            <p:grpSpPr>
              <a:xfrm>
                <a:off x="3304298" y="4491953"/>
                <a:ext cx="1079945" cy="667778"/>
                <a:chOff x="704527" y="4680408"/>
                <a:chExt cx="489439" cy="320944"/>
              </a:xfrm>
            </p:grpSpPr>
            <p:sp>
              <p:nvSpPr>
                <p:cNvPr id="1213" name="직사각형 1212"/>
                <p:cNvSpPr/>
                <p:nvPr/>
              </p:nvSpPr>
              <p:spPr bwMode="auto">
                <a:xfrm>
                  <a:off x="704527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4" name="직사각형 1213"/>
                <p:cNvSpPr/>
                <p:nvPr/>
              </p:nvSpPr>
              <p:spPr bwMode="auto">
                <a:xfrm>
                  <a:off x="867673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5" name="직사각형 1214"/>
                <p:cNvSpPr/>
                <p:nvPr/>
              </p:nvSpPr>
              <p:spPr bwMode="auto">
                <a:xfrm>
                  <a:off x="1030820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6" name="직사각형 1215"/>
                <p:cNvSpPr/>
                <p:nvPr/>
              </p:nvSpPr>
              <p:spPr bwMode="auto">
                <a:xfrm>
                  <a:off x="704527" y="48408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7" name="직사각형 1216"/>
                <p:cNvSpPr/>
                <p:nvPr/>
              </p:nvSpPr>
              <p:spPr bwMode="auto">
                <a:xfrm>
                  <a:off x="867673" y="4840880"/>
                  <a:ext cx="163146" cy="16047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206" name="그룹 1205"/>
              <p:cNvGrpSpPr/>
              <p:nvPr/>
            </p:nvGrpSpPr>
            <p:grpSpPr>
              <a:xfrm>
                <a:off x="4569724" y="4491953"/>
                <a:ext cx="719962" cy="667778"/>
                <a:chOff x="4651926" y="4491953"/>
                <a:chExt cx="719962" cy="667778"/>
              </a:xfrm>
            </p:grpSpPr>
            <p:sp>
              <p:nvSpPr>
                <p:cNvPr id="1209" name="직사각형 1208"/>
                <p:cNvSpPr/>
                <p:nvPr/>
              </p:nvSpPr>
              <p:spPr bwMode="auto">
                <a:xfrm>
                  <a:off x="4651926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0" name="직사각형 1209"/>
                <p:cNvSpPr/>
                <p:nvPr/>
              </p:nvSpPr>
              <p:spPr bwMode="auto">
                <a:xfrm>
                  <a:off x="4651926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1" name="직사각형 1210"/>
                <p:cNvSpPr/>
                <p:nvPr/>
              </p:nvSpPr>
              <p:spPr bwMode="auto">
                <a:xfrm>
                  <a:off x="5011907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2" name="직사각형 1211"/>
                <p:cNvSpPr/>
                <p:nvPr/>
              </p:nvSpPr>
              <p:spPr bwMode="auto">
                <a:xfrm>
                  <a:off x="5011907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sp>
            <p:nvSpPr>
              <p:cNvPr id="1207" name="TextBox 1206"/>
              <p:cNvSpPr txBox="1"/>
              <p:nvPr/>
            </p:nvSpPr>
            <p:spPr>
              <a:xfrm>
                <a:off x="3231754" y="4245948"/>
                <a:ext cx="586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Node</a:t>
                </a:r>
                <a:endParaRPr lang="ko-KR" altLang="en-US" sz="1000" dirty="0"/>
              </a:p>
            </p:txBody>
          </p:sp>
          <p:sp>
            <p:nvSpPr>
              <p:cNvPr id="1208" name="TextBox 1207"/>
              <p:cNvSpPr txBox="1"/>
              <p:nvPr/>
            </p:nvSpPr>
            <p:spPr>
              <a:xfrm>
                <a:off x="4510661" y="4245948"/>
                <a:ext cx="6583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Eq</a:t>
                </a:r>
                <a:r>
                  <a:rPr lang="en-US" altLang="ko-KR" sz="1000" dirty="0" smtClean="0"/>
                  <a:t> table</a:t>
                </a:r>
                <a:endParaRPr lang="ko-KR" altLang="en-US" sz="1000" dirty="0"/>
              </a:p>
            </p:txBody>
          </p:sp>
        </p:grpSp>
        <p:sp>
          <p:nvSpPr>
            <p:cNvPr id="1203" name="직사각형 1202"/>
            <p:cNvSpPr/>
            <p:nvPr/>
          </p:nvSpPr>
          <p:spPr bwMode="auto">
            <a:xfrm>
              <a:off x="4566554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7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04" name="직사각형 1203"/>
            <p:cNvSpPr/>
            <p:nvPr/>
          </p:nvSpPr>
          <p:spPr bwMode="auto">
            <a:xfrm>
              <a:off x="4926535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dirty="0" smtClean="0">
                  <a:latin typeface="Arial" charset="0"/>
                  <a:ea typeface="굴림" pitchFamily="50" charset="-127"/>
                </a:rPr>
                <a:t>7</a:t>
              </a: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1218" name="TextBox 1217"/>
          <p:cNvSpPr txBox="1"/>
          <p:nvPr/>
        </p:nvSpPr>
        <p:spPr>
          <a:xfrm>
            <a:off x="6602526" y="5299539"/>
            <a:ext cx="115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Label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6</a:t>
            </a:r>
            <a:endParaRPr lang="ko-KR" altLang="en-US" sz="1000" dirty="0"/>
          </a:p>
        </p:txBody>
      </p:sp>
      <p:sp>
        <p:nvSpPr>
          <p:cNvPr id="1219" name="TextBox 1218"/>
          <p:cNvSpPr txBox="1"/>
          <p:nvPr/>
        </p:nvSpPr>
        <p:spPr>
          <a:xfrm>
            <a:off x="3621941" y="5308632"/>
            <a:ext cx="115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Label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602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377"/>
          <p:cNvSpPr txBox="1"/>
          <p:nvPr/>
        </p:nvSpPr>
        <p:spPr>
          <a:xfrm>
            <a:off x="6917187" y="2055216"/>
            <a:ext cx="2212277" cy="3750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2563238" y="2055216"/>
            <a:ext cx="4045946" cy="3750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Search Valid Area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Stage 2 &amp; 3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인접 라벨의 동일 라벨인지에 대한 판단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 table</a:t>
            </a:r>
            <a:r>
              <a:rPr lang="ko-KR" altLang="en-US" sz="1600" dirty="0" smtClean="0"/>
              <a:t> 정리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Valid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구함</a:t>
            </a:r>
            <a:r>
              <a:rPr lang="en-US" altLang="ko-KR" sz="1600" dirty="0" smtClean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22572" y="2122219"/>
            <a:ext cx="936104" cy="3424259"/>
            <a:chOff x="1064568" y="2326859"/>
            <a:chExt cx="383637" cy="20907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064568" y="2492896"/>
              <a:ext cx="383637" cy="1924663"/>
              <a:chOff x="3368934" y="2034621"/>
              <a:chExt cx="326293" cy="1443248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3368934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532081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368934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3532081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3368934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532081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3368934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532081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3368934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3532081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3368934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3532081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3368934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532081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3368934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3532081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3368934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32081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 bwMode="auto">
            <a:xfrm>
              <a:off x="108637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26925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5404728" y="2115814"/>
            <a:ext cx="936104" cy="3424259"/>
            <a:chOff x="1064568" y="2326859"/>
            <a:chExt cx="383637" cy="2090700"/>
          </a:xfrm>
        </p:grpSpPr>
        <p:grpSp>
          <p:nvGrpSpPr>
            <p:cNvPr id="265" name="그룹 264"/>
            <p:cNvGrpSpPr/>
            <p:nvPr/>
          </p:nvGrpSpPr>
          <p:grpSpPr>
            <a:xfrm>
              <a:off x="1064568" y="2492896"/>
              <a:ext cx="383637" cy="1924663"/>
              <a:chOff x="3368934" y="2034621"/>
              <a:chExt cx="326293" cy="1443248"/>
            </a:xfrm>
          </p:grpSpPr>
          <p:sp>
            <p:nvSpPr>
              <p:cNvPr id="268" name="직사각형 267"/>
              <p:cNvSpPr/>
              <p:nvPr/>
            </p:nvSpPr>
            <p:spPr bwMode="auto">
              <a:xfrm>
                <a:off x="3368934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3532081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 bwMode="auto">
              <a:xfrm>
                <a:off x="3368934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 bwMode="auto">
              <a:xfrm>
                <a:off x="3532081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 bwMode="auto">
              <a:xfrm>
                <a:off x="3368934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 bwMode="auto">
              <a:xfrm>
                <a:off x="3532081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 bwMode="auto">
              <a:xfrm>
                <a:off x="3368934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 bwMode="auto">
              <a:xfrm>
                <a:off x="3532081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6" name="직사각형 275"/>
              <p:cNvSpPr/>
              <p:nvPr/>
            </p:nvSpPr>
            <p:spPr bwMode="auto">
              <a:xfrm>
                <a:off x="3368934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 bwMode="auto">
              <a:xfrm>
                <a:off x="3532081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 bwMode="auto">
              <a:xfrm>
                <a:off x="3368934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 bwMode="auto">
              <a:xfrm>
                <a:off x="3532081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 bwMode="auto">
              <a:xfrm>
                <a:off x="3368934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 bwMode="auto">
              <a:xfrm>
                <a:off x="3532081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 bwMode="auto">
              <a:xfrm>
                <a:off x="3368934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 bwMode="auto">
              <a:xfrm>
                <a:off x="3532081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3368934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 bwMode="auto">
              <a:xfrm>
                <a:off x="3532081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266" name="직사각형 265"/>
            <p:cNvSpPr/>
            <p:nvPr/>
          </p:nvSpPr>
          <p:spPr bwMode="auto">
            <a:xfrm>
              <a:off x="108637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7" name="직사각형 266"/>
            <p:cNvSpPr/>
            <p:nvPr/>
          </p:nvSpPr>
          <p:spPr bwMode="auto">
            <a:xfrm>
              <a:off x="126925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2871241" y="2115814"/>
            <a:ext cx="936104" cy="3424259"/>
            <a:chOff x="1064568" y="2326859"/>
            <a:chExt cx="383637" cy="2090700"/>
          </a:xfrm>
        </p:grpSpPr>
        <p:grpSp>
          <p:nvGrpSpPr>
            <p:cNvPr id="309" name="그룹 308"/>
            <p:cNvGrpSpPr/>
            <p:nvPr/>
          </p:nvGrpSpPr>
          <p:grpSpPr>
            <a:xfrm>
              <a:off x="1064568" y="2492896"/>
              <a:ext cx="383637" cy="1924663"/>
              <a:chOff x="3368934" y="2034621"/>
              <a:chExt cx="326293" cy="1443248"/>
            </a:xfrm>
          </p:grpSpPr>
          <p:sp>
            <p:nvSpPr>
              <p:cNvPr id="312" name="직사각형 311"/>
              <p:cNvSpPr/>
              <p:nvPr/>
            </p:nvSpPr>
            <p:spPr bwMode="auto">
              <a:xfrm>
                <a:off x="3368934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3" name="직사각형 312"/>
              <p:cNvSpPr/>
              <p:nvPr/>
            </p:nvSpPr>
            <p:spPr bwMode="auto">
              <a:xfrm>
                <a:off x="3532081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4" name="직사각형 313"/>
              <p:cNvSpPr/>
              <p:nvPr/>
            </p:nvSpPr>
            <p:spPr bwMode="auto">
              <a:xfrm>
                <a:off x="3368934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 bwMode="auto">
              <a:xfrm>
                <a:off x="3532081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6" name="직사각형 315"/>
              <p:cNvSpPr/>
              <p:nvPr/>
            </p:nvSpPr>
            <p:spPr bwMode="auto">
              <a:xfrm>
                <a:off x="3368934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 bwMode="auto">
              <a:xfrm>
                <a:off x="3532081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3368934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19" name="직사각형 318"/>
              <p:cNvSpPr/>
              <p:nvPr/>
            </p:nvSpPr>
            <p:spPr bwMode="auto">
              <a:xfrm>
                <a:off x="3532081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0" name="직사각형 319"/>
              <p:cNvSpPr/>
              <p:nvPr/>
            </p:nvSpPr>
            <p:spPr bwMode="auto">
              <a:xfrm>
                <a:off x="3368934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1" name="직사각형 320"/>
              <p:cNvSpPr/>
              <p:nvPr/>
            </p:nvSpPr>
            <p:spPr bwMode="auto">
              <a:xfrm>
                <a:off x="3532081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 bwMode="auto">
              <a:xfrm>
                <a:off x="3368934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 bwMode="auto">
              <a:xfrm>
                <a:off x="3532081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 bwMode="auto">
              <a:xfrm>
                <a:off x="3368934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5" name="직사각형 324"/>
              <p:cNvSpPr/>
              <p:nvPr/>
            </p:nvSpPr>
            <p:spPr bwMode="auto">
              <a:xfrm>
                <a:off x="3532081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 bwMode="auto">
              <a:xfrm>
                <a:off x="3368934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7" name="직사각형 326"/>
              <p:cNvSpPr/>
              <p:nvPr/>
            </p:nvSpPr>
            <p:spPr bwMode="auto">
              <a:xfrm>
                <a:off x="3532081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8" name="직사각형 327"/>
              <p:cNvSpPr/>
              <p:nvPr/>
            </p:nvSpPr>
            <p:spPr bwMode="auto">
              <a:xfrm>
                <a:off x="3368934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29" name="직사각형 328"/>
              <p:cNvSpPr/>
              <p:nvPr/>
            </p:nvSpPr>
            <p:spPr bwMode="auto">
              <a:xfrm>
                <a:off x="3532081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310" name="직사각형 309"/>
            <p:cNvSpPr/>
            <p:nvPr/>
          </p:nvSpPr>
          <p:spPr bwMode="auto">
            <a:xfrm>
              <a:off x="108637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 bwMode="auto">
            <a:xfrm>
              <a:off x="126925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4160621" y="2118650"/>
            <a:ext cx="936104" cy="3424259"/>
            <a:chOff x="1064568" y="2326859"/>
            <a:chExt cx="383637" cy="2090700"/>
          </a:xfrm>
        </p:grpSpPr>
        <p:grpSp>
          <p:nvGrpSpPr>
            <p:cNvPr id="331" name="그룹 330"/>
            <p:cNvGrpSpPr/>
            <p:nvPr/>
          </p:nvGrpSpPr>
          <p:grpSpPr>
            <a:xfrm>
              <a:off x="1064568" y="2492896"/>
              <a:ext cx="383637" cy="1924663"/>
              <a:chOff x="3368934" y="2034621"/>
              <a:chExt cx="326293" cy="1443248"/>
            </a:xfrm>
          </p:grpSpPr>
          <p:sp>
            <p:nvSpPr>
              <p:cNvPr id="334" name="직사각형 333"/>
              <p:cNvSpPr/>
              <p:nvPr/>
            </p:nvSpPr>
            <p:spPr bwMode="auto">
              <a:xfrm>
                <a:off x="3368934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5" name="직사각형 334"/>
              <p:cNvSpPr/>
              <p:nvPr/>
            </p:nvSpPr>
            <p:spPr bwMode="auto">
              <a:xfrm>
                <a:off x="3532081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 bwMode="auto">
              <a:xfrm>
                <a:off x="3368934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7" name="직사각형 336"/>
              <p:cNvSpPr/>
              <p:nvPr/>
            </p:nvSpPr>
            <p:spPr bwMode="auto">
              <a:xfrm>
                <a:off x="3532081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3368934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39" name="직사각형 338"/>
              <p:cNvSpPr/>
              <p:nvPr/>
            </p:nvSpPr>
            <p:spPr bwMode="auto">
              <a:xfrm>
                <a:off x="3532081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0" name="직사각형 339"/>
              <p:cNvSpPr/>
              <p:nvPr/>
            </p:nvSpPr>
            <p:spPr bwMode="auto">
              <a:xfrm>
                <a:off x="3368934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 bwMode="auto">
              <a:xfrm>
                <a:off x="3532081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3368934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3532081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4" name="직사각형 343"/>
              <p:cNvSpPr/>
              <p:nvPr/>
            </p:nvSpPr>
            <p:spPr bwMode="auto">
              <a:xfrm>
                <a:off x="3368934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532081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 bwMode="auto">
              <a:xfrm>
                <a:off x="3368934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 bwMode="auto">
              <a:xfrm>
                <a:off x="3532081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8" name="직사각형 347"/>
              <p:cNvSpPr/>
              <p:nvPr/>
            </p:nvSpPr>
            <p:spPr bwMode="auto">
              <a:xfrm>
                <a:off x="3368934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49" name="직사각형 348"/>
              <p:cNvSpPr/>
              <p:nvPr/>
            </p:nvSpPr>
            <p:spPr bwMode="auto">
              <a:xfrm>
                <a:off x="3532081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50" name="직사각형 349"/>
              <p:cNvSpPr/>
              <p:nvPr/>
            </p:nvSpPr>
            <p:spPr bwMode="auto">
              <a:xfrm>
                <a:off x="3368934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 bwMode="auto">
              <a:xfrm>
                <a:off x="3532081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332" name="직사각형 331"/>
            <p:cNvSpPr/>
            <p:nvPr/>
          </p:nvSpPr>
          <p:spPr bwMode="auto">
            <a:xfrm>
              <a:off x="108637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 bwMode="auto">
            <a:xfrm>
              <a:off x="126925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987604" y="5929811"/>
            <a:ext cx="77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Stage1</a:t>
            </a:r>
          </a:p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grpSp>
        <p:nvGrpSpPr>
          <p:cNvPr id="354" name="그룹 353"/>
          <p:cNvGrpSpPr/>
          <p:nvPr/>
        </p:nvGrpSpPr>
        <p:grpSpPr>
          <a:xfrm>
            <a:off x="7561936" y="2122288"/>
            <a:ext cx="936104" cy="3424259"/>
            <a:chOff x="1064568" y="2326859"/>
            <a:chExt cx="383637" cy="2090700"/>
          </a:xfrm>
        </p:grpSpPr>
        <p:grpSp>
          <p:nvGrpSpPr>
            <p:cNvPr id="355" name="그룹 354"/>
            <p:cNvGrpSpPr/>
            <p:nvPr/>
          </p:nvGrpSpPr>
          <p:grpSpPr>
            <a:xfrm>
              <a:off x="1064568" y="2492896"/>
              <a:ext cx="383637" cy="1924663"/>
              <a:chOff x="3368934" y="2034621"/>
              <a:chExt cx="326293" cy="1443248"/>
            </a:xfrm>
          </p:grpSpPr>
          <p:sp>
            <p:nvSpPr>
              <p:cNvPr id="358" name="직사각형 357"/>
              <p:cNvSpPr/>
              <p:nvPr/>
            </p:nvSpPr>
            <p:spPr bwMode="auto">
              <a:xfrm>
                <a:off x="3368934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 bwMode="auto">
              <a:xfrm>
                <a:off x="3532081" y="2034621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0" name="직사각형 359"/>
              <p:cNvSpPr/>
              <p:nvPr/>
            </p:nvSpPr>
            <p:spPr bwMode="auto">
              <a:xfrm>
                <a:off x="3368934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1" name="직사각형 360"/>
              <p:cNvSpPr/>
              <p:nvPr/>
            </p:nvSpPr>
            <p:spPr bwMode="auto">
              <a:xfrm>
                <a:off x="3532081" y="219509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2" name="직사각형 361"/>
              <p:cNvSpPr/>
              <p:nvPr/>
            </p:nvSpPr>
            <p:spPr bwMode="auto">
              <a:xfrm>
                <a:off x="3368934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 bwMode="auto">
              <a:xfrm>
                <a:off x="3532081" y="235556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 bwMode="auto">
              <a:xfrm>
                <a:off x="3368934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4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 bwMode="auto">
              <a:xfrm>
                <a:off x="3532081" y="2516036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2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 bwMode="auto">
              <a:xfrm>
                <a:off x="3368934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5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 bwMode="auto">
              <a:xfrm>
                <a:off x="3532081" y="2676508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굴림" pitchFamily="50" charset="-127"/>
                  </a:rPr>
                  <a:t>1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 bwMode="auto">
              <a:xfrm>
                <a:off x="3368934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6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 bwMode="auto">
              <a:xfrm>
                <a:off x="3532081" y="2836980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3368934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7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 bwMode="auto">
              <a:xfrm>
                <a:off x="3532081" y="2996453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 bwMode="auto">
              <a:xfrm>
                <a:off x="3368934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rPr>
                  <a:t>8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 bwMode="auto">
              <a:xfrm>
                <a:off x="3532081" y="3156925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smtClean="0">
                    <a:solidFill>
                      <a:srgbClr val="FF0000"/>
                    </a:solidFill>
                    <a:latin typeface="Arial" charset="0"/>
                    <a:ea typeface="굴림" pitchFamily="50" charset="-127"/>
                  </a:rPr>
                  <a:t>3</a:t>
                </a: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3368934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 bwMode="auto">
              <a:xfrm>
                <a:off x="3532081" y="3317397"/>
                <a:ext cx="163146" cy="16047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356" name="직사각형 355"/>
            <p:cNvSpPr/>
            <p:nvPr/>
          </p:nvSpPr>
          <p:spPr bwMode="auto">
            <a:xfrm>
              <a:off x="108637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 bwMode="auto">
            <a:xfrm>
              <a:off x="1269258" y="232685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379" name="TextBox 378"/>
          <p:cNvSpPr txBox="1"/>
          <p:nvPr/>
        </p:nvSpPr>
        <p:spPr>
          <a:xfrm>
            <a:off x="537455" y="2055216"/>
            <a:ext cx="1755580" cy="37500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0" name="TextBox 379"/>
          <p:cNvSpPr txBox="1"/>
          <p:nvPr/>
        </p:nvSpPr>
        <p:spPr>
          <a:xfrm>
            <a:off x="5568282" y="5929811"/>
            <a:ext cx="77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Stage2</a:t>
            </a:r>
            <a:endParaRPr lang="en-US" altLang="ko-KR" sz="1000" dirty="0"/>
          </a:p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381" name="TextBox 380"/>
          <p:cNvSpPr txBox="1"/>
          <p:nvPr/>
        </p:nvSpPr>
        <p:spPr>
          <a:xfrm>
            <a:off x="7686934" y="5929811"/>
            <a:ext cx="77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Stage3</a:t>
            </a:r>
            <a:endParaRPr lang="en-US" altLang="ko-KR" sz="1000" dirty="0"/>
          </a:p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382" name="직사각형 381"/>
          <p:cNvSpPr/>
          <p:nvPr/>
        </p:nvSpPr>
        <p:spPr>
          <a:xfrm>
            <a:off x="4160621" y="1806042"/>
            <a:ext cx="991959" cy="25736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Stage 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7561936" y="1796499"/>
            <a:ext cx="991959" cy="25736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Stage 3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7"/>
          <p:cNvSpPr txBox="1"/>
          <p:nvPr/>
        </p:nvSpPr>
        <p:spPr>
          <a:xfrm>
            <a:off x="301140" y="1876504"/>
            <a:ext cx="9332380" cy="43608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Search Valid Area</a:t>
            </a:r>
            <a:endParaRPr lang="ko-KR" alt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01140" y="1075383"/>
            <a:ext cx="8828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+mj-lt"/>
              <a:buAutoNum type="arabicPeriod"/>
            </a:pPr>
            <a:endParaRPr lang="en-US" altLang="ko-KR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1140" y="980728"/>
            <a:ext cx="9332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Stage 4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라벨 </a:t>
            </a:r>
            <a:r>
              <a:rPr lang="ko-KR" altLang="en-US" sz="1600" dirty="0" err="1" smtClean="0"/>
              <a:t>재스캔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라벨 데이터 업데이트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영역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maxdelta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maxdelta</a:t>
            </a:r>
            <a:r>
              <a:rPr lang="ko-KR" altLang="en-US" sz="1600" dirty="0" smtClean="0"/>
              <a:t>좌표</a:t>
            </a:r>
            <a:r>
              <a:rPr lang="en-US" altLang="ko-KR" sz="1600" dirty="0" smtClean="0"/>
              <a:t>, cell</a:t>
            </a:r>
            <a:r>
              <a:rPr lang="ko-KR" altLang="en-US" sz="1600" dirty="0" err="1" smtClean="0"/>
              <a:t>갯수</a:t>
            </a:r>
            <a:r>
              <a:rPr lang="en-US" altLang="ko-KR" sz="1600" dirty="0" smtClean="0"/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70287" y="2360993"/>
            <a:ext cx="3805757" cy="3364071"/>
            <a:chOff x="6177136" y="1868599"/>
            <a:chExt cx="2977229" cy="2090700"/>
          </a:xfrm>
        </p:grpSpPr>
        <p:grpSp>
          <p:nvGrpSpPr>
            <p:cNvPr id="10" name="그룹 9"/>
            <p:cNvGrpSpPr/>
            <p:nvPr/>
          </p:nvGrpSpPr>
          <p:grpSpPr>
            <a:xfrm>
              <a:off x="6177136" y="1871052"/>
              <a:ext cx="2977229" cy="2088247"/>
              <a:chOff x="6177136" y="1871052"/>
              <a:chExt cx="2977229" cy="208824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6177136" y="1871052"/>
                <a:ext cx="2376264" cy="2088232"/>
                <a:chOff x="295028" y="2132856"/>
                <a:chExt cx="4284881" cy="3715668"/>
              </a:xfrm>
            </p:grpSpPr>
            <p:sp>
              <p:nvSpPr>
                <p:cNvPr id="35" name="직사각형 34"/>
                <p:cNvSpPr/>
                <p:nvPr/>
              </p:nvSpPr>
              <p:spPr bwMode="auto">
                <a:xfrm>
                  <a:off x="580561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8660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11516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 bwMode="auto">
                <a:xfrm>
                  <a:off x="14371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 bwMode="auto">
                <a:xfrm>
                  <a:off x="17226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 bwMode="auto">
                <a:xfrm>
                  <a:off x="20082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 bwMode="auto">
                <a:xfrm>
                  <a:off x="22937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 bwMode="auto">
                <a:xfrm>
                  <a:off x="580561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 bwMode="auto">
                <a:xfrm>
                  <a:off x="86609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 bwMode="auto">
                <a:xfrm>
                  <a:off x="11516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 bwMode="auto">
                <a:xfrm>
                  <a:off x="14371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 bwMode="auto">
                <a:xfrm>
                  <a:off x="1722695" y="27094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 bwMode="auto">
                <a:xfrm>
                  <a:off x="20082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 bwMode="auto">
                <a:xfrm>
                  <a:off x="22937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 bwMode="auto">
                <a:xfrm>
                  <a:off x="580561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 bwMode="auto">
                <a:xfrm>
                  <a:off x="8660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 bwMode="auto">
                <a:xfrm>
                  <a:off x="1151628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 bwMode="auto">
                <a:xfrm>
                  <a:off x="1437162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 bwMode="auto">
                <a:xfrm>
                  <a:off x="17226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20082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 bwMode="auto">
                <a:xfrm>
                  <a:off x="229376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 bwMode="auto">
                <a:xfrm>
                  <a:off x="580561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 bwMode="auto">
                <a:xfrm>
                  <a:off x="8660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 bwMode="auto">
                <a:xfrm>
                  <a:off x="11516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 bwMode="auto">
                <a:xfrm>
                  <a:off x="143716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 bwMode="auto">
                <a:xfrm>
                  <a:off x="17226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 bwMode="auto">
                <a:xfrm>
                  <a:off x="20082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 bwMode="auto">
                <a:xfrm>
                  <a:off x="2293762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 bwMode="auto">
                <a:xfrm>
                  <a:off x="580561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 bwMode="auto">
                <a:xfrm>
                  <a:off x="8660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 bwMode="auto">
                <a:xfrm>
                  <a:off x="11516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 bwMode="auto">
                <a:xfrm>
                  <a:off x="14371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 bwMode="auto">
                <a:xfrm>
                  <a:off x="17226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 bwMode="auto">
                <a:xfrm>
                  <a:off x="20082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 bwMode="auto">
                <a:xfrm>
                  <a:off x="22937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 bwMode="auto">
                <a:xfrm>
                  <a:off x="580561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 bwMode="auto">
                <a:xfrm>
                  <a:off x="866095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 bwMode="auto">
                <a:xfrm>
                  <a:off x="11516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 bwMode="auto">
                <a:xfrm>
                  <a:off x="143716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172269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 bwMode="auto">
                <a:xfrm>
                  <a:off x="2008228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 bwMode="auto">
                <a:xfrm>
                  <a:off x="229376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 bwMode="auto">
                <a:xfrm>
                  <a:off x="580561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 bwMode="auto">
                <a:xfrm>
                  <a:off x="8660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11516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 bwMode="auto">
                <a:xfrm>
                  <a:off x="14371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 bwMode="auto">
                <a:xfrm>
                  <a:off x="17226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>
                  <a:off x="20082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>
                  <a:off x="22937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 bwMode="auto">
                <a:xfrm>
                  <a:off x="2950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 bwMode="auto">
                <a:xfrm>
                  <a:off x="2950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>
                  <a:off x="2950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 bwMode="auto">
                <a:xfrm>
                  <a:off x="2950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 bwMode="auto">
                <a:xfrm>
                  <a:off x="2950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 bwMode="auto">
                <a:xfrm>
                  <a:off x="2950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 bwMode="auto">
                <a:xfrm>
                  <a:off x="25811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 bwMode="auto">
                <a:xfrm>
                  <a:off x="28667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 bwMode="auto">
                <a:xfrm>
                  <a:off x="31522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 bwMode="auto">
                <a:xfrm>
                  <a:off x="34377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 bwMode="auto">
                <a:xfrm>
                  <a:off x="37233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 bwMode="auto">
                <a:xfrm>
                  <a:off x="40088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 bwMode="auto">
                <a:xfrm>
                  <a:off x="4294376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 bwMode="auto">
                <a:xfrm>
                  <a:off x="25811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 bwMode="auto">
                <a:xfrm>
                  <a:off x="28667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 bwMode="auto">
                <a:xfrm>
                  <a:off x="31522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 bwMode="auto">
                <a:xfrm>
                  <a:off x="34377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 bwMode="auto">
                <a:xfrm>
                  <a:off x="37233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 bwMode="auto">
                <a:xfrm>
                  <a:off x="40088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 bwMode="auto">
                <a:xfrm>
                  <a:off x="4294376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 bwMode="auto">
                <a:xfrm>
                  <a:off x="25811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 bwMode="auto">
                <a:xfrm>
                  <a:off x="28667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 bwMode="auto">
                <a:xfrm>
                  <a:off x="31522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 bwMode="auto">
                <a:xfrm>
                  <a:off x="34377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 bwMode="auto">
                <a:xfrm>
                  <a:off x="37233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 bwMode="auto">
                <a:xfrm>
                  <a:off x="40088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 bwMode="auto">
                <a:xfrm>
                  <a:off x="4294376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 bwMode="auto">
                <a:xfrm>
                  <a:off x="25811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 bwMode="auto">
                <a:xfrm>
                  <a:off x="2866709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 bwMode="auto">
                <a:xfrm>
                  <a:off x="31522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4" name="직사각형 113"/>
                <p:cNvSpPr/>
                <p:nvPr/>
              </p:nvSpPr>
              <p:spPr bwMode="auto">
                <a:xfrm>
                  <a:off x="34377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 bwMode="auto">
                <a:xfrm>
                  <a:off x="3723309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 bwMode="auto">
                <a:xfrm>
                  <a:off x="40088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 bwMode="auto">
                <a:xfrm>
                  <a:off x="4294376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 bwMode="auto">
                <a:xfrm>
                  <a:off x="2581175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 bwMode="auto">
                <a:xfrm>
                  <a:off x="2866709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 bwMode="auto">
                <a:xfrm>
                  <a:off x="3152242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 bwMode="auto">
                <a:xfrm>
                  <a:off x="343777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 bwMode="auto">
                <a:xfrm>
                  <a:off x="3723309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 bwMode="auto">
                <a:xfrm>
                  <a:off x="400884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 bwMode="auto">
                <a:xfrm>
                  <a:off x="4294376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 bwMode="auto">
                <a:xfrm>
                  <a:off x="25811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 bwMode="auto">
                <a:xfrm>
                  <a:off x="2866709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7" name="직사각형 126"/>
                <p:cNvSpPr/>
                <p:nvPr/>
              </p:nvSpPr>
              <p:spPr bwMode="auto">
                <a:xfrm>
                  <a:off x="315224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 bwMode="auto">
                <a:xfrm>
                  <a:off x="34377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 bwMode="auto">
                <a:xfrm>
                  <a:off x="3723309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 bwMode="auto">
                <a:xfrm>
                  <a:off x="400884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 bwMode="auto">
                <a:xfrm>
                  <a:off x="4294376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 bwMode="auto">
                <a:xfrm>
                  <a:off x="25811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 bwMode="auto">
                <a:xfrm>
                  <a:off x="28667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 bwMode="auto">
                <a:xfrm>
                  <a:off x="31522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5" name="직사각형 134"/>
                <p:cNvSpPr/>
                <p:nvPr/>
              </p:nvSpPr>
              <p:spPr bwMode="auto">
                <a:xfrm>
                  <a:off x="34377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6" name="직사각형 135"/>
                <p:cNvSpPr/>
                <p:nvPr/>
              </p:nvSpPr>
              <p:spPr bwMode="auto">
                <a:xfrm>
                  <a:off x="37233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 bwMode="auto">
                <a:xfrm>
                  <a:off x="40088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 bwMode="auto">
                <a:xfrm>
                  <a:off x="4294376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 bwMode="auto">
                <a:xfrm>
                  <a:off x="580561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 bwMode="auto">
                <a:xfrm>
                  <a:off x="8660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 bwMode="auto">
                <a:xfrm>
                  <a:off x="11516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 bwMode="auto">
                <a:xfrm>
                  <a:off x="14371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 bwMode="auto">
                <a:xfrm>
                  <a:off x="17226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 bwMode="auto">
                <a:xfrm>
                  <a:off x="20082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 bwMode="auto">
                <a:xfrm>
                  <a:off x="22937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 bwMode="auto">
                <a:xfrm>
                  <a:off x="580561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 bwMode="auto">
                <a:xfrm>
                  <a:off x="8660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 bwMode="auto">
                <a:xfrm>
                  <a:off x="11516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 bwMode="auto">
                <a:xfrm>
                  <a:off x="14371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 bwMode="auto">
                <a:xfrm>
                  <a:off x="17226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 bwMode="auto">
                <a:xfrm>
                  <a:off x="20082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 bwMode="auto">
                <a:xfrm>
                  <a:off x="22937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 bwMode="auto">
                <a:xfrm>
                  <a:off x="580561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 bwMode="auto">
                <a:xfrm>
                  <a:off x="8660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 bwMode="auto">
                <a:xfrm>
                  <a:off x="11516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 bwMode="auto">
                <a:xfrm>
                  <a:off x="14371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 bwMode="auto">
                <a:xfrm>
                  <a:off x="17226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 bwMode="auto">
                <a:xfrm>
                  <a:off x="20082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 bwMode="auto">
                <a:xfrm>
                  <a:off x="22937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 bwMode="auto">
                <a:xfrm>
                  <a:off x="580561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 bwMode="auto">
                <a:xfrm>
                  <a:off x="8660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 bwMode="auto">
                <a:xfrm>
                  <a:off x="11516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 bwMode="auto">
                <a:xfrm>
                  <a:off x="143716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 bwMode="auto">
                <a:xfrm>
                  <a:off x="17226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 bwMode="auto">
                <a:xfrm>
                  <a:off x="20082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 bwMode="auto">
                <a:xfrm>
                  <a:off x="229376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 bwMode="auto">
                <a:xfrm>
                  <a:off x="580561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 bwMode="auto">
                <a:xfrm>
                  <a:off x="8660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 bwMode="auto">
                <a:xfrm>
                  <a:off x="11516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 bwMode="auto">
                <a:xfrm>
                  <a:off x="14371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 bwMode="auto">
                <a:xfrm>
                  <a:off x="17226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 bwMode="auto">
                <a:xfrm>
                  <a:off x="20082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 bwMode="auto">
                <a:xfrm>
                  <a:off x="22937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 bwMode="auto">
                <a:xfrm>
                  <a:off x="580561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660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 bwMode="auto">
                <a:xfrm>
                  <a:off x="11516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 bwMode="auto">
                <a:xfrm>
                  <a:off x="14371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 bwMode="auto">
                <a:xfrm>
                  <a:off x="17226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 bwMode="auto">
                <a:xfrm>
                  <a:off x="20082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 bwMode="auto">
                <a:xfrm>
                  <a:off x="22937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 bwMode="auto">
                <a:xfrm>
                  <a:off x="2950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 bwMode="auto">
                <a:xfrm>
                  <a:off x="2950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 bwMode="auto">
                <a:xfrm>
                  <a:off x="2950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 bwMode="auto">
                <a:xfrm>
                  <a:off x="2950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 bwMode="auto">
                <a:xfrm>
                  <a:off x="2950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 bwMode="auto">
                <a:xfrm>
                  <a:off x="2950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 bwMode="auto">
                <a:xfrm>
                  <a:off x="25811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 bwMode="auto">
                <a:xfrm>
                  <a:off x="2866709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9" name="직사각형 188"/>
                <p:cNvSpPr/>
                <p:nvPr/>
              </p:nvSpPr>
              <p:spPr bwMode="auto">
                <a:xfrm>
                  <a:off x="3152242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34377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1" name="직사각형 190"/>
                <p:cNvSpPr/>
                <p:nvPr/>
              </p:nvSpPr>
              <p:spPr bwMode="auto">
                <a:xfrm>
                  <a:off x="3723309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2" name="직사각형 191"/>
                <p:cNvSpPr/>
                <p:nvPr/>
              </p:nvSpPr>
              <p:spPr bwMode="auto">
                <a:xfrm>
                  <a:off x="400884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 bwMode="auto">
                <a:xfrm>
                  <a:off x="4294376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4" name="직사각형 193"/>
                <p:cNvSpPr/>
                <p:nvPr/>
              </p:nvSpPr>
              <p:spPr bwMode="auto">
                <a:xfrm>
                  <a:off x="25811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5" name="직사각형 194"/>
                <p:cNvSpPr/>
                <p:nvPr/>
              </p:nvSpPr>
              <p:spPr bwMode="auto">
                <a:xfrm>
                  <a:off x="28667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6" name="직사각형 195"/>
                <p:cNvSpPr/>
                <p:nvPr/>
              </p:nvSpPr>
              <p:spPr bwMode="auto">
                <a:xfrm>
                  <a:off x="31522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7" name="직사각형 196"/>
                <p:cNvSpPr/>
                <p:nvPr/>
              </p:nvSpPr>
              <p:spPr bwMode="auto">
                <a:xfrm>
                  <a:off x="34377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8" name="직사각형 197"/>
                <p:cNvSpPr/>
                <p:nvPr/>
              </p:nvSpPr>
              <p:spPr bwMode="auto">
                <a:xfrm>
                  <a:off x="37233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9" name="직사각형 198"/>
                <p:cNvSpPr/>
                <p:nvPr/>
              </p:nvSpPr>
              <p:spPr bwMode="auto">
                <a:xfrm>
                  <a:off x="40088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0" name="직사각형 199"/>
                <p:cNvSpPr/>
                <p:nvPr/>
              </p:nvSpPr>
              <p:spPr bwMode="auto">
                <a:xfrm>
                  <a:off x="4294376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1" name="직사각형 200"/>
                <p:cNvSpPr/>
                <p:nvPr/>
              </p:nvSpPr>
              <p:spPr bwMode="auto">
                <a:xfrm>
                  <a:off x="258117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2866709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4" name="직사각형 203"/>
                <p:cNvSpPr/>
                <p:nvPr/>
              </p:nvSpPr>
              <p:spPr bwMode="auto">
                <a:xfrm>
                  <a:off x="3152242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 bwMode="auto">
                <a:xfrm>
                  <a:off x="3437775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 bwMode="auto">
                <a:xfrm>
                  <a:off x="3723309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 bwMode="auto">
                <a:xfrm>
                  <a:off x="400884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 bwMode="auto">
                <a:xfrm>
                  <a:off x="4294376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 bwMode="auto">
                <a:xfrm>
                  <a:off x="25811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 bwMode="auto">
                <a:xfrm>
                  <a:off x="2866709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 bwMode="auto">
                <a:xfrm>
                  <a:off x="315224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2" name="직사각형 211"/>
                <p:cNvSpPr/>
                <p:nvPr/>
              </p:nvSpPr>
              <p:spPr bwMode="auto">
                <a:xfrm>
                  <a:off x="34377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3" name="직사각형 212"/>
                <p:cNvSpPr/>
                <p:nvPr/>
              </p:nvSpPr>
              <p:spPr bwMode="auto">
                <a:xfrm>
                  <a:off x="3723309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 bwMode="auto">
                <a:xfrm>
                  <a:off x="400884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 bwMode="auto">
                <a:xfrm>
                  <a:off x="4294376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 bwMode="auto">
                <a:xfrm>
                  <a:off x="258117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 bwMode="auto">
                <a:xfrm>
                  <a:off x="28667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 bwMode="auto">
                <a:xfrm>
                  <a:off x="31522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 bwMode="auto">
                <a:xfrm>
                  <a:off x="3437775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 bwMode="auto">
                <a:xfrm>
                  <a:off x="37233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1" name="직사각형 220"/>
                <p:cNvSpPr/>
                <p:nvPr/>
              </p:nvSpPr>
              <p:spPr bwMode="auto">
                <a:xfrm>
                  <a:off x="40088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2" name="직사각형 221"/>
                <p:cNvSpPr/>
                <p:nvPr/>
              </p:nvSpPr>
              <p:spPr bwMode="auto">
                <a:xfrm>
                  <a:off x="4294376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 bwMode="auto">
                <a:xfrm>
                  <a:off x="25811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 bwMode="auto">
                <a:xfrm>
                  <a:off x="28667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 bwMode="auto">
                <a:xfrm>
                  <a:off x="31522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 bwMode="auto">
                <a:xfrm>
                  <a:off x="34377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7" name="직사각형 226"/>
                <p:cNvSpPr/>
                <p:nvPr/>
              </p:nvSpPr>
              <p:spPr bwMode="auto">
                <a:xfrm>
                  <a:off x="37233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 bwMode="auto">
                <a:xfrm>
                  <a:off x="40088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 bwMode="auto">
                <a:xfrm>
                  <a:off x="4294376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8770728" y="2034636"/>
                <a:ext cx="383637" cy="1924663"/>
                <a:chOff x="3368934" y="2034621"/>
                <a:chExt cx="326293" cy="1443248"/>
              </a:xfrm>
            </p:grpSpPr>
            <p:sp>
              <p:nvSpPr>
                <p:cNvPr id="15" name="직사각형 14"/>
                <p:cNvSpPr/>
                <p:nvPr/>
              </p:nvSpPr>
              <p:spPr bwMode="auto">
                <a:xfrm>
                  <a:off x="3368934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 bwMode="auto">
                <a:xfrm>
                  <a:off x="3532081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 bwMode="auto">
                <a:xfrm>
                  <a:off x="3368934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 bwMode="auto">
                <a:xfrm>
                  <a:off x="3532081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 bwMode="auto">
                <a:xfrm>
                  <a:off x="3368934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 bwMode="auto">
                <a:xfrm>
                  <a:off x="3532081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 bwMode="auto">
                <a:xfrm>
                  <a:off x="3368934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 bwMode="auto">
                <a:xfrm>
                  <a:off x="3532081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 bwMode="auto">
                <a:xfrm>
                  <a:off x="3368934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 bwMode="auto">
                <a:xfrm>
                  <a:off x="3532081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 bwMode="auto">
                <a:xfrm>
                  <a:off x="3368934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3532081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 bwMode="auto">
                <a:xfrm>
                  <a:off x="3368934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 bwMode="auto">
                <a:xfrm>
                  <a:off x="3532081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 bwMode="auto">
                <a:xfrm>
                  <a:off x="3368934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 bwMode="auto">
                <a:xfrm>
                  <a:off x="3532081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 bwMode="auto">
                <a:xfrm>
                  <a:off x="3368934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 bwMode="auto">
                <a:xfrm>
                  <a:off x="3532081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11" name="직사각형 10"/>
            <p:cNvSpPr/>
            <p:nvPr/>
          </p:nvSpPr>
          <p:spPr bwMode="auto">
            <a:xfrm>
              <a:off x="879253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897541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5827440" y="2369184"/>
            <a:ext cx="3590056" cy="3252799"/>
            <a:chOff x="6177136" y="1868599"/>
            <a:chExt cx="2977229" cy="2090700"/>
          </a:xfrm>
        </p:grpSpPr>
        <p:grpSp>
          <p:nvGrpSpPr>
            <p:cNvPr id="231" name="그룹 230"/>
            <p:cNvGrpSpPr/>
            <p:nvPr/>
          </p:nvGrpSpPr>
          <p:grpSpPr>
            <a:xfrm>
              <a:off x="6177136" y="1871052"/>
              <a:ext cx="2977229" cy="2088247"/>
              <a:chOff x="6177136" y="1871052"/>
              <a:chExt cx="2977229" cy="2088247"/>
            </a:xfrm>
          </p:grpSpPr>
          <p:grpSp>
            <p:nvGrpSpPr>
              <p:cNvPr id="234" name="그룹 233"/>
              <p:cNvGrpSpPr/>
              <p:nvPr/>
            </p:nvGrpSpPr>
            <p:grpSpPr>
              <a:xfrm>
                <a:off x="6177136" y="1871052"/>
                <a:ext cx="2376264" cy="2088232"/>
                <a:chOff x="295028" y="2132856"/>
                <a:chExt cx="4284881" cy="3715668"/>
              </a:xfrm>
            </p:grpSpPr>
            <p:sp>
              <p:nvSpPr>
                <p:cNvPr id="254" name="직사각형 253"/>
                <p:cNvSpPr/>
                <p:nvPr/>
              </p:nvSpPr>
              <p:spPr bwMode="auto">
                <a:xfrm>
                  <a:off x="580561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 bwMode="auto">
                <a:xfrm>
                  <a:off x="8660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 bwMode="auto">
                <a:xfrm>
                  <a:off x="11516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7" name="직사각형 256"/>
                <p:cNvSpPr/>
                <p:nvPr/>
              </p:nvSpPr>
              <p:spPr bwMode="auto">
                <a:xfrm>
                  <a:off x="14371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8" name="직사각형 257"/>
                <p:cNvSpPr/>
                <p:nvPr/>
              </p:nvSpPr>
              <p:spPr bwMode="auto">
                <a:xfrm>
                  <a:off x="172269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 bwMode="auto">
                <a:xfrm>
                  <a:off x="20082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0" name="직사각형 259"/>
                <p:cNvSpPr/>
                <p:nvPr/>
              </p:nvSpPr>
              <p:spPr bwMode="auto">
                <a:xfrm>
                  <a:off x="229376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 bwMode="auto">
                <a:xfrm>
                  <a:off x="580561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2" name="직사각형 261"/>
                <p:cNvSpPr/>
                <p:nvPr/>
              </p:nvSpPr>
              <p:spPr bwMode="auto">
                <a:xfrm>
                  <a:off x="86609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 bwMode="auto">
                <a:xfrm>
                  <a:off x="11516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 bwMode="auto">
                <a:xfrm>
                  <a:off x="14371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5" name="직사각형 264"/>
                <p:cNvSpPr/>
                <p:nvPr/>
              </p:nvSpPr>
              <p:spPr bwMode="auto">
                <a:xfrm>
                  <a:off x="1722695" y="27094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 bwMode="auto">
                <a:xfrm>
                  <a:off x="20082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 bwMode="auto">
                <a:xfrm>
                  <a:off x="229376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8" name="직사각형 267"/>
                <p:cNvSpPr/>
                <p:nvPr/>
              </p:nvSpPr>
              <p:spPr bwMode="auto">
                <a:xfrm>
                  <a:off x="580561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69" name="직사각형 268"/>
                <p:cNvSpPr/>
                <p:nvPr/>
              </p:nvSpPr>
              <p:spPr bwMode="auto">
                <a:xfrm>
                  <a:off x="8660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 bwMode="auto">
                <a:xfrm>
                  <a:off x="1151628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 bwMode="auto">
                <a:xfrm>
                  <a:off x="1437162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 bwMode="auto">
                <a:xfrm>
                  <a:off x="1722695" y="29949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 bwMode="auto">
                <a:xfrm>
                  <a:off x="20082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 bwMode="auto">
                <a:xfrm>
                  <a:off x="229376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 bwMode="auto">
                <a:xfrm>
                  <a:off x="580561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 bwMode="auto">
                <a:xfrm>
                  <a:off x="8660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7" name="직사각형 276"/>
                <p:cNvSpPr/>
                <p:nvPr/>
              </p:nvSpPr>
              <p:spPr bwMode="auto">
                <a:xfrm>
                  <a:off x="11516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 bwMode="auto">
                <a:xfrm>
                  <a:off x="143716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79" name="직사각형 278"/>
                <p:cNvSpPr/>
                <p:nvPr/>
              </p:nvSpPr>
              <p:spPr bwMode="auto">
                <a:xfrm>
                  <a:off x="172269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0" name="직사각형 279"/>
                <p:cNvSpPr/>
                <p:nvPr/>
              </p:nvSpPr>
              <p:spPr bwMode="auto">
                <a:xfrm>
                  <a:off x="20082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1" name="직사각형 280"/>
                <p:cNvSpPr/>
                <p:nvPr/>
              </p:nvSpPr>
              <p:spPr bwMode="auto">
                <a:xfrm>
                  <a:off x="2293762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2" name="직사각형 281"/>
                <p:cNvSpPr/>
                <p:nvPr/>
              </p:nvSpPr>
              <p:spPr bwMode="auto">
                <a:xfrm>
                  <a:off x="580561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3" name="직사각형 282"/>
                <p:cNvSpPr/>
                <p:nvPr/>
              </p:nvSpPr>
              <p:spPr bwMode="auto">
                <a:xfrm>
                  <a:off x="8660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4" name="직사각형 283"/>
                <p:cNvSpPr/>
                <p:nvPr/>
              </p:nvSpPr>
              <p:spPr bwMode="auto">
                <a:xfrm>
                  <a:off x="11516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5" name="직사각형 284"/>
                <p:cNvSpPr/>
                <p:nvPr/>
              </p:nvSpPr>
              <p:spPr bwMode="auto">
                <a:xfrm>
                  <a:off x="14371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6" name="직사각형 285"/>
                <p:cNvSpPr/>
                <p:nvPr/>
              </p:nvSpPr>
              <p:spPr bwMode="auto">
                <a:xfrm>
                  <a:off x="172269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7" name="직사각형 286"/>
                <p:cNvSpPr/>
                <p:nvPr/>
              </p:nvSpPr>
              <p:spPr bwMode="auto">
                <a:xfrm>
                  <a:off x="20082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8" name="직사각형 287"/>
                <p:cNvSpPr/>
                <p:nvPr/>
              </p:nvSpPr>
              <p:spPr bwMode="auto">
                <a:xfrm>
                  <a:off x="229376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89" name="직사각형 288"/>
                <p:cNvSpPr/>
                <p:nvPr/>
              </p:nvSpPr>
              <p:spPr bwMode="auto">
                <a:xfrm>
                  <a:off x="580561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0" name="직사각형 289"/>
                <p:cNvSpPr/>
                <p:nvPr/>
              </p:nvSpPr>
              <p:spPr bwMode="auto">
                <a:xfrm>
                  <a:off x="866095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1" name="직사각형 290"/>
                <p:cNvSpPr/>
                <p:nvPr/>
              </p:nvSpPr>
              <p:spPr bwMode="auto">
                <a:xfrm>
                  <a:off x="11516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2" name="직사각형 291"/>
                <p:cNvSpPr/>
                <p:nvPr/>
              </p:nvSpPr>
              <p:spPr bwMode="auto">
                <a:xfrm>
                  <a:off x="143716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3" name="직사각형 292"/>
                <p:cNvSpPr/>
                <p:nvPr/>
              </p:nvSpPr>
              <p:spPr bwMode="auto">
                <a:xfrm>
                  <a:off x="172269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4" name="직사각형 293"/>
                <p:cNvSpPr/>
                <p:nvPr/>
              </p:nvSpPr>
              <p:spPr bwMode="auto">
                <a:xfrm>
                  <a:off x="2008228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5" name="직사각형 294"/>
                <p:cNvSpPr/>
                <p:nvPr/>
              </p:nvSpPr>
              <p:spPr bwMode="auto">
                <a:xfrm>
                  <a:off x="229376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6" name="직사각형 295"/>
                <p:cNvSpPr/>
                <p:nvPr/>
              </p:nvSpPr>
              <p:spPr bwMode="auto">
                <a:xfrm>
                  <a:off x="580561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7" name="직사각형 296"/>
                <p:cNvSpPr/>
                <p:nvPr/>
              </p:nvSpPr>
              <p:spPr bwMode="auto">
                <a:xfrm>
                  <a:off x="8660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8" name="직사각형 297"/>
                <p:cNvSpPr/>
                <p:nvPr/>
              </p:nvSpPr>
              <p:spPr bwMode="auto">
                <a:xfrm>
                  <a:off x="11516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99" name="직사각형 298"/>
                <p:cNvSpPr/>
                <p:nvPr/>
              </p:nvSpPr>
              <p:spPr bwMode="auto">
                <a:xfrm>
                  <a:off x="14371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0" name="직사각형 299"/>
                <p:cNvSpPr/>
                <p:nvPr/>
              </p:nvSpPr>
              <p:spPr bwMode="auto">
                <a:xfrm>
                  <a:off x="172269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1" name="직사각형 300"/>
                <p:cNvSpPr/>
                <p:nvPr/>
              </p:nvSpPr>
              <p:spPr bwMode="auto">
                <a:xfrm>
                  <a:off x="2008228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2" name="직사각형 301"/>
                <p:cNvSpPr/>
                <p:nvPr/>
              </p:nvSpPr>
              <p:spPr bwMode="auto">
                <a:xfrm>
                  <a:off x="229376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3" name="직사각형 302"/>
                <p:cNvSpPr/>
                <p:nvPr/>
              </p:nvSpPr>
              <p:spPr bwMode="auto">
                <a:xfrm>
                  <a:off x="295028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4" name="직사각형 303"/>
                <p:cNvSpPr/>
                <p:nvPr/>
              </p:nvSpPr>
              <p:spPr bwMode="auto">
                <a:xfrm>
                  <a:off x="295028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5" name="직사각형 304"/>
                <p:cNvSpPr/>
                <p:nvPr/>
              </p:nvSpPr>
              <p:spPr bwMode="auto">
                <a:xfrm>
                  <a:off x="295028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6" name="직사각형 305"/>
                <p:cNvSpPr/>
                <p:nvPr/>
              </p:nvSpPr>
              <p:spPr bwMode="auto">
                <a:xfrm>
                  <a:off x="295028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7" name="직사각형 306"/>
                <p:cNvSpPr/>
                <p:nvPr/>
              </p:nvSpPr>
              <p:spPr bwMode="auto">
                <a:xfrm>
                  <a:off x="295028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8" name="직사각형 307"/>
                <p:cNvSpPr/>
                <p:nvPr/>
              </p:nvSpPr>
              <p:spPr bwMode="auto">
                <a:xfrm>
                  <a:off x="295028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09" name="직사각형 308"/>
                <p:cNvSpPr/>
                <p:nvPr/>
              </p:nvSpPr>
              <p:spPr bwMode="auto">
                <a:xfrm>
                  <a:off x="25811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0" name="직사각형 309"/>
                <p:cNvSpPr/>
                <p:nvPr/>
              </p:nvSpPr>
              <p:spPr bwMode="auto">
                <a:xfrm>
                  <a:off x="28667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1" name="직사각형 310"/>
                <p:cNvSpPr/>
                <p:nvPr/>
              </p:nvSpPr>
              <p:spPr bwMode="auto">
                <a:xfrm>
                  <a:off x="31522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2" name="직사각형 311"/>
                <p:cNvSpPr/>
                <p:nvPr/>
              </p:nvSpPr>
              <p:spPr bwMode="auto">
                <a:xfrm>
                  <a:off x="3437775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3" name="직사각형 312"/>
                <p:cNvSpPr/>
                <p:nvPr/>
              </p:nvSpPr>
              <p:spPr bwMode="auto">
                <a:xfrm>
                  <a:off x="3723309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4" name="직사각형 313"/>
                <p:cNvSpPr/>
                <p:nvPr/>
              </p:nvSpPr>
              <p:spPr bwMode="auto">
                <a:xfrm>
                  <a:off x="4008842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5" name="직사각형 314"/>
                <p:cNvSpPr/>
                <p:nvPr/>
              </p:nvSpPr>
              <p:spPr bwMode="auto">
                <a:xfrm>
                  <a:off x="4294376" y="24239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6" name="직사각형 315"/>
                <p:cNvSpPr/>
                <p:nvPr/>
              </p:nvSpPr>
              <p:spPr bwMode="auto">
                <a:xfrm>
                  <a:off x="25811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7" name="직사각형 316"/>
                <p:cNvSpPr/>
                <p:nvPr/>
              </p:nvSpPr>
              <p:spPr bwMode="auto">
                <a:xfrm>
                  <a:off x="28667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8" name="직사각형 317"/>
                <p:cNvSpPr/>
                <p:nvPr/>
              </p:nvSpPr>
              <p:spPr bwMode="auto">
                <a:xfrm>
                  <a:off x="31522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19" name="직사각형 318"/>
                <p:cNvSpPr/>
                <p:nvPr/>
              </p:nvSpPr>
              <p:spPr bwMode="auto">
                <a:xfrm>
                  <a:off x="3437775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0" name="직사각형 319"/>
                <p:cNvSpPr/>
                <p:nvPr/>
              </p:nvSpPr>
              <p:spPr bwMode="auto">
                <a:xfrm>
                  <a:off x="3723309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1" name="직사각형 320"/>
                <p:cNvSpPr/>
                <p:nvPr/>
              </p:nvSpPr>
              <p:spPr bwMode="auto">
                <a:xfrm>
                  <a:off x="4008842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2" name="직사각형 321"/>
                <p:cNvSpPr/>
                <p:nvPr/>
              </p:nvSpPr>
              <p:spPr bwMode="auto">
                <a:xfrm>
                  <a:off x="4294376" y="27094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3" name="직사각형 322"/>
                <p:cNvSpPr/>
                <p:nvPr/>
              </p:nvSpPr>
              <p:spPr bwMode="auto">
                <a:xfrm>
                  <a:off x="25811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4" name="직사각형 323"/>
                <p:cNvSpPr/>
                <p:nvPr/>
              </p:nvSpPr>
              <p:spPr bwMode="auto">
                <a:xfrm>
                  <a:off x="28667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5" name="직사각형 324"/>
                <p:cNvSpPr/>
                <p:nvPr/>
              </p:nvSpPr>
              <p:spPr bwMode="auto">
                <a:xfrm>
                  <a:off x="31522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6" name="직사각형 325"/>
                <p:cNvSpPr/>
                <p:nvPr/>
              </p:nvSpPr>
              <p:spPr bwMode="auto">
                <a:xfrm>
                  <a:off x="3437775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7" name="직사각형 326"/>
                <p:cNvSpPr/>
                <p:nvPr/>
              </p:nvSpPr>
              <p:spPr bwMode="auto">
                <a:xfrm>
                  <a:off x="3723309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8" name="직사각형 327"/>
                <p:cNvSpPr/>
                <p:nvPr/>
              </p:nvSpPr>
              <p:spPr bwMode="auto">
                <a:xfrm>
                  <a:off x="4008842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29" name="직사각형 328"/>
                <p:cNvSpPr/>
                <p:nvPr/>
              </p:nvSpPr>
              <p:spPr bwMode="auto">
                <a:xfrm>
                  <a:off x="4294376" y="29949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0" name="직사각형 329"/>
                <p:cNvSpPr/>
                <p:nvPr/>
              </p:nvSpPr>
              <p:spPr bwMode="auto">
                <a:xfrm>
                  <a:off x="25811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1" name="직사각형 330"/>
                <p:cNvSpPr/>
                <p:nvPr/>
              </p:nvSpPr>
              <p:spPr bwMode="auto">
                <a:xfrm>
                  <a:off x="2866709" y="3280500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2" name="직사각형 331"/>
                <p:cNvSpPr/>
                <p:nvPr/>
              </p:nvSpPr>
              <p:spPr bwMode="auto">
                <a:xfrm>
                  <a:off x="31522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3" name="직사각형 332"/>
                <p:cNvSpPr/>
                <p:nvPr/>
              </p:nvSpPr>
              <p:spPr bwMode="auto">
                <a:xfrm>
                  <a:off x="3437775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4" name="직사각형 333"/>
                <p:cNvSpPr/>
                <p:nvPr/>
              </p:nvSpPr>
              <p:spPr bwMode="auto">
                <a:xfrm>
                  <a:off x="3723309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5" name="직사각형 334"/>
                <p:cNvSpPr/>
                <p:nvPr/>
              </p:nvSpPr>
              <p:spPr bwMode="auto">
                <a:xfrm>
                  <a:off x="4008842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6" name="직사각형 335"/>
                <p:cNvSpPr/>
                <p:nvPr/>
              </p:nvSpPr>
              <p:spPr bwMode="auto">
                <a:xfrm>
                  <a:off x="4294376" y="3280500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7" name="직사각형 336"/>
                <p:cNvSpPr/>
                <p:nvPr/>
              </p:nvSpPr>
              <p:spPr bwMode="auto">
                <a:xfrm>
                  <a:off x="2581175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8" name="직사각형 337"/>
                <p:cNvSpPr/>
                <p:nvPr/>
              </p:nvSpPr>
              <p:spPr bwMode="auto">
                <a:xfrm>
                  <a:off x="2866709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39" name="직사각형 338"/>
                <p:cNvSpPr/>
                <p:nvPr/>
              </p:nvSpPr>
              <p:spPr bwMode="auto">
                <a:xfrm>
                  <a:off x="3152242" y="356603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 bwMode="auto">
                <a:xfrm>
                  <a:off x="3437775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1" name="직사각형 340"/>
                <p:cNvSpPr/>
                <p:nvPr/>
              </p:nvSpPr>
              <p:spPr bwMode="auto">
                <a:xfrm>
                  <a:off x="3723309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2" name="직사각형 341"/>
                <p:cNvSpPr/>
                <p:nvPr/>
              </p:nvSpPr>
              <p:spPr bwMode="auto">
                <a:xfrm>
                  <a:off x="4008842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3" name="직사각형 342"/>
                <p:cNvSpPr/>
                <p:nvPr/>
              </p:nvSpPr>
              <p:spPr bwMode="auto">
                <a:xfrm>
                  <a:off x="4294376" y="356603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4" name="직사각형 343"/>
                <p:cNvSpPr/>
                <p:nvPr/>
              </p:nvSpPr>
              <p:spPr bwMode="auto">
                <a:xfrm>
                  <a:off x="25811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5" name="직사각형 344"/>
                <p:cNvSpPr/>
                <p:nvPr/>
              </p:nvSpPr>
              <p:spPr bwMode="auto">
                <a:xfrm>
                  <a:off x="2866709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6" name="직사각형 345"/>
                <p:cNvSpPr/>
                <p:nvPr/>
              </p:nvSpPr>
              <p:spPr bwMode="auto">
                <a:xfrm>
                  <a:off x="3152242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7" name="직사각형 346"/>
                <p:cNvSpPr/>
                <p:nvPr/>
              </p:nvSpPr>
              <p:spPr bwMode="auto">
                <a:xfrm>
                  <a:off x="3437775" y="385156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8" name="직사각형 347"/>
                <p:cNvSpPr/>
                <p:nvPr/>
              </p:nvSpPr>
              <p:spPr bwMode="auto">
                <a:xfrm>
                  <a:off x="3723309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49" name="직사각형 348"/>
                <p:cNvSpPr/>
                <p:nvPr/>
              </p:nvSpPr>
              <p:spPr bwMode="auto">
                <a:xfrm>
                  <a:off x="4008842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0" name="직사각형 349"/>
                <p:cNvSpPr/>
                <p:nvPr/>
              </p:nvSpPr>
              <p:spPr bwMode="auto">
                <a:xfrm>
                  <a:off x="4294376" y="385156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1" name="직사각형 350"/>
                <p:cNvSpPr/>
                <p:nvPr/>
              </p:nvSpPr>
              <p:spPr bwMode="auto">
                <a:xfrm>
                  <a:off x="25811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2" name="직사각형 351"/>
                <p:cNvSpPr/>
                <p:nvPr/>
              </p:nvSpPr>
              <p:spPr bwMode="auto">
                <a:xfrm>
                  <a:off x="28667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3" name="직사각형 352"/>
                <p:cNvSpPr/>
                <p:nvPr/>
              </p:nvSpPr>
              <p:spPr bwMode="auto">
                <a:xfrm>
                  <a:off x="31522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4" name="직사각형 353"/>
                <p:cNvSpPr/>
                <p:nvPr/>
              </p:nvSpPr>
              <p:spPr bwMode="auto">
                <a:xfrm>
                  <a:off x="3437775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5" name="직사각형 354"/>
                <p:cNvSpPr/>
                <p:nvPr/>
              </p:nvSpPr>
              <p:spPr bwMode="auto">
                <a:xfrm>
                  <a:off x="3723309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6" name="직사각형 355"/>
                <p:cNvSpPr/>
                <p:nvPr/>
              </p:nvSpPr>
              <p:spPr bwMode="auto">
                <a:xfrm>
                  <a:off x="4008842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7" name="직사각형 356"/>
                <p:cNvSpPr/>
                <p:nvPr/>
              </p:nvSpPr>
              <p:spPr bwMode="auto">
                <a:xfrm>
                  <a:off x="4294376" y="2132856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8" name="직사각형 357"/>
                <p:cNvSpPr/>
                <p:nvPr/>
              </p:nvSpPr>
              <p:spPr bwMode="auto">
                <a:xfrm>
                  <a:off x="580561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59" name="직사각형 358"/>
                <p:cNvSpPr/>
                <p:nvPr/>
              </p:nvSpPr>
              <p:spPr bwMode="auto">
                <a:xfrm>
                  <a:off x="8660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0" name="직사각형 359"/>
                <p:cNvSpPr/>
                <p:nvPr/>
              </p:nvSpPr>
              <p:spPr bwMode="auto">
                <a:xfrm>
                  <a:off x="11516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1" name="직사각형 360"/>
                <p:cNvSpPr/>
                <p:nvPr/>
              </p:nvSpPr>
              <p:spPr bwMode="auto">
                <a:xfrm>
                  <a:off x="14371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2" name="직사각형 361"/>
                <p:cNvSpPr/>
                <p:nvPr/>
              </p:nvSpPr>
              <p:spPr bwMode="auto">
                <a:xfrm>
                  <a:off x="1722695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 bwMode="auto">
                <a:xfrm>
                  <a:off x="20082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4" name="직사각형 363"/>
                <p:cNvSpPr/>
                <p:nvPr/>
              </p:nvSpPr>
              <p:spPr bwMode="auto">
                <a:xfrm>
                  <a:off x="229376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5" name="직사각형 364"/>
                <p:cNvSpPr/>
                <p:nvPr/>
              </p:nvSpPr>
              <p:spPr bwMode="auto">
                <a:xfrm>
                  <a:off x="580561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6" name="직사각형 365"/>
                <p:cNvSpPr/>
                <p:nvPr/>
              </p:nvSpPr>
              <p:spPr bwMode="auto">
                <a:xfrm>
                  <a:off x="8660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7" name="직사각형 366"/>
                <p:cNvSpPr/>
                <p:nvPr/>
              </p:nvSpPr>
              <p:spPr bwMode="auto">
                <a:xfrm>
                  <a:off x="11516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8" name="직사각형 367"/>
                <p:cNvSpPr/>
                <p:nvPr/>
              </p:nvSpPr>
              <p:spPr bwMode="auto">
                <a:xfrm>
                  <a:off x="14371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69" name="직사각형 368"/>
                <p:cNvSpPr/>
                <p:nvPr/>
              </p:nvSpPr>
              <p:spPr bwMode="auto">
                <a:xfrm>
                  <a:off x="172269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0" name="직사각형 369"/>
                <p:cNvSpPr/>
                <p:nvPr/>
              </p:nvSpPr>
              <p:spPr bwMode="auto">
                <a:xfrm>
                  <a:off x="20082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1" name="직사각형 370"/>
                <p:cNvSpPr/>
                <p:nvPr/>
              </p:nvSpPr>
              <p:spPr bwMode="auto">
                <a:xfrm>
                  <a:off x="229376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2" name="직사각형 371"/>
                <p:cNvSpPr/>
                <p:nvPr/>
              </p:nvSpPr>
              <p:spPr bwMode="auto">
                <a:xfrm>
                  <a:off x="580561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3" name="직사각형 372"/>
                <p:cNvSpPr/>
                <p:nvPr/>
              </p:nvSpPr>
              <p:spPr bwMode="auto">
                <a:xfrm>
                  <a:off x="8660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4" name="직사각형 373"/>
                <p:cNvSpPr/>
                <p:nvPr/>
              </p:nvSpPr>
              <p:spPr bwMode="auto">
                <a:xfrm>
                  <a:off x="11516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5" name="직사각형 374"/>
                <p:cNvSpPr/>
                <p:nvPr/>
              </p:nvSpPr>
              <p:spPr bwMode="auto">
                <a:xfrm>
                  <a:off x="14371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6" name="직사각형 375"/>
                <p:cNvSpPr/>
                <p:nvPr/>
              </p:nvSpPr>
              <p:spPr bwMode="auto">
                <a:xfrm>
                  <a:off x="172269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7" name="직사각형 376"/>
                <p:cNvSpPr/>
                <p:nvPr/>
              </p:nvSpPr>
              <p:spPr bwMode="auto">
                <a:xfrm>
                  <a:off x="20082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8" name="직사각형 377"/>
                <p:cNvSpPr/>
                <p:nvPr/>
              </p:nvSpPr>
              <p:spPr bwMode="auto">
                <a:xfrm>
                  <a:off x="229376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79" name="직사각형 378"/>
                <p:cNvSpPr/>
                <p:nvPr/>
              </p:nvSpPr>
              <p:spPr bwMode="auto">
                <a:xfrm>
                  <a:off x="580561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0" name="직사각형 379"/>
                <p:cNvSpPr/>
                <p:nvPr/>
              </p:nvSpPr>
              <p:spPr bwMode="auto">
                <a:xfrm>
                  <a:off x="8660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1" name="직사각형 380"/>
                <p:cNvSpPr/>
                <p:nvPr/>
              </p:nvSpPr>
              <p:spPr bwMode="auto">
                <a:xfrm>
                  <a:off x="11516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2" name="직사각형 381"/>
                <p:cNvSpPr/>
                <p:nvPr/>
              </p:nvSpPr>
              <p:spPr bwMode="auto">
                <a:xfrm>
                  <a:off x="143716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3" name="직사각형 382"/>
                <p:cNvSpPr/>
                <p:nvPr/>
              </p:nvSpPr>
              <p:spPr bwMode="auto">
                <a:xfrm>
                  <a:off x="1722695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4" name="직사각형 383"/>
                <p:cNvSpPr/>
                <p:nvPr/>
              </p:nvSpPr>
              <p:spPr bwMode="auto">
                <a:xfrm>
                  <a:off x="20082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5" name="직사각형 384"/>
                <p:cNvSpPr/>
                <p:nvPr/>
              </p:nvSpPr>
              <p:spPr bwMode="auto">
                <a:xfrm>
                  <a:off x="229376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6" name="직사각형 385"/>
                <p:cNvSpPr/>
                <p:nvPr/>
              </p:nvSpPr>
              <p:spPr bwMode="auto">
                <a:xfrm>
                  <a:off x="580561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7" name="직사각형 386"/>
                <p:cNvSpPr/>
                <p:nvPr/>
              </p:nvSpPr>
              <p:spPr bwMode="auto">
                <a:xfrm>
                  <a:off x="8660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8" name="직사각형 387"/>
                <p:cNvSpPr/>
                <p:nvPr/>
              </p:nvSpPr>
              <p:spPr bwMode="auto">
                <a:xfrm>
                  <a:off x="11516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89" name="직사각형 388"/>
                <p:cNvSpPr/>
                <p:nvPr/>
              </p:nvSpPr>
              <p:spPr bwMode="auto">
                <a:xfrm>
                  <a:off x="14371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0" name="직사각형 389"/>
                <p:cNvSpPr/>
                <p:nvPr/>
              </p:nvSpPr>
              <p:spPr bwMode="auto">
                <a:xfrm>
                  <a:off x="172269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1" name="직사각형 390"/>
                <p:cNvSpPr/>
                <p:nvPr/>
              </p:nvSpPr>
              <p:spPr bwMode="auto">
                <a:xfrm>
                  <a:off x="20082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2" name="직사각형 391"/>
                <p:cNvSpPr/>
                <p:nvPr/>
              </p:nvSpPr>
              <p:spPr bwMode="auto">
                <a:xfrm>
                  <a:off x="2293762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3" name="직사각형 392"/>
                <p:cNvSpPr/>
                <p:nvPr/>
              </p:nvSpPr>
              <p:spPr bwMode="auto">
                <a:xfrm>
                  <a:off x="580561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4" name="직사각형 393"/>
                <p:cNvSpPr/>
                <p:nvPr/>
              </p:nvSpPr>
              <p:spPr bwMode="auto">
                <a:xfrm>
                  <a:off x="8660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5" name="직사각형 394"/>
                <p:cNvSpPr/>
                <p:nvPr/>
              </p:nvSpPr>
              <p:spPr bwMode="auto">
                <a:xfrm>
                  <a:off x="11516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6" name="직사각형 395"/>
                <p:cNvSpPr/>
                <p:nvPr/>
              </p:nvSpPr>
              <p:spPr bwMode="auto">
                <a:xfrm>
                  <a:off x="14371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7" name="직사각형 396"/>
                <p:cNvSpPr/>
                <p:nvPr/>
              </p:nvSpPr>
              <p:spPr bwMode="auto">
                <a:xfrm>
                  <a:off x="172269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8" name="직사각형 397"/>
                <p:cNvSpPr/>
                <p:nvPr/>
              </p:nvSpPr>
              <p:spPr bwMode="auto">
                <a:xfrm>
                  <a:off x="20082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399" name="직사각형 398"/>
                <p:cNvSpPr/>
                <p:nvPr/>
              </p:nvSpPr>
              <p:spPr bwMode="auto">
                <a:xfrm>
                  <a:off x="229376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0" name="직사각형 399"/>
                <p:cNvSpPr/>
                <p:nvPr/>
              </p:nvSpPr>
              <p:spPr bwMode="auto">
                <a:xfrm>
                  <a:off x="295028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1" name="직사각형 400"/>
                <p:cNvSpPr/>
                <p:nvPr/>
              </p:nvSpPr>
              <p:spPr bwMode="auto">
                <a:xfrm>
                  <a:off x="295028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2" name="직사각형 401"/>
                <p:cNvSpPr/>
                <p:nvPr/>
              </p:nvSpPr>
              <p:spPr bwMode="auto">
                <a:xfrm>
                  <a:off x="295028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9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3" name="직사각형 402"/>
                <p:cNvSpPr/>
                <p:nvPr/>
              </p:nvSpPr>
              <p:spPr bwMode="auto">
                <a:xfrm>
                  <a:off x="295028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10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4" name="직사각형 403"/>
                <p:cNvSpPr/>
                <p:nvPr/>
              </p:nvSpPr>
              <p:spPr bwMode="auto">
                <a:xfrm>
                  <a:off x="295028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5" name="직사각형 404"/>
                <p:cNvSpPr/>
                <p:nvPr/>
              </p:nvSpPr>
              <p:spPr bwMode="auto">
                <a:xfrm>
                  <a:off x="295028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6" name="직사각형 405"/>
                <p:cNvSpPr/>
                <p:nvPr/>
              </p:nvSpPr>
              <p:spPr bwMode="auto">
                <a:xfrm>
                  <a:off x="25811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7" name="직사각형 406"/>
                <p:cNvSpPr/>
                <p:nvPr/>
              </p:nvSpPr>
              <p:spPr bwMode="auto">
                <a:xfrm>
                  <a:off x="2866709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8" name="직사각형 407"/>
                <p:cNvSpPr/>
                <p:nvPr/>
              </p:nvSpPr>
              <p:spPr bwMode="auto">
                <a:xfrm>
                  <a:off x="3152242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09" name="직사각형 408"/>
                <p:cNvSpPr/>
                <p:nvPr/>
              </p:nvSpPr>
              <p:spPr bwMode="auto">
                <a:xfrm>
                  <a:off x="3437775" y="41353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0" name="직사각형 409"/>
                <p:cNvSpPr/>
                <p:nvPr/>
              </p:nvSpPr>
              <p:spPr bwMode="auto">
                <a:xfrm>
                  <a:off x="3723309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1" name="직사각형 410"/>
                <p:cNvSpPr/>
                <p:nvPr/>
              </p:nvSpPr>
              <p:spPr bwMode="auto">
                <a:xfrm>
                  <a:off x="4008842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2" name="직사각형 411"/>
                <p:cNvSpPr/>
                <p:nvPr/>
              </p:nvSpPr>
              <p:spPr bwMode="auto">
                <a:xfrm>
                  <a:off x="4294376" y="41353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3" name="직사각형 412"/>
                <p:cNvSpPr/>
                <p:nvPr/>
              </p:nvSpPr>
              <p:spPr bwMode="auto">
                <a:xfrm>
                  <a:off x="25811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4" name="직사각형 413"/>
                <p:cNvSpPr/>
                <p:nvPr/>
              </p:nvSpPr>
              <p:spPr bwMode="auto">
                <a:xfrm>
                  <a:off x="28667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5" name="직사각형 414"/>
                <p:cNvSpPr/>
                <p:nvPr/>
              </p:nvSpPr>
              <p:spPr bwMode="auto">
                <a:xfrm>
                  <a:off x="31522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6" name="직사각형 415"/>
                <p:cNvSpPr/>
                <p:nvPr/>
              </p:nvSpPr>
              <p:spPr bwMode="auto">
                <a:xfrm>
                  <a:off x="3437775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 smtClean="0"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7" name="직사각형 416"/>
                <p:cNvSpPr/>
                <p:nvPr/>
              </p:nvSpPr>
              <p:spPr bwMode="auto">
                <a:xfrm>
                  <a:off x="3723309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8" name="직사각형 417"/>
                <p:cNvSpPr/>
                <p:nvPr/>
              </p:nvSpPr>
              <p:spPr bwMode="auto">
                <a:xfrm>
                  <a:off x="4008842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19" name="직사각형 418"/>
                <p:cNvSpPr/>
                <p:nvPr/>
              </p:nvSpPr>
              <p:spPr bwMode="auto">
                <a:xfrm>
                  <a:off x="4294376" y="44208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0" name="직사각형 419"/>
                <p:cNvSpPr/>
                <p:nvPr/>
              </p:nvSpPr>
              <p:spPr bwMode="auto">
                <a:xfrm>
                  <a:off x="2581175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1" name="직사각형 420"/>
                <p:cNvSpPr/>
                <p:nvPr/>
              </p:nvSpPr>
              <p:spPr bwMode="auto">
                <a:xfrm>
                  <a:off x="2866709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2" name="직사각형 421"/>
                <p:cNvSpPr/>
                <p:nvPr/>
              </p:nvSpPr>
              <p:spPr bwMode="auto">
                <a:xfrm>
                  <a:off x="3152242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3" name="직사각형 422"/>
                <p:cNvSpPr/>
                <p:nvPr/>
              </p:nvSpPr>
              <p:spPr bwMode="auto">
                <a:xfrm>
                  <a:off x="3437775" y="4706391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4" name="직사각형 423"/>
                <p:cNvSpPr/>
                <p:nvPr/>
              </p:nvSpPr>
              <p:spPr bwMode="auto">
                <a:xfrm>
                  <a:off x="3723309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b="1" dirty="0" smtClean="0"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5" name="직사각형 424"/>
                <p:cNvSpPr/>
                <p:nvPr/>
              </p:nvSpPr>
              <p:spPr bwMode="auto">
                <a:xfrm>
                  <a:off x="4008842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6" name="직사각형 425"/>
                <p:cNvSpPr/>
                <p:nvPr/>
              </p:nvSpPr>
              <p:spPr bwMode="auto">
                <a:xfrm>
                  <a:off x="4294376" y="47063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7" name="직사각형 426"/>
                <p:cNvSpPr/>
                <p:nvPr/>
              </p:nvSpPr>
              <p:spPr bwMode="auto">
                <a:xfrm>
                  <a:off x="25811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8" name="직사각형 427"/>
                <p:cNvSpPr/>
                <p:nvPr/>
              </p:nvSpPr>
              <p:spPr bwMode="auto">
                <a:xfrm>
                  <a:off x="2866709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29" name="직사각형 428"/>
                <p:cNvSpPr/>
                <p:nvPr/>
              </p:nvSpPr>
              <p:spPr bwMode="auto">
                <a:xfrm>
                  <a:off x="3152242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0" name="직사각형 429"/>
                <p:cNvSpPr/>
                <p:nvPr/>
              </p:nvSpPr>
              <p:spPr bwMode="auto">
                <a:xfrm>
                  <a:off x="3437775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1" name="직사각형 430"/>
                <p:cNvSpPr/>
                <p:nvPr/>
              </p:nvSpPr>
              <p:spPr bwMode="auto">
                <a:xfrm>
                  <a:off x="3723309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2" name="직사각형 431"/>
                <p:cNvSpPr/>
                <p:nvPr/>
              </p:nvSpPr>
              <p:spPr bwMode="auto">
                <a:xfrm>
                  <a:off x="4008842" y="4991924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3" name="직사각형 432"/>
                <p:cNvSpPr/>
                <p:nvPr/>
              </p:nvSpPr>
              <p:spPr bwMode="auto">
                <a:xfrm>
                  <a:off x="4294376" y="4991924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4" name="직사각형 433"/>
                <p:cNvSpPr/>
                <p:nvPr/>
              </p:nvSpPr>
              <p:spPr bwMode="auto">
                <a:xfrm>
                  <a:off x="2581175" y="5277457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5" name="직사각형 434"/>
                <p:cNvSpPr/>
                <p:nvPr/>
              </p:nvSpPr>
              <p:spPr bwMode="auto">
                <a:xfrm>
                  <a:off x="28667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6" name="직사각형 435"/>
                <p:cNvSpPr/>
                <p:nvPr/>
              </p:nvSpPr>
              <p:spPr bwMode="auto">
                <a:xfrm>
                  <a:off x="31522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7" name="직사각형 436"/>
                <p:cNvSpPr/>
                <p:nvPr/>
              </p:nvSpPr>
              <p:spPr bwMode="auto">
                <a:xfrm>
                  <a:off x="3437775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8" name="직사각형 437"/>
                <p:cNvSpPr/>
                <p:nvPr/>
              </p:nvSpPr>
              <p:spPr bwMode="auto">
                <a:xfrm>
                  <a:off x="3723309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39" name="직사각형 438"/>
                <p:cNvSpPr/>
                <p:nvPr/>
              </p:nvSpPr>
              <p:spPr bwMode="auto">
                <a:xfrm>
                  <a:off x="4008842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0" name="직사각형 439"/>
                <p:cNvSpPr/>
                <p:nvPr/>
              </p:nvSpPr>
              <p:spPr bwMode="auto">
                <a:xfrm>
                  <a:off x="4294376" y="5277457"/>
                  <a:ext cx="285533" cy="28553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1" name="직사각형 440"/>
                <p:cNvSpPr/>
                <p:nvPr/>
              </p:nvSpPr>
              <p:spPr bwMode="auto">
                <a:xfrm>
                  <a:off x="25811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2" name="직사각형 441"/>
                <p:cNvSpPr/>
                <p:nvPr/>
              </p:nvSpPr>
              <p:spPr bwMode="auto">
                <a:xfrm>
                  <a:off x="28667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3" name="직사각형 442"/>
                <p:cNvSpPr/>
                <p:nvPr/>
              </p:nvSpPr>
              <p:spPr bwMode="auto">
                <a:xfrm>
                  <a:off x="31522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4" name="직사각형 443"/>
                <p:cNvSpPr/>
                <p:nvPr/>
              </p:nvSpPr>
              <p:spPr bwMode="auto">
                <a:xfrm>
                  <a:off x="3437775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5" name="직사각형 444"/>
                <p:cNvSpPr/>
                <p:nvPr/>
              </p:nvSpPr>
              <p:spPr bwMode="auto">
                <a:xfrm>
                  <a:off x="3723309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6" name="직사각형 445"/>
                <p:cNvSpPr/>
                <p:nvPr/>
              </p:nvSpPr>
              <p:spPr bwMode="auto">
                <a:xfrm>
                  <a:off x="4008842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447" name="직사각형 446"/>
                <p:cNvSpPr/>
                <p:nvPr/>
              </p:nvSpPr>
              <p:spPr bwMode="auto">
                <a:xfrm>
                  <a:off x="4294376" y="5562991"/>
                  <a:ext cx="285533" cy="28553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X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  <p:grpSp>
            <p:nvGrpSpPr>
              <p:cNvPr id="235" name="그룹 234"/>
              <p:cNvGrpSpPr/>
              <p:nvPr/>
            </p:nvGrpSpPr>
            <p:grpSpPr>
              <a:xfrm>
                <a:off x="8770728" y="2034636"/>
                <a:ext cx="383637" cy="1924663"/>
                <a:chOff x="3368934" y="2034621"/>
                <a:chExt cx="326293" cy="1443248"/>
              </a:xfrm>
            </p:grpSpPr>
            <p:sp>
              <p:nvSpPr>
                <p:cNvPr id="236" name="직사각형 235"/>
                <p:cNvSpPr/>
                <p:nvPr/>
              </p:nvSpPr>
              <p:spPr bwMode="auto">
                <a:xfrm>
                  <a:off x="3368934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7" name="직사각형 236"/>
                <p:cNvSpPr/>
                <p:nvPr/>
              </p:nvSpPr>
              <p:spPr bwMode="auto">
                <a:xfrm>
                  <a:off x="3532081" y="2034621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8" name="직사각형 237"/>
                <p:cNvSpPr/>
                <p:nvPr/>
              </p:nvSpPr>
              <p:spPr bwMode="auto">
                <a:xfrm>
                  <a:off x="3368934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39" name="직사각형 238"/>
                <p:cNvSpPr/>
                <p:nvPr/>
              </p:nvSpPr>
              <p:spPr bwMode="auto">
                <a:xfrm>
                  <a:off x="3532081" y="219509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1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0" name="직사각형 239"/>
                <p:cNvSpPr/>
                <p:nvPr/>
              </p:nvSpPr>
              <p:spPr bwMode="auto">
                <a:xfrm>
                  <a:off x="3368934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1" name="직사각형 240"/>
                <p:cNvSpPr/>
                <p:nvPr/>
              </p:nvSpPr>
              <p:spPr bwMode="auto">
                <a:xfrm>
                  <a:off x="3532081" y="235556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2" name="직사각형 241"/>
                <p:cNvSpPr/>
                <p:nvPr/>
              </p:nvSpPr>
              <p:spPr bwMode="auto">
                <a:xfrm>
                  <a:off x="3368934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4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3" name="직사각형 242"/>
                <p:cNvSpPr/>
                <p:nvPr/>
              </p:nvSpPr>
              <p:spPr bwMode="auto">
                <a:xfrm>
                  <a:off x="3532081" y="2516036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 bwMode="auto">
                <a:xfrm>
                  <a:off x="3368934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5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 bwMode="auto">
                <a:xfrm>
                  <a:off x="3532081" y="26765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2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6" name="직사각형 245"/>
                <p:cNvSpPr/>
                <p:nvPr/>
              </p:nvSpPr>
              <p:spPr bwMode="auto">
                <a:xfrm>
                  <a:off x="3368934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6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7" name="직사각형 246"/>
                <p:cNvSpPr/>
                <p:nvPr/>
              </p:nvSpPr>
              <p:spPr bwMode="auto">
                <a:xfrm>
                  <a:off x="3532081" y="28369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8" name="직사각형 247"/>
                <p:cNvSpPr/>
                <p:nvPr/>
              </p:nvSpPr>
              <p:spPr bwMode="auto">
                <a:xfrm>
                  <a:off x="3368934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7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49" name="직사각형 248"/>
                <p:cNvSpPr/>
                <p:nvPr/>
              </p:nvSpPr>
              <p:spPr bwMode="auto">
                <a:xfrm>
                  <a:off x="3532081" y="2996453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0" name="직사각형 249"/>
                <p:cNvSpPr/>
                <p:nvPr/>
              </p:nvSpPr>
              <p:spPr bwMode="auto">
                <a:xfrm>
                  <a:off x="3368934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굴림" pitchFamily="50" charset="-127"/>
                    </a:rPr>
                    <a:t>8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1" name="직사각형 250"/>
                <p:cNvSpPr/>
                <p:nvPr/>
              </p:nvSpPr>
              <p:spPr bwMode="auto">
                <a:xfrm>
                  <a:off x="3532081" y="3156925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latin typeface="Arial" charset="0"/>
                      <a:ea typeface="굴림" pitchFamily="50" charset="-127"/>
                    </a:rPr>
                    <a:t>3</a:t>
                  </a: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 bwMode="auto">
                <a:xfrm>
                  <a:off x="3368934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53" name="직사각형 252"/>
                <p:cNvSpPr/>
                <p:nvPr/>
              </p:nvSpPr>
              <p:spPr bwMode="auto">
                <a:xfrm>
                  <a:off x="3532081" y="3317397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232" name="직사각형 231"/>
            <p:cNvSpPr/>
            <p:nvPr/>
          </p:nvSpPr>
          <p:spPr bwMode="auto">
            <a:xfrm>
              <a:off x="879253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 err="1" smtClean="0">
                  <a:latin typeface="Arial" charset="0"/>
                  <a:ea typeface="굴림" pitchFamily="50" charset="-127"/>
                </a:rPr>
                <a:t>idx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8975418" y="1868599"/>
              <a:ext cx="163146" cy="1604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 err="1" smtClean="0">
                  <a:latin typeface="Arial" charset="0"/>
                  <a:ea typeface="굴림" pitchFamily="50" charset="-127"/>
                </a:rPr>
                <a:t>val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449" name="아래쪽 화살표 448"/>
          <p:cNvSpPr/>
          <p:nvPr/>
        </p:nvSpPr>
        <p:spPr>
          <a:xfrm rot="16200000">
            <a:off x="4842183" y="3257642"/>
            <a:ext cx="412131" cy="11373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0" name="직사각형 449"/>
          <p:cNvSpPr/>
          <p:nvPr/>
        </p:nvSpPr>
        <p:spPr>
          <a:xfrm>
            <a:off x="4350895" y="4130037"/>
            <a:ext cx="196747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/>
              <a:t>정리된 </a:t>
            </a:r>
            <a:r>
              <a:rPr kumimoji="1" lang="en-US" altLang="ko-KR" sz="800" b="1" dirty="0" err="1" smtClean="0"/>
              <a:t>Eq</a:t>
            </a:r>
            <a:r>
              <a:rPr kumimoji="1" lang="en-US" altLang="ko-KR" sz="800" b="1" dirty="0" smtClean="0"/>
              <a:t> Table</a:t>
            </a:r>
            <a:r>
              <a:rPr kumimoji="1" lang="ko-KR" altLang="en-US" sz="800" b="1" dirty="0" smtClean="0"/>
              <a:t>을 참조하여</a:t>
            </a:r>
            <a:endParaRPr kumimoji="1" lang="en-US" altLang="ko-KR" sz="8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/>
              <a:t>동일한 라벨로 치환</a:t>
            </a:r>
            <a:endParaRPr kumimoji="1" lang="en-US" altLang="ko-KR" sz="8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/>
              <a:t>각 라벨 데이터 지정</a:t>
            </a:r>
            <a:endParaRPr kumimoji="1"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530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39" y="980728"/>
            <a:ext cx="56731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Concept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</a:t>
            </a:r>
            <a:r>
              <a:rPr lang="ko-KR" altLang="en-US" sz="1400" dirty="0" smtClean="0"/>
              <a:t>영역을 제거하여 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Touch </a:t>
            </a:r>
            <a:r>
              <a:rPr lang="ko-KR" altLang="en-US" sz="1400" dirty="0" smtClean="0"/>
              <a:t>입력만 </a:t>
            </a:r>
            <a:r>
              <a:rPr lang="ko-KR" altLang="en-US" sz="1400" dirty="0" err="1" smtClean="0"/>
              <a:t>계산하기위해</a:t>
            </a:r>
            <a:endParaRPr lang="en-US" altLang="ko-KR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Palm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Rejection</a:t>
            </a:r>
            <a:r>
              <a:rPr lang="ko-KR" altLang="en-US" sz="1400" dirty="0" smtClean="0"/>
              <a:t>을 구현하는데 </a:t>
            </a:r>
            <a:r>
              <a:rPr lang="ko-KR" altLang="en-US" sz="1400" dirty="0" err="1" smtClean="0"/>
              <a:t>고려할점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     -&gt; Palm</a:t>
            </a:r>
            <a:r>
              <a:rPr lang="ko-KR" altLang="en-US" sz="1400" dirty="0" smtClean="0"/>
              <a:t>이 하나의 </a:t>
            </a:r>
            <a:r>
              <a:rPr lang="en-US" altLang="ko-KR" sz="1400" dirty="0" smtClean="0"/>
              <a:t>Label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아닐수도있다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     -&gt; Palm </a:t>
            </a:r>
            <a:r>
              <a:rPr lang="ko-KR" altLang="en-US" sz="1400" dirty="0" smtClean="0"/>
              <a:t>영역이 분리되거나 </a:t>
            </a:r>
            <a:r>
              <a:rPr lang="ko-KR" altLang="en-US" sz="1400" dirty="0" err="1" smtClean="0"/>
              <a:t>합쳐질수있다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-&gt; Input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Finger</a:t>
            </a:r>
            <a:r>
              <a:rPr lang="ko-KR" altLang="en-US" sz="1400" dirty="0" smtClean="0"/>
              <a:t>인지</a:t>
            </a:r>
            <a:r>
              <a:rPr lang="en-US" altLang="ko-KR" sz="1400" dirty="0" smtClean="0"/>
              <a:t>, Palm</a:t>
            </a:r>
            <a:r>
              <a:rPr lang="ko-KR" altLang="en-US" sz="1400" dirty="0" smtClean="0"/>
              <a:t>인지 모른다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 smtClean="0"/>
          </a:p>
        </p:txBody>
      </p:sp>
      <p:grpSp>
        <p:nvGrpSpPr>
          <p:cNvPr id="502" name="그룹 501"/>
          <p:cNvGrpSpPr/>
          <p:nvPr/>
        </p:nvGrpSpPr>
        <p:grpSpPr>
          <a:xfrm>
            <a:off x="671244" y="2981102"/>
            <a:ext cx="2418477" cy="3365266"/>
            <a:chOff x="832065" y="2870280"/>
            <a:chExt cx="2418477" cy="3365266"/>
          </a:xfrm>
        </p:grpSpPr>
        <p:pic>
          <p:nvPicPr>
            <p:cNvPr id="3074" name="Picture 2" descr="아이패드 프로의 팜리젝션(터치오류방지), 필압감지 기능이란?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1"/>
            <a:stretch/>
          </p:blipFill>
          <p:spPr bwMode="auto">
            <a:xfrm>
              <a:off x="836859" y="2870280"/>
              <a:ext cx="2413683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832065" y="4845943"/>
              <a:ext cx="2418477" cy="1389603"/>
              <a:chOff x="832065" y="4845943"/>
              <a:chExt cx="2418477" cy="1389603"/>
            </a:xfrm>
          </p:grpSpPr>
          <p:sp>
            <p:nvSpPr>
              <p:cNvPr id="439" name="타원 438"/>
              <p:cNvSpPr/>
              <p:nvPr/>
            </p:nvSpPr>
            <p:spPr>
              <a:xfrm>
                <a:off x="1832362" y="5308844"/>
                <a:ext cx="749060" cy="39343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>
                <a:off x="1563016" y="5436811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>
                <a:off x="1680514" y="5244094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>
                <a:off x="1650363" y="5702283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832065" y="4845943"/>
                <a:ext cx="2418477" cy="1389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sp>
          <p:nvSpPr>
            <p:cNvPr id="5" name="아래쪽 화살표 4"/>
            <p:cNvSpPr/>
            <p:nvPr/>
          </p:nvSpPr>
          <p:spPr>
            <a:xfrm>
              <a:off x="1859109" y="4300510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3760528" y="3064205"/>
            <a:ext cx="2179728" cy="3282163"/>
            <a:chOff x="3934453" y="2953382"/>
            <a:chExt cx="2179728" cy="3282163"/>
          </a:xfrm>
        </p:grpSpPr>
        <p:sp>
          <p:nvSpPr>
            <p:cNvPr id="444" name="직사각형 443"/>
            <p:cNvSpPr/>
            <p:nvPr/>
          </p:nvSpPr>
          <p:spPr>
            <a:xfrm>
              <a:off x="3990056" y="2953721"/>
              <a:ext cx="2124125" cy="1183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548719" y="3500983"/>
              <a:ext cx="521088" cy="521088"/>
            </a:xfrm>
            <a:prstGeom prst="rect">
              <a:avLst/>
            </a:prstGeom>
          </p:spPr>
        </p:pic>
        <p:pic>
          <p:nvPicPr>
            <p:cNvPr id="447" name="그림 4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038032" y="2953382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448" name="직선 화살표 연결선 447"/>
            <p:cNvCxnSpPr/>
            <p:nvPr/>
          </p:nvCxnSpPr>
          <p:spPr>
            <a:xfrm>
              <a:off x="4389330" y="3441265"/>
              <a:ext cx="206642" cy="2086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4" name="그림 4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79076">
              <a:off x="5015773" y="3505562"/>
              <a:ext cx="521088" cy="521088"/>
            </a:xfrm>
            <a:prstGeom prst="rect">
              <a:avLst/>
            </a:prstGeom>
          </p:spPr>
        </p:pic>
        <p:pic>
          <p:nvPicPr>
            <p:cNvPr id="455" name="그림 4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59770">
              <a:off x="5527431" y="3064783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456" name="직선 화살표 연결선 455"/>
            <p:cNvCxnSpPr/>
            <p:nvPr/>
          </p:nvCxnSpPr>
          <p:spPr>
            <a:xfrm flipH="1">
              <a:off x="5479704" y="3466675"/>
              <a:ext cx="148766" cy="1620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직사각형 457"/>
            <p:cNvSpPr/>
            <p:nvPr/>
          </p:nvSpPr>
          <p:spPr>
            <a:xfrm>
              <a:off x="3934453" y="4851144"/>
              <a:ext cx="2179728" cy="1384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59" name="타원 458"/>
            <p:cNvSpPr/>
            <p:nvPr/>
          </p:nvSpPr>
          <p:spPr>
            <a:xfrm>
              <a:off x="4244160" y="4999306"/>
              <a:ext cx="290339" cy="2595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5642545" y="4972201"/>
              <a:ext cx="290339" cy="2595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1" name="직선 화살표 연결선 460"/>
            <p:cNvCxnSpPr>
              <a:endCxn id="466" idx="7"/>
            </p:cNvCxnSpPr>
            <p:nvPr/>
          </p:nvCxnSpPr>
          <p:spPr>
            <a:xfrm flipH="1">
              <a:off x="5309234" y="5211614"/>
              <a:ext cx="398239" cy="44815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464"/>
            <p:cNvCxnSpPr>
              <a:stCxn id="459" idx="5"/>
              <a:endCxn id="466" idx="1"/>
            </p:cNvCxnSpPr>
            <p:nvPr/>
          </p:nvCxnSpPr>
          <p:spPr>
            <a:xfrm>
              <a:off x="4491980" y="5220871"/>
              <a:ext cx="287588" cy="4389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타원 465"/>
            <p:cNvSpPr/>
            <p:nvPr/>
          </p:nvSpPr>
          <p:spPr>
            <a:xfrm>
              <a:off x="4669871" y="5602155"/>
              <a:ext cx="749060" cy="3934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아래쪽 화살표 470"/>
            <p:cNvSpPr/>
            <p:nvPr/>
          </p:nvSpPr>
          <p:spPr>
            <a:xfrm>
              <a:off x="4983645" y="4303552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00" name="그룹 499"/>
          <p:cNvGrpSpPr/>
          <p:nvPr/>
        </p:nvGrpSpPr>
        <p:grpSpPr>
          <a:xfrm>
            <a:off x="7021342" y="2911560"/>
            <a:ext cx="2390527" cy="3463063"/>
            <a:chOff x="7022516" y="2720485"/>
            <a:chExt cx="2390527" cy="3463063"/>
          </a:xfrm>
        </p:grpSpPr>
        <p:grpSp>
          <p:nvGrpSpPr>
            <p:cNvPr id="491" name="그룹 490"/>
            <p:cNvGrpSpPr/>
            <p:nvPr/>
          </p:nvGrpSpPr>
          <p:grpSpPr>
            <a:xfrm>
              <a:off x="7022516" y="2720485"/>
              <a:ext cx="2390527" cy="1445939"/>
              <a:chOff x="7022516" y="2720485"/>
              <a:chExt cx="2390527" cy="1445939"/>
            </a:xfrm>
          </p:grpSpPr>
          <p:sp>
            <p:nvSpPr>
              <p:cNvPr id="469" name="평행 사변형 468"/>
              <p:cNvSpPr/>
              <p:nvPr/>
            </p:nvSpPr>
            <p:spPr>
              <a:xfrm>
                <a:off x="7034214" y="3281591"/>
                <a:ext cx="2378829" cy="884833"/>
              </a:xfrm>
              <a:prstGeom prst="parallelogram">
                <a:avLst>
                  <a:gd name="adj" fmla="val 15130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73" name="그림 4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00550">
                <a:off x="7022516" y="3156788"/>
                <a:ext cx="521088" cy="521088"/>
              </a:xfrm>
              <a:prstGeom prst="rect">
                <a:avLst/>
              </a:prstGeom>
            </p:spPr>
          </p:pic>
          <p:cxnSp>
            <p:nvCxnSpPr>
              <p:cNvPr id="474" name="직선 화살표 연결선 473"/>
              <p:cNvCxnSpPr/>
              <p:nvPr/>
            </p:nvCxnSpPr>
            <p:spPr>
              <a:xfrm>
                <a:off x="7384939" y="3564599"/>
                <a:ext cx="344846" cy="3910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3" name="그림 4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443459">
                <a:off x="7894130" y="2720485"/>
                <a:ext cx="633826" cy="633826"/>
              </a:xfrm>
              <a:prstGeom prst="rect">
                <a:avLst/>
              </a:prstGeom>
            </p:spPr>
          </p:pic>
          <p:cxnSp>
            <p:nvCxnSpPr>
              <p:cNvPr id="487" name="직선 화살표 연결선 486"/>
              <p:cNvCxnSpPr/>
              <p:nvPr/>
            </p:nvCxnSpPr>
            <p:spPr>
              <a:xfrm>
                <a:off x="8223628" y="3236074"/>
                <a:ext cx="0" cy="4710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그룹 498"/>
            <p:cNvGrpSpPr/>
            <p:nvPr/>
          </p:nvGrpSpPr>
          <p:grpSpPr>
            <a:xfrm>
              <a:off x="7034214" y="4799147"/>
              <a:ext cx="2179728" cy="1384401"/>
              <a:chOff x="7034214" y="4799147"/>
              <a:chExt cx="2179728" cy="1384401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7034214" y="4799147"/>
                <a:ext cx="2179728" cy="1384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479" name="타원 478"/>
              <p:cNvSpPr/>
              <p:nvPr/>
            </p:nvSpPr>
            <p:spPr>
              <a:xfrm>
                <a:off x="7736272" y="5572183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TextBox 484"/>
              <p:cNvSpPr txBox="1">
                <a:spLocks noChangeAspect="1"/>
              </p:cNvSpPr>
              <p:nvPr/>
            </p:nvSpPr>
            <p:spPr>
              <a:xfrm>
                <a:off x="7336662" y="5112922"/>
                <a:ext cx="150477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Palm</a:t>
                </a:r>
                <a:r>
                  <a:rPr lang="ko-KR" altLang="en-US" sz="900" b="1" dirty="0"/>
                  <a:t> </a:t>
                </a:r>
                <a:r>
                  <a:rPr lang="en-US" altLang="ko-KR" sz="900" b="1" dirty="0" smtClean="0"/>
                  <a:t>?</a:t>
                </a:r>
                <a:r>
                  <a:rPr lang="ko-KR" altLang="en-US" sz="900" b="1" dirty="0" smtClean="0"/>
                  <a:t> </a:t>
                </a:r>
                <a:r>
                  <a:rPr lang="en-US" altLang="ko-KR" sz="900" b="1" dirty="0" smtClean="0"/>
                  <a:t>Finger ?</a:t>
                </a:r>
                <a:endParaRPr lang="ko-KR" altLang="en-US" sz="900" b="1" dirty="0"/>
              </a:p>
            </p:txBody>
          </p:sp>
          <p:sp>
            <p:nvSpPr>
              <p:cNvPr id="490" name="타원 489"/>
              <p:cNvSpPr/>
              <p:nvPr/>
            </p:nvSpPr>
            <p:spPr>
              <a:xfrm>
                <a:off x="8391239" y="5389271"/>
                <a:ext cx="172001" cy="13750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2" name="아래쪽 화살표 491"/>
            <p:cNvSpPr/>
            <p:nvPr/>
          </p:nvSpPr>
          <p:spPr>
            <a:xfrm>
              <a:off x="8036363" y="4276056"/>
              <a:ext cx="374530" cy="36018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9" name="그룹 488"/>
          <p:cNvGrpSpPr/>
          <p:nvPr/>
        </p:nvGrpSpPr>
        <p:grpSpPr>
          <a:xfrm>
            <a:off x="6897697" y="1481523"/>
            <a:ext cx="1846802" cy="1151349"/>
            <a:chOff x="6126992" y="993304"/>
            <a:chExt cx="1590752" cy="1727469"/>
          </a:xfrm>
        </p:grpSpPr>
        <p:sp>
          <p:nvSpPr>
            <p:cNvPr id="493" name="직사각형 492"/>
            <p:cNvSpPr/>
            <p:nvPr/>
          </p:nvSpPr>
          <p:spPr>
            <a:xfrm>
              <a:off x="6126992" y="2288725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Down Sizing / Release Palm</a:t>
              </a:r>
              <a:endParaRPr lang="ko-KR" altLang="en-US" sz="10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6126992" y="993304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Palm Detection</a:t>
              </a:r>
              <a:endParaRPr lang="ko-KR" altLang="en-US" sz="1000" dirty="0"/>
            </a:p>
          </p:txBody>
        </p:sp>
        <p:cxnSp>
          <p:nvCxnSpPr>
            <p:cNvPr id="496" name="직선 화살표 연결선 495"/>
            <p:cNvCxnSpPr>
              <a:stCxn id="495" idx="2"/>
            </p:cNvCxnSpPr>
            <p:nvPr/>
          </p:nvCxnSpPr>
          <p:spPr>
            <a:xfrm>
              <a:off x="6922368" y="1425352"/>
              <a:ext cx="1" cy="230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직사각형 496"/>
            <p:cNvSpPr/>
            <p:nvPr/>
          </p:nvSpPr>
          <p:spPr>
            <a:xfrm>
              <a:off x="6126992" y="1632461"/>
              <a:ext cx="159075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Marge / Insert New Palm</a:t>
              </a:r>
              <a:endParaRPr lang="ko-KR" altLang="en-US" sz="1000" dirty="0"/>
            </a:p>
          </p:txBody>
        </p:sp>
        <p:cxnSp>
          <p:nvCxnSpPr>
            <p:cNvPr id="498" name="직선 화살표 연결선 497"/>
            <p:cNvCxnSpPr/>
            <p:nvPr/>
          </p:nvCxnSpPr>
          <p:spPr>
            <a:xfrm>
              <a:off x="6926185" y="2088067"/>
              <a:ext cx="1" cy="230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오른쪽 화살표 502"/>
          <p:cNvSpPr/>
          <p:nvPr/>
        </p:nvSpPr>
        <p:spPr>
          <a:xfrm>
            <a:off x="5620433" y="1797547"/>
            <a:ext cx="872109" cy="49041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6" name="직사각형 505"/>
          <p:cNvSpPr/>
          <p:nvPr/>
        </p:nvSpPr>
        <p:spPr>
          <a:xfrm>
            <a:off x="6692329" y="1377103"/>
            <a:ext cx="2160240" cy="1389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7" name="직사각형 506"/>
          <p:cNvSpPr/>
          <p:nvPr/>
        </p:nvSpPr>
        <p:spPr>
          <a:xfrm>
            <a:off x="6964079" y="1007661"/>
            <a:ext cx="1714037" cy="3372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Palm Rejection Flow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617296" y="5682170"/>
            <a:ext cx="1492010" cy="617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20553" y="1558079"/>
            <a:ext cx="3600399" cy="1793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64968" y="1545949"/>
            <a:ext cx="4464496" cy="1793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1140" y="485061"/>
            <a:ext cx="85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Palm Rejection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1139" y="980728"/>
            <a:ext cx="567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Valid Label after Palm Rejection</a:t>
            </a:r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920552" y="3573016"/>
            <a:ext cx="8208912" cy="2736304"/>
            <a:chOff x="776536" y="3212976"/>
            <a:chExt cx="8208912" cy="2736304"/>
          </a:xfrm>
        </p:grpSpPr>
        <p:sp>
          <p:nvSpPr>
            <p:cNvPr id="51" name="직사각형 50"/>
            <p:cNvSpPr/>
            <p:nvPr/>
          </p:nvSpPr>
          <p:spPr>
            <a:xfrm>
              <a:off x="776536" y="3212976"/>
              <a:ext cx="8208912" cy="2736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60923" y="3625091"/>
              <a:ext cx="1362679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 rot="19433108">
              <a:off x="1323318" y="3728525"/>
              <a:ext cx="1442540" cy="103600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297029" y="4809234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810202" y="3463301"/>
              <a:ext cx="1362679" cy="7738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 rot="1439346">
              <a:off x="4770800" y="3601403"/>
              <a:ext cx="1442540" cy="5088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 rot="16200000">
              <a:off x="3210802" y="5097442"/>
              <a:ext cx="650929" cy="3726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297029" y="5156914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1192" y="4627849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7664971" y="3715004"/>
              <a:ext cx="335000" cy="330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99883" y="1725450"/>
            <a:ext cx="20767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Valid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: 7 -&gt; 5</a:t>
            </a:r>
          </a:p>
          <a:p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ValidRect</a:t>
            </a:r>
            <a:r>
              <a:rPr lang="en-US" altLang="ko-KR" sz="1000" dirty="0" smtClean="0"/>
              <a:t> [ palm index ]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MaxVal</a:t>
            </a:r>
            <a:r>
              <a:rPr lang="en-US" altLang="ko-KR" sz="1000" dirty="0" smtClean="0"/>
              <a:t> [ palm index ]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MaxPos</a:t>
            </a:r>
            <a:r>
              <a:rPr lang="en-US" altLang="ko-KR" sz="1000" dirty="0" smtClean="0"/>
              <a:t> [ palm index ]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ValidCellCnt</a:t>
            </a:r>
            <a:r>
              <a:rPr lang="en-US" altLang="ko-KR" sz="1000" dirty="0" smtClean="0"/>
              <a:t> [ [ palm index ]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7700179" y="6051503"/>
            <a:ext cx="135090" cy="112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80508" y="5920446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Palm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723418" y="5795561"/>
            <a:ext cx="103983" cy="1156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860348" y="5682171"/>
            <a:ext cx="2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Valid Label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85027" y="2068019"/>
            <a:ext cx="177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Palm Label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Temp label</a:t>
            </a:r>
          </a:p>
          <a:p>
            <a:pPr algn="ctr"/>
            <a:r>
              <a:rPr lang="ko-KR" altLang="en-US" dirty="0" smtClean="0"/>
              <a:t>반영 </a:t>
            </a:r>
            <a:r>
              <a:rPr lang="en-US" altLang="ko-KR" dirty="0" smtClean="0"/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03438" y="1684542"/>
            <a:ext cx="457004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Palm Tuning Parameter</a:t>
            </a:r>
          </a:p>
          <a:p>
            <a:r>
              <a:rPr lang="en-US" altLang="ko-KR" sz="1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en-US" altLang="ko-KR" sz="1000" dirty="0" err="1" smtClean="0"/>
              <a:t>usPalmLevel</a:t>
            </a:r>
            <a:r>
              <a:rPr lang="en-US" altLang="ko-KR" sz="1000" dirty="0" smtClean="0"/>
              <a:t> – Cell </a:t>
            </a:r>
            <a:r>
              <a:rPr lang="en-US" altLang="ko-KR" sz="1000" dirty="0" err="1" smtClean="0"/>
              <a:t>cnt</a:t>
            </a:r>
            <a:r>
              <a:rPr lang="ko-KR" altLang="en-US" sz="1000" dirty="0" smtClean="0"/>
              <a:t>가 이 값보다 크면 </a:t>
            </a:r>
            <a:r>
              <a:rPr lang="en-US" altLang="ko-KR" sz="1000" dirty="0" smtClean="0"/>
              <a:t>palm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en-US" altLang="ko-KR" sz="1000" dirty="0" err="1" smtClean="0"/>
              <a:t>ucPalm_PALM_CONNECT_DIST</a:t>
            </a:r>
            <a:r>
              <a:rPr lang="en-US" altLang="ko-KR" sz="1000" dirty="0" smtClean="0"/>
              <a:t> – Palm Merge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기준 </a:t>
            </a:r>
            <a:r>
              <a:rPr lang="en-US" altLang="ko-KR" sz="1000" dirty="0" smtClean="0"/>
              <a:t>distance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en-US" altLang="ko-KR" sz="1000" dirty="0" err="1" smtClean="0"/>
              <a:t>ucPalm_TOUCHDOWNFRAMEMAX</a:t>
            </a:r>
            <a:r>
              <a:rPr lang="en-US" altLang="ko-KR" sz="1000" dirty="0" smtClean="0"/>
              <a:t> – Mean </a:t>
            </a:r>
            <a:r>
              <a:rPr lang="ko-KR" altLang="en-US" sz="1000" dirty="0" smtClean="0"/>
              <a:t>비율 </a:t>
            </a:r>
            <a:r>
              <a:rPr lang="ko-KR" altLang="en-US" sz="1000" dirty="0" err="1" smtClean="0"/>
              <a:t>충족시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skip</a:t>
            </a:r>
            <a:r>
              <a:rPr lang="ko-KR" altLang="en-US" sz="1000" dirty="0" smtClean="0"/>
              <a:t>할 </a:t>
            </a:r>
            <a:r>
              <a:rPr lang="en-US" altLang="ko-KR" sz="1000" dirty="0" smtClean="0"/>
              <a:t>frame</a:t>
            </a:r>
            <a:r>
              <a:rPr lang="ko-KR" altLang="en-US" sz="1000" dirty="0" smtClean="0"/>
              <a:t>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en-US" altLang="ko-KR" sz="1000" dirty="0" err="1" smtClean="0"/>
              <a:t>ucPalm_TOUCHDOWNSLOPETHRESHOLD</a:t>
            </a:r>
            <a:r>
              <a:rPr lang="en-US" altLang="ko-KR" sz="1000" dirty="0" smtClean="0"/>
              <a:t> – Mean </a:t>
            </a:r>
            <a:r>
              <a:rPr lang="ko-KR" altLang="en-US" sz="1000" dirty="0" smtClean="0"/>
              <a:t>비율 </a:t>
            </a:r>
            <a:r>
              <a:rPr lang="ko-KR" altLang="en-US" sz="1000" dirty="0" err="1" smtClean="0"/>
              <a:t>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en-US" altLang="ko-KR" sz="1000" dirty="0" err="1" smtClean="0"/>
              <a:t>ucPalm_IGNOREFRAMENUM</a:t>
            </a:r>
            <a:r>
              <a:rPr lang="en-US" altLang="ko-KR" sz="1000" dirty="0" smtClean="0"/>
              <a:t> – </a:t>
            </a:r>
            <a:r>
              <a:rPr lang="ko-KR" altLang="en-US" sz="1000" dirty="0" smtClean="0"/>
              <a:t>무조건 </a:t>
            </a:r>
            <a:r>
              <a:rPr lang="en-US" altLang="ko-KR" sz="1000" dirty="0" smtClean="0"/>
              <a:t>Palm</a:t>
            </a:r>
            <a:r>
              <a:rPr lang="ko-KR" altLang="en-US" sz="1000" dirty="0" smtClean="0"/>
              <a:t>으로 간주하는 </a:t>
            </a:r>
            <a:r>
              <a:rPr lang="en-US" altLang="ko-KR" sz="1000" dirty="0" smtClean="0"/>
              <a:t>Frame </a:t>
            </a:r>
            <a:r>
              <a:rPr lang="ko-KR" altLang="en-US" sz="1000" dirty="0" smtClean="0"/>
              <a:t>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6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66883</TotalTime>
  <Words>2701</Words>
  <Application>Microsoft Office PowerPoint</Application>
  <PresentationFormat>A4 용지(210x297mm)</PresentationFormat>
  <Paragraphs>1862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맑은 고딕</vt:lpstr>
      <vt:lpstr>Arial</vt:lpstr>
      <vt:lpstr>Cambria Math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siw</dc:creator>
  <cp:lastModifiedBy>한건우</cp:lastModifiedBy>
  <cp:revision>1425</cp:revision>
  <cp:lastPrinted>2020-12-15T03:40:32Z</cp:lastPrinted>
  <dcterms:created xsi:type="dcterms:W3CDTF">2012-06-20T01:57:31Z</dcterms:created>
  <dcterms:modified xsi:type="dcterms:W3CDTF">2022-10-19T06:42:31Z</dcterms:modified>
</cp:coreProperties>
</file>