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385" r:id="rId3"/>
    <p:sldId id="363" r:id="rId4"/>
    <p:sldId id="362" r:id="rId5"/>
    <p:sldId id="388" r:id="rId6"/>
    <p:sldId id="364" r:id="rId7"/>
    <p:sldId id="365" r:id="rId8"/>
    <p:sldId id="367" r:id="rId9"/>
    <p:sldId id="368" r:id="rId10"/>
    <p:sldId id="369" r:id="rId11"/>
    <p:sldId id="376" r:id="rId12"/>
    <p:sldId id="387" r:id="rId13"/>
    <p:sldId id="371" r:id="rId14"/>
    <p:sldId id="372" r:id="rId15"/>
    <p:sldId id="373" r:id="rId16"/>
    <p:sldId id="374" r:id="rId17"/>
    <p:sldId id="377" r:id="rId18"/>
    <p:sldId id="386" r:id="rId19"/>
    <p:sldId id="366" r:id="rId2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C2AEE87-4222-4AB5-BA9E-013B77F3B1FB}">
          <p14:sldIdLst>
            <p14:sldId id="256"/>
            <p14:sldId id="385"/>
            <p14:sldId id="363"/>
            <p14:sldId id="362"/>
            <p14:sldId id="388"/>
            <p14:sldId id="364"/>
            <p14:sldId id="365"/>
            <p14:sldId id="367"/>
            <p14:sldId id="368"/>
            <p14:sldId id="369"/>
            <p14:sldId id="376"/>
            <p14:sldId id="387"/>
            <p14:sldId id="371"/>
            <p14:sldId id="372"/>
            <p14:sldId id="373"/>
            <p14:sldId id="374"/>
            <p14:sldId id="377"/>
            <p14:sldId id="386"/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3366FF"/>
    <a:srgbClr val="0000FF"/>
    <a:srgbClr val="33CC33"/>
    <a:srgbClr val="FF9900"/>
    <a:srgbClr val="FF00FF"/>
    <a:srgbClr val="4F81B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7" autoAdjust="0"/>
    <p:restoredTop sz="89539" autoAdjust="0"/>
  </p:normalViewPr>
  <p:slideViewPr>
    <p:cSldViewPr>
      <p:cViewPr varScale="1">
        <p:scale>
          <a:sx n="106" d="100"/>
          <a:sy n="106" d="100"/>
        </p:scale>
        <p:origin x="1552" y="52"/>
      </p:cViewPr>
      <p:guideLst>
        <p:guide orient="horz" pos="2160"/>
        <p:guide pos="3075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-4002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2C174-6E84-488A-A4FF-53AC52F162DA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7A044-4561-48E1-A864-CDBEE6ECF8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9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6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87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8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89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5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543000" y="2124066"/>
            <a:ext cx="882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543000" y="3604189"/>
            <a:ext cx="882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Backup\backup(기획관리)\김선영\양식\SiW CI\CI(normal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6394834"/>
            <a:ext cx="1496616" cy="274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6105130" y="4916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VISION 2020</a:t>
            </a:r>
            <a:r>
              <a:rPr lang="en-US" altLang="ko-KR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ja-JP" altLang="en-US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From Domestic No.1  to Global Top 10</a:t>
            </a:r>
            <a:r>
              <a:rPr lang="ja-JP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73000" y="857494"/>
            <a:ext cx="936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Backup\backup(기획관리)\김선영\양식\SiW CI\CI(normal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6394834"/>
            <a:ext cx="1496616" cy="274526"/>
          </a:xfrm>
          <a:prstGeom prst="rect">
            <a:avLst/>
          </a:prstGeom>
          <a:noFill/>
        </p:spPr>
      </p:pic>
      <p:sp>
        <p:nvSpPr>
          <p:cNvPr id="5" name="Rectangle 6"/>
          <p:cNvSpPr txBox="1">
            <a:spLocks noChangeArrowheads="1"/>
          </p:cNvSpPr>
          <p:nvPr userDrawn="1"/>
        </p:nvSpPr>
        <p:spPr>
          <a:xfrm>
            <a:off x="3827512" y="6409134"/>
            <a:ext cx="2133600" cy="476250"/>
          </a:xfrm>
          <a:prstGeom prst="rect">
            <a:avLst/>
          </a:prstGeom>
          <a:ln/>
        </p:spPr>
        <p:txBody>
          <a:bodyPr anchor="ctr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lt"/>
                <a:ea typeface="+mn-ea"/>
              </a:rPr>
              <a:t>- </a:t>
            </a:r>
            <a:fld id="{5BE31E45-6B99-4144-A447-9C118DCE3787}" type="slidenum">
              <a:rPr kumimoji="0" lang="en-US" altLang="ko-KR" sz="1200" smtClean="0"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200" dirty="0" smtClean="0">
                <a:latin typeface="+mn-lt"/>
                <a:ea typeface="+mn-ea"/>
              </a:rPr>
              <a:t> -</a:t>
            </a:r>
            <a:endParaRPr kumimoji="0" lang="en-US" altLang="ko-KR" sz="12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6105130" y="4916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VISION 2020</a:t>
            </a:r>
            <a:r>
              <a:rPr lang="en-US" altLang="ko-KR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ja-JP" altLang="en-US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From Domestic No.1  to Global Top 10</a:t>
            </a:r>
            <a:r>
              <a:rPr lang="ja-JP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3000" y="3787452"/>
            <a:ext cx="936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D:\Backup\backup(기획관리)\김선영\양식\SiW CI\CI(normal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6394834"/>
            <a:ext cx="1496616" cy="274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6105130" y="4916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VISION 2020</a:t>
            </a:r>
            <a:r>
              <a:rPr lang="en-US" altLang="ko-KR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ja-JP" altLang="en-US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From Domestic No.1  to Global Top 10</a:t>
            </a:r>
            <a:r>
              <a:rPr lang="ja-JP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3000" y="857494"/>
            <a:ext cx="936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Backup\backup(기획관리)\김선영\양식\SiW CI\CI(normal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6394834"/>
            <a:ext cx="1496616" cy="274526"/>
          </a:xfrm>
          <a:prstGeom prst="rect">
            <a:avLst/>
          </a:prstGeom>
          <a:noFill/>
        </p:spPr>
      </p:pic>
      <p:sp>
        <p:nvSpPr>
          <p:cNvPr id="8" name="Rectangle 6"/>
          <p:cNvSpPr txBox="1">
            <a:spLocks noChangeArrowheads="1"/>
          </p:cNvSpPr>
          <p:nvPr userDrawn="1"/>
        </p:nvSpPr>
        <p:spPr>
          <a:xfrm>
            <a:off x="3827512" y="6409134"/>
            <a:ext cx="2133600" cy="476250"/>
          </a:xfrm>
          <a:prstGeom prst="rect">
            <a:avLst/>
          </a:prstGeom>
          <a:ln/>
        </p:spPr>
        <p:txBody>
          <a:bodyPr anchor="ctr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lt"/>
                <a:ea typeface="+mn-ea"/>
              </a:rPr>
              <a:t>- </a:t>
            </a:r>
            <a:fld id="{5BE31E45-6B99-4144-A447-9C118DCE3787}" type="slidenum">
              <a:rPr kumimoji="0" lang="en-US" altLang="ko-KR" sz="1200" smtClean="0"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200" dirty="0" smtClean="0">
                <a:latin typeface="+mn-lt"/>
                <a:ea typeface="+mn-ea"/>
              </a:rPr>
              <a:t> -</a:t>
            </a:r>
            <a:endParaRPr kumimoji="0" lang="en-US" altLang="ko-KR" sz="12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6105130" y="4916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VISION 2020</a:t>
            </a:r>
            <a:r>
              <a:rPr lang="en-US" altLang="ko-KR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ja-JP" altLang="en-US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From Domestic No.1  to Global Top 10</a:t>
            </a:r>
            <a:r>
              <a:rPr lang="ja-JP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73000" y="857494"/>
            <a:ext cx="936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Backup\backup(기획관리)\김선영\양식\SiW CI\CI(normal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6394834"/>
            <a:ext cx="1496616" cy="274526"/>
          </a:xfrm>
          <a:prstGeom prst="rect">
            <a:avLst/>
          </a:prstGeom>
          <a:noFill/>
        </p:spPr>
      </p:pic>
      <p:sp>
        <p:nvSpPr>
          <p:cNvPr id="5" name="Rectangle 6"/>
          <p:cNvSpPr txBox="1">
            <a:spLocks noChangeArrowheads="1"/>
          </p:cNvSpPr>
          <p:nvPr userDrawn="1"/>
        </p:nvSpPr>
        <p:spPr>
          <a:xfrm>
            <a:off x="3827512" y="6409134"/>
            <a:ext cx="2133600" cy="476250"/>
          </a:xfrm>
          <a:prstGeom prst="rect">
            <a:avLst/>
          </a:prstGeom>
          <a:ln/>
        </p:spPr>
        <p:txBody>
          <a:bodyPr anchor="ctr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lt"/>
                <a:ea typeface="+mn-ea"/>
              </a:rPr>
              <a:t>- </a:t>
            </a:r>
            <a:fld id="{5BE31E45-6B99-4144-A447-9C118DCE3787}" type="slidenum">
              <a:rPr kumimoji="0" lang="en-US" altLang="ko-KR" sz="1200" smtClean="0"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200" dirty="0" smtClean="0">
                <a:latin typeface="+mn-lt"/>
                <a:ea typeface="+mn-ea"/>
              </a:rPr>
              <a:t> -</a:t>
            </a:r>
            <a:endParaRPr kumimoji="0" lang="en-US" altLang="ko-KR" sz="1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8795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A6C4B-25F6-46A9-BB2F-781A89B040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05130" y="4916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VISION 2020</a:t>
            </a:r>
            <a:r>
              <a:rPr lang="en-US" altLang="ko-KR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ja-JP" altLang="en-US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From Domestic No.1  to Global Top 10</a:t>
            </a:r>
            <a:r>
              <a:rPr lang="ja-JP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 descr="D:\Backup\backup(기획관리)\김선영\양식\SiW CI\CI(normal)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0472" y="6394834"/>
            <a:ext cx="1496616" cy="27452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6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e-koreatech.ac.kr/page/lms?m1=home%25" TargetMode="External"/><Relationship Id="rId2" Type="http://schemas.openxmlformats.org/officeDocument/2006/relationships/hyperlink" Target="http://www.elec4.co.kr/article/articleView.asp?idx=1717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1084" y="2564904"/>
            <a:ext cx="6174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ARM Cortex-M3</a:t>
            </a:r>
            <a:r>
              <a:rPr lang="ko-KR" altLang="en-US" sz="2800" b="1" dirty="0" smtClean="0"/>
              <a:t>의 구조 및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동작원리</a:t>
            </a:r>
            <a:endParaRPr lang="en-US" altLang="ko-KR" sz="28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47036" y="4932457"/>
            <a:ext cx="74168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/>
              <a:t>17 July. 2019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/>
              <a:t>장준호</a:t>
            </a:r>
            <a:r>
              <a:rPr lang="en-US" altLang="ko-KR" sz="1400" b="1" dirty="0" smtClean="0"/>
              <a:t> / LTS Team</a:t>
            </a:r>
            <a:endParaRPr lang="en-US" altLang="ko-KR" sz="1400" b="1" dirty="0"/>
          </a:p>
        </p:txBody>
      </p:sp>
      <p:grpSp>
        <p:nvGrpSpPr>
          <p:cNvPr id="4" name="그룹 13"/>
          <p:cNvGrpSpPr/>
          <p:nvPr/>
        </p:nvGrpSpPr>
        <p:grpSpPr>
          <a:xfrm>
            <a:off x="582510" y="2227724"/>
            <a:ext cx="2448272" cy="1296144"/>
            <a:chOff x="200472" y="4077072"/>
            <a:chExt cx="2762423" cy="1541711"/>
          </a:xfrm>
        </p:grpSpPr>
        <p:pic>
          <p:nvPicPr>
            <p:cNvPr id="5" name="Picture 6" descr="http://www.cypress.com/ui/4_0/images/truetouch/waterproofing_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2216" b="6723"/>
            <a:stretch>
              <a:fillRect/>
            </a:stretch>
          </p:blipFill>
          <p:spPr bwMode="auto">
            <a:xfrm>
              <a:off x="200472" y="4653136"/>
              <a:ext cx="1552575" cy="955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" descr="http://www.cypress.com/ui/4_0/images/truetouch/displayArmor_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2520" y="4077072"/>
              <a:ext cx="1466850" cy="73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 descr="http://www.cypress.com/ui/4_0/images/truetouch/charger_Armor_2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024" t="4498" r="11533" b="16019"/>
            <a:stretch>
              <a:fillRect/>
            </a:stretch>
          </p:blipFill>
          <p:spPr bwMode="auto">
            <a:xfrm>
              <a:off x="1424608" y="4509120"/>
              <a:ext cx="1538287" cy="1109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8" descr="http://www.cypress.com/ui/4_0/images/truetouch/stylus_2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558" t="7906" r="11096" b="14088"/>
            <a:stretch>
              <a:fillRect/>
            </a:stretch>
          </p:blipFill>
          <p:spPr bwMode="auto">
            <a:xfrm>
              <a:off x="2000672" y="4149080"/>
              <a:ext cx="942975" cy="996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직사각형 8"/>
          <p:cNvSpPr/>
          <p:nvPr/>
        </p:nvSpPr>
        <p:spPr>
          <a:xfrm>
            <a:off x="607222" y="1772817"/>
            <a:ext cx="6474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VISION 2020 </a:t>
            </a:r>
            <a:r>
              <a:rPr lang="ja-JP" altLang="en-US" sz="12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「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From Domestic No.1 to Global Top 10</a:t>
            </a:r>
            <a:r>
              <a:rPr lang="ja-JP" altLang="en-US" sz="12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」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1140" y="485061"/>
            <a:ext cx="681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Special Register- </a:t>
            </a:r>
            <a:r>
              <a:rPr lang="en-US" altLang="ko-KR" b="1" dirty="0" err="1" smtClean="0"/>
              <a:t>Xpsr</a:t>
            </a:r>
            <a:r>
              <a:rPr lang="en-US" altLang="ko-KR" b="1" dirty="0" smtClean="0"/>
              <a:t>(1)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744" y="5484815"/>
            <a:ext cx="2217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&lt;Flag Field </a:t>
            </a:r>
            <a:r>
              <a:rPr lang="ko-KR" altLang="en-US" sz="1200" b="1" dirty="0" smtClean="0"/>
              <a:t>각 비트의 의미</a:t>
            </a:r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  <p:pic>
        <p:nvPicPr>
          <p:cNvPr id="1026" name="Picture 2" descr="ìíí¸ì¨ì´ êµ¬ì±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1805482"/>
            <a:ext cx="4306192" cy="104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53000" y="2335520"/>
            <a:ext cx="4392488" cy="2920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APSR</a:t>
            </a:r>
            <a:r>
              <a:rPr lang="ko-KR" altLang="en-US" sz="1400" b="1" dirty="0" smtClean="0"/>
              <a:t>의 역할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 - </a:t>
            </a:r>
            <a:r>
              <a:rPr lang="ko-KR" altLang="en-US" sz="1050" dirty="0" smtClean="0"/>
              <a:t>현재 실행하고 있는 프로그램의 상태 정보를 저장한다</a:t>
            </a:r>
            <a:r>
              <a:rPr lang="en-US" altLang="ko-KR" sz="105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Example code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 - </a:t>
            </a:r>
            <a:r>
              <a:rPr lang="pt-BR" altLang="ko-KR" sz="1050" dirty="0"/>
              <a:t>if( R0 - R1 &lt; 0 )</a:t>
            </a:r>
            <a:br>
              <a:rPr lang="pt-BR" altLang="ko-KR" sz="1050" dirty="0"/>
            </a:br>
            <a:r>
              <a:rPr lang="pt-BR" altLang="ko-KR" sz="1050" dirty="0"/>
              <a:t>    </a:t>
            </a:r>
            <a:r>
              <a:rPr lang="pt-BR" altLang="ko-KR" sz="1050" dirty="0" smtClean="0"/>
              <a:t>  R0 </a:t>
            </a:r>
            <a:r>
              <a:rPr lang="pt-BR" altLang="ko-KR" sz="1050" dirty="0"/>
              <a:t>= R0 + 1</a:t>
            </a:r>
            <a:br>
              <a:rPr lang="pt-BR" altLang="ko-KR" sz="1050" dirty="0"/>
            </a:br>
            <a:r>
              <a:rPr lang="pt-BR" altLang="ko-KR" sz="1050" dirty="0" smtClean="0"/>
              <a:t>      else</a:t>
            </a:r>
            <a:r>
              <a:rPr lang="pt-BR" altLang="ko-KR" sz="1050" dirty="0"/>
              <a:t> </a:t>
            </a:r>
            <a:br>
              <a:rPr lang="pt-BR" altLang="ko-KR" sz="1050" dirty="0"/>
            </a:br>
            <a:r>
              <a:rPr lang="pt-BR" altLang="ko-KR" sz="1050" dirty="0"/>
              <a:t>   </a:t>
            </a:r>
            <a:r>
              <a:rPr lang="pt-BR" altLang="ko-KR" sz="1050" dirty="0" smtClean="0"/>
              <a:t>  </a:t>
            </a:r>
            <a:r>
              <a:rPr lang="pt-BR" altLang="ko-KR" sz="1050" dirty="0"/>
              <a:t> R0 = R0 - </a:t>
            </a:r>
            <a:r>
              <a:rPr lang="pt-BR" altLang="ko-KR" sz="1050" dirty="0" smtClean="0"/>
              <a:t>R1</a:t>
            </a:r>
          </a:p>
          <a:p>
            <a:pPr>
              <a:lnSpc>
                <a:spcPct val="150000"/>
              </a:lnSpc>
            </a:pPr>
            <a:endParaRPr lang="pt-BR" altLang="ko-KR" sz="1050" dirty="0"/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 - “N flag</a:t>
            </a:r>
            <a:r>
              <a:rPr lang="ko-KR" altLang="en-US" sz="1050" dirty="0" smtClean="0"/>
              <a:t>가 </a:t>
            </a:r>
            <a:r>
              <a:rPr lang="en-US" altLang="ko-KR" sz="1050" dirty="0" smtClean="0"/>
              <a:t>set</a:t>
            </a:r>
            <a:r>
              <a:rPr lang="ko-KR" altLang="en-US" sz="1050" dirty="0" smtClean="0"/>
              <a:t>되며 </a:t>
            </a:r>
            <a:r>
              <a:rPr lang="en-US" altLang="ko-KR" sz="1050" dirty="0" smtClean="0"/>
              <a:t>”</a:t>
            </a:r>
            <a:r>
              <a:rPr lang="pt-BR" altLang="ko-KR" sz="1050" dirty="0" smtClean="0"/>
              <a:t>SUBEQ </a:t>
            </a:r>
            <a:r>
              <a:rPr lang="ko-KR" altLang="en-US" sz="1050" dirty="0" smtClean="0"/>
              <a:t>명령어는 </a:t>
            </a:r>
            <a:r>
              <a:rPr lang="en-US" altLang="ko-KR" sz="1050" dirty="0" smtClean="0"/>
              <a:t>NOP </a:t>
            </a:r>
            <a:r>
              <a:rPr lang="ko-KR" altLang="en-US" sz="1050" dirty="0" smtClean="0"/>
              <a:t>명령어로 대체되며 실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</a:t>
            </a:r>
            <a:r>
              <a:rPr lang="ko-KR" altLang="en-US" sz="1050" dirty="0" err="1" smtClean="0"/>
              <a:t>행되지</a:t>
            </a:r>
            <a:r>
              <a:rPr lang="ko-KR" altLang="en-US" sz="1050" dirty="0" smtClean="0"/>
              <a:t> 않음</a:t>
            </a:r>
            <a:r>
              <a:rPr lang="en-US" altLang="ko-KR" sz="1050" dirty="0" smtClean="0"/>
              <a:t>.</a:t>
            </a:r>
          </a:p>
        </p:txBody>
      </p:sp>
      <p:pic>
        <p:nvPicPr>
          <p:cNvPr id="1032" name="Picture 8" descr="ìíí¸ì¨ì´ êµ¬ì±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3" r="62201" b="36434"/>
          <a:stretch/>
        </p:blipFill>
        <p:spPr bwMode="auto">
          <a:xfrm>
            <a:off x="1136576" y="3789040"/>
            <a:ext cx="2664296" cy="16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86968" y="2935977"/>
            <a:ext cx="84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&lt;APSR&gt;</a:t>
            </a:r>
            <a:endParaRPr lang="ko-KR" altLang="en-US" sz="1200" b="1" dirty="0"/>
          </a:p>
        </p:txBody>
      </p:sp>
      <p:sp>
        <p:nvSpPr>
          <p:cNvPr id="13" name="아래쪽 화살표 12"/>
          <p:cNvSpPr/>
          <p:nvPr/>
        </p:nvSpPr>
        <p:spPr>
          <a:xfrm rot="16200000">
            <a:off x="6555178" y="3753981"/>
            <a:ext cx="252028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1232" y="3519881"/>
            <a:ext cx="244827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050" dirty="0"/>
              <a:t>CMP R0, R1 ; R0 = 0, R1 = 1, R0 - R1 and </a:t>
            </a:r>
            <a:r>
              <a:rPr lang="pt-BR" altLang="ko-KR" sz="1050" b="1" dirty="0">
                <a:solidFill>
                  <a:srgbClr val="FF0000"/>
                </a:solidFill>
              </a:rPr>
              <a:t>update APSR </a:t>
            </a:r>
            <a:r>
              <a:rPr lang="pt-BR" altLang="ko-KR" sz="1050" b="1" dirty="0" smtClean="0">
                <a:solidFill>
                  <a:srgbClr val="FF0000"/>
                </a:solidFill>
              </a:rPr>
              <a:t>Register</a:t>
            </a:r>
          </a:p>
          <a:p>
            <a:r>
              <a:rPr lang="pt-BR" altLang="ko-KR" sz="1050" dirty="0"/>
              <a:t/>
            </a:r>
            <a:br>
              <a:rPr lang="pt-BR" altLang="ko-KR" sz="1050" dirty="0"/>
            </a:br>
            <a:r>
              <a:rPr lang="pt-BR" altLang="ko-KR" sz="1050" dirty="0"/>
              <a:t>ADDMI R0, R0, R1 ; R0 = R0 + R1</a:t>
            </a:r>
            <a:br>
              <a:rPr lang="pt-BR" altLang="ko-KR" sz="1050" dirty="0"/>
            </a:br>
            <a:r>
              <a:rPr lang="pt-BR" altLang="ko-KR" sz="1050" dirty="0"/>
              <a:t>SUBEQ R0, R0, R1 ; R0 = R0 - R1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387636" y="2079164"/>
            <a:ext cx="4248472" cy="274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08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140" y="485061"/>
            <a:ext cx="681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Special Register- </a:t>
            </a:r>
            <a:r>
              <a:rPr lang="en-US" altLang="ko-KR" b="1" dirty="0" err="1" smtClean="0"/>
              <a:t>xPSR</a:t>
            </a:r>
            <a:r>
              <a:rPr lang="en-US" altLang="ko-KR" b="1" dirty="0" smtClean="0"/>
              <a:t>(2)</a:t>
            </a:r>
            <a:endParaRPr lang="en-US" altLang="ko-KR" b="1" dirty="0"/>
          </a:p>
        </p:txBody>
      </p:sp>
      <p:pic>
        <p:nvPicPr>
          <p:cNvPr id="3" name="Picture 4" descr="ìíí¸ì¨ì´ êµ¬ì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8" y="1844824"/>
            <a:ext cx="4306800" cy="104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168" y="1484784"/>
            <a:ext cx="136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&lt;IPSR&gt;</a:t>
            </a:r>
            <a:endParaRPr lang="ko-KR" altLang="en-US" sz="1200" b="1" dirty="0"/>
          </a:p>
        </p:txBody>
      </p:sp>
      <p:pic>
        <p:nvPicPr>
          <p:cNvPr id="5" name="Picture 6" descr="ìíí¸ì¨ì´ êµ¬ì±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8" y="4112057"/>
            <a:ext cx="4306800" cy="104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68" y="3719497"/>
            <a:ext cx="136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&lt;EPSR&gt;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25008" y="1478924"/>
            <a:ext cx="439248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IPSR</a:t>
            </a:r>
            <a:r>
              <a:rPr lang="ko-KR" altLang="en-US" sz="1400" b="1" dirty="0" smtClean="0"/>
              <a:t>의 역할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 - </a:t>
            </a:r>
            <a:r>
              <a:rPr lang="ko-KR" altLang="en-US" sz="1050" dirty="0" smtClean="0"/>
              <a:t>현재 수행중인 </a:t>
            </a:r>
            <a:r>
              <a:rPr lang="en-US" altLang="ko-KR" sz="1050" dirty="0" smtClean="0"/>
              <a:t>Interrupt</a:t>
            </a:r>
            <a:r>
              <a:rPr lang="ko-KR" altLang="en-US" sz="1050" dirty="0" smtClean="0"/>
              <a:t>의 번호를 저장하는 레지스터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- </a:t>
            </a:r>
            <a:r>
              <a:rPr lang="ko-KR" altLang="en-US" sz="1050" dirty="0" smtClean="0"/>
              <a:t>기존 </a:t>
            </a:r>
            <a:r>
              <a:rPr lang="en-US" altLang="ko-KR" sz="1050" dirty="0" smtClean="0"/>
              <a:t>ARM(ARM7, ARM9)</a:t>
            </a:r>
            <a:r>
              <a:rPr lang="ko-KR" altLang="en-US" sz="1050" dirty="0" smtClean="0"/>
              <a:t>과 차이점</a:t>
            </a:r>
            <a:endParaRPr lang="en-US" altLang="ko-KR" sz="105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25008" y="3719497"/>
            <a:ext cx="4392488" cy="211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EPSR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ICI/IT </a:t>
            </a:r>
            <a:r>
              <a:rPr lang="ko-KR" altLang="en-US" sz="1400" b="1" dirty="0" smtClean="0"/>
              <a:t>필드의 역할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 - ICI </a:t>
            </a:r>
            <a:r>
              <a:rPr lang="ko-KR" altLang="en-US" sz="1050" dirty="0" smtClean="0"/>
              <a:t>필드는 </a:t>
            </a:r>
            <a:r>
              <a:rPr lang="en-US" altLang="ko-KR" sz="1050" dirty="0" smtClean="0"/>
              <a:t>LD, STM</a:t>
            </a:r>
            <a:r>
              <a:rPr lang="ko-KR" altLang="en-US" sz="1050" dirty="0" smtClean="0"/>
              <a:t>과 같은 명령어 수행도중 발생한 인터럽트를 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</a:t>
            </a:r>
            <a:r>
              <a:rPr lang="ko-KR" altLang="en-US" sz="1050" dirty="0" smtClean="0"/>
              <a:t>처리하고 다시 명령어를 수행할 때 중단된 지점의 레지스터 순서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</a:t>
            </a:r>
            <a:r>
              <a:rPr lang="ko-KR" altLang="en-US" sz="1050" dirty="0" smtClean="0"/>
              <a:t>를 저장하는 역할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- IT </a:t>
            </a:r>
            <a:r>
              <a:rPr lang="ko-KR" altLang="en-US" sz="1050" dirty="0" smtClean="0"/>
              <a:t>필드는 </a:t>
            </a:r>
            <a:r>
              <a:rPr lang="en-US" altLang="ko-KR" sz="1050" dirty="0" smtClean="0"/>
              <a:t>If-Then </a:t>
            </a:r>
            <a:r>
              <a:rPr lang="ko-KR" altLang="en-US" sz="1050" dirty="0" smtClean="0"/>
              <a:t>명령어 수행 중 인터럽트 발생시 서비스루틴 수  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</a:t>
            </a:r>
            <a:r>
              <a:rPr lang="ko-KR" altLang="en-US" sz="1050" dirty="0" smtClean="0"/>
              <a:t>행 후 이때 </a:t>
            </a:r>
            <a:r>
              <a:rPr lang="en-US" altLang="ko-KR" sz="1050" dirty="0" smtClean="0"/>
              <a:t>IT </a:t>
            </a:r>
            <a:r>
              <a:rPr lang="ko-KR" altLang="en-US" sz="1050" dirty="0" smtClean="0"/>
              <a:t>필드에 인터럽트 발생 전 중단된 명령어의 번호를 저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</a:t>
            </a:r>
            <a:r>
              <a:rPr lang="ko-KR" altLang="en-US" sz="1050" dirty="0" smtClean="0"/>
              <a:t>장</a:t>
            </a:r>
            <a:endParaRPr lang="en-US" altLang="ko-KR" sz="105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58168" y="2348880"/>
            <a:ext cx="4292512" cy="274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0188" y="4872657"/>
            <a:ext cx="4248472" cy="274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8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140" y="485061"/>
            <a:ext cx="681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Special </a:t>
            </a:r>
            <a:r>
              <a:rPr lang="en-US" altLang="ko-KR" b="1" dirty="0" smtClean="0"/>
              <a:t>Register - </a:t>
            </a:r>
            <a:r>
              <a:rPr lang="en-US" altLang="ko-KR" b="1" dirty="0"/>
              <a:t>CONTROL Register</a:t>
            </a:r>
          </a:p>
        </p:txBody>
      </p:sp>
      <p:pic>
        <p:nvPicPr>
          <p:cNvPr id="9218" name="Picture 2" descr="Cortex-M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204864"/>
            <a:ext cx="70485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52900" y="29249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&lt;CONTROL Register&gt;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28750" y="3645024"/>
            <a:ext cx="4392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 smtClean="0"/>
              <a:t>각 비트의 역할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 - </a:t>
            </a:r>
            <a:r>
              <a:rPr lang="en-US" altLang="ko-KR" sz="1050" dirty="0"/>
              <a:t>Bit[0] : 0 : privileged, 1 : Unprivileged</a:t>
            </a:r>
            <a:br>
              <a:rPr lang="en-US" altLang="ko-KR" sz="1050" dirty="0"/>
            </a:br>
            <a:r>
              <a:rPr lang="en-US" altLang="ko-KR" sz="1050" dirty="0" smtClean="0"/>
              <a:t>    - </a:t>
            </a:r>
            <a:r>
              <a:rPr lang="en-US" altLang="ko-KR" sz="1050" dirty="0"/>
              <a:t>Bit[1] : 0 : Use </a:t>
            </a:r>
            <a:r>
              <a:rPr lang="en-US" altLang="ko-KR" sz="1050" dirty="0" err="1"/>
              <a:t>SP_main</a:t>
            </a:r>
            <a:r>
              <a:rPr lang="en-US" altLang="ko-KR" sz="1050" dirty="0"/>
              <a:t>, 1 : Use </a:t>
            </a:r>
            <a:r>
              <a:rPr lang="en-US" altLang="ko-KR" sz="1050" dirty="0" err="1"/>
              <a:t>SP_process</a:t>
            </a:r>
            <a:r>
              <a:rPr lang="en-US" altLang="ko-KR" sz="1050" dirty="0"/>
              <a:t> </a:t>
            </a:r>
            <a:br>
              <a:rPr lang="en-US" altLang="ko-KR" sz="1050" dirty="0"/>
            </a:br>
            <a:r>
              <a:rPr lang="en-US" altLang="ko-KR" sz="1050" dirty="0" smtClean="0"/>
              <a:t>    - </a:t>
            </a:r>
            <a:r>
              <a:rPr lang="en-US" altLang="ko-KR" sz="1050" dirty="0"/>
              <a:t>Bit[2] : 0 : FP extension not active, 1 : Active </a:t>
            </a:r>
            <a:br>
              <a:rPr lang="en-US" altLang="ko-KR" sz="1050" dirty="0"/>
            </a:br>
            <a:r>
              <a:rPr lang="en-US" altLang="ko-KR" sz="1050" dirty="0" smtClean="0"/>
              <a:t>    - </a:t>
            </a:r>
            <a:r>
              <a:rPr lang="en-US" altLang="ko-KR" sz="1050" dirty="0"/>
              <a:t>Bit[31:3] : Reserved</a:t>
            </a:r>
          </a:p>
        </p:txBody>
      </p:sp>
    </p:spTree>
    <p:extLst>
      <p:ext uri="{BB962C8B-B14F-4D97-AF65-F5344CB8AC3E}">
        <p14:creationId xmlns:p14="http://schemas.microsoft.com/office/powerpoint/2010/main" val="326654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140" y="485061"/>
            <a:ext cx="681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Operation Mode</a:t>
            </a:r>
          </a:p>
        </p:txBody>
      </p:sp>
      <p:pic>
        <p:nvPicPr>
          <p:cNvPr id="3074" name="Picture 2" descr="handler-thre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3" y="1772816"/>
            <a:ext cx="4330198" cy="291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5008" y="1708497"/>
            <a:ext cx="4392488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Reset Exception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 - Thread Mode + Privileged + </a:t>
            </a:r>
            <a:r>
              <a:rPr lang="en-US" altLang="ko-KR" sz="1050" dirty="0" err="1" smtClean="0"/>
              <a:t>Main_Stack</a:t>
            </a:r>
            <a:r>
              <a:rPr lang="ko-KR" altLang="en-US" sz="1050" dirty="0" smtClean="0"/>
              <a:t>로 동작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endParaRPr lang="en-US" altLang="ko-KR" sz="105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Thread Mode(Privileged)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   </a:t>
            </a:r>
            <a:r>
              <a:rPr lang="en-US" altLang="ko-KR" sz="1050" dirty="0" smtClean="0"/>
              <a:t> - </a:t>
            </a:r>
            <a:r>
              <a:rPr lang="en-US" altLang="ko-KR" sz="1050" dirty="0"/>
              <a:t>Exception</a:t>
            </a:r>
            <a:r>
              <a:rPr lang="ko-KR" altLang="en-US" sz="1050" dirty="0"/>
              <a:t>이 발생하지 않은 보통의 </a:t>
            </a:r>
            <a:r>
              <a:rPr lang="ko-KR" altLang="en-US" sz="1050" dirty="0" smtClean="0"/>
              <a:t>상태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Thread </a:t>
            </a:r>
            <a:r>
              <a:rPr lang="en-US" altLang="ko-KR" sz="1400" b="1" dirty="0" smtClean="0"/>
              <a:t>Mode(Non-Privileged</a:t>
            </a:r>
            <a:r>
              <a:rPr lang="en-US" altLang="ko-KR" sz="1400" b="1" dirty="0"/>
              <a:t>)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 - Reset Exception</a:t>
            </a:r>
            <a:r>
              <a:rPr lang="ko-KR" altLang="en-US" sz="1050" dirty="0" smtClean="0"/>
              <a:t>으로 부팅 후 </a:t>
            </a:r>
            <a:r>
              <a:rPr lang="en-US" altLang="ko-KR" sz="1050" dirty="0" smtClean="0"/>
              <a:t>User Application</a:t>
            </a:r>
            <a:r>
              <a:rPr lang="ko-KR" altLang="en-US" sz="1050" dirty="0" smtClean="0"/>
              <a:t>을 실행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Handler </a:t>
            </a:r>
            <a:r>
              <a:rPr lang="en-US" altLang="ko-KR" sz="1400" b="1" dirty="0" smtClean="0"/>
              <a:t>Mode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 </a:t>
            </a:r>
            <a:r>
              <a:rPr lang="en-US" altLang="ko-KR" sz="1050" dirty="0"/>
              <a:t>- </a:t>
            </a:r>
            <a:r>
              <a:rPr lang="en-US" altLang="ko-KR" sz="1050" dirty="0" smtClean="0"/>
              <a:t>Exception</a:t>
            </a:r>
            <a:r>
              <a:rPr lang="ko-KR" altLang="en-US" sz="1050" dirty="0" smtClean="0"/>
              <a:t>이 발생하면 문맥 보존을 위해 </a:t>
            </a:r>
            <a:r>
              <a:rPr lang="en-US" altLang="ko-KR" sz="1050" dirty="0" smtClean="0"/>
              <a:t>Stack</a:t>
            </a:r>
            <a:r>
              <a:rPr lang="ko-KR" altLang="en-US" sz="1050" dirty="0" smtClean="0"/>
              <a:t>에 </a:t>
            </a:r>
            <a:r>
              <a:rPr lang="pt-BR" altLang="ko-KR" sz="1050" dirty="0"/>
              <a:t>{R0~R4, R12, LR, </a:t>
            </a:r>
            <a:endParaRPr lang="pt-BR" altLang="ko-KR" sz="1050" dirty="0" smtClean="0"/>
          </a:p>
          <a:p>
            <a:pPr>
              <a:lnSpc>
                <a:spcPct val="150000"/>
              </a:lnSpc>
            </a:pPr>
            <a:r>
              <a:rPr lang="pt-BR" altLang="ko-KR" sz="1050" dirty="0"/>
              <a:t> </a:t>
            </a:r>
            <a:r>
              <a:rPr lang="pt-BR" altLang="ko-KR" sz="1050" dirty="0" smtClean="0"/>
              <a:t>     PC</a:t>
            </a:r>
            <a:r>
              <a:rPr lang="pt-BR" altLang="ko-KR" sz="1050" dirty="0"/>
              <a:t>, xPSR</a:t>
            </a:r>
            <a:r>
              <a:rPr lang="pt-BR" altLang="ko-KR" sz="1050" dirty="0" smtClean="0"/>
              <a:t>}</a:t>
            </a:r>
            <a:r>
              <a:rPr lang="ko-KR" altLang="en-US" sz="1050" dirty="0" smtClean="0"/>
              <a:t>이 </a:t>
            </a:r>
            <a:r>
              <a:rPr lang="en-US" altLang="ko-KR" sz="1050" dirty="0" smtClean="0"/>
              <a:t>PUSH</a:t>
            </a:r>
            <a:r>
              <a:rPr lang="ko-KR" altLang="en-US" sz="1050" dirty="0" smtClean="0"/>
              <a:t>되고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동시에 </a:t>
            </a:r>
            <a:r>
              <a:rPr lang="en-US" altLang="ko-KR" sz="1050" dirty="0" smtClean="0"/>
              <a:t>Vector Table</a:t>
            </a:r>
            <a:r>
              <a:rPr lang="ko-KR" altLang="en-US" sz="1050" dirty="0" smtClean="0"/>
              <a:t>에 있는 </a:t>
            </a:r>
            <a:r>
              <a:rPr lang="en-US" altLang="ko-KR" sz="1050" dirty="0" smtClean="0"/>
              <a:t>Exception 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Handler </a:t>
            </a:r>
            <a:r>
              <a:rPr lang="ko-KR" altLang="en-US" sz="1050" dirty="0" smtClean="0"/>
              <a:t>주소가 </a:t>
            </a:r>
            <a:r>
              <a:rPr lang="en-US" altLang="ko-KR" sz="1050" dirty="0" smtClean="0"/>
              <a:t>Fetch</a:t>
            </a:r>
            <a:r>
              <a:rPr lang="ko-KR" altLang="en-US" sz="1050" dirty="0" smtClean="0"/>
              <a:t>되어 </a:t>
            </a:r>
            <a:r>
              <a:rPr lang="en-US" altLang="ko-KR" sz="1050" dirty="0" smtClean="0"/>
              <a:t>PC</a:t>
            </a:r>
            <a:r>
              <a:rPr lang="ko-KR" altLang="en-US" sz="1050" dirty="0" smtClean="0"/>
              <a:t>의 주소가 변함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 - Harvard </a:t>
            </a:r>
            <a:r>
              <a:rPr lang="ko-KR" altLang="en-US" sz="1050" dirty="0" smtClean="0"/>
              <a:t>구조여서 가능</a:t>
            </a:r>
            <a:endParaRPr lang="en-US" altLang="ko-KR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1489230" y="4941168"/>
            <a:ext cx="2217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&lt;Operation Mode Flow&gt;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7969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1140" y="485061"/>
            <a:ext cx="681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Stack -</a:t>
            </a:r>
            <a:r>
              <a:rPr lang="en-US" altLang="ko-KR" b="1" dirty="0"/>
              <a:t> </a:t>
            </a:r>
            <a:r>
              <a:rPr lang="en-US" altLang="ko-KR" b="1" dirty="0" err="1"/>
              <a:t>Main_stack</a:t>
            </a:r>
            <a:r>
              <a:rPr lang="en-US" altLang="ko-KR" b="1" dirty="0"/>
              <a:t> </a:t>
            </a:r>
            <a:r>
              <a:rPr lang="en-US" altLang="ko-KR" b="1" dirty="0" smtClean="0"/>
              <a:t>pointer Setup</a:t>
            </a:r>
            <a:endParaRPr lang="en-US" altLang="ko-KR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280592" y="1124744"/>
            <a:ext cx="2492930" cy="5112568"/>
            <a:chOff x="6033120" y="764704"/>
            <a:chExt cx="2492930" cy="5112568"/>
          </a:xfrm>
        </p:grpSpPr>
        <p:pic>
          <p:nvPicPr>
            <p:cNvPr id="4098" name="Picture 2" descr="ìíí¸ì¨ì´ êµ¬ì±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924"/>
            <a:stretch/>
          </p:blipFill>
          <p:spPr bwMode="auto">
            <a:xfrm>
              <a:off x="6033120" y="764704"/>
              <a:ext cx="2340915" cy="232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ìíí¸ì¨ì´ êµ¬ì±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02" t="12389" b="16378"/>
            <a:stretch/>
          </p:blipFill>
          <p:spPr bwMode="auto">
            <a:xfrm>
              <a:off x="6033120" y="4221088"/>
              <a:ext cx="2492930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아래쪽 화살표 4"/>
            <p:cNvSpPr/>
            <p:nvPr/>
          </p:nvSpPr>
          <p:spPr>
            <a:xfrm>
              <a:off x="7005228" y="3645024"/>
              <a:ext cx="252028" cy="43204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08984" y="4653136"/>
            <a:ext cx="4392488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Segment </a:t>
            </a:r>
            <a:r>
              <a:rPr lang="ko-KR" altLang="en-US" sz="1400" b="1" dirty="0" smtClean="0"/>
              <a:t>초기화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- </a:t>
            </a:r>
            <a:r>
              <a:rPr lang="en-US" altLang="ko-KR" sz="1050" dirty="0"/>
              <a:t>ZI, RO, RW </a:t>
            </a:r>
            <a:r>
              <a:rPr lang="ko-KR" altLang="en-US" sz="1050" dirty="0"/>
              <a:t>영역들을 </a:t>
            </a:r>
            <a:r>
              <a:rPr lang="en-US" altLang="ko-KR" sz="1050" dirty="0"/>
              <a:t>Segment </a:t>
            </a:r>
            <a:r>
              <a:rPr lang="ko-KR" altLang="en-US" sz="1050" dirty="0"/>
              <a:t>라고 하며</a:t>
            </a:r>
            <a:r>
              <a:rPr lang="en-US" altLang="ko-KR" sz="1050" dirty="0"/>
              <a:t>,</a:t>
            </a:r>
            <a:r>
              <a:rPr lang="ko-KR" altLang="en-US" sz="1050" dirty="0"/>
              <a:t> 이 </a:t>
            </a:r>
            <a:r>
              <a:rPr lang="en-US" altLang="ko-KR" sz="1050" dirty="0"/>
              <a:t>Segment</a:t>
            </a:r>
            <a:r>
              <a:rPr lang="ko-KR" altLang="en-US" sz="1050" dirty="0"/>
              <a:t>들이 </a:t>
            </a:r>
            <a:r>
              <a:rPr lang="ko-KR" altLang="en-US" sz="1050" dirty="0" err="1"/>
              <a:t>타겟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sz="1050" dirty="0"/>
              <a:t>      시스템의 </a:t>
            </a:r>
            <a:r>
              <a:rPr lang="en-US" altLang="ko-KR" sz="1050" dirty="0"/>
              <a:t>RAM, ROM </a:t>
            </a:r>
            <a:r>
              <a:rPr lang="ko-KR" altLang="en-US" sz="1050" dirty="0"/>
              <a:t>에 적당히 자리를 잡고 있도록 하는 </a:t>
            </a:r>
            <a:r>
              <a:rPr lang="ko-KR" altLang="en-US" sz="1050" dirty="0" smtClean="0"/>
              <a:t>작업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- Link</a:t>
            </a:r>
            <a:r>
              <a:rPr lang="ko-KR" altLang="en-US" sz="1050" dirty="0" smtClean="0"/>
              <a:t>에 의해 </a:t>
            </a:r>
            <a:r>
              <a:rPr lang="en-US" altLang="ko-KR" sz="1050" dirty="0" smtClean="0"/>
              <a:t>hex(bin)</a:t>
            </a:r>
            <a:r>
              <a:rPr lang="ko-KR" altLang="en-US" sz="1050" dirty="0" smtClean="0"/>
              <a:t>이 생성됨</a:t>
            </a:r>
            <a:endParaRPr lang="en-US" altLang="ko-KR" sz="1050" dirty="0"/>
          </a:p>
        </p:txBody>
      </p:sp>
      <p:grpSp>
        <p:nvGrpSpPr>
          <p:cNvPr id="8" name="그룹 7"/>
          <p:cNvGrpSpPr/>
          <p:nvPr/>
        </p:nvGrpSpPr>
        <p:grpSpPr>
          <a:xfrm>
            <a:off x="4808985" y="1340768"/>
            <a:ext cx="4197303" cy="2028826"/>
            <a:chOff x="4088905" y="1196752"/>
            <a:chExt cx="4197303" cy="2028826"/>
          </a:xfrm>
        </p:grpSpPr>
        <p:pic>
          <p:nvPicPr>
            <p:cNvPr id="4100" name="Picture 4" descr="Cortex-M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25"/>
            <a:stretch/>
          </p:blipFill>
          <p:spPr bwMode="auto">
            <a:xfrm>
              <a:off x="4088905" y="1196752"/>
              <a:ext cx="3888432" cy="2028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5765928" y="1206219"/>
              <a:ext cx="2520280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아래쪽 화살표 10"/>
          <p:cNvSpPr/>
          <p:nvPr/>
        </p:nvSpPr>
        <p:spPr>
          <a:xfrm rot="16200000">
            <a:off x="4158076" y="2231706"/>
            <a:ext cx="252028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Picture 2" descr="ìíí¸ì¨ì´ êµ¬ì±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2" b="91069"/>
          <a:stretch/>
        </p:blipFill>
        <p:spPr bwMode="auto">
          <a:xfrm>
            <a:off x="1280592" y="4549316"/>
            <a:ext cx="2492930" cy="20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53205" y="3533464"/>
            <a:ext cx="1451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&lt;Example Code&gt;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1896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140" y="485061"/>
            <a:ext cx="681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Stack - </a:t>
            </a:r>
            <a:r>
              <a:rPr lang="en-US" altLang="ko-KR" b="1" dirty="0" err="1"/>
              <a:t>Main_stack</a:t>
            </a:r>
            <a:r>
              <a:rPr lang="en-US" altLang="ko-KR" b="1" dirty="0"/>
              <a:t> pointer Setup</a:t>
            </a:r>
          </a:p>
        </p:txBody>
      </p:sp>
      <p:pic>
        <p:nvPicPr>
          <p:cNvPr id="8194" name="Picture 2" descr="Cortex-M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420888"/>
            <a:ext cx="4190480" cy="18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5008" y="2564904"/>
            <a:ext cx="4392488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Segment </a:t>
            </a:r>
            <a:r>
              <a:rPr lang="ko-KR" altLang="en-US" sz="1400" b="1" dirty="0" smtClean="0"/>
              <a:t>초기화 과정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 - hex </a:t>
            </a:r>
            <a:r>
              <a:rPr lang="ko-KR" altLang="en-US" sz="1050" dirty="0" smtClean="0"/>
              <a:t>파일은 </a:t>
            </a:r>
            <a:r>
              <a:rPr lang="en-US" altLang="ko-KR" sz="1050" dirty="0" smtClean="0"/>
              <a:t>JTAG</a:t>
            </a:r>
            <a:r>
              <a:rPr lang="ko-KR" altLang="en-US" sz="1050" dirty="0" smtClean="0"/>
              <a:t>를 이용해 </a:t>
            </a:r>
            <a:r>
              <a:rPr lang="en-US" altLang="ko-KR" sz="1050" dirty="0" smtClean="0"/>
              <a:t>ROM</a:t>
            </a:r>
            <a:r>
              <a:rPr lang="ko-KR" altLang="en-US" sz="1050" dirty="0" smtClean="0"/>
              <a:t>영역에 </a:t>
            </a:r>
            <a:r>
              <a:rPr lang="ko-KR" altLang="en-US" sz="1050" dirty="0" err="1" smtClean="0"/>
              <a:t>퓨징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 - Startup </a:t>
            </a:r>
            <a:r>
              <a:rPr lang="ko-KR" altLang="en-US" sz="1050" dirty="0" smtClean="0"/>
              <a:t>코드 </a:t>
            </a:r>
            <a:r>
              <a:rPr lang="en-US" altLang="ko-KR" sz="1050" dirty="0" smtClean="0"/>
              <a:t>-&gt;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ROM </a:t>
            </a:r>
            <a:r>
              <a:rPr lang="ko-KR" altLang="en-US" sz="1050" dirty="0" smtClean="0"/>
              <a:t>메모리</a:t>
            </a:r>
            <a:r>
              <a:rPr lang="en-US" altLang="ko-KR" sz="1050" dirty="0" smtClean="0"/>
              <a:t>(RW</a:t>
            </a:r>
            <a:r>
              <a:rPr lang="ko-KR" altLang="en-US" sz="1050" dirty="0" smtClean="0"/>
              <a:t>영역</a:t>
            </a:r>
            <a:r>
              <a:rPr lang="en-US" altLang="ko-KR" sz="1050" dirty="0" smtClean="0"/>
              <a:t>)</a:t>
            </a:r>
            <a:r>
              <a:rPr lang="ko-KR" altLang="en-US" sz="1050" dirty="0"/>
              <a:t> </a:t>
            </a:r>
            <a:r>
              <a:rPr lang="en-US" altLang="ko-KR" sz="1050" dirty="0" smtClean="0"/>
              <a:t>-&gt; RAM</a:t>
            </a:r>
            <a:r>
              <a:rPr lang="ko-KR" altLang="en-US" sz="1050" dirty="0" smtClean="0"/>
              <a:t>에 복사 </a:t>
            </a:r>
            <a:r>
              <a:rPr lang="en-US" altLang="ko-KR" sz="1050" dirty="0" smtClean="0"/>
              <a:t>-&gt; ZI </a:t>
            </a:r>
            <a:r>
              <a:rPr lang="ko-KR" altLang="en-US" sz="1050" dirty="0" smtClean="0"/>
              <a:t>초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</a:t>
            </a:r>
            <a:r>
              <a:rPr lang="ko-KR" altLang="en-US" sz="1050" dirty="0" smtClean="0"/>
              <a:t>기화</a:t>
            </a:r>
            <a:endParaRPr lang="en-US" altLang="ko-KR" sz="1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46772" y="4386690"/>
            <a:ext cx="2217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&lt;hex, RAM, ROM</a:t>
            </a:r>
            <a:r>
              <a:rPr lang="ko-KR" altLang="en-US" sz="1200" b="1" dirty="0" smtClean="0"/>
              <a:t>의 관계</a:t>
            </a:r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8118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140" y="485061"/>
            <a:ext cx="681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Bit Banding(1)</a:t>
            </a:r>
          </a:p>
        </p:txBody>
      </p:sp>
      <p:pic>
        <p:nvPicPr>
          <p:cNvPr id="6148" name="Picture 4" descr="Cortex-M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530155"/>
            <a:ext cx="3456384" cy="217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0947" y="3769151"/>
            <a:ext cx="173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&lt;Peripheral Region&gt;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2808" y="4518628"/>
            <a:ext cx="4392488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Bit Band Alias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   - </a:t>
            </a:r>
            <a:r>
              <a:rPr lang="en-US" altLang="ko-KR" sz="1050" dirty="0" smtClean="0"/>
              <a:t>SRAM, Peripheral Region </a:t>
            </a:r>
            <a:r>
              <a:rPr lang="ko-KR" altLang="en-US" sz="1050" dirty="0" smtClean="0"/>
              <a:t>모두 적용되며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실제 데이터가 저장주소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</a:t>
            </a:r>
            <a:r>
              <a:rPr lang="ko-KR" altLang="en-US" sz="1050" dirty="0" smtClean="0"/>
              <a:t>의 각 비트와 대응되는 주소의 데이터 영역을 의미함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 </a:t>
            </a:r>
            <a:endParaRPr lang="en-US" altLang="ko-KR" sz="1050" dirty="0"/>
          </a:p>
        </p:txBody>
      </p:sp>
      <p:pic>
        <p:nvPicPr>
          <p:cNvPr id="6152" name="Picture 8" descr="Cortex-M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1633086"/>
            <a:ext cx="5103117" cy="21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11479" y="3872081"/>
            <a:ext cx="173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&lt;Memory Map&gt;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8652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140" y="485061"/>
            <a:ext cx="681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Bit </a:t>
            </a:r>
            <a:r>
              <a:rPr lang="en-US" altLang="ko-KR" b="1" dirty="0" smtClean="0"/>
              <a:t>Banding(2)</a:t>
            </a:r>
            <a:endParaRPr lang="en-US" altLang="ko-KR" b="1" dirty="0"/>
          </a:p>
        </p:txBody>
      </p:sp>
      <p:pic>
        <p:nvPicPr>
          <p:cNvPr id="3" name="Picture 6" descr="Cortex-M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1916832"/>
            <a:ext cx="3528392" cy="181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72980" y="1628800"/>
            <a:ext cx="4680520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Bit Band </a:t>
            </a:r>
            <a:r>
              <a:rPr lang="en-US" altLang="ko-KR" sz="1400" b="1" dirty="0" smtClean="0"/>
              <a:t>Ali</a:t>
            </a:r>
            <a:r>
              <a:rPr lang="en-US" altLang="ko-KR" sz="1400" b="1" dirty="0"/>
              <a:t>as</a:t>
            </a:r>
            <a:r>
              <a:rPr lang="ko-KR" altLang="en-US" sz="1400" b="1" dirty="0"/>
              <a:t>가 없을 경우</a:t>
            </a: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 - </a:t>
            </a:r>
            <a:r>
              <a:rPr lang="en-US" altLang="ko-KR" sz="1050" dirty="0"/>
              <a:t>LDR R0, = 0x4001180C ; R0 = 0x4001180C</a:t>
            </a:r>
            <a:br>
              <a:rPr lang="en-US" altLang="ko-KR" sz="1050" dirty="0"/>
            </a:br>
            <a:r>
              <a:rPr lang="en-US" altLang="ko-KR" sz="1050" dirty="0"/>
              <a:t>     </a:t>
            </a:r>
            <a:r>
              <a:rPr lang="en-US" altLang="ko-KR" sz="1050" dirty="0" smtClean="0"/>
              <a:t> MOV </a:t>
            </a:r>
            <a:r>
              <a:rPr lang="en-US" altLang="ko-KR" sz="1050" dirty="0"/>
              <a:t>R2, #0x4 ; R2 = 0x4</a:t>
            </a:r>
            <a:br>
              <a:rPr lang="en-US" altLang="ko-KR" sz="1050" dirty="0"/>
            </a:br>
            <a:r>
              <a:rPr lang="en-US" altLang="ko-KR" sz="1050" dirty="0"/>
              <a:t>     </a:t>
            </a:r>
            <a:r>
              <a:rPr lang="en-US" altLang="ko-KR" sz="1050" dirty="0" smtClean="0"/>
              <a:t> LDR </a:t>
            </a:r>
            <a:r>
              <a:rPr lang="en-US" altLang="ko-KR" sz="1050" dirty="0"/>
              <a:t>R1, [R0] ; R0</a:t>
            </a:r>
            <a:r>
              <a:rPr lang="ko-KR" altLang="en-US" sz="1050" dirty="0"/>
              <a:t/>
            </a:r>
            <a:br>
              <a:rPr lang="ko-KR" altLang="en-US" sz="1050" dirty="0"/>
            </a:br>
            <a:r>
              <a:rPr lang="ko-KR" altLang="en-US" sz="1050" dirty="0"/>
              <a:t>     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ORR </a:t>
            </a:r>
            <a:r>
              <a:rPr lang="en-US" altLang="ko-KR" sz="1050" dirty="0"/>
              <a:t>R1, R2 ; R1 | R2</a:t>
            </a:r>
            <a:br>
              <a:rPr lang="en-US" altLang="ko-KR" sz="1050" dirty="0"/>
            </a:br>
            <a:r>
              <a:rPr lang="en-US" altLang="ko-KR" sz="1050" dirty="0"/>
              <a:t>     </a:t>
            </a:r>
            <a:r>
              <a:rPr lang="en-US" altLang="ko-KR" sz="1050" dirty="0" smtClean="0"/>
              <a:t> STR </a:t>
            </a:r>
            <a:r>
              <a:rPr lang="en-US" altLang="ko-KR" sz="1050" dirty="0"/>
              <a:t>R1, [R0] </a:t>
            </a:r>
            <a:r>
              <a:rPr lang="en-US" altLang="ko-KR" sz="1050" dirty="0" smtClean="0"/>
              <a:t>;</a:t>
            </a:r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Bit Band </a:t>
            </a:r>
            <a:r>
              <a:rPr lang="en-US" altLang="ko-KR" sz="1400" b="1" dirty="0" smtClean="0"/>
              <a:t>Alias</a:t>
            </a:r>
            <a:r>
              <a:rPr lang="ko-KR" altLang="en-US" sz="1400" b="1" dirty="0" smtClean="0"/>
              <a:t>가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존재할 경우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- </a:t>
            </a:r>
            <a:r>
              <a:rPr lang="en-US" altLang="ko-KR" sz="1050" dirty="0"/>
              <a:t>LDR </a:t>
            </a:r>
            <a:r>
              <a:rPr lang="pt-BR" altLang="ko-KR" sz="1050" dirty="0"/>
              <a:t>LDR R0, = (0x42000000 + (0x4001180C-0x40000000)*32 + 3*4))</a:t>
            </a:r>
            <a:br>
              <a:rPr lang="pt-BR" altLang="ko-KR" sz="1050" dirty="0"/>
            </a:br>
            <a:r>
              <a:rPr lang="pt-BR" altLang="ko-KR" sz="1050" dirty="0" smtClean="0"/>
              <a:t>      MOV </a:t>
            </a:r>
            <a:r>
              <a:rPr lang="pt-BR" altLang="ko-KR" sz="1050" dirty="0"/>
              <a:t>R2, #1</a:t>
            </a:r>
            <a:br>
              <a:rPr lang="pt-BR" altLang="ko-KR" sz="1050" dirty="0"/>
            </a:br>
            <a:r>
              <a:rPr lang="pt-BR" altLang="ko-KR" sz="1050" dirty="0" smtClean="0"/>
              <a:t>      STR </a:t>
            </a:r>
            <a:r>
              <a:rPr lang="pt-BR" altLang="ko-KR" sz="1050" dirty="0"/>
              <a:t>R2, [R0]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endParaRPr lang="en-US" altLang="ko-KR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1784648" y="3813433"/>
            <a:ext cx="173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&lt;Example Circuit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68624" y="5157192"/>
            <a:ext cx="7524836" cy="5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Bit Band </a:t>
            </a:r>
            <a:r>
              <a:rPr lang="en-US" altLang="ko-KR" b="1" dirty="0" smtClean="0">
                <a:solidFill>
                  <a:schemeClr val="tx1"/>
                </a:solidFill>
              </a:rPr>
              <a:t>Alias</a:t>
            </a:r>
            <a:r>
              <a:rPr lang="ko-KR" altLang="en-US" b="1" dirty="0" smtClean="0">
                <a:solidFill>
                  <a:schemeClr val="tx1"/>
                </a:solidFill>
              </a:rPr>
              <a:t>가 존재하여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Atomic Operation</a:t>
            </a:r>
            <a:r>
              <a:rPr lang="ko-KR" altLang="en-US" b="1" dirty="0">
                <a:solidFill>
                  <a:schemeClr val="tx1"/>
                </a:solidFill>
              </a:rPr>
              <a:t>이 가능하다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38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8844" y="2980640"/>
            <a:ext cx="2808312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/>
              <a:t>감사합니다</a:t>
            </a:r>
            <a:r>
              <a:rPr lang="en-US" altLang="ko-KR" sz="4000" b="1" dirty="0" smtClean="0"/>
              <a:t>.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8530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140" y="485061"/>
            <a:ext cx="681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</a:t>
            </a:r>
            <a:r>
              <a:rPr lang="en-US" altLang="ko-KR" b="1" dirty="0" smtClean="0"/>
              <a:t>eference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6496" y="1268760"/>
            <a:ext cx="9145016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00" dirty="0"/>
              <a:t>ARM Cortex-M3 </a:t>
            </a:r>
            <a:r>
              <a:rPr lang="ko-KR" altLang="en-US" sz="1300" dirty="0"/>
              <a:t>시스템 프로그래밍 완전정복 </a:t>
            </a:r>
            <a:r>
              <a:rPr lang="en-US" altLang="ko-KR" sz="1300" dirty="0"/>
              <a:t>Ⅰ – </a:t>
            </a:r>
            <a:r>
              <a:rPr lang="ko-KR" altLang="en-US" sz="1300" dirty="0"/>
              <a:t>박선호</a:t>
            </a:r>
            <a:r>
              <a:rPr lang="en-US" altLang="ko-KR" sz="1300" dirty="0"/>
              <a:t>, </a:t>
            </a:r>
            <a:r>
              <a:rPr lang="ko-KR" altLang="en-US" sz="1300" dirty="0"/>
              <a:t>오영환 지음</a:t>
            </a:r>
            <a:endParaRPr lang="en-US" altLang="ko-KR" sz="13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00" dirty="0">
                <a:hlinkClick r:id="rId2"/>
              </a:rPr>
              <a:t>http://</a:t>
            </a:r>
            <a:r>
              <a:rPr lang="en-US" altLang="ko-KR" sz="1300" dirty="0" smtClean="0">
                <a:hlinkClick r:id="rId2"/>
              </a:rPr>
              <a:t>www.elec4.co.kr/article/articleView.asp?idx=17179</a:t>
            </a:r>
            <a:r>
              <a:rPr lang="en-US" altLang="ko-KR" sz="1300" dirty="0" smtClean="0"/>
              <a:t> – Joseph </a:t>
            </a:r>
            <a:r>
              <a:rPr lang="en-US" altLang="ko-KR" sz="1300" dirty="0" err="1" smtClean="0"/>
              <a:t>Yiu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시니어 </a:t>
            </a:r>
            <a:r>
              <a:rPr lang="ko-KR" altLang="en-US" sz="1300" dirty="0" err="1" smtClean="0"/>
              <a:t>임베디드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테크놀리지</a:t>
            </a:r>
            <a:r>
              <a:rPr lang="ko-KR" altLang="en-US" sz="1300" dirty="0" smtClean="0"/>
              <a:t> 매니저</a:t>
            </a:r>
            <a:r>
              <a:rPr lang="en-US" altLang="ko-KR" sz="1300" dirty="0" smtClean="0"/>
              <a:t>, ARM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portal.e-koreatech.ac.kr/page/lms?m1=home%25</a:t>
            </a:r>
            <a:r>
              <a:rPr lang="en-US" altLang="ko-KR" sz="1400" dirty="0" smtClean="0"/>
              <a:t> – </a:t>
            </a:r>
            <a:r>
              <a:rPr lang="ko-KR" altLang="en-US" sz="1400" dirty="0" smtClean="0"/>
              <a:t>한국기술교육대학교 온라인평생교육원</a:t>
            </a:r>
            <a:endParaRPr lang="en-US" altLang="ko-KR" sz="14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300" b="1" dirty="0" smtClean="0"/>
          </a:p>
        </p:txBody>
      </p:sp>
    </p:spTree>
    <p:extLst>
      <p:ext uri="{BB962C8B-B14F-4D97-AF65-F5344CB8AC3E}">
        <p14:creationId xmlns:p14="http://schemas.microsoft.com/office/powerpoint/2010/main" val="11892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590" y="1628800"/>
            <a:ext cx="86338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 Cortex-M3 Character &amp; Architecture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 Cortex-M3 Architecture – NVIC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NVIC – Tail Chaining,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Preemtion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Late Arriving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Register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Register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Mode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Banding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1140" y="485061"/>
            <a:ext cx="681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9066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140" y="485061"/>
            <a:ext cx="681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ARM Cortex-M3 Characters &amp; Architecture</a:t>
            </a:r>
          </a:p>
        </p:txBody>
      </p:sp>
      <p:pic>
        <p:nvPicPr>
          <p:cNvPr id="1026" name="Picture 2" descr="http://thumbnail.egloos.net/460x0/http:/pds3.egloos.com/pds/200707/17/48/d0013348_060705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1124744"/>
            <a:ext cx="2585370" cy="470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3000" y="1052736"/>
            <a:ext cx="4392488" cy="578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Full Descending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</a:t>
            </a:r>
            <a:r>
              <a:rPr lang="en-US" altLang="ko-KR" sz="1050" dirty="0" smtClean="0"/>
              <a:t>- </a:t>
            </a:r>
            <a:r>
              <a:rPr lang="ko-KR" altLang="en-US" sz="1050" dirty="0" err="1" smtClean="0"/>
              <a:t>높은주소에서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낮은주소로</a:t>
            </a:r>
            <a:r>
              <a:rPr lang="ko-KR" altLang="en-US" sz="1050" dirty="0" smtClean="0"/>
              <a:t> 주소가 낮아지며 데이터가 저장되는 방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 </a:t>
            </a:r>
            <a:r>
              <a:rPr lang="ko-KR" altLang="en-US" sz="1050" dirty="0" smtClean="0"/>
              <a:t>식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Harvard Architecture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 </a:t>
            </a:r>
            <a:r>
              <a:rPr lang="en-US" altLang="ko-KR" sz="1050" dirty="0"/>
              <a:t>- </a:t>
            </a:r>
            <a:r>
              <a:rPr lang="ko-KR" altLang="en-US" sz="1050" dirty="0"/>
              <a:t>명령용 버스와 데이터용 버스를 물리적으로 분할하여 폰 </a:t>
            </a:r>
            <a:r>
              <a:rPr lang="ko-KR" altLang="en-US" sz="1050" dirty="0" err="1"/>
              <a:t>노이만</a:t>
            </a:r>
            <a:r>
              <a:rPr lang="ko-KR" altLang="en-US" sz="1050" dirty="0"/>
              <a:t>                             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     </a:t>
            </a:r>
            <a:r>
              <a:rPr lang="ko-KR" altLang="en-US" sz="1050" dirty="0"/>
              <a:t>구조에 비해 빠른 처리 </a:t>
            </a:r>
            <a:r>
              <a:rPr lang="ko-KR" altLang="en-US" sz="1050" dirty="0" smtClean="0"/>
              <a:t>속도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Thumb-2 Instruction </a:t>
            </a:r>
            <a:r>
              <a:rPr lang="en-US" altLang="ko-KR" sz="1400" b="1" dirty="0" smtClean="0"/>
              <a:t>set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 - 32bit </a:t>
            </a:r>
            <a:r>
              <a:rPr lang="ko-KR" altLang="en-US" sz="1050" dirty="0" smtClean="0"/>
              <a:t>명령어와 </a:t>
            </a:r>
            <a:r>
              <a:rPr lang="en-US" altLang="ko-KR" sz="1050" dirty="0" smtClean="0"/>
              <a:t>16bit </a:t>
            </a:r>
            <a:r>
              <a:rPr lang="ko-KR" altLang="en-US" sz="1050" dirty="0" smtClean="0"/>
              <a:t>명령어 모두 </a:t>
            </a:r>
            <a:r>
              <a:rPr lang="en-US" altLang="ko-KR" sz="1050" dirty="0" smtClean="0"/>
              <a:t>Thumb mode</a:t>
            </a:r>
            <a:r>
              <a:rPr lang="ko-KR" altLang="en-US" sz="1050" dirty="0" smtClean="0"/>
              <a:t>에서 동작할 수 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</a:t>
            </a:r>
            <a:r>
              <a:rPr lang="ko-KR" altLang="en-US" sz="1050" dirty="0" smtClean="0"/>
              <a:t>있도록 구현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Pipeline Branch Speculation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</a:t>
            </a:r>
            <a:r>
              <a:rPr lang="en-US" altLang="ko-KR" sz="1050" dirty="0" smtClean="0"/>
              <a:t>-</a:t>
            </a:r>
            <a:r>
              <a:rPr lang="ko-KR" altLang="en-US" sz="1050" dirty="0" smtClean="0"/>
              <a:t> 기존 </a:t>
            </a:r>
            <a:r>
              <a:rPr lang="en-US" altLang="ko-KR" sz="1050" dirty="0" smtClean="0"/>
              <a:t>3-stage</a:t>
            </a:r>
            <a:r>
              <a:rPr lang="ko-KR" altLang="en-US" sz="1050" dirty="0" smtClean="0"/>
              <a:t>의 구조에</a:t>
            </a:r>
            <a:r>
              <a:rPr lang="en-US" altLang="ko-KR" sz="1050" dirty="0" smtClean="0"/>
              <a:t> branch speculation</a:t>
            </a:r>
            <a:r>
              <a:rPr lang="ko-KR" altLang="en-US" sz="1050" dirty="0" smtClean="0"/>
              <a:t>이 추가된 형태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- pipeline</a:t>
            </a:r>
            <a:r>
              <a:rPr lang="ko-KR" altLang="en-US" sz="1050" dirty="0" smtClean="0"/>
              <a:t>의 </a:t>
            </a:r>
            <a:r>
              <a:rPr lang="en-US" altLang="ko-KR" sz="1050" dirty="0" smtClean="0"/>
              <a:t>flush</a:t>
            </a:r>
            <a:r>
              <a:rPr lang="ko-KR" altLang="en-US" sz="1050" dirty="0" smtClean="0"/>
              <a:t>를 하지 않고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분기를 예측하여 명령어 실행 시간    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</a:t>
            </a:r>
            <a:r>
              <a:rPr lang="ko-KR" altLang="en-US" sz="1050" dirty="0" smtClean="0"/>
              <a:t>을 단축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NVIC(Nested Vectored Interrupt Controller)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 -</a:t>
            </a:r>
            <a:r>
              <a:rPr lang="ko-KR" altLang="en-US" sz="1050" dirty="0" smtClean="0"/>
              <a:t> </a:t>
            </a:r>
            <a:r>
              <a:rPr lang="en-US" altLang="ko-KR" sz="1050" dirty="0"/>
              <a:t>Interrupt Controller </a:t>
            </a:r>
            <a:r>
              <a:rPr lang="ko-KR" altLang="en-US" sz="1050" dirty="0"/>
              <a:t>가 </a:t>
            </a:r>
            <a:r>
              <a:rPr lang="en-US" altLang="ko-KR" sz="1050" dirty="0"/>
              <a:t>CPU</a:t>
            </a:r>
            <a:r>
              <a:rPr lang="ko-KR" altLang="en-US" sz="1050" dirty="0"/>
              <a:t>의 </a:t>
            </a:r>
            <a:r>
              <a:rPr lang="en-US" altLang="ko-KR" sz="1050" dirty="0"/>
              <a:t>Peripheral</a:t>
            </a:r>
            <a:r>
              <a:rPr lang="ko-KR" altLang="en-US" sz="1050" dirty="0"/>
              <a:t>이 아닌 </a:t>
            </a:r>
            <a:r>
              <a:rPr lang="en-US" altLang="ko-KR" sz="1050" dirty="0"/>
              <a:t>ARM Core </a:t>
            </a:r>
            <a:r>
              <a:rPr lang="ko-KR" altLang="en-US" sz="1050" dirty="0"/>
              <a:t>의 </a:t>
            </a:r>
            <a:r>
              <a:rPr lang="ko-KR" altLang="en-US" sz="1050" dirty="0" smtClean="0"/>
              <a:t>    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</a:t>
            </a:r>
            <a:r>
              <a:rPr lang="ko-KR" altLang="en-US" sz="1050" dirty="0" smtClean="0"/>
              <a:t>내부 자원으로 구성</a:t>
            </a:r>
            <a:endParaRPr lang="en-US" altLang="ko-KR" sz="1050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8375" y="5957269"/>
            <a:ext cx="2181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&lt;Cortex-M3 Architecture&gt;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3856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140" y="485061"/>
            <a:ext cx="681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ARM Cortex-M3 Architecture – NVIC(1)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520" y="1628800"/>
            <a:ext cx="4104456" cy="9003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918" y="3356992"/>
            <a:ext cx="4105058" cy="2139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8120" y="2647945"/>
            <a:ext cx="3132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ko-KR" altLang="en-US" sz="1200" b="1" dirty="0" smtClean="0"/>
              <a:t>전통적인 </a:t>
            </a:r>
            <a:r>
              <a:rPr lang="en-US" altLang="ko-KR" sz="1200" b="1" dirty="0" smtClean="0"/>
              <a:t>ARM CPU</a:t>
            </a:r>
            <a:r>
              <a:rPr lang="ko-KR" altLang="en-US" sz="1200" b="1" dirty="0" smtClean="0"/>
              <a:t>의 인터럽트 구성도</a:t>
            </a:r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70149" y="5672281"/>
            <a:ext cx="262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&lt;Cortex-M3 </a:t>
            </a:r>
            <a:r>
              <a:rPr lang="ko-KR" altLang="en-US" sz="1200" b="1" dirty="0" smtClean="0"/>
              <a:t>의 인터럽트 구성도</a:t>
            </a:r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1556792"/>
            <a:ext cx="43924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전통적인 </a:t>
            </a:r>
            <a:r>
              <a:rPr lang="en-US" altLang="ko-KR" sz="1400" b="1" dirty="0"/>
              <a:t>ARM </a:t>
            </a:r>
            <a:r>
              <a:rPr lang="ko-KR" altLang="en-US" sz="1400" b="1" dirty="0" smtClean="0"/>
              <a:t>인터럽트 방식의 단점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</a:t>
            </a:r>
            <a:r>
              <a:rPr lang="en-US" altLang="ko-KR" sz="1050" dirty="0" smtClean="0"/>
              <a:t>- Interrupt Controller</a:t>
            </a:r>
            <a:r>
              <a:rPr lang="ko-KR" altLang="en-US" sz="1050" dirty="0" smtClean="0"/>
              <a:t>가 </a:t>
            </a:r>
            <a:r>
              <a:rPr lang="en-US" altLang="ko-KR" sz="1050" dirty="0" smtClean="0"/>
              <a:t>Core </a:t>
            </a:r>
            <a:r>
              <a:rPr lang="ko-KR" altLang="en-US" sz="1050" dirty="0" smtClean="0"/>
              <a:t>외부에 위치해 있고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Peripheral</a:t>
            </a:r>
            <a:r>
              <a:rPr lang="ko-KR" altLang="en-US" sz="1050" dirty="0" smtClean="0"/>
              <a:t>들이 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1</a:t>
            </a:r>
            <a:r>
              <a:rPr lang="ko-KR" altLang="en-US" sz="1050" dirty="0" smtClean="0"/>
              <a:t>개의 </a:t>
            </a:r>
            <a:r>
              <a:rPr lang="en-US" altLang="ko-KR" sz="1050" dirty="0" smtClean="0"/>
              <a:t>IRQ, FIQ</a:t>
            </a:r>
            <a:r>
              <a:rPr lang="ko-KR" altLang="en-US" sz="1050" dirty="0" smtClean="0"/>
              <a:t>에 연결되어</a:t>
            </a:r>
            <a:r>
              <a:rPr lang="en-US" altLang="ko-KR" sz="1050" dirty="0" smtClean="0"/>
              <a:t> Core</a:t>
            </a:r>
            <a:r>
              <a:rPr lang="ko-KR" altLang="en-US" sz="1050" dirty="0" smtClean="0"/>
              <a:t>가 인터럽트 발생 위치를 </a:t>
            </a:r>
            <a:r>
              <a:rPr lang="ko-KR" altLang="en-US" sz="1050" dirty="0" err="1" smtClean="0"/>
              <a:t>파악하</a:t>
            </a:r>
            <a:r>
              <a:rPr lang="ko-KR" altLang="en-US" sz="1050" dirty="0" smtClean="0"/>
              <a:t>   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</a:t>
            </a:r>
            <a:r>
              <a:rPr lang="ko-KR" altLang="en-US" sz="1050" dirty="0" smtClean="0"/>
              <a:t>기 힘듦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</a:t>
            </a:r>
            <a:r>
              <a:rPr lang="en-US" altLang="ko-KR" sz="1500" b="1" dirty="0" smtClean="0"/>
              <a:t>→</a:t>
            </a:r>
            <a:r>
              <a:rPr lang="en-US" altLang="ko-KR" sz="1050" dirty="0" smtClean="0"/>
              <a:t> S/W</a:t>
            </a:r>
            <a:r>
              <a:rPr lang="ko-KR" altLang="en-US" sz="1050" dirty="0" smtClean="0"/>
              <a:t>적으로 </a:t>
            </a:r>
            <a:r>
              <a:rPr lang="en-US" altLang="ko-KR" sz="1050" dirty="0" smtClean="0"/>
              <a:t>SFR </a:t>
            </a:r>
            <a:r>
              <a:rPr lang="ko-KR" altLang="en-US" sz="1050" dirty="0" smtClean="0"/>
              <a:t>레지스터에 접근하여 인터럽트 발생위치를 파악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endParaRPr lang="en-US" altLang="ko-KR" sz="12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953000" y="3501008"/>
            <a:ext cx="4392488" cy="981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Cortex-M3</a:t>
            </a:r>
            <a:r>
              <a:rPr lang="ko-KR" altLang="en-US" sz="1400" b="1" dirty="0" smtClean="0"/>
              <a:t>의 인터럽트 방식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</a:t>
            </a:r>
            <a:r>
              <a:rPr lang="en-US" altLang="ko-KR" sz="1050" dirty="0" smtClean="0"/>
              <a:t>- </a:t>
            </a:r>
            <a:r>
              <a:rPr lang="ko-KR" altLang="en-US" sz="1050" dirty="0" smtClean="0"/>
              <a:t>인터럽트가 발생하면 이미 정해진 벡터 테이블에 있는 주소로 바 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</a:t>
            </a:r>
            <a:r>
              <a:rPr lang="ko-KR" altLang="en-US" sz="1050" dirty="0" smtClean="0"/>
              <a:t>로 분기하는 방식</a:t>
            </a:r>
            <a:endParaRPr lang="en-US" altLang="ko-KR" sz="1050" dirty="0"/>
          </a:p>
        </p:txBody>
      </p:sp>
      <p:sp>
        <p:nvSpPr>
          <p:cNvPr id="7" name="아래쪽 화살표 6"/>
          <p:cNvSpPr/>
          <p:nvPr/>
        </p:nvSpPr>
        <p:spPr>
          <a:xfrm>
            <a:off x="6897216" y="4581128"/>
            <a:ext cx="504056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05028" y="5157192"/>
            <a:ext cx="3888432" cy="5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S/W </a:t>
            </a:r>
            <a:r>
              <a:rPr lang="ko-KR" altLang="en-US" b="1" dirty="0" smtClean="0">
                <a:solidFill>
                  <a:schemeClr val="tx1"/>
                </a:solidFill>
              </a:rPr>
              <a:t>처리 없이 인터럽트 사용 가능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8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76736" y="1124744"/>
            <a:ext cx="4462804" cy="4770523"/>
            <a:chOff x="2189585" y="809031"/>
            <a:chExt cx="7048500" cy="7534508"/>
          </a:xfrm>
        </p:grpSpPr>
        <p:pic>
          <p:nvPicPr>
            <p:cNvPr id="1028" name="Picture 4" descr="Cortex-M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585" y="809031"/>
              <a:ext cx="7048500" cy="453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ortex-M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585" y="5333638"/>
              <a:ext cx="7048500" cy="3009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301140" y="485061"/>
            <a:ext cx="681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NVIC - Cortex-M3 Vector Table</a:t>
            </a:r>
          </a:p>
        </p:txBody>
      </p:sp>
    </p:spTree>
    <p:extLst>
      <p:ext uri="{BB962C8B-B14F-4D97-AF65-F5344CB8AC3E}">
        <p14:creationId xmlns:p14="http://schemas.microsoft.com/office/powerpoint/2010/main" val="92096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140" y="485061"/>
            <a:ext cx="681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ARM Cortex-M3 Architecture – </a:t>
            </a:r>
            <a:r>
              <a:rPr lang="en-US" altLang="ko-KR" b="1" dirty="0" smtClean="0"/>
              <a:t>NVIC(2)</a:t>
            </a:r>
            <a:endParaRPr lang="en-US" altLang="ko-KR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136576" y="1196752"/>
            <a:ext cx="7764711" cy="4248472"/>
            <a:chOff x="873236" y="1196752"/>
            <a:chExt cx="8159529" cy="4464497"/>
          </a:xfrm>
        </p:grpSpPr>
        <p:pic>
          <p:nvPicPr>
            <p:cNvPr id="2052" name="Picture 4" descr="AIRCR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839"/>
            <a:stretch/>
          </p:blipFill>
          <p:spPr bwMode="auto">
            <a:xfrm>
              <a:off x="873236" y="1196752"/>
              <a:ext cx="8159529" cy="1728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t1.daumcdn.net/cfile/tistory/252AE33C539D72301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768"/>
            <a:stretch/>
          </p:blipFill>
          <p:spPr bwMode="auto">
            <a:xfrm>
              <a:off x="1595437" y="3068961"/>
              <a:ext cx="6715125" cy="25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자유형 13"/>
            <p:cNvSpPr/>
            <p:nvPr/>
          </p:nvSpPr>
          <p:spPr>
            <a:xfrm>
              <a:off x="1757361" y="2761199"/>
              <a:ext cx="6391275" cy="630000"/>
            </a:xfrm>
            <a:custGeom>
              <a:avLst/>
              <a:gdLst>
                <a:gd name="connsiteX0" fmla="*/ 1614487 w 6391275"/>
                <a:gd name="connsiteY0" fmla="*/ 0 h 647700"/>
                <a:gd name="connsiteX1" fmla="*/ 0 w 6391275"/>
                <a:gd name="connsiteY1" fmla="*/ 642937 h 647700"/>
                <a:gd name="connsiteX2" fmla="*/ 6391275 w 6391275"/>
                <a:gd name="connsiteY2" fmla="*/ 647700 h 647700"/>
                <a:gd name="connsiteX3" fmla="*/ 3214687 w 6391275"/>
                <a:gd name="connsiteY3" fmla="*/ 0 h 647700"/>
                <a:gd name="connsiteX4" fmla="*/ 1614487 w 6391275"/>
                <a:gd name="connsiteY4" fmla="*/ 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1275" h="647700">
                  <a:moveTo>
                    <a:pt x="1614487" y="0"/>
                  </a:moveTo>
                  <a:lnTo>
                    <a:pt x="0" y="642937"/>
                  </a:lnTo>
                  <a:lnTo>
                    <a:pt x="6391275" y="647700"/>
                  </a:lnTo>
                  <a:lnTo>
                    <a:pt x="3214687" y="0"/>
                  </a:lnTo>
                  <a:lnTo>
                    <a:pt x="1614487" y="0"/>
                  </a:lnTo>
                  <a:close/>
                </a:path>
              </a:pathLst>
            </a:custGeom>
            <a:gradFill>
              <a:gsLst>
                <a:gs pos="1000">
                  <a:schemeClr val="bg1">
                    <a:shade val="30000"/>
                    <a:satMod val="115000"/>
                    <a:lumMod val="75000"/>
                    <a:alpha val="13000"/>
                  </a:schemeClr>
                </a:gs>
                <a:gs pos="100000">
                  <a:schemeClr val="bg1">
                    <a:lumMod val="75000"/>
                    <a:shade val="67500"/>
                    <a:satMod val="115000"/>
                  </a:schemeClr>
                </a:gs>
                <a:gs pos="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286734" y="5661248"/>
            <a:ext cx="1464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&lt;AIRC Register&gt;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752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140" y="485061"/>
            <a:ext cx="681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NVIC – Tail Chaining, </a:t>
            </a:r>
            <a:r>
              <a:rPr lang="en-US" altLang="ko-KR" b="1" dirty="0" err="1" smtClean="0"/>
              <a:t>Preemtion</a:t>
            </a:r>
            <a:r>
              <a:rPr lang="en-US" altLang="ko-KR" b="1" dirty="0" smtClean="0"/>
              <a:t>, Late Arriving(1)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1549190"/>
            <a:ext cx="4098898" cy="17357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520" y="1151603"/>
            <a:ext cx="136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&lt;Tail Chaining&gt;</a:t>
            </a:r>
            <a:endParaRPr lang="ko-KR" altLang="en-US" sz="12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74" y="4149080"/>
            <a:ext cx="4604326" cy="18722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2520" y="3656057"/>
            <a:ext cx="1220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en-US" altLang="ko-KR" sz="1200" b="1" dirty="0" err="1" smtClean="0"/>
              <a:t>Preemtion</a:t>
            </a:r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1556792"/>
            <a:ext cx="43924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 smtClean="0"/>
              <a:t>전통적인 </a:t>
            </a:r>
            <a:r>
              <a:rPr lang="en-US" altLang="ko-KR" sz="1400" b="1" dirty="0" smtClean="0"/>
              <a:t>ARM </a:t>
            </a:r>
            <a:r>
              <a:rPr lang="ko-KR" altLang="en-US" sz="1400" b="1" dirty="0" smtClean="0"/>
              <a:t>서비스루틴수행에서의 문제점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</a:t>
            </a:r>
            <a:r>
              <a:rPr lang="en-US" altLang="ko-KR" sz="1050" dirty="0" smtClean="0"/>
              <a:t>- </a:t>
            </a:r>
            <a:r>
              <a:rPr lang="ko-KR" altLang="en-US" sz="1050" dirty="0" smtClean="0"/>
              <a:t>두 개의 서비스루틴 사이에 불필요한 </a:t>
            </a:r>
            <a:r>
              <a:rPr lang="en-US" altLang="ko-KR" sz="1050" dirty="0" smtClean="0"/>
              <a:t>POP</a:t>
            </a:r>
            <a:r>
              <a:rPr lang="ko-KR" altLang="en-US" sz="1050" dirty="0" smtClean="0"/>
              <a:t>과 </a:t>
            </a:r>
            <a:r>
              <a:rPr lang="en-US" altLang="ko-KR" sz="1050" dirty="0" smtClean="0"/>
              <a:t>PUSH</a:t>
            </a:r>
            <a:r>
              <a:rPr lang="ko-KR" altLang="en-US" sz="1050" dirty="0" smtClean="0"/>
              <a:t>가 존재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</a:t>
            </a:r>
            <a:r>
              <a:rPr lang="en-US" altLang="ko-KR" sz="1500" b="1" dirty="0" smtClean="0"/>
              <a:t>→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Tail Chaining</a:t>
            </a:r>
            <a:r>
              <a:rPr lang="ko-KR" altLang="en-US" sz="1050" dirty="0"/>
              <a:t>을 수행해 서비스루틴 사이에 </a:t>
            </a:r>
            <a:r>
              <a:rPr lang="en-US" altLang="ko-KR" sz="1050" dirty="0"/>
              <a:t>POP</a:t>
            </a:r>
            <a:r>
              <a:rPr lang="ko-KR" altLang="en-US" sz="1050" dirty="0"/>
              <a:t>와 </a:t>
            </a:r>
            <a:r>
              <a:rPr lang="en-US" altLang="ko-KR" sz="1050" dirty="0"/>
              <a:t>PUSH</a:t>
            </a:r>
            <a:r>
              <a:rPr lang="ko-KR" altLang="en-US" sz="1050" dirty="0"/>
              <a:t>를 하지   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       </a:t>
            </a:r>
            <a:r>
              <a:rPr lang="ko-KR" altLang="en-US" sz="1050" dirty="0"/>
              <a:t>않고 테이블벡터에서 다음 서비스 루틴의 시작주소를 </a:t>
            </a:r>
            <a:r>
              <a:rPr lang="en-US" altLang="ko-KR" sz="1050" dirty="0"/>
              <a:t>Fetch </a:t>
            </a:r>
            <a:r>
              <a:rPr lang="ko-KR" altLang="en-US" sz="1050" dirty="0"/>
              <a:t>해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       </a:t>
            </a:r>
            <a:r>
              <a:rPr lang="ko-KR" altLang="en-US" sz="1050" dirty="0"/>
              <a:t>온다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4149080"/>
            <a:ext cx="43924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POP </a:t>
            </a:r>
            <a:r>
              <a:rPr lang="ko-KR" altLang="en-US" sz="1400" b="1" dirty="0" smtClean="0"/>
              <a:t>수행 중 인터럽트 발생시 문제점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</a:t>
            </a:r>
            <a:r>
              <a:rPr lang="en-US" altLang="ko-KR" sz="1050" dirty="0" smtClean="0"/>
              <a:t>- </a:t>
            </a:r>
            <a:r>
              <a:rPr lang="ko-KR" altLang="en-US" sz="1050" dirty="0" smtClean="0"/>
              <a:t>기존의 전통적인 </a:t>
            </a:r>
            <a:r>
              <a:rPr lang="en-US" altLang="ko-KR" sz="1050" dirty="0" smtClean="0"/>
              <a:t>ARM</a:t>
            </a:r>
            <a:r>
              <a:rPr lang="ko-KR" altLang="en-US" sz="1050" dirty="0" smtClean="0"/>
              <a:t>은 </a:t>
            </a:r>
            <a:r>
              <a:rPr lang="en-US" altLang="ko-KR" sz="1050" dirty="0"/>
              <a:t>Multiple Load </a:t>
            </a:r>
            <a:r>
              <a:rPr lang="ko-KR" altLang="en-US" sz="1050" dirty="0"/>
              <a:t>명령어 </a:t>
            </a:r>
            <a:r>
              <a:rPr lang="ko-KR" altLang="en-US" sz="1050" dirty="0" smtClean="0"/>
              <a:t>수행 중에 </a:t>
            </a:r>
            <a:r>
              <a:rPr lang="ko-KR" altLang="en-US" sz="1050" dirty="0" err="1" smtClean="0"/>
              <a:t>인터럽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</a:t>
            </a:r>
            <a:r>
              <a:rPr lang="ko-KR" altLang="en-US" sz="1050" dirty="0" err="1" smtClean="0"/>
              <a:t>트가</a:t>
            </a:r>
            <a:r>
              <a:rPr lang="ko-KR" altLang="en-US" sz="1050" dirty="0" smtClean="0"/>
              <a:t> 발생할 수 없어 </a:t>
            </a:r>
            <a:r>
              <a:rPr lang="en-US" altLang="ko-KR" sz="1050" dirty="0" smtClean="0"/>
              <a:t>POP</a:t>
            </a:r>
            <a:r>
              <a:rPr lang="ko-KR" altLang="en-US" sz="1050" dirty="0" smtClean="0"/>
              <a:t>을 모두 수행해야 함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</a:t>
            </a:r>
            <a:r>
              <a:rPr lang="en-US" altLang="ko-KR" sz="1500" b="1" dirty="0" smtClean="0"/>
              <a:t>→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Cortex-M3</a:t>
            </a:r>
            <a:r>
              <a:rPr lang="ko-KR" altLang="en-US" sz="1050" dirty="0"/>
              <a:t>의 경우 </a:t>
            </a:r>
            <a:r>
              <a:rPr lang="en-US" altLang="ko-KR" sz="1050" dirty="0"/>
              <a:t>POP</a:t>
            </a:r>
            <a:r>
              <a:rPr lang="ko-KR" altLang="en-US" sz="1050" dirty="0"/>
              <a:t>수행 중에도 인터럽트가 가능하기에 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       </a:t>
            </a:r>
            <a:r>
              <a:rPr lang="ko-KR" altLang="en-US" sz="1050" dirty="0"/>
              <a:t>두 서비스루틴 사이에 </a:t>
            </a:r>
            <a:r>
              <a:rPr lang="en-US" altLang="ko-KR" sz="1050" dirty="0"/>
              <a:t>Tail-Chaining</a:t>
            </a:r>
            <a:r>
              <a:rPr lang="ko-KR" altLang="en-US" sz="1050" dirty="0"/>
              <a:t>이 발생함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64193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140" y="485061"/>
            <a:ext cx="681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NVIC – Tail Chaining, </a:t>
            </a:r>
            <a:r>
              <a:rPr lang="en-US" altLang="ko-KR" b="1" dirty="0" err="1"/>
              <a:t>Preemtion</a:t>
            </a:r>
            <a:r>
              <a:rPr lang="en-US" altLang="ko-KR" b="1" dirty="0"/>
              <a:t>, Late </a:t>
            </a:r>
            <a:r>
              <a:rPr lang="en-US" altLang="ko-KR" b="1" dirty="0" smtClean="0"/>
              <a:t>Arriving(2)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00" y="2961301"/>
            <a:ext cx="4100400" cy="1667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520" y="2564904"/>
            <a:ext cx="136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&lt;Tail Chaining&gt;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970093"/>
            <a:ext cx="4392488" cy="181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PUSH </a:t>
            </a:r>
            <a:r>
              <a:rPr lang="ko-KR" altLang="en-US" sz="1400" b="1" dirty="0"/>
              <a:t>수행 중 인터럽트 발생시 문제점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</a:t>
            </a:r>
            <a:r>
              <a:rPr lang="en-US" altLang="ko-KR" sz="1050" dirty="0" smtClean="0"/>
              <a:t>- ISR2 </a:t>
            </a:r>
            <a:r>
              <a:rPr lang="ko-KR" altLang="en-US" sz="1050" dirty="0" smtClean="0"/>
              <a:t>수행을 위해 </a:t>
            </a:r>
            <a:r>
              <a:rPr lang="en-US" altLang="ko-KR" sz="1050" dirty="0" smtClean="0"/>
              <a:t>PUSH</a:t>
            </a:r>
            <a:r>
              <a:rPr lang="ko-KR" altLang="en-US" sz="1050" dirty="0" smtClean="0"/>
              <a:t>를 하던 중 우선순위가 더 높은 </a:t>
            </a:r>
            <a:r>
              <a:rPr lang="en-US" altLang="ko-KR" sz="1050" dirty="0" smtClean="0"/>
              <a:t>ISR1 </a:t>
            </a:r>
            <a:r>
              <a:rPr lang="ko-KR" altLang="en-US" sz="1050" dirty="0" smtClean="0"/>
              <a:t>발생 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</a:t>
            </a:r>
            <a:r>
              <a:rPr lang="ko-KR" altLang="en-US" sz="1050" dirty="0" smtClean="0"/>
              <a:t>시 기존 </a:t>
            </a:r>
            <a:r>
              <a:rPr lang="en-US" altLang="ko-KR" sz="1050" dirty="0" smtClean="0"/>
              <a:t>ARM </a:t>
            </a:r>
            <a:r>
              <a:rPr lang="ko-KR" altLang="en-US" sz="1050" dirty="0" smtClean="0"/>
              <a:t>프로세서는 </a:t>
            </a:r>
            <a:r>
              <a:rPr lang="en-US" altLang="ko-KR" sz="1050" dirty="0" smtClean="0"/>
              <a:t>ISR2</a:t>
            </a:r>
            <a:r>
              <a:rPr lang="ko-KR" altLang="en-US" sz="1050" dirty="0" smtClean="0"/>
              <a:t>에 대한 </a:t>
            </a:r>
            <a:r>
              <a:rPr lang="en-US" altLang="ko-KR" sz="1050" dirty="0" smtClean="0"/>
              <a:t>PUSH</a:t>
            </a:r>
            <a:r>
              <a:rPr lang="ko-KR" altLang="en-US" sz="1050" dirty="0" smtClean="0"/>
              <a:t>를 끝내고 </a:t>
            </a:r>
            <a:r>
              <a:rPr lang="en-US" altLang="ko-KR" sz="1050" dirty="0" smtClean="0"/>
              <a:t>ISR1</a:t>
            </a:r>
            <a:r>
              <a:rPr lang="ko-KR" altLang="en-US" sz="1050" dirty="0" smtClean="0"/>
              <a:t>의 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PUSH</a:t>
            </a:r>
            <a:r>
              <a:rPr lang="ko-KR" altLang="en-US" sz="1050" dirty="0" smtClean="0"/>
              <a:t>를 수행하여 불필요한 </a:t>
            </a:r>
            <a:r>
              <a:rPr lang="en-US" altLang="ko-KR" sz="1050" dirty="0" smtClean="0"/>
              <a:t>Cycle</a:t>
            </a:r>
            <a:r>
              <a:rPr lang="ko-KR" altLang="en-US" sz="1050" dirty="0" smtClean="0"/>
              <a:t>이 증가한다</a:t>
            </a:r>
            <a:r>
              <a:rPr lang="en-US" altLang="ko-KR" sz="1050" dirty="0" smtClean="0"/>
              <a:t>.</a:t>
            </a:r>
            <a:r>
              <a:rPr lang="ko-KR" altLang="en-US" sz="1050" dirty="0" smtClean="0"/>
              <a:t> 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</a:t>
            </a:r>
            <a:r>
              <a:rPr lang="en-US" altLang="ko-KR" sz="1500" b="1" dirty="0" smtClean="0"/>
              <a:t>→</a:t>
            </a:r>
            <a:r>
              <a:rPr lang="en-US" altLang="ko-KR" sz="1050" dirty="0" smtClean="0"/>
              <a:t> Cortex-M3</a:t>
            </a:r>
            <a:r>
              <a:rPr lang="ko-KR" altLang="en-US" sz="1050" dirty="0" smtClean="0"/>
              <a:t>의 경우 </a:t>
            </a:r>
            <a:r>
              <a:rPr lang="en-US" altLang="ko-KR" sz="1050" dirty="0" smtClean="0"/>
              <a:t>IRQ1</a:t>
            </a:r>
            <a:r>
              <a:rPr lang="ko-KR" altLang="en-US" sz="1050" dirty="0" smtClean="0"/>
              <a:t>에 대한 </a:t>
            </a:r>
            <a:r>
              <a:rPr lang="en-US" altLang="ko-KR" sz="1050" dirty="0" smtClean="0"/>
              <a:t>PUSH</a:t>
            </a:r>
            <a:r>
              <a:rPr lang="ko-KR" altLang="en-US" sz="1050" dirty="0" smtClean="0"/>
              <a:t>작업은 진행되지 않고 바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  </a:t>
            </a:r>
            <a:r>
              <a:rPr lang="ko-KR" altLang="en-US" sz="1050" dirty="0" smtClean="0"/>
              <a:t>로 우선순위가 높은 </a:t>
            </a:r>
            <a:r>
              <a:rPr lang="en-US" altLang="ko-KR" sz="1050" dirty="0" smtClean="0"/>
              <a:t>IRQ1</a:t>
            </a:r>
            <a:r>
              <a:rPr lang="ko-KR" altLang="en-US" sz="1050" dirty="0" smtClean="0"/>
              <a:t>이 실행된 뒤 </a:t>
            </a:r>
            <a:r>
              <a:rPr lang="en-US" altLang="ko-KR" sz="1050" dirty="0" smtClean="0"/>
              <a:t>Tail Chaining</a:t>
            </a:r>
            <a:r>
              <a:rPr lang="ko-KR" altLang="en-US" sz="1050" dirty="0" smtClean="0"/>
              <a:t>이 수행 됨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5528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1140" y="485061"/>
            <a:ext cx="681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General Register</a:t>
            </a:r>
          </a:p>
        </p:txBody>
      </p:sp>
      <p:pic>
        <p:nvPicPr>
          <p:cNvPr id="5122" name="Picture 2" descr="ìíí¸ì¨ì´ êµ¬ì±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69" y="1124744"/>
            <a:ext cx="3343275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53000" y="1556792"/>
            <a:ext cx="43924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Low register, High register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   </a:t>
            </a:r>
            <a:r>
              <a:rPr lang="en-US" altLang="ko-KR" sz="1050" dirty="0"/>
              <a:t>- 16-bit Thumb </a:t>
            </a:r>
            <a:r>
              <a:rPr lang="ko-KR" altLang="en-US" sz="1050" dirty="0"/>
              <a:t>명령어에서는 </a:t>
            </a:r>
            <a:r>
              <a:rPr lang="en-US" altLang="ko-KR" sz="1050" dirty="0"/>
              <a:t>R0~R7</a:t>
            </a:r>
            <a:r>
              <a:rPr lang="ko-KR" altLang="en-US" sz="1050" dirty="0"/>
              <a:t>까지 사용되고 </a:t>
            </a:r>
            <a:r>
              <a:rPr lang="en-US" altLang="ko-KR" sz="1050" dirty="0"/>
              <a:t>32-bit 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      Thumb2 </a:t>
            </a:r>
            <a:r>
              <a:rPr lang="ko-KR" altLang="en-US" sz="1050" dirty="0"/>
              <a:t>명령어에서는 </a:t>
            </a:r>
            <a:r>
              <a:rPr lang="en-US" altLang="ko-KR" sz="1050" dirty="0"/>
              <a:t>R0~R15 </a:t>
            </a:r>
            <a:r>
              <a:rPr lang="ko-KR" altLang="en-US" sz="1050" dirty="0"/>
              <a:t>모두 사용됨</a:t>
            </a:r>
            <a:r>
              <a:rPr lang="en-US" altLang="ko-KR" sz="1050" dirty="0"/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MSP, PSP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    - Main Stack, Process Stack </a:t>
            </a:r>
            <a:r>
              <a:rPr lang="ko-KR" altLang="en-US" sz="1050" dirty="0"/>
              <a:t>각각의 </a:t>
            </a:r>
            <a:r>
              <a:rPr lang="en-US" altLang="ko-KR" sz="1050" dirty="0"/>
              <a:t>Stack</a:t>
            </a:r>
            <a:r>
              <a:rPr lang="ko-KR" altLang="en-US" sz="1050" dirty="0"/>
              <a:t>을 결정하는 </a:t>
            </a:r>
            <a:r>
              <a:rPr lang="en-US" altLang="ko-KR" sz="1050" dirty="0"/>
              <a:t>Stack 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      Pointer</a:t>
            </a:r>
            <a:r>
              <a:rPr lang="ko-KR" altLang="en-US" sz="1050" dirty="0"/>
              <a:t>이며</a:t>
            </a:r>
            <a:r>
              <a:rPr lang="en-US" altLang="ko-KR" sz="1050" dirty="0"/>
              <a:t>, </a:t>
            </a:r>
            <a:r>
              <a:rPr lang="ko-KR" altLang="en-US" sz="1050" dirty="0"/>
              <a:t>반드시 </a:t>
            </a:r>
            <a:r>
              <a:rPr lang="en-US" altLang="ko-KR" sz="1050" dirty="0"/>
              <a:t>4byte </a:t>
            </a:r>
            <a:r>
              <a:rPr lang="ko-KR" altLang="en-US" sz="1050" dirty="0"/>
              <a:t>단위로 </a:t>
            </a:r>
            <a:r>
              <a:rPr lang="ko-KR" altLang="en-US" sz="1050" dirty="0" err="1"/>
              <a:t>움직여야하기에</a:t>
            </a:r>
            <a:r>
              <a:rPr lang="ko-KR" altLang="en-US" sz="1050" dirty="0"/>
              <a:t> 최하위 비트가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     2b00</a:t>
            </a:r>
            <a:r>
              <a:rPr lang="ko-KR" altLang="en-US" sz="1050" dirty="0"/>
              <a:t>으로 구성되어 있다</a:t>
            </a:r>
            <a:r>
              <a:rPr lang="en-US" altLang="ko-KR" sz="105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Link register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    - BLX </a:t>
            </a:r>
            <a:r>
              <a:rPr lang="ko-KR" altLang="en-US" sz="1050" dirty="0" smtClean="0"/>
              <a:t>명령어 사용시 복귀 할 주소를 저장하는 역할</a:t>
            </a:r>
            <a:endParaRPr lang="en-US" altLang="ko-KR" sz="105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Program Counter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   </a:t>
            </a:r>
            <a:r>
              <a:rPr lang="en-US" altLang="ko-KR" sz="1050" dirty="0" smtClean="0"/>
              <a:t> - </a:t>
            </a:r>
            <a:r>
              <a:rPr lang="ko-KR" altLang="en-US" sz="1050" dirty="0" smtClean="0"/>
              <a:t>프로그램 카운터는 </a:t>
            </a:r>
            <a:r>
              <a:rPr lang="en-US" altLang="ko-KR" sz="1050" dirty="0" smtClean="0"/>
              <a:t>Pipeline</a:t>
            </a:r>
            <a:r>
              <a:rPr lang="ko-KR" altLang="en-US" sz="1050" dirty="0" smtClean="0"/>
              <a:t>단계에서 </a:t>
            </a:r>
            <a:r>
              <a:rPr lang="en-US" altLang="ko-KR" sz="1050" dirty="0" smtClean="0"/>
              <a:t>Fetch</a:t>
            </a:r>
            <a:r>
              <a:rPr lang="ko-KR" altLang="en-US" sz="1050" dirty="0" smtClean="0"/>
              <a:t>하고 있는 명령의 주소 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</a:t>
            </a:r>
            <a:r>
              <a:rPr lang="ko-KR" altLang="en-US" sz="1050" dirty="0" smtClean="0"/>
              <a:t>즉 현재 실행하고 있는 명령어 다음의 명령어 주소가 저장됨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49711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85741</TotalTime>
  <Words>1012</Words>
  <Application>Microsoft Office PowerPoint</Application>
  <PresentationFormat>A4 용지(210x297mm)</PresentationFormat>
  <Paragraphs>169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siw</dc:creator>
  <cp:lastModifiedBy>장준호</cp:lastModifiedBy>
  <cp:revision>1289</cp:revision>
  <cp:lastPrinted>2015-03-04T12:15:02Z</cp:lastPrinted>
  <dcterms:created xsi:type="dcterms:W3CDTF">2012-06-20T01:57:31Z</dcterms:created>
  <dcterms:modified xsi:type="dcterms:W3CDTF">2019-07-19T01:29:05Z</dcterms:modified>
</cp:coreProperties>
</file>