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81" r:id="rId2"/>
    <p:sldId id="278" r:id="rId3"/>
    <p:sldId id="280" r:id="rId4"/>
    <p:sldId id="276" r:id="rId5"/>
    <p:sldId id="262" r:id="rId6"/>
    <p:sldId id="268" r:id="rId7"/>
    <p:sldId id="277" r:id="rId8"/>
    <p:sldId id="283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31" clrIdx="0">
    <p:extLst>
      <p:ext uri="{19B8F6BF-5375-455C-9EA6-DF929625EA0E}">
        <p15:presenceInfo xmlns:p15="http://schemas.microsoft.com/office/powerpoint/2012/main" userId="S-1-5-21-3209963065-608272421-2735405304-21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88390" autoAdjust="0"/>
  </p:normalViewPr>
  <p:slideViewPr>
    <p:cSldViewPr snapToGrid="0">
      <p:cViewPr varScale="1">
        <p:scale>
          <a:sx n="83" d="100"/>
          <a:sy n="83" d="100"/>
        </p:scale>
        <p:origin x="739" y="67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4:12:28.641" idx="7">
    <p:pos x="10" y="10"/>
    <p:text>안녕하세요. Touch SW팀 알고리즘 파트 이헌 인턴이라고 합니다. 저는 RANSAC 알고리즘에 기반한 Jitter 개선이라는 주제로 프로제트 발표 시작하도록 하겠습니다.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3T17:17:41.128" idx="27">
    <p:pos x="20" y="32"/>
    <p:text>먼저 프로젝트 선정 배경을 설명드리겠습니다.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22-08-03T17:19:10.990" idx="28">
    <p:pos x="10" y="10"/>
    <p:text>스크린 터치로 drawing을 구현할 때 입력받은 터치 좌표들은 지터가 많이 껴있는 상태이기 때문에 있는 그대로 사용할 수가 없습니다. 그래서 지터를 최대한 줄여주기 위한 작업이 필요합니다.</p:text>
    <p:extLst>
      <p:ext uri="{C676402C-5697-4E1C-873F-D02D1690AC5C}">
        <p15:threadingInfo xmlns:p15="http://schemas.microsoft.com/office/powerpoint/2012/main" timeZoneBias="-540"/>
      </p:ext>
    </p:extLst>
  </p:cm>
  <p:cm authorId="1" dt="2022-08-03T17:19:17.726" idx="29">
    <p:pos x="12" y="18"/>
    <p:text>현재 이 지터들을 줄여주기 위해서 vector prediction과 smoothing이라는 과정을 거치게 되는데, 이중 vector prediction에서 예측된 벡터의 정확도가 높을수록 지터를 크게 줄일 수 있습니다. 
이번 프로젝트에서는 vector prediction을 통해 예측된 벡터의 정확도를 높여 지터를 개선하는 것을 목표로 하였습니다.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4T14:53:23.555" idx="30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4:23:24.239" idx="13">
    <p:pos x="10" y="10"/>
    <p:text>프로젝트에 적용한 동작 방식을 보여드리며 다시 설명드리겠습니다.
RANSAC 알고리즘의 동작 순서는 우선 설정해둔 크기만큼 dataest을 수집합니다.
화면에서는 현재 10개의 dataset이 수집되어 있는 모습입니다.
다음으로 분포되어 있는 dataset 사이에서 두 점을 선택합니다.
그리고 두 점을 지나는 직선을 만들고 점선으로 표시된 임계값내에 터치 좌표가 있으면 그 좌표를 Inlier 처리하고 바깥에 있으면 Outlier 처리하여 Inlier의 갯수를 카운팅 합니다. 
여기까지가 한 사이클이고, 다음으로 두 점을 선택하고 같은 과정을 반복합니다. 
이 과정을 N번 반복하여 가장 많은 Inlier를 포함하는 직선을 찾으면 가장 정확한 예측 벡터를 구할 수 있습니다.
하지만 RANSAC을 프로젝트에 적용시켰을 때 펌웨어의 특성상 자원이 한정적이기 때문에 dataset의 크기를 매우 넓게 설정할 수 없었으므로 같은 Inlier 수를 가지는 벡터들이 많이 존재했습니다. 
이렇게 같은 Inlier 수를 가지는 벡터들 중에서도 가장 정확한 벡터를 추려내기 위해서 2차적으로 비교해 주는 과정을 추가하였습니다.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4:24:07.079" idx="14">
    <p:pos x="10" y="10"/>
    <p:text>방법은 다음과 같습니다. 다음처럼 같은 갯수의 Inlier 수를 같는 경우가 있다고 한다면, 각각의 경우에서 직선과 좌표들 간 거리의 합을 저장해 둡니다. 
그리고 그 합이 가장 최소인 벡터를 반환하도록 하여 같은 Inlier 수를 가지는 벡터들 사이에서 좀 더 정확한 예측 벡터를 추출할 수 있었습니다.</p:text>
    <p:extLst>
      <p:ext uri="{C676402C-5697-4E1C-873F-D02D1690AC5C}">
        <p15:threadingInfo xmlns:p15="http://schemas.microsoft.com/office/powerpoint/2012/main" timeZoneBias="-540"/>
      </p:ext>
    </p:extLst>
  </p:cm>
  <p:cm authorId="1" dt="2022-08-04T15:01:02.900" idx="31">
    <p:pos x="0" y="1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4:37:26.530" idx="17">
    <p:pos x="10" y="10"/>
    <p:text>계단화 현상이 두드러지도록 얇은 면적으로 드로잉을 하였습니다. 가장 왼쪽이 기존의 vector prediction을 적용한 것이고, 그 옆쪽으로 dataset 저장 거리를 각각 10, 25, 100으로 설정한 결과입니다.
결과적으로는 저장 거리가 100일 경우에 가장 큰 지터 개선 효과가 나타났습니다.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577D-1301-470B-98F6-DB4A5A9D700F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F871-597B-4213-8E51-041402656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/>
              <a:t>Touch SW</a:t>
            </a:r>
            <a:r>
              <a:rPr lang="ko-KR" altLang="en-US" dirty="0"/>
              <a:t>팀 알고리즘 파트 이헌 인턴이라고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저는 이번 프로젝트에서 </a:t>
            </a:r>
            <a:r>
              <a:rPr lang="en-US" altLang="ko-KR" dirty="0"/>
              <a:t>drawing</a:t>
            </a:r>
            <a:r>
              <a:rPr lang="ko-KR" altLang="en-US" dirty="0"/>
              <a:t>시 발생하는 </a:t>
            </a:r>
            <a:r>
              <a:rPr lang="en-US" altLang="ko-KR" dirty="0"/>
              <a:t>drawing </a:t>
            </a:r>
            <a:r>
              <a:rPr lang="ko-KR" altLang="en-US" dirty="0" err="1"/>
              <a:t>지터를</a:t>
            </a:r>
            <a:r>
              <a:rPr lang="ko-KR" altLang="en-US" dirty="0"/>
              <a:t> 개선하기 위해 </a:t>
            </a:r>
            <a:r>
              <a:rPr lang="en-US" altLang="ko-KR" dirty="0"/>
              <a:t>RANSAC </a:t>
            </a:r>
            <a:r>
              <a:rPr lang="ko-KR" altLang="en-US" dirty="0"/>
              <a:t>알고리즘에 기반한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Drawing </a:t>
            </a:r>
            <a:r>
              <a:rPr lang="en-US" altLang="ko-KR" dirty="0"/>
              <a:t>Jitter </a:t>
            </a:r>
            <a:r>
              <a:rPr lang="ko-KR" altLang="en-US" dirty="0"/>
              <a:t>개선이라는 주제로 프로제트 발표 시작하도록 하겠습니다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2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프로젝트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0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앞 부분에서 프로젝트 선정 배경에 대해 말씀드리고</a:t>
            </a:r>
            <a:r>
              <a:rPr lang="en-US" altLang="ko-KR" dirty="0"/>
              <a:t>, </a:t>
            </a:r>
            <a:r>
              <a:rPr lang="ko-KR" altLang="en-US" dirty="0"/>
              <a:t>다음으로</a:t>
            </a:r>
            <a:r>
              <a:rPr lang="en-US" altLang="ko-KR" dirty="0"/>
              <a:t> </a:t>
            </a:r>
            <a:r>
              <a:rPr lang="ko-KR" altLang="en-US" dirty="0"/>
              <a:t>기존에 적용 되어있는 이론과 새롭게 적용할 이론에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다음으로는 </a:t>
            </a:r>
            <a:r>
              <a:rPr lang="en-US" altLang="ko-KR" dirty="0"/>
              <a:t>RANSAC </a:t>
            </a:r>
            <a:r>
              <a:rPr lang="ko-KR" altLang="en-US" dirty="0"/>
              <a:t>알고리즘을 어떤 식으로 프로젝트에 적용시켰는지 연구방법을 설명 드리고</a:t>
            </a:r>
            <a:r>
              <a:rPr lang="en-US" altLang="ko-KR" dirty="0"/>
              <a:t>,</a:t>
            </a:r>
            <a:r>
              <a:rPr lang="ko-KR" altLang="en-US" dirty="0"/>
              <a:t> 마지막으로 결과 보여드리며 프로젝트 발표 마무리하도록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선정 배경을 말씀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스크린 터치로 입력 받은 원본 좌표를 그래도 사용하여 </a:t>
            </a:r>
            <a:r>
              <a:rPr lang="en-US" altLang="ko-KR" dirty="0"/>
              <a:t>Drawing</a:t>
            </a:r>
            <a:r>
              <a:rPr lang="ko-KR" altLang="en-US" dirty="0"/>
              <a:t>을 구현하면 왼쪽 사진과 같이 </a:t>
            </a:r>
            <a:r>
              <a:rPr lang="en-US" altLang="ko-KR" dirty="0"/>
              <a:t>Drawing </a:t>
            </a:r>
            <a:r>
              <a:rPr lang="ko-KR" altLang="en-US" dirty="0" err="1"/>
              <a:t>지터가</a:t>
            </a:r>
            <a:r>
              <a:rPr lang="ko-KR" altLang="en-US" dirty="0"/>
              <a:t> 많이 발생한 그래프가 출력되게 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Drawing Jitter</a:t>
            </a:r>
            <a:r>
              <a:rPr lang="ko-KR" altLang="en-US" dirty="0"/>
              <a:t>란 직선이 곧지 않고 구불구불하게 출력되는 것을 의미합니다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더욱 부드러운 터치를 제공하기 위해서는 오른쪽 파란색 그래프와 같이 </a:t>
            </a:r>
            <a:r>
              <a:rPr lang="en-US" altLang="ko-KR" dirty="0"/>
              <a:t>Drawing Jitter</a:t>
            </a:r>
            <a:r>
              <a:rPr lang="ko-KR" altLang="en-US" dirty="0"/>
              <a:t>를 최대한 줄여주어야 하는데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현재 이 </a:t>
            </a:r>
            <a:r>
              <a:rPr lang="en-US" altLang="ko-KR" dirty="0"/>
              <a:t>drawing </a:t>
            </a:r>
            <a:r>
              <a:rPr lang="ko-KR" altLang="en-US" dirty="0" err="1"/>
              <a:t>지터를</a:t>
            </a:r>
            <a:r>
              <a:rPr lang="ko-KR" altLang="en-US" dirty="0"/>
              <a:t> </a:t>
            </a:r>
            <a:r>
              <a:rPr lang="ko-KR" altLang="en-US" dirty="0" err="1"/>
              <a:t>줄여주기</a:t>
            </a:r>
            <a:r>
              <a:rPr lang="ko-KR" altLang="en-US" dirty="0"/>
              <a:t> 위해서 </a:t>
            </a:r>
            <a:r>
              <a:rPr lang="en-US" altLang="ko-KR" dirty="0"/>
              <a:t>vector prediction</a:t>
            </a:r>
            <a:r>
              <a:rPr lang="ko-KR" altLang="en-US" dirty="0"/>
              <a:t>과 </a:t>
            </a:r>
            <a:r>
              <a:rPr lang="en-US" altLang="ko-KR" dirty="0"/>
              <a:t>smoothing</a:t>
            </a:r>
            <a:r>
              <a:rPr lang="ko-KR" altLang="en-US" dirty="0"/>
              <a:t>이라는 과정을 거치게 됩니다</a:t>
            </a:r>
            <a:r>
              <a:rPr lang="en-US" altLang="ko-KR" dirty="0"/>
              <a:t>. </a:t>
            </a:r>
            <a:r>
              <a:rPr lang="ko-KR" altLang="en-US" dirty="0"/>
              <a:t>이중 </a:t>
            </a:r>
            <a:r>
              <a:rPr lang="en-US" altLang="ko-KR" dirty="0"/>
              <a:t>vector prediction</a:t>
            </a:r>
            <a:r>
              <a:rPr lang="ko-KR" altLang="en-US" dirty="0"/>
              <a:t>에서 예측된 벡터의 정확도가 높을수록 </a:t>
            </a:r>
            <a:r>
              <a:rPr lang="en-US" altLang="ko-KR" dirty="0"/>
              <a:t>Drawing </a:t>
            </a:r>
            <a:r>
              <a:rPr lang="ko-KR" altLang="en-US" dirty="0" err="1"/>
              <a:t>지터를</a:t>
            </a:r>
            <a:r>
              <a:rPr lang="ko-KR" altLang="en-US" dirty="0"/>
              <a:t> 크게 줄일 수 있기 때문에</a:t>
            </a:r>
            <a:r>
              <a:rPr lang="en-US" altLang="ko-KR" dirty="0"/>
              <a:t>, </a:t>
            </a:r>
            <a:r>
              <a:rPr lang="ko-KR" altLang="en-US" dirty="0"/>
              <a:t>이번 프로젝트에서는 예측 벡터를 기존의 방식보다 좀 더 정확하게 찾아서 결과적으로</a:t>
            </a:r>
            <a:r>
              <a:rPr lang="en-US" altLang="ko-KR" dirty="0"/>
              <a:t> Drawing </a:t>
            </a:r>
            <a:r>
              <a:rPr lang="ko-KR" altLang="en-US" dirty="0" err="1"/>
              <a:t>지터를</a:t>
            </a:r>
            <a:r>
              <a:rPr lang="ko-KR" altLang="en-US" dirty="0"/>
              <a:t> 개선하여 좀 더 </a:t>
            </a:r>
            <a:r>
              <a:rPr lang="en-US" altLang="ko-KR" dirty="0"/>
              <a:t>linearity</a:t>
            </a:r>
            <a:r>
              <a:rPr lang="ko-KR" altLang="en-US" dirty="0"/>
              <a:t>한 </a:t>
            </a:r>
            <a:r>
              <a:rPr lang="en-US" altLang="ko-KR" dirty="0"/>
              <a:t>Drawing</a:t>
            </a:r>
            <a:r>
              <a:rPr lang="ko-KR" altLang="en-US" dirty="0"/>
              <a:t>이 가능하도록 하는 것을 프로젝트 목표로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7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</a:t>
            </a:r>
            <a:r>
              <a:rPr lang="en-US" altLang="ko-KR" dirty="0"/>
              <a:t> </a:t>
            </a:r>
            <a:r>
              <a:rPr lang="ko-KR" altLang="en-US" dirty="0"/>
              <a:t>우선 기존의 </a:t>
            </a:r>
            <a:r>
              <a:rPr lang="en-US" altLang="ko-KR" dirty="0"/>
              <a:t>vector</a:t>
            </a:r>
            <a:r>
              <a:rPr lang="ko-KR" altLang="en-US" dirty="0"/>
              <a:t>를 예측하는 방식과 새롭게 </a:t>
            </a:r>
            <a:r>
              <a:rPr lang="en-US" altLang="ko-KR" dirty="0"/>
              <a:t>vector</a:t>
            </a:r>
            <a:r>
              <a:rPr lang="ko-KR" altLang="en-US" dirty="0"/>
              <a:t>를 예측할 방식을 비교하여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</a:t>
            </a:r>
            <a:r>
              <a:rPr lang="ko-KR" altLang="en-US" dirty="0" err="1"/>
              <a:t>사진에서처럼</a:t>
            </a:r>
            <a:r>
              <a:rPr lang="ko-KR" altLang="en-US" dirty="0"/>
              <a:t> 기존에 예측 벡터를 구하는 방식은 단순히 과거 좌표를 연결하는 방식을 사용했습니다</a:t>
            </a:r>
            <a:r>
              <a:rPr lang="en-US" altLang="ko-KR" dirty="0"/>
              <a:t>.</a:t>
            </a:r>
            <a:r>
              <a:rPr lang="ko-KR" altLang="en-US" dirty="0"/>
              <a:t> 이렇게 되면 </a:t>
            </a:r>
            <a:r>
              <a:rPr lang="en-US" altLang="ko-KR" dirty="0"/>
              <a:t>noise</a:t>
            </a:r>
            <a:r>
              <a:rPr lang="ko-KR" altLang="en-US" dirty="0"/>
              <a:t>가 큰 데이터가 발생하는 순간 예측 벡터의 정확도가 많이 떨어지는 문제가 발생하게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RANSAC </a:t>
            </a:r>
            <a:r>
              <a:rPr lang="ko-KR" altLang="en-US" dirty="0"/>
              <a:t>알고리즘을 이용하면 저장된 과거의 좌표들을 가지고 여러 벡터를 구하고 이 벡터들 중에서 가장 정확한 벡터를 반환하기 때문에 </a:t>
            </a:r>
            <a:r>
              <a:rPr lang="en-US" altLang="ko-KR" dirty="0"/>
              <a:t>noise</a:t>
            </a:r>
            <a:r>
              <a:rPr lang="ko-KR" altLang="en-US" dirty="0"/>
              <a:t>가 발생해도 기존의 방식보다 정확하게 벡터를 예측할 수 있다는 장점이 있습니다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RANSAC </a:t>
            </a:r>
            <a:r>
              <a:rPr lang="ko-KR" altLang="en-US" dirty="0"/>
              <a:t>알고리즘을 통해 기존보다 정확한 예측 벡터를 성공적으로 구해내게 된다면 결과적으로는 </a:t>
            </a:r>
            <a:r>
              <a:rPr lang="en-US" altLang="ko-KR" dirty="0"/>
              <a:t>Drawing Jitter</a:t>
            </a:r>
            <a:r>
              <a:rPr lang="ko-KR" altLang="en-US" dirty="0"/>
              <a:t>를 줄일 수가 있게 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2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프로젝트 내에서 </a:t>
            </a:r>
            <a:r>
              <a:rPr lang="en-US" altLang="ko-KR" dirty="0"/>
              <a:t>RANSAC </a:t>
            </a:r>
            <a:r>
              <a:rPr lang="ko-KR" altLang="en-US" dirty="0"/>
              <a:t>알고리즘이 어떤 식으로 동작하는지 좀 더 자세하게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RANSAC </a:t>
            </a:r>
            <a:r>
              <a:rPr lang="ko-KR" altLang="en-US" dirty="0"/>
              <a:t>알고리즘은 우선 </a:t>
            </a:r>
            <a:r>
              <a:rPr lang="en-US" altLang="ko-KR" dirty="0"/>
              <a:t>DATASET</a:t>
            </a:r>
            <a:r>
              <a:rPr lang="ko-KR" altLang="en-US" dirty="0"/>
              <a:t>에 새롭게 과거 좌표가 저장되는 순간 실행되는데</a:t>
            </a:r>
            <a:r>
              <a:rPr lang="en-US" altLang="ko-KR" dirty="0"/>
              <a:t>, </a:t>
            </a:r>
            <a:r>
              <a:rPr lang="ko-KR" altLang="en-US" dirty="0"/>
              <a:t>화면에서는 현재 </a:t>
            </a:r>
            <a:r>
              <a:rPr lang="en-US" altLang="ko-KR" dirty="0"/>
              <a:t>10</a:t>
            </a:r>
            <a:r>
              <a:rPr lang="ko-KR" altLang="en-US" dirty="0"/>
              <a:t>개의 과거 좌표가 </a:t>
            </a:r>
            <a:r>
              <a:rPr lang="en-US" altLang="ko-KR" dirty="0"/>
              <a:t>dataset</a:t>
            </a:r>
            <a:r>
              <a:rPr lang="ko-KR" altLang="en-US" dirty="0"/>
              <a:t>에 저장되어 있는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동작 방식은 다음과 같습니다</a:t>
            </a:r>
            <a:r>
              <a:rPr lang="en-US" altLang="ko-KR" dirty="0"/>
              <a:t>. </a:t>
            </a:r>
            <a:r>
              <a:rPr lang="ko-KR" altLang="en-US" dirty="0"/>
              <a:t>저장된 좌표들 중에서 임의의 두 점을 선택해 벡터를 생성하고</a:t>
            </a:r>
            <a:r>
              <a:rPr lang="en-US" altLang="ko-KR" dirty="0"/>
              <a:t>, </a:t>
            </a:r>
            <a:r>
              <a:rPr lang="ko-KR" altLang="en-US" dirty="0"/>
              <a:t>설정해둔 </a:t>
            </a:r>
            <a:r>
              <a:rPr lang="en-US" altLang="ko-KR" dirty="0"/>
              <a:t>threshold </a:t>
            </a:r>
            <a:r>
              <a:rPr lang="ko-KR" altLang="en-US" dirty="0"/>
              <a:t>값 안에 있는 좌표들을 </a:t>
            </a:r>
            <a:r>
              <a:rPr lang="en-US" altLang="ko-KR" dirty="0"/>
              <a:t>inlier, </a:t>
            </a:r>
            <a:r>
              <a:rPr lang="ko-KR" altLang="en-US" dirty="0"/>
              <a:t>바깥에 있는 좌표들을 </a:t>
            </a:r>
            <a:r>
              <a:rPr lang="en-US" altLang="ko-KR" dirty="0"/>
              <a:t>outlier </a:t>
            </a:r>
            <a:r>
              <a:rPr lang="ko-KR" altLang="en-US" dirty="0"/>
              <a:t>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화면에 예시로 나와있는 벡터의 경우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inlier</a:t>
            </a:r>
            <a:r>
              <a:rPr lang="ko-KR" altLang="en-US" dirty="0"/>
              <a:t>를 가지게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임의의 두 점을 새롭게 설정하고 방금 말씀드린 과정을 반복하여 </a:t>
            </a:r>
            <a:r>
              <a:rPr lang="en-US" altLang="ko-KR" dirty="0"/>
              <a:t>inlier</a:t>
            </a:r>
            <a:r>
              <a:rPr lang="ko-KR" altLang="en-US" dirty="0"/>
              <a:t>의 수를 구합니다</a:t>
            </a:r>
            <a:r>
              <a:rPr lang="en-US" altLang="ko-KR" dirty="0"/>
              <a:t>. </a:t>
            </a:r>
            <a:r>
              <a:rPr lang="ko-KR" altLang="en-US" dirty="0"/>
              <a:t>이 벡터의 경우는 총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inlier</a:t>
            </a:r>
            <a:r>
              <a:rPr lang="ko-KR" altLang="en-US" dirty="0"/>
              <a:t>를 가지게 됩니다</a:t>
            </a:r>
            <a:r>
              <a:rPr lang="en-US" altLang="ko-KR" dirty="0"/>
              <a:t>. </a:t>
            </a:r>
            <a:r>
              <a:rPr lang="ko-KR" altLang="en-US" dirty="0"/>
              <a:t>이렇게 여러 벡터에 대해서 </a:t>
            </a:r>
            <a:r>
              <a:rPr lang="en-US" altLang="ko-KR" dirty="0"/>
              <a:t>inlier </a:t>
            </a:r>
            <a:r>
              <a:rPr lang="ko-KR" altLang="en-US" dirty="0"/>
              <a:t>수를 구한다음 가장 많은 </a:t>
            </a:r>
            <a:r>
              <a:rPr lang="en-US" altLang="ko-KR" dirty="0"/>
              <a:t>inlier</a:t>
            </a:r>
            <a:r>
              <a:rPr lang="ko-KR" altLang="en-US" dirty="0"/>
              <a:t>를 가지는 벡터를 반환하게 됩니다</a:t>
            </a:r>
            <a:r>
              <a:rPr lang="en-US" altLang="ko-KR" dirty="0"/>
              <a:t>. </a:t>
            </a:r>
            <a:r>
              <a:rPr lang="ko-KR" altLang="en-US" dirty="0"/>
              <a:t>그 이유는 가장 많은 </a:t>
            </a:r>
            <a:r>
              <a:rPr lang="en-US" altLang="ko-KR" dirty="0"/>
              <a:t>inlier</a:t>
            </a:r>
            <a:r>
              <a:rPr lang="ko-KR" altLang="en-US" dirty="0"/>
              <a:t>를 포함한 벡터가 가장 정확한 예측 벡터일 가능성이 크기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알고리즘은 </a:t>
            </a:r>
            <a:r>
              <a:rPr lang="en-US" altLang="ko-KR" dirty="0"/>
              <a:t>inlier</a:t>
            </a:r>
            <a:r>
              <a:rPr lang="ko-KR" altLang="en-US" dirty="0"/>
              <a:t>의 수를 가지고 정확도를 측정하기 때문에 </a:t>
            </a:r>
            <a:r>
              <a:rPr lang="en-US" altLang="ko-KR" dirty="0"/>
              <a:t>dataset</a:t>
            </a:r>
            <a:r>
              <a:rPr lang="ko-KR" altLang="en-US" dirty="0"/>
              <a:t>의 크기가 클 수록 정확한 결과를 도출할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펌웨어의 특성상 자원이 한정적이기 때문에 </a:t>
            </a:r>
            <a:r>
              <a:rPr lang="en-US" altLang="ko-KR" dirty="0"/>
              <a:t>dataset</a:t>
            </a:r>
            <a:r>
              <a:rPr lang="ko-KR" altLang="en-US" dirty="0"/>
              <a:t> 크기를 기껏해야 </a:t>
            </a:r>
            <a:r>
              <a:rPr lang="en-US" altLang="ko-KR" dirty="0"/>
              <a:t>10, 20</a:t>
            </a:r>
            <a:r>
              <a:rPr lang="ko-KR" altLang="en-US" dirty="0"/>
              <a:t>정도로 크게 설정할 수 없었으므로 같은 </a:t>
            </a:r>
            <a:r>
              <a:rPr lang="en-US" altLang="ko-KR" dirty="0"/>
              <a:t>Inlier </a:t>
            </a:r>
            <a:r>
              <a:rPr lang="ko-KR" altLang="en-US" dirty="0"/>
              <a:t>수를 가지는 벡터들이 많이 존재했습니다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같은 </a:t>
            </a:r>
            <a:r>
              <a:rPr lang="en-US" altLang="ko-KR" dirty="0"/>
              <a:t>Inlier </a:t>
            </a:r>
            <a:r>
              <a:rPr lang="ko-KR" altLang="en-US" dirty="0"/>
              <a:t>수를 가지는 벡터들 중에서도 가장 정확한 벡터를 찾기 위해서 저는 </a:t>
            </a:r>
            <a:r>
              <a:rPr lang="en-US" altLang="ko-KR" dirty="0"/>
              <a:t>2</a:t>
            </a:r>
            <a:r>
              <a:rPr lang="ko-KR" altLang="en-US" dirty="0"/>
              <a:t>차적으로 비교해 주는 과정을 새롭게 추가하였습니다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방법은 다음과 같습니다</a:t>
            </a:r>
            <a:r>
              <a:rPr lang="en-US" altLang="ko-KR" dirty="0"/>
              <a:t>. </a:t>
            </a:r>
            <a:r>
              <a:rPr lang="ko-KR" altLang="en-US" dirty="0"/>
              <a:t>화면에 자료처럼 각각 </a:t>
            </a:r>
            <a:r>
              <a:rPr lang="en-US" altLang="ko-KR" dirty="0"/>
              <a:t>3</a:t>
            </a:r>
            <a:r>
              <a:rPr lang="ko-KR" altLang="en-US" dirty="0"/>
              <a:t>개씩 같은 </a:t>
            </a:r>
            <a:r>
              <a:rPr lang="en-US" altLang="ko-KR" dirty="0"/>
              <a:t>Inlier </a:t>
            </a:r>
            <a:r>
              <a:rPr lang="ko-KR" altLang="en-US" dirty="0"/>
              <a:t>수를 같는 경우가 있다고 한다면</a:t>
            </a:r>
            <a:r>
              <a:rPr lang="en-US" altLang="ko-KR" dirty="0"/>
              <a:t>, </a:t>
            </a:r>
            <a:r>
              <a:rPr lang="ko-KR" altLang="en-US" dirty="0"/>
              <a:t>각각의 경우에서 직선과 </a:t>
            </a:r>
            <a:r>
              <a:rPr lang="en-US" altLang="ko-KR" dirty="0"/>
              <a:t>Inlier</a:t>
            </a:r>
            <a:r>
              <a:rPr lang="ko-KR" altLang="en-US" dirty="0"/>
              <a:t> 간 거리의 총합을 계산합니다</a:t>
            </a:r>
            <a:r>
              <a:rPr lang="en-US" altLang="ko-KR" dirty="0"/>
              <a:t>. </a:t>
            </a:r>
            <a:r>
              <a:rPr lang="ko-KR" altLang="en-US" dirty="0"/>
              <a:t>왼쪽은 총합이 </a:t>
            </a:r>
            <a:r>
              <a:rPr lang="en-US" altLang="ko-KR" dirty="0"/>
              <a:t>7, </a:t>
            </a:r>
            <a:r>
              <a:rPr lang="ko-KR" altLang="en-US" dirty="0"/>
              <a:t>오른쪽은 총 합이 </a:t>
            </a:r>
            <a:r>
              <a:rPr lang="en-US" altLang="ko-KR" dirty="0"/>
              <a:t>12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그리고 그 합이 가장 최소인 벡터 다음 예시에서는 왼쪽 벡터가 선택되게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해서 같은 </a:t>
            </a:r>
            <a:r>
              <a:rPr lang="en-US" altLang="ko-KR" dirty="0"/>
              <a:t>Inlier </a:t>
            </a:r>
            <a:r>
              <a:rPr lang="ko-KR" altLang="en-US" dirty="0"/>
              <a:t>수를 가지는 벡터들 사이에서도 정확한 예측 벡터를 도출해 낼 수가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dataset</a:t>
            </a:r>
            <a:r>
              <a:rPr lang="ko-KR" altLang="en-US" dirty="0"/>
              <a:t>에 과거 좌표를 저장한 방법에 대해서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처음에는 터치 데이터가 들어올 때 마다</a:t>
            </a:r>
            <a:r>
              <a:rPr lang="en-US" altLang="ko-KR" dirty="0"/>
              <a:t>, 60hz</a:t>
            </a:r>
            <a:r>
              <a:rPr lang="ko-KR" altLang="en-US" dirty="0"/>
              <a:t>기준 </a:t>
            </a:r>
            <a:r>
              <a:rPr lang="en-US" altLang="ko-KR" dirty="0"/>
              <a:t>16ms</a:t>
            </a:r>
            <a:r>
              <a:rPr lang="ko-KR" altLang="en-US" dirty="0"/>
              <a:t>마다 </a:t>
            </a:r>
            <a:r>
              <a:rPr lang="en-US" altLang="ko-KR" dirty="0"/>
              <a:t>dataset</a:t>
            </a:r>
            <a:r>
              <a:rPr lang="ko-KR" altLang="en-US" dirty="0"/>
              <a:t>에 과거 좌표를 저장하였습니다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방법은 빠른 드로잉에서는 문제가 없었지만</a:t>
            </a:r>
            <a:r>
              <a:rPr lang="en-US" altLang="ko-KR" dirty="0"/>
              <a:t>, </a:t>
            </a:r>
            <a:r>
              <a:rPr lang="ko-KR" altLang="en-US" dirty="0"/>
              <a:t>드로잉을 천천히 해서 과거 좌표들이 밀집되게 되면 예측 벡터의 정확도가 많이 떨어지게 된다는 문제가 발생했습니다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ten touch</a:t>
            </a:r>
            <a:r>
              <a:rPr lang="ko-KR" altLang="en-US" dirty="0"/>
              <a:t>에 적용했을 때 </a:t>
            </a:r>
            <a:r>
              <a:rPr lang="en-US" altLang="ko-KR" dirty="0"/>
              <a:t>16ms</a:t>
            </a:r>
            <a:r>
              <a:rPr lang="ko-KR" altLang="en-US" dirty="0"/>
              <a:t>마다 </a:t>
            </a:r>
            <a:r>
              <a:rPr lang="en-US" altLang="ko-KR" dirty="0"/>
              <a:t>RANSAC </a:t>
            </a:r>
            <a:r>
              <a:rPr lang="ko-KR" altLang="en-US" dirty="0"/>
              <a:t>알고리즘이 실행된다면 수행 시간을 많이 잡아먹을 수도 있다는 문제가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문제를 해결하기 위해서 과거 좌표가 입력될 때마다 </a:t>
            </a:r>
            <a:r>
              <a:rPr lang="en-US" altLang="ko-KR" dirty="0"/>
              <a:t>dataset</a:t>
            </a:r>
            <a:r>
              <a:rPr lang="ko-KR" altLang="en-US" dirty="0"/>
              <a:t>에 추가해 주는 것이 아니라 빨간색 좌표처럼 일정 거리 이상의 과거 좌표가 입력되었을 때만 </a:t>
            </a:r>
            <a:r>
              <a:rPr lang="en-US" altLang="ko-KR" dirty="0"/>
              <a:t>dataset</a:t>
            </a:r>
            <a:r>
              <a:rPr lang="ko-KR" altLang="en-US" dirty="0"/>
              <a:t>에 추가해 주는 방법을 통해서 문제를 해결할 수 있었습니다</a:t>
            </a:r>
            <a:r>
              <a:rPr lang="en-US" altLang="ko-KR" dirty="0"/>
              <a:t>. </a:t>
            </a:r>
            <a:r>
              <a:rPr lang="ko-KR" altLang="en-US" dirty="0"/>
              <a:t>결과적으로 좌표가 밀집된 곳에서도 예측 벡터의 정확도를 향상시킬 수 있었고 </a:t>
            </a:r>
            <a:r>
              <a:rPr lang="en-US" altLang="ko-KR" dirty="0"/>
              <a:t>RANSAC </a:t>
            </a:r>
            <a:r>
              <a:rPr lang="ko-KR" altLang="en-US" dirty="0"/>
              <a:t>알고리즘의 호출 빈도가 줄기 때문에 알고리즘 수행 시간도 줄여줄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2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알고리즘이 직선인 경우에 정확한 예측 벡터를 구할 수 있지만</a:t>
            </a:r>
            <a:r>
              <a:rPr lang="en-US" altLang="ko-KR" dirty="0"/>
              <a:t>,</a:t>
            </a:r>
            <a:r>
              <a:rPr lang="ko-KR" altLang="en-US" dirty="0"/>
              <a:t> 곡선의 경우에서는 오히려 기존의 방식보다 성능이 떨어지는 현상이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입력을 가지고 예측 벡터를 구하는 방식만 다르게 하여 출력한 결과입니다</a:t>
            </a:r>
            <a:r>
              <a:rPr lang="en-US" altLang="ko-KR" dirty="0"/>
              <a:t>. Previous</a:t>
            </a:r>
            <a:r>
              <a:rPr lang="ko-KR" altLang="en-US" dirty="0"/>
              <a:t>가 기존의 방식으로 예측 벡터를 구한 것이고 </a:t>
            </a:r>
            <a:r>
              <a:rPr lang="en-US" altLang="ko-KR" dirty="0"/>
              <a:t>RANSAC</a:t>
            </a:r>
            <a:r>
              <a:rPr lang="ko-KR" altLang="en-US" dirty="0"/>
              <a:t>이 새로운 방법으로 예측 벡터를 구해 출력한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문제를 해결하기 위해서는 우선 직선일 때와 곡선일 때의 상황을 구분해서 직선일 때에는 </a:t>
            </a:r>
            <a:r>
              <a:rPr lang="en-US" altLang="ko-KR" dirty="0"/>
              <a:t>RANSAC </a:t>
            </a:r>
            <a:r>
              <a:rPr lang="ko-KR" altLang="en-US" dirty="0"/>
              <a:t>알고리즘의 비중을 늘리고 곡선일 때에는 </a:t>
            </a:r>
            <a:r>
              <a:rPr lang="en-US" altLang="ko-KR" dirty="0"/>
              <a:t>RANSAC </a:t>
            </a:r>
            <a:r>
              <a:rPr lang="ko-KR" altLang="en-US" dirty="0"/>
              <a:t>알고리즘의 비중을 낮춰 주어야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직선과 곡선 상황을 구분하기 위해 </a:t>
            </a:r>
            <a:r>
              <a:rPr lang="en-US" altLang="ko-KR" dirty="0"/>
              <a:t>Inlier</a:t>
            </a:r>
            <a:r>
              <a:rPr lang="ko-KR" altLang="en-US" dirty="0"/>
              <a:t>의 평균 크기를 이용하였는데</a:t>
            </a:r>
            <a:r>
              <a:rPr lang="en-US" altLang="ko-KR" dirty="0"/>
              <a:t>, </a:t>
            </a:r>
            <a:r>
              <a:rPr lang="ko-KR" altLang="en-US" dirty="0"/>
              <a:t>직선일 때에는 </a:t>
            </a:r>
            <a:r>
              <a:rPr lang="en-US" altLang="ko-KR" dirty="0"/>
              <a:t>Inlier</a:t>
            </a:r>
            <a:r>
              <a:rPr lang="ko-KR" altLang="en-US" dirty="0"/>
              <a:t>의 평균 크기가 대략 </a:t>
            </a:r>
            <a:r>
              <a:rPr lang="en-US" altLang="ko-KR" dirty="0"/>
              <a:t>9~10 </a:t>
            </a:r>
            <a:r>
              <a:rPr lang="ko-KR" altLang="en-US" dirty="0"/>
              <a:t>정도가 나왔고</a:t>
            </a:r>
            <a:r>
              <a:rPr lang="en-US" altLang="ko-KR" dirty="0"/>
              <a:t>, </a:t>
            </a:r>
            <a:r>
              <a:rPr lang="ko-KR" altLang="en-US" dirty="0"/>
              <a:t>곡선일 경우에는 그보다 낮은 평균치가 나와서 </a:t>
            </a:r>
            <a:r>
              <a:rPr lang="en-US" altLang="ko-KR" dirty="0"/>
              <a:t>Inlier</a:t>
            </a:r>
            <a:r>
              <a:rPr lang="ko-KR" altLang="en-US" dirty="0"/>
              <a:t>의 평균 크기가 낮을수록 </a:t>
            </a:r>
            <a:r>
              <a:rPr lang="en-US" altLang="ko-KR" dirty="0"/>
              <a:t>RANSAC </a:t>
            </a:r>
            <a:r>
              <a:rPr lang="ko-KR" altLang="en-US" dirty="0"/>
              <a:t>알고리즘의 비중을 낮추어 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결과 오른쪽 그림과 같이 곡선의 경우에서 새롭게 발생했던 </a:t>
            </a:r>
            <a:r>
              <a:rPr lang="ko-KR" altLang="en-US" dirty="0" err="1"/>
              <a:t>지터를</a:t>
            </a:r>
            <a:r>
              <a:rPr lang="ko-KR" altLang="en-US" dirty="0"/>
              <a:t> 줄일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7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RANSAC </a:t>
            </a:r>
            <a:r>
              <a:rPr lang="ko-KR" altLang="en-US" dirty="0"/>
              <a:t>알고리즘을 적용하여 </a:t>
            </a:r>
            <a:r>
              <a:rPr lang="en-US" altLang="ko-KR" dirty="0"/>
              <a:t>drawing </a:t>
            </a:r>
            <a:r>
              <a:rPr lang="ko-KR" altLang="en-US" dirty="0"/>
              <a:t>했을 때의 결과를 보여드리며 발표 마무리하도록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경우에 대해서 </a:t>
            </a:r>
            <a:r>
              <a:rPr lang="en-US" altLang="ko-KR" dirty="0"/>
              <a:t>drawing</a:t>
            </a:r>
            <a:r>
              <a:rPr lang="ko-KR" altLang="en-US" dirty="0"/>
              <a:t>을 해 보았는데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먼저 가장 왼쪽 그림처럼 스크린과 손가락이 닿는 면적을 얇게 해서 계단화 현상이 나타났을 때의 출력입니다</a:t>
            </a:r>
            <a:r>
              <a:rPr lang="en-US" altLang="ko-KR" dirty="0"/>
              <a:t>. </a:t>
            </a:r>
            <a:r>
              <a:rPr lang="ko-KR" altLang="en-US" dirty="0"/>
              <a:t>구불구불하게 나타난 </a:t>
            </a:r>
            <a:r>
              <a:rPr lang="en-US" altLang="ko-KR" dirty="0"/>
              <a:t>drawing </a:t>
            </a:r>
            <a:r>
              <a:rPr lang="ko-KR" altLang="en-US" dirty="0" err="1"/>
              <a:t>지터가</a:t>
            </a:r>
            <a:r>
              <a:rPr lang="ko-KR" altLang="en-US" dirty="0"/>
              <a:t> 많이 감소한 것을 확인할 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/>
              <a:t>drawing </a:t>
            </a:r>
            <a:r>
              <a:rPr lang="ko-KR" altLang="en-US" dirty="0"/>
              <a:t>중간에 멈췄다가 다시 </a:t>
            </a:r>
            <a:r>
              <a:rPr lang="en-US" altLang="ko-KR" dirty="0"/>
              <a:t>drawing </a:t>
            </a:r>
            <a:r>
              <a:rPr lang="ko-KR" altLang="en-US" dirty="0"/>
              <a:t>하는 경우입니다</a:t>
            </a:r>
            <a:r>
              <a:rPr lang="en-US" altLang="ko-KR" dirty="0"/>
              <a:t>. </a:t>
            </a:r>
            <a:r>
              <a:rPr lang="ko-KR" altLang="en-US" dirty="0"/>
              <a:t>빨간색 동그라미 부분이 </a:t>
            </a:r>
            <a:r>
              <a:rPr lang="en-US" altLang="ko-KR" dirty="0"/>
              <a:t>drawing</a:t>
            </a:r>
            <a:r>
              <a:rPr lang="ko-KR" altLang="en-US" dirty="0"/>
              <a:t>을 멈춘 부분인데 기존의 방식은 이 부분에서 크 </a:t>
            </a:r>
            <a:r>
              <a:rPr lang="en-US" altLang="ko-KR" dirty="0"/>
              <a:t>drawing </a:t>
            </a:r>
            <a:r>
              <a:rPr lang="ko-KR" altLang="en-US" dirty="0" err="1"/>
              <a:t>지터가</a:t>
            </a:r>
            <a:r>
              <a:rPr lang="ko-KR" altLang="en-US" dirty="0"/>
              <a:t> 발생했지만 </a:t>
            </a:r>
            <a:r>
              <a:rPr lang="en-US" altLang="ko-KR" dirty="0"/>
              <a:t>RANSAC</a:t>
            </a:r>
            <a:r>
              <a:rPr lang="ko-KR" altLang="en-US" dirty="0"/>
              <a:t>을 이용한 경우에서는 이런 </a:t>
            </a:r>
            <a:r>
              <a:rPr lang="ko-KR" altLang="en-US" dirty="0" err="1"/>
              <a:t>지터가</a:t>
            </a:r>
            <a:r>
              <a:rPr lang="ko-KR" altLang="en-US" dirty="0"/>
              <a:t> 나타나지 않았습니다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천천히 </a:t>
            </a:r>
            <a:r>
              <a:rPr lang="en-US" altLang="ko-KR" dirty="0"/>
              <a:t>drawing </a:t>
            </a:r>
            <a:r>
              <a:rPr lang="ko-KR" altLang="en-US" dirty="0"/>
              <a:t>하였을 경우인데</a:t>
            </a:r>
            <a:r>
              <a:rPr lang="en-US" altLang="ko-KR" dirty="0"/>
              <a:t>, </a:t>
            </a:r>
            <a:r>
              <a:rPr lang="ko-KR" altLang="en-US" dirty="0"/>
              <a:t>기존의 방식은 심하게 </a:t>
            </a:r>
            <a:r>
              <a:rPr lang="en-US" altLang="ko-KR" dirty="0"/>
              <a:t>drawing </a:t>
            </a:r>
            <a:r>
              <a:rPr lang="ko-KR" altLang="en-US" dirty="0" err="1"/>
              <a:t>지터가</a:t>
            </a:r>
            <a:r>
              <a:rPr lang="ko-KR" altLang="en-US" dirty="0"/>
              <a:t> 발생하였지만 </a:t>
            </a:r>
            <a:r>
              <a:rPr lang="en-US" altLang="ko-KR" dirty="0"/>
              <a:t>RANSAC</a:t>
            </a:r>
            <a:r>
              <a:rPr lang="ko-KR" altLang="en-US" dirty="0"/>
              <a:t>을 이용하면 이 부분도 개선된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결과적으로 직선 </a:t>
            </a:r>
            <a:r>
              <a:rPr lang="en-US" altLang="ko-KR" dirty="0"/>
              <a:t>drawing</a:t>
            </a:r>
            <a:r>
              <a:rPr lang="ko-KR" altLang="en-US" dirty="0"/>
              <a:t>을 할 때에 </a:t>
            </a:r>
            <a:r>
              <a:rPr lang="en-US" altLang="ko-KR" dirty="0"/>
              <a:t>RANSAC </a:t>
            </a:r>
            <a:r>
              <a:rPr lang="ko-KR" altLang="en-US" dirty="0"/>
              <a:t>알고리즘을 이용하면 기존의 방식보다 더욱 </a:t>
            </a:r>
            <a:r>
              <a:rPr lang="en-US" altLang="ko-KR" dirty="0"/>
              <a:t>linearity </a:t>
            </a:r>
            <a:r>
              <a:rPr lang="ko-KR" altLang="en-US" dirty="0"/>
              <a:t>한 결과가 나오는 것을 확인할 수가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F871-597B-4213-8E51-0414026560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9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B964-0667-43E2-8212-FFA08A5E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95B14-4AE5-48D3-B3CB-9CDDDAAB7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A4CC7-3822-487D-AF2E-D0DDA6B8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DD70-5A50-4E50-9E75-5AFCB1F82AE2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F8CF9-282E-4B97-A8AF-D7BFA73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EAB65-40DC-4671-AA4C-F0E4A070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3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74DC-B0D5-4C7A-BDFA-325F4F8B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AC3A-9503-4F90-9C46-E69ACC5FD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22E05-A00C-409B-B4BE-FBF757AF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4F78-E55E-4510-85C2-A95141F3959E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3F091-BC44-4F88-BFF7-BDDE0160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321D7-1231-445A-8A32-1D978AC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0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0E05E-0BCD-464C-B3AE-654E94B5D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14945-6745-4EB1-A84F-C6101574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396CA-FB6B-4370-8CE8-DF6E8022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FD41-0373-4013-A566-FF84ADFD0535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80A63-0DFF-4534-8868-6FEC6E9B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AD86D-7503-4149-874A-AB24B1D2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8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6AD5-711B-4571-AB8E-03E0FD8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3BEA6-CF6B-4E79-87EF-140D7B49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B5E91-B844-4BC4-964C-6423B888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C832-04D4-40A2-ADBB-31CC5AA59001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79F7A-12FE-40ED-A3FA-9B6F5500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E817A-CF67-43A2-8FE0-08DCED9E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45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25A1F-81BB-4829-822B-E06CD9E4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2DFA2-9B20-441C-AF62-E81236A2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79A9E-63B3-4FC6-A7BB-511DA17A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649-DBB8-474B-89E2-20A9E9F1B71C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85370-33DB-4203-9530-6721178C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381C-272C-49D3-B433-28BD7095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6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963BD-A09E-49EA-934C-D3528966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E3C79-1060-4F84-9531-6DBE572A7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8DDCD-18FE-4935-90B3-E40F9A6E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57B59-31D9-43D3-9E75-2DFD749E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F2A8-C261-49E6-8FB7-B7844735B0F1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2AAB7-C5B7-450D-B477-CFEF5735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35342-4CEF-4EC3-9579-3B3ABCA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24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84EB7-5185-42C9-BD8D-4DCD5A5E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F1A3-DB27-4746-937B-51F0A9B3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036BE-7792-497D-8599-C3632FF2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7B969C-8DB9-4D25-BC6F-888E4181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66769-861F-4404-A19F-C77127A07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C4171D-A51C-4B97-BFCD-6F548267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194-B875-4877-9B57-CF497D50E9D9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463FD4-34B5-4AAC-9705-B712540F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6F853-E9FA-4375-964D-EE3FD92D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8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980F-FF73-4A71-A149-86C6E44B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B8FC0-0AC2-4620-A38D-603C2EFA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D1F2-ACAB-4C22-A58B-620C426316A7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C60174-4D1D-4DF9-9601-20A8B261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FFDE3-22D4-4C88-9CDA-4A3A8427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35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1419F-6DD4-4255-AC43-1CF63C7E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5F36-EC79-4002-AB46-294922EE5F26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1632EE-4DFF-4C67-92E7-BE96284B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8E77E-7B07-43D2-B981-BFFC847B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7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0BE4-8FB1-4D71-B714-3B522173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EFC19-C954-4D27-854C-C6C1F711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A1D0F-A7FC-4879-BF09-B1E9C00C8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CD154-1863-4D96-BABC-1939DD79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B3E5-828D-4D72-A676-CB6CFF55016E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B9918-6E8D-4060-965F-A9DAC834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829C5-B160-4FA2-B5B2-BACD9F7B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6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D8B0-8B71-45D0-9ADD-D009F170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96706A-78DD-4376-A248-DC20A6CD7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FFAA4-7C5C-4ACE-B9DB-765656DD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17FF2-F12D-4238-833E-BCD7CCB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755-4826-4315-BC87-26480B3BF4CC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13759-CC9A-4F0D-8F31-42EF963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6C1C0-9914-4E1B-9EF8-79DC2A89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2584D-A1E1-4EA1-91FF-BB43CF2B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2C8C8-BB49-4723-9ABB-AF1FD195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39C52-731B-46FC-9BFE-3EA554E69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67B9-CD1E-4912-A548-4F106A5E8D7B}" type="datetime1">
              <a:rPr lang="ko-KR" altLang="en-US" smtClean="0"/>
              <a:t>2022-08-11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6A8A7-6F7B-4955-BB7A-2457CE884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E14BF-6F49-4839-9051-7B9E9312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2B39-BEA5-4B70-ABC9-4609BE115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043CA-F6FE-43F7-A5B3-087FA0D12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RANSAC </a:t>
            </a:r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알고리즘에 기반한 </a:t>
            </a:r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Drawing Jitter</a:t>
            </a:r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C8BB18-5F9A-4A00-9FFA-93F53486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8270" y="4267268"/>
            <a:ext cx="2159427" cy="498907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 헌 인턴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2E8777-CC2D-49E4-8311-E29D915C4E37}"/>
              </a:ext>
            </a:extLst>
          </p:cNvPr>
          <p:cNvSpPr/>
          <p:nvPr/>
        </p:nvSpPr>
        <p:spPr>
          <a:xfrm>
            <a:off x="4594627" y="3810107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SW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DD991E-98F6-4CD4-A0CB-8B75F975C1BF}"/>
              </a:ext>
            </a:extLst>
          </p:cNvPr>
          <p:cNvCxnSpPr>
            <a:cxnSpLocks/>
          </p:cNvCxnSpPr>
          <p:nvPr/>
        </p:nvCxnSpPr>
        <p:spPr>
          <a:xfrm>
            <a:off x="1565627" y="3561918"/>
            <a:ext cx="9081525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8D82FD-7576-4FCC-83FC-81A6438F0430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A24B04-7296-4192-A83A-BBE629E6C774}"/>
              </a:ext>
            </a:extLst>
          </p:cNvPr>
          <p:cNvCxnSpPr>
            <a:cxnSpLocks/>
          </p:cNvCxnSpPr>
          <p:nvPr/>
        </p:nvCxnSpPr>
        <p:spPr>
          <a:xfrm>
            <a:off x="1586475" y="1750437"/>
            <a:ext cx="9081525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9EA372-9F6C-4BFB-8244-116F5FFC2807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E7B0F6-8647-4B4B-B8E2-0CBD573F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0A81D7DB-5DE7-4EFA-8198-9BEBDBD46493}"/>
              </a:ext>
            </a:extLst>
          </p:cNvPr>
          <p:cNvSpPr txBox="1">
            <a:spLocks/>
          </p:cNvSpPr>
          <p:nvPr/>
        </p:nvSpPr>
        <p:spPr>
          <a:xfrm>
            <a:off x="5008269" y="5486183"/>
            <a:ext cx="2159427" cy="49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August 12, 2022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1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6195-3EE8-4FA2-89A6-DED30AB9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218" y="2766218"/>
            <a:ext cx="4284586" cy="1325563"/>
          </a:xfrm>
        </p:spPr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감사합니다</a:t>
            </a:r>
            <a:r>
              <a:rPr lang="en-US" altLang="ko-KR" sz="6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.</a:t>
            </a:r>
            <a:endParaRPr lang="ko-KR" altLang="en-US" sz="6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176177-43C7-4EBF-8A19-D7087DB1FFE2}"/>
              </a:ext>
            </a:extLst>
          </p:cNvPr>
          <p:cNvCxnSpPr>
            <a:cxnSpLocks/>
          </p:cNvCxnSpPr>
          <p:nvPr/>
        </p:nvCxnSpPr>
        <p:spPr>
          <a:xfrm>
            <a:off x="657224" y="6248400"/>
            <a:ext cx="10877550" cy="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9400A5-3F5A-4151-8402-3F37993A4001}"/>
              </a:ext>
            </a:extLst>
          </p:cNvPr>
          <p:cNvSpPr txBox="1"/>
          <p:nvPr/>
        </p:nvSpPr>
        <p:spPr>
          <a:xfrm>
            <a:off x="9992364" y="6248400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C4C4F-273C-406D-B3B3-BB29AAD5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046" y="6333624"/>
            <a:ext cx="257318" cy="2296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657A53-BFFE-47A6-BF1B-BA873FDFC53B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0DF0ED-4F31-4592-864B-AF72B1C39A39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Contents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51B75-5983-4CD8-A890-C00D8F19A719}"/>
              </a:ext>
            </a:extLst>
          </p:cNvPr>
          <p:cNvSpPr txBox="1"/>
          <p:nvPr/>
        </p:nvSpPr>
        <p:spPr>
          <a:xfrm>
            <a:off x="1097280" y="2153920"/>
            <a:ext cx="46105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Chapter 1.     Introduction</a:t>
            </a:r>
          </a:p>
          <a:p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Chapter 2.     Theory</a:t>
            </a:r>
          </a:p>
          <a:p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Chapter 3.     Research methods</a:t>
            </a:r>
          </a:p>
          <a:p>
            <a:endParaRPr lang="en-US" altLang="ko-KR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Chapter 4.     Results</a:t>
            </a:r>
            <a:endParaRPr lang="ko-KR" altLang="en-US" sz="2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0A072D-4E92-4731-84AF-B08428C82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81" y="1480130"/>
            <a:ext cx="2983239" cy="48108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A917DA-F426-42D4-B7A7-62DB40A1D38B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EFE42-2003-4058-AAB4-81E9E5892516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0944B4-C9C5-4C9D-A92F-6ACDC1045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335D63-F5E8-4A3B-A841-53342D567E59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4">
            <a:extLst>
              <a:ext uri="{FF2B5EF4-FFF2-40B4-BE49-F238E27FC236}">
                <a16:creationId xmlns:a16="http://schemas.microsoft.com/office/drawing/2014/main" id="{8FF3C39C-28C2-445A-B77D-AB61FD9BA02D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1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1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B0EDFD-4037-4581-9B4D-4309F8851E37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094BC8-7A81-4E27-B4CB-69A74ADB69DF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D5FB347-893D-456C-B295-31834630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56CA268F-4124-4303-819E-9F0811A2CD90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Introduction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D2DC81-4F1B-4D24-BACA-138F2475E59E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7D8B22-2F76-4B64-8762-A0C6526A9286}"/>
              </a:ext>
            </a:extLst>
          </p:cNvPr>
          <p:cNvSpPr/>
          <p:nvPr/>
        </p:nvSpPr>
        <p:spPr>
          <a:xfrm>
            <a:off x="1030170" y="2425508"/>
            <a:ext cx="3730859" cy="249281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F09605A-5720-4349-BA81-610762CF54F7}"/>
              </a:ext>
            </a:extLst>
          </p:cNvPr>
          <p:cNvSpPr/>
          <p:nvPr/>
        </p:nvSpPr>
        <p:spPr>
          <a:xfrm>
            <a:off x="1369060" y="457708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3B6BBC-B1A4-4F5D-B0AD-32E16F9B32CB}"/>
              </a:ext>
            </a:extLst>
          </p:cNvPr>
          <p:cNvSpPr/>
          <p:nvPr/>
        </p:nvSpPr>
        <p:spPr>
          <a:xfrm>
            <a:off x="1536700" y="436372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2A5435-5079-4075-805B-FDF47D62E456}"/>
              </a:ext>
            </a:extLst>
          </p:cNvPr>
          <p:cNvSpPr/>
          <p:nvPr/>
        </p:nvSpPr>
        <p:spPr>
          <a:xfrm>
            <a:off x="1681480" y="4531361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2D36E6F-E589-4D38-9687-C5A66F04A7E8}"/>
              </a:ext>
            </a:extLst>
          </p:cNvPr>
          <p:cNvSpPr/>
          <p:nvPr/>
        </p:nvSpPr>
        <p:spPr>
          <a:xfrm>
            <a:off x="1806575" y="4098101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E892DC2-BACA-4C26-B3A3-CD9D67D4847D}"/>
              </a:ext>
            </a:extLst>
          </p:cNvPr>
          <p:cNvSpPr/>
          <p:nvPr/>
        </p:nvSpPr>
        <p:spPr>
          <a:xfrm>
            <a:off x="2016760" y="424180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1F6DB6-EA5C-4983-85F0-4A8CC001CAE6}"/>
              </a:ext>
            </a:extLst>
          </p:cNvPr>
          <p:cNvSpPr/>
          <p:nvPr/>
        </p:nvSpPr>
        <p:spPr>
          <a:xfrm>
            <a:off x="2686761" y="406508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8ED7A72-1AD5-4E6B-ACAE-2F19349324C0}"/>
              </a:ext>
            </a:extLst>
          </p:cNvPr>
          <p:cNvSpPr/>
          <p:nvPr/>
        </p:nvSpPr>
        <p:spPr>
          <a:xfrm>
            <a:off x="2169871" y="4318001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3B863F-32CA-4B2D-ADDC-980B4654BED8}"/>
              </a:ext>
            </a:extLst>
          </p:cNvPr>
          <p:cNvSpPr/>
          <p:nvPr/>
        </p:nvSpPr>
        <p:spPr>
          <a:xfrm>
            <a:off x="2291080" y="391413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418953D-AF79-4C5E-ADFD-A843C44A0521}"/>
              </a:ext>
            </a:extLst>
          </p:cNvPr>
          <p:cNvSpPr/>
          <p:nvPr/>
        </p:nvSpPr>
        <p:spPr>
          <a:xfrm>
            <a:off x="2458720" y="362712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309A7DC-79AA-43BF-AA56-31334CEE558A}"/>
              </a:ext>
            </a:extLst>
          </p:cNvPr>
          <p:cNvSpPr/>
          <p:nvPr/>
        </p:nvSpPr>
        <p:spPr>
          <a:xfrm>
            <a:off x="2877820" y="367283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59877CA-E0ED-4B6A-A038-66CA1BE48667}"/>
              </a:ext>
            </a:extLst>
          </p:cNvPr>
          <p:cNvSpPr/>
          <p:nvPr/>
        </p:nvSpPr>
        <p:spPr>
          <a:xfrm>
            <a:off x="3039492" y="353314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1C67BDC-5064-45EA-88A0-CE50663F951C}"/>
              </a:ext>
            </a:extLst>
          </p:cNvPr>
          <p:cNvSpPr/>
          <p:nvPr/>
        </p:nvSpPr>
        <p:spPr>
          <a:xfrm>
            <a:off x="3274060" y="364997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AB8B8CE-3390-45EB-BC7D-1FA13610013A}"/>
              </a:ext>
            </a:extLst>
          </p:cNvPr>
          <p:cNvSpPr/>
          <p:nvPr/>
        </p:nvSpPr>
        <p:spPr>
          <a:xfrm>
            <a:off x="3441700" y="3138545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6C7DB65-11E2-408D-912D-044FB54871C3}"/>
              </a:ext>
            </a:extLst>
          </p:cNvPr>
          <p:cNvSpPr/>
          <p:nvPr/>
        </p:nvSpPr>
        <p:spPr>
          <a:xfrm>
            <a:off x="3639820" y="3179185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617E1B-2C68-4589-ACE6-9BDE10FF4E7B}"/>
              </a:ext>
            </a:extLst>
          </p:cNvPr>
          <p:cNvSpPr/>
          <p:nvPr/>
        </p:nvSpPr>
        <p:spPr>
          <a:xfrm>
            <a:off x="3837940" y="317918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9E8137-9F74-4F2E-8C8A-37BA72255532}"/>
              </a:ext>
            </a:extLst>
          </p:cNvPr>
          <p:cNvSpPr/>
          <p:nvPr/>
        </p:nvSpPr>
        <p:spPr>
          <a:xfrm>
            <a:off x="3982720" y="283210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1DAA3D1-7BEB-4DE8-8D7D-092CEA8F9E74}"/>
              </a:ext>
            </a:extLst>
          </p:cNvPr>
          <p:cNvSpPr/>
          <p:nvPr/>
        </p:nvSpPr>
        <p:spPr>
          <a:xfrm>
            <a:off x="4280077" y="3146552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8BA046-1E9C-49F6-8A38-36E0FCBE561F}"/>
              </a:ext>
            </a:extLst>
          </p:cNvPr>
          <p:cNvSpPr/>
          <p:nvPr/>
        </p:nvSpPr>
        <p:spPr>
          <a:xfrm>
            <a:off x="4401820" y="2866448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3D47CC-DF41-4FE8-95DB-6521D8B1A49B}"/>
              </a:ext>
            </a:extLst>
          </p:cNvPr>
          <p:cNvCxnSpPr>
            <a:cxnSpLocks/>
            <a:stCxn id="6" idx="3"/>
            <a:endCxn id="18" idx="3"/>
          </p:cNvCxnSpPr>
          <p:nvPr/>
        </p:nvCxnSpPr>
        <p:spPr>
          <a:xfrm flipV="1">
            <a:off x="1375755" y="4402744"/>
            <a:ext cx="167640" cy="213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A0B239-432F-4DC8-8B62-79F7E0DC2BAE}"/>
              </a:ext>
            </a:extLst>
          </p:cNvPr>
          <p:cNvCxnSpPr>
            <a:cxnSpLocks/>
            <a:endCxn id="19" idx="5"/>
          </p:cNvCxnSpPr>
          <p:nvPr/>
        </p:nvCxnSpPr>
        <p:spPr>
          <a:xfrm>
            <a:off x="1551940" y="4371340"/>
            <a:ext cx="168564" cy="1990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00381C1-1A75-4CA8-8813-602F5B2F5846}"/>
              </a:ext>
            </a:extLst>
          </p:cNvPr>
          <p:cNvCxnSpPr>
            <a:cxnSpLocks/>
          </p:cNvCxnSpPr>
          <p:nvPr/>
        </p:nvCxnSpPr>
        <p:spPr>
          <a:xfrm flipH="1">
            <a:off x="1710345" y="4133660"/>
            <a:ext cx="119090" cy="4043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FA923E-A6A3-4557-A880-A22934A48AD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829434" y="4119496"/>
            <a:ext cx="194021" cy="1289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805BD3F-8E52-4352-ABEA-692A4A9219BD}"/>
              </a:ext>
            </a:extLst>
          </p:cNvPr>
          <p:cNvCxnSpPr>
            <a:cxnSpLocks/>
          </p:cNvCxnSpPr>
          <p:nvPr/>
        </p:nvCxnSpPr>
        <p:spPr>
          <a:xfrm>
            <a:off x="2039619" y="4264659"/>
            <a:ext cx="153111" cy="762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5E1FB71-1CB3-484C-A318-F256D27119B7}"/>
              </a:ext>
            </a:extLst>
          </p:cNvPr>
          <p:cNvCxnSpPr>
            <a:cxnSpLocks/>
          </p:cNvCxnSpPr>
          <p:nvPr/>
        </p:nvCxnSpPr>
        <p:spPr>
          <a:xfrm flipH="1">
            <a:off x="2182571" y="3920834"/>
            <a:ext cx="137373" cy="442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B175AAD-4A13-4380-B811-209C63B5D0BC}"/>
              </a:ext>
            </a:extLst>
          </p:cNvPr>
          <p:cNvCxnSpPr>
            <a:cxnSpLocks/>
          </p:cNvCxnSpPr>
          <p:nvPr/>
        </p:nvCxnSpPr>
        <p:spPr>
          <a:xfrm flipH="1">
            <a:off x="2313939" y="3647820"/>
            <a:ext cx="167640" cy="28701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A509BE5-C600-4C15-A868-9EFFF57CD241}"/>
              </a:ext>
            </a:extLst>
          </p:cNvPr>
          <p:cNvCxnSpPr>
            <a:cxnSpLocks/>
          </p:cNvCxnSpPr>
          <p:nvPr/>
        </p:nvCxnSpPr>
        <p:spPr>
          <a:xfrm>
            <a:off x="2487498" y="3647820"/>
            <a:ext cx="228041" cy="4379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99210C7-9CCB-45CE-BC75-E3A18E2F18CF}"/>
              </a:ext>
            </a:extLst>
          </p:cNvPr>
          <p:cNvCxnSpPr>
            <a:cxnSpLocks/>
          </p:cNvCxnSpPr>
          <p:nvPr/>
        </p:nvCxnSpPr>
        <p:spPr>
          <a:xfrm flipH="1">
            <a:off x="2714916" y="3710938"/>
            <a:ext cx="180684" cy="3693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D2F34F9-425B-48F4-A34C-942469B76442}"/>
              </a:ext>
            </a:extLst>
          </p:cNvPr>
          <p:cNvCxnSpPr>
            <a:cxnSpLocks/>
          </p:cNvCxnSpPr>
          <p:nvPr/>
        </p:nvCxnSpPr>
        <p:spPr>
          <a:xfrm flipH="1">
            <a:off x="2903220" y="3548380"/>
            <a:ext cx="161672" cy="1396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1C13A47-525B-4BBD-B7BF-80F0249E1AA1}"/>
              </a:ext>
            </a:extLst>
          </p:cNvPr>
          <p:cNvCxnSpPr>
            <a:cxnSpLocks/>
          </p:cNvCxnSpPr>
          <p:nvPr/>
        </p:nvCxnSpPr>
        <p:spPr>
          <a:xfrm>
            <a:off x="3065816" y="3555075"/>
            <a:ext cx="234568" cy="1168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C3C266C-A08D-4CAD-BB4F-F627061EC638}"/>
              </a:ext>
            </a:extLst>
          </p:cNvPr>
          <p:cNvCxnSpPr>
            <a:cxnSpLocks/>
          </p:cNvCxnSpPr>
          <p:nvPr/>
        </p:nvCxnSpPr>
        <p:spPr>
          <a:xfrm flipH="1">
            <a:off x="3295995" y="3163020"/>
            <a:ext cx="167640" cy="5114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1D0A26A-FB96-4EBE-9A89-6A549555A21B}"/>
              </a:ext>
            </a:extLst>
          </p:cNvPr>
          <p:cNvCxnSpPr>
            <a:cxnSpLocks/>
          </p:cNvCxnSpPr>
          <p:nvPr/>
        </p:nvCxnSpPr>
        <p:spPr>
          <a:xfrm>
            <a:off x="3465484" y="3163020"/>
            <a:ext cx="198120" cy="406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41D985-2984-4C23-A8B2-848658204545}"/>
              </a:ext>
            </a:extLst>
          </p:cNvPr>
          <p:cNvCxnSpPr>
            <a:cxnSpLocks/>
          </p:cNvCxnSpPr>
          <p:nvPr/>
        </p:nvCxnSpPr>
        <p:spPr>
          <a:xfrm flipV="1">
            <a:off x="3652520" y="3202043"/>
            <a:ext cx="22097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12A4FEA-CB50-4C28-BEA5-250CDED89780}"/>
              </a:ext>
            </a:extLst>
          </p:cNvPr>
          <p:cNvCxnSpPr>
            <a:cxnSpLocks/>
          </p:cNvCxnSpPr>
          <p:nvPr/>
        </p:nvCxnSpPr>
        <p:spPr>
          <a:xfrm flipH="1">
            <a:off x="3858260" y="2846415"/>
            <a:ext cx="151475" cy="3632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57AD917-8851-4070-9A61-79FC6C79ABCB}"/>
              </a:ext>
            </a:extLst>
          </p:cNvPr>
          <p:cNvCxnSpPr>
            <a:cxnSpLocks/>
          </p:cNvCxnSpPr>
          <p:nvPr/>
        </p:nvCxnSpPr>
        <p:spPr>
          <a:xfrm>
            <a:off x="4006504" y="2854035"/>
            <a:ext cx="297357" cy="3144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6A05DF5-8614-444E-A5CA-5A77D57F18FE}"/>
              </a:ext>
            </a:extLst>
          </p:cNvPr>
          <p:cNvCxnSpPr>
            <a:cxnSpLocks/>
          </p:cNvCxnSpPr>
          <p:nvPr/>
        </p:nvCxnSpPr>
        <p:spPr>
          <a:xfrm flipH="1">
            <a:off x="4302012" y="2890923"/>
            <a:ext cx="121743" cy="2801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B2FFF032-2238-49C5-A61A-FA9F689CC7B8}"/>
              </a:ext>
            </a:extLst>
          </p:cNvPr>
          <p:cNvSpPr/>
          <p:nvPr/>
        </p:nvSpPr>
        <p:spPr>
          <a:xfrm>
            <a:off x="7636522" y="456505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F8138A0-AEFF-448D-A82D-6BFFB240FA2B}"/>
              </a:ext>
            </a:extLst>
          </p:cNvPr>
          <p:cNvSpPr/>
          <p:nvPr/>
        </p:nvSpPr>
        <p:spPr>
          <a:xfrm>
            <a:off x="7777092" y="442616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1DBC188-4916-4549-BA1F-62176FB409CC}"/>
              </a:ext>
            </a:extLst>
          </p:cNvPr>
          <p:cNvSpPr/>
          <p:nvPr/>
        </p:nvSpPr>
        <p:spPr>
          <a:xfrm>
            <a:off x="7942246" y="438413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13DBB69-A6E3-4C4F-A36D-48F09183CF2C}"/>
              </a:ext>
            </a:extLst>
          </p:cNvPr>
          <p:cNvSpPr/>
          <p:nvPr/>
        </p:nvSpPr>
        <p:spPr>
          <a:xfrm>
            <a:off x="8092741" y="425078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4E6E5C4-11E3-4010-842A-334D6ECB093B}"/>
              </a:ext>
            </a:extLst>
          </p:cNvPr>
          <p:cNvSpPr/>
          <p:nvPr/>
        </p:nvSpPr>
        <p:spPr>
          <a:xfrm>
            <a:off x="8287686" y="415507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0245EA8-B09A-4136-8F12-5159EEB590A9}"/>
              </a:ext>
            </a:extLst>
          </p:cNvPr>
          <p:cNvSpPr/>
          <p:nvPr/>
        </p:nvSpPr>
        <p:spPr>
          <a:xfrm>
            <a:off x="8420477" y="411282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11392A5-3B60-4D80-A1CE-19ADB2D6F353}"/>
              </a:ext>
            </a:extLst>
          </p:cNvPr>
          <p:cNvSpPr/>
          <p:nvPr/>
        </p:nvSpPr>
        <p:spPr>
          <a:xfrm>
            <a:off x="8555312" y="400389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9F70F2D-456A-435D-8A66-43934C49602B}"/>
              </a:ext>
            </a:extLst>
          </p:cNvPr>
          <p:cNvSpPr/>
          <p:nvPr/>
        </p:nvSpPr>
        <p:spPr>
          <a:xfrm>
            <a:off x="8725405" y="388713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702EAE3-F482-4754-B9C8-9BA42DF13D5E}"/>
              </a:ext>
            </a:extLst>
          </p:cNvPr>
          <p:cNvSpPr/>
          <p:nvPr/>
        </p:nvSpPr>
        <p:spPr>
          <a:xfrm>
            <a:off x="8938746" y="383076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181A5AD-182A-4088-8FD0-4D1A359293A2}"/>
              </a:ext>
            </a:extLst>
          </p:cNvPr>
          <p:cNvSpPr/>
          <p:nvPr/>
        </p:nvSpPr>
        <p:spPr>
          <a:xfrm>
            <a:off x="9139910" y="372670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558ED66-6759-4D1C-8E14-1BD07BEA6921}"/>
              </a:ext>
            </a:extLst>
          </p:cNvPr>
          <p:cNvSpPr/>
          <p:nvPr/>
        </p:nvSpPr>
        <p:spPr>
          <a:xfrm>
            <a:off x="9302800" y="361105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3906142-DF4F-4DBC-8280-723C21F8F9DD}"/>
              </a:ext>
            </a:extLst>
          </p:cNvPr>
          <p:cNvSpPr/>
          <p:nvPr/>
        </p:nvSpPr>
        <p:spPr>
          <a:xfrm>
            <a:off x="9536479" y="3563744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6E01DD-F19B-4915-A18A-589230FA50B6}"/>
              </a:ext>
            </a:extLst>
          </p:cNvPr>
          <p:cNvSpPr/>
          <p:nvPr/>
        </p:nvSpPr>
        <p:spPr>
          <a:xfrm>
            <a:off x="9704119" y="344306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21901EE-F143-466D-8257-48806DCE1858}"/>
              </a:ext>
            </a:extLst>
          </p:cNvPr>
          <p:cNvSpPr/>
          <p:nvPr/>
        </p:nvSpPr>
        <p:spPr>
          <a:xfrm>
            <a:off x="9905434" y="3278328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FD0FF32-5D5F-4BFA-B87E-BF8E62E80851}"/>
              </a:ext>
            </a:extLst>
          </p:cNvPr>
          <p:cNvSpPr/>
          <p:nvPr/>
        </p:nvSpPr>
        <p:spPr>
          <a:xfrm>
            <a:off x="10098707" y="3169120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54BFF3D-1E1B-4C0E-BBE6-08778A21DBE9}"/>
              </a:ext>
            </a:extLst>
          </p:cNvPr>
          <p:cNvSpPr/>
          <p:nvPr/>
        </p:nvSpPr>
        <p:spPr>
          <a:xfrm>
            <a:off x="10252262" y="302815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A665093-2CA8-4208-91E1-A0CC2A3005A7}"/>
              </a:ext>
            </a:extLst>
          </p:cNvPr>
          <p:cNvSpPr/>
          <p:nvPr/>
        </p:nvSpPr>
        <p:spPr>
          <a:xfrm>
            <a:off x="10540844" y="293308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D2C27CD-6057-4412-AE94-02AF92120B9B}"/>
              </a:ext>
            </a:extLst>
          </p:cNvPr>
          <p:cNvSpPr/>
          <p:nvPr/>
        </p:nvSpPr>
        <p:spPr>
          <a:xfrm>
            <a:off x="10667153" y="2858983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20128F0-6C85-447C-8C97-99CE6925EADE}"/>
              </a:ext>
            </a:extLst>
          </p:cNvPr>
          <p:cNvCxnSpPr>
            <a:cxnSpLocks/>
          </p:cNvCxnSpPr>
          <p:nvPr/>
        </p:nvCxnSpPr>
        <p:spPr>
          <a:xfrm flipV="1">
            <a:off x="7658457" y="4446193"/>
            <a:ext cx="140570" cy="1388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778172E-F10A-4B5F-A46F-4C56EE1BE89E}"/>
              </a:ext>
            </a:extLst>
          </p:cNvPr>
          <p:cNvCxnSpPr>
            <a:cxnSpLocks/>
          </p:cNvCxnSpPr>
          <p:nvPr/>
        </p:nvCxnSpPr>
        <p:spPr>
          <a:xfrm flipV="1">
            <a:off x="7795217" y="4401283"/>
            <a:ext cx="181319" cy="48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8E0A0B5-1A04-4A0B-9BA4-77D54595B1ED}"/>
              </a:ext>
            </a:extLst>
          </p:cNvPr>
          <p:cNvCxnSpPr>
            <a:cxnSpLocks/>
          </p:cNvCxnSpPr>
          <p:nvPr/>
        </p:nvCxnSpPr>
        <p:spPr>
          <a:xfrm flipH="1">
            <a:off x="7966086" y="4272723"/>
            <a:ext cx="150495" cy="133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C2E4C8A-09D4-43D1-9232-66A9F336E205}"/>
              </a:ext>
            </a:extLst>
          </p:cNvPr>
          <p:cNvCxnSpPr>
            <a:cxnSpLocks/>
          </p:cNvCxnSpPr>
          <p:nvPr/>
        </p:nvCxnSpPr>
        <p:spPr>
          <a:xfrm flipV="1">
            <a:off x="8116581" y="4175106"/>
            <a:ext cx="194945" cy="95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5745680-20AD-4E4C-AD1E-9DC5780AA49E}"/>
              </a:ext>
            </a:extLst>
          </p:cNvPr>
          <p:cNvCxnSpPr>
            <a:cxnSpLocks/>
          </p:cNvCxnSpPr>
          <p:nvPr/>
        </p:nvCxnSpPr>
        <p:spPr>
          <a:xfrm flipV="1">
            <a:off x="8302001" y="4131871"/>
            <a:ext cx="148956" cy="48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B0A5B00-5EE0-4A14-8654-ABD389C6E6E0}"/>
              </a:ext>
            </a:extLst>
          </p:cNvPr>
          <p:cNvCxnSpPr>
            <a:cxnSpLocks/>
          </p:cNvCxnSpPr>
          <p:nvPr/>
        </p:nvCxnSpPr>
        <p:spPr>
          <a:xfrm flipH="1">
            <a:off x="8444317" y="4025833"/>
            <a:ext cx="134835" cy="1089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50F1F75-B481-4E50-83C3-5C4C3097F4D5}"/>
              </a:ext>
            </a:extLst>
          </p:cNvPr>
          <p:cNvCxnSpPr>
            <a:cxnSpLocks/>
          </p:cNvCxnSpPr>
          <p:nvPr/>
        </p:nvCxnSpPr>
        <p:spPr>
          <a:xfrm flipV="1">
            <a:off x="8579152" y="3909073"/>
            <a:ext cx="170093" cy="116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9863B89-31E3-4CD0-A46E-97EFF13960B4}"/>
              </a:ext>
            </a:extLst>
          </p:cNvPr>
          <p:cNvCxnSpPr>
            <a:cxnSpLocks/>
          </p:cNvCxnSpPr>
          <p:nvPr/>
        </p:nvCxnSpPr>
        <p:spPr>
          <a:xfrm flipV="1">
            <a:off x="8739720" y="3849812"/>
            <a:ext cx="229506" cy="630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041B034-0A41-46CE-AB4C-547F63B1BB8A}"/>
              </a:ext>
            </a:extLst>
          </p:cNvPr>
          <p:cNvCxnSpPr>
            <a:cxnSpLocks/>
          </p:cNvCxnSpPr>
          <p:nvPr/>
        </p:nvCxnSpPr>
        <p:spPr>
          <a:xfrm flipV="1">
            <a:off x="8964491" y="3748643"/>
            <a:ext cx="201164" cy="104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9A8AA2B-F704-472A-944F-C22186B6B537}"/>
              </a:ext>
            </a:extLst>
          </p:cNvPr>
          <p:cNvCxnSpPr>
            <a:cxnSpLocks/>
          </p:cNvCxnSpPr>
          <p:nvPr/>
        </p:nvCxnSpPr>
        <p:spPr>
          <a:xfrm flipH="1">
            <a:off x="9163750" y="3632987"/>
            <a:ext cx="162890" cy="1156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159DD72-312C-425E-AC44-388632DDFDBE}"/>
              </a:ext>
            </a:extLst>
          </p:cNvPr>
          <p:cNvCxnSpPr>
            <a:cxnSpLocks/>
          </p:cNvCxnSpPr>
          <p:nvPr/>
        </p:nvCxnSpPr>
        <p:spPr>
          <a:xfrm flipV="1">
            <a:off x="9317115" y="3582794"/>
            <a:ext cx="249844" cy="540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E26834D4-283A-4860-B33D-F3CE5790F36F}"/>
              </a:ext>
            </a:extLst>
          </p:cNvPr>
          <p:cNvCxnSpPr>
            <a:cxnSpLocks/>
          </p:cNvCxnSpPr>
          <p:nvPr/>
        </p:nvCxnSpPr>
        <p:spPr>
          <a:xfrm flipV="1">
            <a:off x="9560319" y="3465003"/>
            <a:ext cx="167640" cy="1206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8567889-DDC4-4C5A-96A2-88F52EB911E8}"/>
              </a:ext>
            </a:extLst>
          </p:cNvPr>
          <p:cNvCxnSpPr>
            <a:cxnSpLocks/>
          </p:cNvCxnSpPr>
          <p:nvPr/>
        </p:nvCxnSpPr>
        <p:spPr>
          <a:xfrm flipV="1">
            <a:off x="9726054" y="3302168"/>
            <a:ext cx="201315" cy="1647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5C0D86F-0608-4F12-A31C-19231E54C2E3}"/>
              </a:ext>
            </a:extLst>
          </p:cNvPr>
          <p:cNvCxnSpPr>
            <a:cxnSpLocks/>
          </p:cNvCxnSpPr>
          <p:nvPr/>
        </p:nvCxnSpPr>
        <p:spPr>
          <a:xfrm flipV="1">
            <a:off x="9929274" y="3191055"/>
            <a:ext cx="193273" cy="1092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C449CB7-BF38-4101-AD5B-CFAA171E230B}"/>
              </a:ext>
            </a:extLst>
          </p:cNvPr>
          <p:cNvCxnSpPr>
            <a:cxnSpLocks/>
          </p:cNvCxnSpPr>
          <p:nvPr/>
        </p:nvCxnSpPr>
        <p:spPr>
          <a:xfrm flipH="1">
            <a:off x="10122547" y="3051992"/>
            <a:ext cx="153555" cy="1409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665ACE0-0AA7-4EF6-B1EB-26B791C4585E}"/>
              </a:ext>
            </a:extLst>
          </p:cNvPr>
          <p:cNvCxnSpPr>
            <a:cxnSpLocks/>
          </p:cNvCxnSpPr>
          <p:nvPr/>
        </p:nvCxnSpPr>
        <p:spPr>
          <a:xfrm flipV="1">
            <a:off x="10266577" y="2952131"/>
            <a:ext cx="304747" cy="101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18EF9F9-5734-4118-8570-A67A1697CB36}"/>
              </a:ext>
            </a:extLst>
          </p:cNvPr>
          <p:cNvCxnSpPr>
            <a:cxnSpLocks/>
          </p:cNvCxnSpPr>
          <p:nvPr/>
        </p:nvCxnSpPr>
        <p:spPr>
          <a:xfrm flipV="1">
            <a:off x="10560874" y="2882823"/>
            <a:ext cx="126309" cy="74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화살표: 오른쪽 154">
            <a:extLst>
              <a:ext uri="{FF2B5EF4-FFF2-40B4-BE49-F238E27FC236}">
                <a16:creationId xmlns:a16="http://schemas.microsoft.com/office/drawing/2014/main" id="{398899CF-C76F-4DEF-B4FF-990AAB2377EF}"/>
              </a:ext>
            </a:extLst>
          </p:cNvPr>
          <p:cNvSpPr/>
          <p:nvPr/>
        </p:nvSpPr>
        <p:spPr>
          <a:xfrm>
            <a:off x="5896975" y="3525341"/>
            <a:ext cx="423172" cy="316672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D4CFD8-93CA-4DE1-92CB-D7F78D3B0C7D}"/>
              </a:ext>
            </a:extLst>
          </p:cNvPr>
          <p:cNvSpPr txBox="1"/>
          <p:nvPr/>
        </p:nvSpPr>
        <p:spPr>
          <a:xfrm>
            <a:off x="1707377" y="5190367"/>
            <a:ext cx="227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입력된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Real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좌표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65AFAE-A60A-4B86-B795-1A6CF7FFA4EC}"/>
              </a:ext>
            </a:extLst>
          </p:cNvPr>
          <p:cNvSpPr txBox="1"/>
          <p:nvPr/>
        </p:nvSpPr>
        <p:spPr>
          <a:xfrm>
            <a:off x="8119225" y="5187216"/>
            <a:ext cx="227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Jitter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가 개선된 좌표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C5AD748-D107-4A2A-85E8-2A2F3A98BCEB}"/>
              </a:ext>
            </a:extLst>
          </p:cNvPr>
          <p:cNvSpPr/>
          <p:nvPr/>
        </p:nvSpPr>
        <p:spPr>
          <a:xfrm>
            <a:off x="7320199" y="2437271"/>
            <a:ext cx="3730859" cy="249281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190D8A-F804-45A5-8B9A-AC60413D0885}"/>
              </a:ext>
            </a:extLst>
          </p:cNvPr>
          <p:cNvSpPr txBox="1"/>
          <p:nvPr/>
        </p:nvSpPr>
        <p:spPr>
          <a:xfrm>
            <a:off x="4962729" y="3967453"/>
            <a:ext cx="2237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“ Vector</a:t>
            </a:r>
            <a:r>
              <a:rPr lang="ko-KR" altLang="en-US" sz="1600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prediction ” 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and 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Smoothing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02" name="슬라이드 번호 개체 틀 14">
            <a:extLst>
              <a:ext uri="{FF2B5EF4-FFF2-40B4-BE49-F238E27FC236}">
                <a16:creationId xmlns:a16="http://schemas.microsoft.com/office/drawing/2014/main" id="{32772191-A2B8-4515-ADD3-B4FD6221A9D7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2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53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>
            <a:extLst>
              <a:ext uri="{FF2B5EF4-FFF2-40B4-BE49-F238E27FC236}">
                <a16:creationId xmlns:a16="http://schemas.microsoft.com/office/drawing/2014/main" id="{4FAC99AC-5F17-4861-9A98-FE966E1E369A}"/>
              </a:ext>
            </a:extLst>
          </p:cNvPr>
          <p:cNvSpPr/>
          <p:nvPr/>
        </p:nvSpPr>
        <p:spPr>
          <a:xfrm>
            <a:off x="9535457" y="3218877"/>
            <a:ext cx="305708" cy="2970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03CD73-5081-4DEF-875D-65FB8B8B6309}"/>
              </a:ext>
            </a:extLst>
          </p:cNvPr>
          <p:cNvSpPr/>
          <p:nvPr/>
        </p:nvSpPr>
        <p:spPr>
          <a:xfrm>
            <a:off x="4416467" y="3185342"/>
            <a:ext cx="305708" cy="2970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4E4B38-113E-4315-A730-9C6959F7D0F5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38819-23FB-4649-89A5-7FB22C6FC1CC}"/>
              </a:ext>
            </a:extLst>
          </p:cNvPr>
          <p:cNvSpPr txBox="1"/>
          <p:nvPr/>
        </p:nvSpPr>
        <p:spPr>
          <a:xfrm>
            <a:off x="7467497" y="4517670"/>
            <a:ext cx="243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RANSAC vector prediction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FCFD80-0896-41ED-8E77-18B67B48612E}"/>
              </a:ext>
            </a:extLst>
          </p:cNvPr>
          <p:cNvSpPr/>
          <p:nvPr/>
        </p:nvSpPr>
        <p:spPr>
          <a:xfrm>
            <a:off x="2851531" y="3319479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8A60A9-054D-485D-8531-391A4B62D28F}"/>
              </a:ext>
            </a:extLst>
          </p:cNvPr>
          <p:cNvSpPr/>
          <p:nvPr/>
        </p:nvSpPr>
        <p:spPr>
          <a:xfrm>
            <a:off x="3320161" y="3151809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877D0D-F97B-45FD-829E-481BBD027418}"/>
              </a:ext>
            </a:extLst>
          </p:cNvPr>
          <p:cNvSpPr/>
          <p:nvPr/>
        </p:nvSpPr>
        <p:spPr>
          <a:xfrm>
            <a:off x="3916107" y="3041349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46DFB3-33CB-4B6E-B550-D9D9E38AD568}"/>
              </a:ext>
            </a:extLst>
          </p:cNvPr>
          <p:cNvSpPr/>
          <p:nvPr/>
        </p:nvSpPr>
        <p:spPr>
          <a:xfrm>
            <a:off x="4547209" y="3302295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8D7B659-E7B1-46EE-8CD1-F21EB8D803C9}"/>
              </a:ext>
            </a:extLst>
          </p:cNvPr>
          <p:cNvSpPr/>
          <p:nvPr/>
        </p:nvSpPr>
        <p:spPr>
          <a:xfrm>
            <a:off x="4870831" y="2657107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0E2EEB-FE81-4821-9421-F4F510548CF9}"/>
              </a:ext>
            </a:extLst>
          </p:cNvPr>
          <p:cNvSpPr/>
          <p:nvPr/>
        </p:nvSpPr>
        <p:spPr>
          <a:xfrm>
            <a:off x="2450185" y="3637542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B82BF2-0AC3-47C1-993D-C0EB68D3A9FE}"/>
              </a:ext>
            </a:extLst>
          </p:cNvPr>
          <p:cNvSpPr/>
          <p:nvPr/>
        </p:nvSpPr>
        <p:spPr>
          <a:xfrm>
            <a:off x="2028571" y="3746742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03F2B6C-8A0D-4179-B1D5-D88B5D01D11C}"/>
              </a:ext>
            </a:extLst>
          </p:cNvPr>
          <p:cNvSpPr/>
          <p:nvPr/>
        </p:nvSpPr>
        <p:spPr>
          <a:xfrm>
            <a:off x="7966277" y="3319479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FAE9185-7D8C-465A-98F5-CDFE9A6774DA}"/>
              </a:ext>
            </a:extLst>
          </p:cNvPr>
          <p:cNvSpPr/>
          <p:nvPr/>
        </p:nvSpPr>
        <p:spPr>
          <a:xfrm>
            <a:off x="8434907" y="3151809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76248C-21B5-425C-8151-0C54C334CEE0}"/>
              </a:ext>
            </a:extLst>
          </p:cNvPr>
          <p:cNvSpPr/>
          <p:nvPr/>
        </p:nvSpPr>
        <p:spPr>
          <a:xfrm>
            <a:off x="9030853" y="3041349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8C357F9-CE18-42DB-93F9-846C7AC3B448}"/>
              </a:ext>
            </a:extLst>
          </p:cNvPr>
          <p:cNvSpPr/>
          <p:nvPr/>
        </p:nvSpPr>
        <p:spPr>
          <a:xfrm>
            <a:off x="9985577" y="2657107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0A3BF28-8D5F-49A7-8251-0E6E55F749CD}"/>
              </a:ext>
            </a:extLst>
          </p:cNvPr>
          <p:cNvSpPr/>
          <p:nvPr/>
        </p:nvSpPr>
        <p:spPr>
          <a:xfrm>
            <a:off x="7564931" y="3637542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867088-FB69-4DED-A87B-DF63F382FC8F}"/>
              </a:ext>
            </a:extLst>
          </p:cNvPr>
          <p:cNvSpPr/>
          <p:nvPr/>
        </p:nvSpPr>
        <p:spPr>
          <a:xfrm>
            <a:off x="7143317" y="3746742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50129E-7C2A-40BC-9D55-D6DD42549805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3387090" y="3185343"/>
            <a:ext cx="1160119" cy="150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1DF818-B361-487B-AEAB-B523814D4F8F}"/>
              </a:ext>
            </a:extLst>
          </p:cNvPr>
          <p:cNvCxnSpPr>
            <a:cxnSpLocks/>
            <a:stCxn id="27" idx="7"/>
            <a:endCxn id="23" idx="6"/>
          </p:cNvCxnSpPr>
          <p:nvPr/>
        </p:nvCxnSpPr>
        <p:spPr>
          <a:xfrm flipV="1">
            <a:off x="7200444" y="3074883"/>
            <a:ext cx="1897338" cy="681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052984E4-9B50-436A-BA54-08F0798C63B5}"/>
              </a:ext>
            </a:extLst>
          </p:cNvPr>
          <p:cNvSpPr/>
          <p:nvPr/>
        </p:nvSpPr>
        <p:spPr>
          <a:xfrm>
            <a:off x="9638186" y="3338399"/>
            <a:ext cx="66929" cy="6706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293486-6177-4A6F-A9D9-5449DCA250BF}"/>
              </a:ext>
            </a:extLst>
          </p:cNvPr>
          <p:cNvSpPr txBox="1"/>
          <p:nvPr/>
        </p:nvSpPr>
        <p:spPr>
          <a:xfrm>
            <a:off x="1498216" y="5086863"/>
            <a:ext cx="3223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단순히 과거 좌표를 연결하는 방식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noise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발생하면 정확성 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D65F9-D0D0-498C-943C-83527D8B98E0}"/>
              </a:ext>
            </a:extLst>
          </p:cNvPr>
          <p:cNvSpPr txBox="1"/>
          <p:nvPr/>
        </p:nvSpPr>
        <p:spPr>
          <a:xfrm>
            <a:off x="6639746" y="5086863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여러 벡터들 중 가장 정확한 벡터 반환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noise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발생해도 정확성 높음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91C227-3E89-44A4-9366-9190E9F9B842}"/>
              </a:ext>
            </a:extLst>
          </p:cNvPr>
          <p:cNvSpPr txBox="1"/>
          <p:nvPr/>
        </p:nvSpPr>
        <p:spPr>
          <a:xfrm>
            <a:off x="4311208" y="347218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Noise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3D4890-B1AC-4FD9-A247-156BAD7C8271}"/>
              </a:ext>
            </a:extLst>
          </p:cNvPr>
          <p:cNvSpPr txBox="1"/>
          <p:nvPr/>
        </p:nvSpPr>
        <p:spPr>
          <a:xfrm>
            <a:off x="9435650" y="3515927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Noise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5E1D4E-EBB7-4197-8663-29680419FC4F}"/>
              </a:ext>
            </a:extLst>
          </p:cNvPr>
          <p:cNvSpPr txBox="1"/>
          <p:nvPr/>
        </p:nvSpPr>
        <p:spPr>
          <a:xfrm>
            <a:off x="2338759" y="4519781"/>
            <a:ext cx="227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previous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vector prediction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F4973B6-50E1-432C-B37D-29F4BEF479BA}"/>
              </a:ext>
            </a:extLst>
          </p:cNvPr>
          <p:cNvSpPr/>
          <p:nvPr/>
        </p:nvSpPr>
        <p:spPr>
          <a:xfrm>
            <a:off x="4416467" y="2863427"/>
            <a:ext cx="66929" cy="6706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C056EC-9903-47C8-B345-3DCE6568DCDA}"/>
              </a:ext>
            </a:extLst>
          </p:cNvPr>
          <p:cNvSpPr/>
          <p:nvPr/>
        </p:nvSpPr>
        <p:spPr>
          <a:xfrm>
            <a:off x="9535457" y="2857500"/>
            <a:ext cx="66929" cy="6706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1BBAD8-BC74-4D9A-A750-19DD1C186616}"/>
              </a:ext>
            </a:extLst>
          </p:cNvPr>
          <p:cNvSpPr/>
          <p:nvPr/>
        </p:nvSpPr>
        <p:spPr>
          <a:xfrm>
            <a:off x="1498216" y="2072640"/>
            <a:ext cx="3876424" cy="2265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0FD5C0-E599-4746-9886-659EB65295E1}"/>
              </a:ext>
            </a:extLst>
          </p:cNvPr>
          <p:cNvSpPr/>
          <p:nvPr/>
        </p:nvSpPr>
        <p:spPr>
          <a:xfrm>
            <a:off x="6563624" y="2086048"/>
            <a:ext cx="3876424" cy="2265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4A726A-CFDF-4B7B-832B-7FC7D815FF9E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79D5EF0-2965-4A58-88EE-03DF1AF2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sp>
        <p:nvSpPr>
          <p:cNvPr id="80" name="제목 1">
            <a:extLst>
              <a:ext uri="{FF2B5EF4-FFF2-40B4-BE49-F238E27FC236}">
                <a16:creationId xmlns:a16="http://schemas.microsoft.com/office/drawing/2014/main" id="{886FF367-3F57-4647-9CB5-4DC9473F20ED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Theory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E24D4B0-B7C4-42C0-97B1-D1ED0DE5D35C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02E6C4D-4614-48E4-93F7-178BD060BEF5}"/>
              </a:ext>
            </a:extLst>
          </p:cNvPr>
          <p:cNvSpPr txBox="1"/>
          <p:nvPr/>
        </p:nvSpPr>
        <p:spPr>
          <a:xfrm>
            <a:off x="7788546" y="1594540"/>
            <a:ext cx="243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Proposed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34E6041-7DA1-4D44-832B-D1013CC98C7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576815" y="3371933"/>
            <a:ext cx="2061371" cy="31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0A6575-71BC-4240-AEDD-85723761FF22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8033206" y="3185343"/>
            <a:ext cx="401701" cy="167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14">
            <a:extLst>
              <a:ext uri="{FF2B5EF4-FFF2-40B4-BE49-F238E27FC236}">
                <a16:creationId xmlns:a16="http://schemas.microsoft.com/office/drawing/2014/main" id="{0A372AC1-4DA7-4489-8712-DC7C1B25477A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3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93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A9F2E914-FAE4-4FC6-9357-AD2C60989C1D}"/>
              </a:ext>
            </a:extLst>
          </p:cNvPr>
          <p:cNvSpPr/>
          <p:nvPr/>
        </p:nvSpPr>
        <p:spPr>
          <a:xfrm>
            <a:off x="3748152" y="504863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FB8D2E-5A2E-4D95-8C31-3F0617F33C84}"/>
              </a:ext>
            </a:extLst>
          </p:cNvPr>
          <p:cNvSpPr/>
          <p:nvPr/>
        </p:nvSpPr>
        <p:spPr>
          <a:xfrm>
            <a:off x="4511676" y="409994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CE5BCB-0DBF-4755-B5D9-DD548A2C3156}"/>
              </a:ext>
            </a:extLst>
          </p:cNvPr>
          <p:cNvSpPr/>
          <p:nvPr/>
        </p:nvSpPr>
        <p:spPr>
          <a:xfrm>
            <a:off x="5576952" y="389024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04AA6E-79E6-4A6D-9910-29579C12A375}"/>
              </a:ext>
            </a:extLst>
          </p:cNvPr>
          <p:cNvSpPr/>
          <p:nvPr/>
        </p:nvSpPr>
        <p:spPr>
          <a:xfrm>
            <a:off x="6606540" y="309029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AF14F8-D6CE-45F2-855B-019DDDDA6A9D}"/>
              </a:ext>
            </a:extLst>
          </p:cNvPr>
          <p:cNvSpPr/>
          <p:nvPr/>
        </p:nvSpPr>
        <p:spPr>
          <a:xfrm>
            <a:off x="7847712" y="264847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6E78C8-3B37-43D8-8EB2-ADF34FEE6588}"/>
              </a:ext>
            </a:extLst>
          </p:cNvPr>
          <p:cNvSpPr/>
          <p:nvPr/>
        </p:nvSpPr>
        <p:spPr>
          <a:xfrm>
            <a:off x="7146672" y="270174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CE51FC-6EE8-4A88-A187-A72B73C56CA3}"/>
              </a:ext>
            </a:extLst>
          </p:cNvPr>
          <p:cNvSpPr/>
          <p:nvPr/>
        </p:nvSpPr>
        <p:spPr>
          <a:xfrm>
            <a:off x="6465759" y="430016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4A1D44-BD67-4065-99B1-58CF7F111508}"/>
              </a:ext>
            </a:extLst>
          </p:cNvPr>
          <p:cNvSpPr/>
          <p:nvPr/>
        </p:nvSpPr>
        <p:spPr>
          <a:xfrm>
            <a:off x="4516375" y="346367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24A4B6-014F-4139-ABAE-B29D627207C9}"/>
              </a:ext>
            </a:extLst>
          </p:cNvPr>
          <p:cNvSpPr/>
          <p:nvPr/>
        </p:nvSpPr>
        <p:spPr>
          <a:xfrm>
            <a:off x="4266312" y="490414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3BE5A7-4B8A-409B-9AD2-07E72EA2A942}"/>
              </a:ext>
            </a:extLst>
          </p:cNvPr>
          <p:cNvSpPr/>
          <p:nvPr/>
        </p:nvSpPr>
        <p:spPr>
          <a:xfrm>
            <a:off x="8259192" y="208445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825FB1-F3FA-4432-A9A7-E5F6DE9FCC6C}"/>
              </a:ext>
            </a:extLst>
          </p:cNvPr>
          <p:cNvSpPr/>
          <p:nvPr/>
        </p:nvSpPr>
        <p:spPr>
          <a:xfrm>
            <a:off x="3740532" y="5041010"/>
            <a:ext cx="109473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062BA7-5E24-4E85-9F1A-6FDEC90FAC47}"/>
              </a:ext>
            </a:extLst>
          </p:cNvPr>
          <p:cNvSpPr/>
          <p:nvPr/>
        </p:nvSpPr>
        <p:spPr>
          <a:xfrm>
            <a:off x="8251572" y="2076830"/>
            <a:ext cx="109473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D007AD1-A25E-4568-9F3E-79AF77D61453}"/>
              </a:ext>
            </a:extLst>
          </p:cNvPr>
          <p:cNvCxnSpPr>
            <a:cxnSpLocks/>
          </p:cNvCxnSpPr>
          <p:nvPr/>
        </p:nvCxnSpPr>
        <p:spPr>
          <a:xfrm flipV="1">
            <a:off x="2369820" y="1449179"/>
            <a:ext cx="6978366" cy="45802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A8433C5-C078-4A77-97A4-F11ABA8E2474}"/>
              </a:ext>
            </a:extLst>
          </p:cNvPr>
          <p:cNvCxnSpPr>
            <a:cxnSpLocks/>
          </p:cNvCxnSpPr>
          <p:nvPr/>
        </p:nvCxnSpPr>
        <p:spPr>
          <a:xfrm flipV="1">
            <a:off x="2741295" y="1617854"/>
            <a:ext cx="7033020" cy="465158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78C14E6-5304-47B4-B1E5-EDDBCD149970}"/>
              </a:ext>
            </a:extLst>
          </p:cNvPr>
          <p:cNvCxnSpPr>
            <a:cxnSpLocks/>
          </p:cNvCxnSpPr>
          <p:nvPr/>
        </p:nvCxnSpPr>
        <p:spPr>
          <a:xfrm flipV="1">
            <a:off x="2369820" y="1449179"/>
            <a:ext cx="6268153" cy="408683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5E4357C-7307-41B1-8781-F01B9D881D31}"/>
              </a:ext>
            </a:extLst>
          </p:cNvPr>
          <p:cNvSpPr/>
          <p:nvPr/>
        </p:nvSpPr>
        <p:spPr>
          <a:xfrm>
            <a:off x="4508754" y="3456050"/>
            <a:ext cx="109473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09374F9-8BBF-4C7E-BBBC-0B15B95A5387}"/>
              </a:ext>
            </a:extLst>
          </p:cNvPr>
          <p:cNvSpPr/>
          <p:nvPr/>
        </p:nvSpPr>
        <p:spPr>
          <a:xfrm>
            <a:off x="6598919" y="3083506"/>
            <a:ext cx="109473" cy="1065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FF2652-C94E-410A-97C8-F09D39FBF611}"/>
              </a:ext>
            </a:extLst>
          </p:cNvPr>
          <p:cNvCxnSpPr>
            <a:cxnSpLocks/>
          </p:cNvCxnSpPr>
          <p:nvPr/>
        </p:nvCxnSpPr>
        <p:spPr>
          <a:xfrm flipV="1">
            <a:off x="2369820" y="2593658"/>
            <a:ext cx="7404495" cy="1308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44DAEE-9325-40EC-B7A2-7B92FDFE5882}"/>
              </a:ext>
            </a:extLst>
          </p:cNvPr>
          <p:cNvCxnSpPr>
            <a:cxnSpLocks/>
          </p:cNvCxnSpPr>
          <p:nvPr/>
        </p:nvCxnSpPr>
        <p:spPr>
          <a:xfrm flipV="1">
            <a:off x="2359036" y="3018429"/>
            <a:ext cx="7404495" cy="130884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EC3BE2-302C-4E32-9904-4F2D7C30A962}"/>
              </a:ext>
            </a:extLst>
          </p:cNvPr>
          <p:cNvCxnSpPr>
            <a:cxnSpLocks/>
          </p:cNvCxnSpPr>
          <p:nvPr/>
        </p:nvCxnSpPr>
        <p:spPr>
          <a:xfrm flipV="1">
            <a:off x="2359035" y="2168122"/>
            <a:ext cx="7404495" cy="130884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F16D7188-0316-4F99-9BE7-D993D42928E5}"/>
              </a:ext>
            </a:extLst>
          </p:cNvPr>
          <p:cNvSpPr/>
          <p:nvPr/>
        </p:nvSpPr>
        <p:spPr>
          <a:xfrm>
            <a:off x="4258691" y="4896526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4E4DE46-E2B6-404C-89BC-FF7A9614D247}"/>
              </a:ext>
            </a:extLst>
          </p:cNvPr>
          <p:cNvSpPr/>
          <p:nvPr/>
        </p:nvSpPr>
        <p:spPr>
          <a:xfrm>
            <a:off x="4504055" y="4092320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9B4FFC-7B4F-42C4-AF34-A6D94C0C5605}"/>
              </a:ext>
            </a:extLst>
          </p:cNvPr>
          <p:cNvSpPr/>
          <p:nvPr/>
        </p:nvSpPr>
        <p:spPr>
          <a:xfrm>
            <a:off x="5570613" y="3882621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9AA198-10AC-465D-A8A4-14F56E28BEDC}"/>
              </a:ext>
            </a:extLst>
          </p:cNvPr>
          <p:cNvSpPr/>
          <p:nvPr/>
        </p:nvSpPr>
        <p:spPr>
          <a:xfrm>
            <a:off x="7139052" y="2693839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52063E-DE1E-4FB7-B1F8-0EE215161593}"/>
              </a:ext>
            </a:extLst>
          </p:cNvPr>
          <p:cNvSpPr/>
          <p:nvPr/>
        </p:nvSpPr>
        <p:spPr>
          <a:xfrm>
            <a:off x="7840091" y="2642478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7F263-64F6-4FDF-8CE7-329B6077593F}"/>
              </a:ext>
            </a:extLst>
          </p:cNvPr>
          <p:cNvSpPr/>
          <p:nvPr/>
        </p:nvSpPr>
        <p:spPr>
          <a:xfrm>
            <a:off x="4508754" y="3455830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12E7DFB-95B2-4B24-BC60-454D30CFE74C}"/>
              </a:ext>
            </a:extLst>
          </p:cNvPr>
          <p:cNvSpPr/>
          <p:nvPr/>
        </p:nvSpPr>
        <p:spPr>
          <a:xfrm>
            <a:off x="6458139" y="4294374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69B97F0-9A70-4DA3-81F5-CC637FAD6EDE}"/>
              </a:ext>
            </a:extLst>
          </p:cNvPr>
          <p:cNvSpPr/>
          <p:nvPr/>
        </p:nvSpPr>
        <p:spPr>
          <a:xfrm>
            <a:off x="6598919" y="3082670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53C5A54-8E4B-4776-A402-C0CC5890E969}"/>
              </a:ext>
            </a:extLst>
          </p:cNvPr>
          <p:cNvCxnSpPr>
            <a:cxnSpLocks/>
          </p:cNvCxnSpPr>
          <p:nvPr/>
        </p:nvCxnSpPr>
        <p:spPr>
          <a:xfrm>
            <a:off x="5638911" y="3956155"/>
            <a:ext cx="433155" cy="69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999970C-59F8-4205-9C24-8B8955D194C2}"/>
              </a:ext>
            </a:extLst>
          </p:cNvPr>
          <p:cNvCxnSpPr>
            <a:cxnSpLocks/>
          </p:cNvCxnSpPr>
          <p:nvPr/>
        </p:nvCxnSpPr>
        <p:spPr>
          <a:xfrm flipH="1" flipV="1">
            <a:off x="4179283" y="2756630"/>
            <a:ext cx="395018" cy="74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C6AF97-5D29-43F3-A8BF-34AF8452CD46}"/>
              </a:ext>
            </a:extLst>
          </p:cNvPr>
          <p:cNvSpPr txBox="1"/>
          <p:nvPr/>
        </p:nvSpPr>
        <p:spPr>
          <a:xfrm>
            <a:off x="3868928" y="2485473"/>
            <a:ext cx="566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outlier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71C26-013B-43E4-B2A6-351C86A36184}"/>
              </a:ext>
            </a:extLst>
          </p:cNvPr>
          <p:cNvSpPr txBox="1"/>
          <p:nvPr/>
        </p:nvSpPr>
        <p:spPr>
          <a:xfrm>
            <a:off x="5972935" y="4668013"/>
            <a:ext cx="468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inlier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3B0653F-2D3B-452A-83C1-4B45FE21409E}"/>
              </a:ext>
            </a:extLst>
          </p:cNvPr>
          <p:cNvSpPr/>
          <p:nvPr/>
        </p:nvSpPr>
        <p:spPr>
          <a:xfrm>
            <a:off x="4504054" y="4092320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46F7032-F09D-411C-8E65-6FF4FE922C80}"/>
              </a:ext>
            </a:extLst>
          </p:cNvPr>
          <p:cNvSpPr/>
          <p:nvPr/>
        </p:nvSpPr>
        <p:spPr>
          <a:xfrm>
            <a:off x="5569332" y="3882621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A04FA5A-CB26-4CCD-9A62-A157E6723EE0}"/>
              </a:ext>
            </a:extLst>
          </p:cNvPr>
          <p:cNvSpPr/>
          <p:nvPr/>
        </p:nvSpPr>
        <p:spPr>
          <a:xfrm>
            <a:off x="6454328" y="4292547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D3ABFE4-89D1-4D8C-A93E-A9F5C9A994B2}"/>
              </a:ext>
            </a:extLst>
          </p:cNvPr>
          <p:cNvSpPr/>
          <p:nvPr/>
        </p:nvSpPr>
        <p:spPr>
          <a:xfrm>
            <a:off x="3742436" y="5041010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C65F106-4359-4310-9D93-1DFBAE0810A9}"/>
              </a:ext>
            </a:extLst>
          </p:cNvPr>
          <p:cNvSpPr/>
          <p:nvPr/>
        </p:nvSpPr>
        <p:spPr>
          <a:xfrm>
            <a:off x="8251572" y="2078598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C812F8C-3C70-4CC2-8B81-7841C95ECBEA}"/>
              </a:ext>
            </a:extLst>
          </p:cNvPr>
          <p:cNvSpPr/>
          <p:nvPr/>
        </p:nvSpPr>
        <p:spPr>
          <a:xfrm>
            <a:off x="7139051" y="2693839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F22384-CE5B-4E65-AD8A-97A3653C2C6A}"/>
              </a:ext>
            </a:extLst>
          </p:cNvPr>
          <p:cNvCxnSpPr>
            <a:cxnSpLocks/>
          </p:cNvCxnSpPr>
          <p:nvPr/>
        </p:nvCxnSpPr>
        <p:spPr>
          <a:xfrm>
            <a:off x="7887698" y="2706592"/>
            <a:ext cx="433155" cy="69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73FF6A-DAA0-4A58-8BE6-9BA6F6C142D6}"/>
              </a:ext>
            </a:extLst>
          </p:cNvPr>
          <p:cNvCxnSpPr>
            <a:cxnSpLocks/>
          </p:cNvCxnSpPr>
          <p:nvPr/>
        </p:nvCxnSpPr>
        <p:spPr>
          <a:xfrm>
            <a:off x="4320454" y="4950554"/>
            <a:ext cx="396260" cy="54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273387-680A-4B8D-A93E-6DDFB21D56B8}"/>
              </a:ext>
            </a:extLst>
          </p:cNvPr>
          <p:cNvSpPr txBox="1"/>
          <p:nvPr/>
        </p:nvSpPr>
        <p:spPr>
          <a:xfrm>
            <a:off x="4621886" y="5507851"/>
            <a:ext cx="566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outlier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5C0F4B-DF31-41E1-9DFB-7F691E6007D0}"/>
              </a:ext>
            </a:extLst>
          </p:cNvPr>
          <p:cNvSpPr txBox="1"/>
          <p:nvPr/>
        </p:nvSpPr>
        <p:spPr>
          <a:xfrm>
            <a:off x="8221722" y="3418450"/>
            <a:ext cx="468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inlier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040DF8B-7132-4DB2-8961-C13625A9F5AF}"/>
              </a:ext>
            </a:extLst>
          </p:cNvPr>
          <p:cNvSpPr/>
          <p:nvPr/>
        </p:nvSpPr>
        <p:spPr>
          <a:xfrm>
            <a:off x="4261855" y="4896526"/>
            <a:ext cx="109473" cy="1065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14FAF2F-918A-431B-9D5C-05A64381AB78}"/>
              </a:ext>
            </a:extLst>
          </p:cNvPr>
          <p:cNvSpPr/>
          <p:nvPr/>
        </p:nvSpPr>
        <p:spPr>
          <a:xfrm>
            <a:off x="7840091" y="2640573"/>
            <a:ext cx="109473" cy="1065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09C0B81-8964-49A3-B763-A5F921465118}"/>
              </a:ext>
            </a:extLst>
          </p:cNvPr>
          <p:cNvCxnSpPr>
            <a:cxnSpLocks/>
          </p:cNvCxnSpPr>
          <p:nvPr/>
        </p:nvCxnSpPr>
        <p:spPr>
          <a:xfrm>
            <a:off x="3002280" y="5138630"/>
            <a:ext cx="441960" cy="68051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7A80E10-7B6A-4744-8D27-81E3C939DB29}"/>
              </a:ext>
            </a:extLst>
          </p:cNvPr>
          <p:cNvSpPr txBox="1"/>
          <p:nvPr/>
        </p:nvSpPr>
        <p:spPr>
          <a:xfrm rot="19581954">
            <a:off x="2424244" y="5395126"/>
            <a:ext cx="761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threshold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ECCAD0-77EE-448F-8D18-F1A8DFC9A15D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694A74-C8E8-4845-B92D-22887DAE770B}"/>
              </a:ext>
            </a:extLst>
          </p:cNvPr>
          <p:cNvSpPr txBox="1"/>
          <p:nvPr/>
        </p:nvSpPr>
        <p:spPr>
          <a:xfrm>
            <a:off x="8124337" y="5625658"/>
            <a:ext cx="123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DATASET</a:t>
            </a:r>
            <a:endParaRPr lang="ko-KR" altLang="en-US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26FA22-156A-4620-95EF-FC13FC32D1AD}"/>
              </a:ext>
            </a:extLst>
          </p:cNvPr>
          <p:cNvSpPr/>
          <p:nvPr/>
        </p:nvSpPr>
        <p:spPr>
          <a:xfrm>
            <a:off x="2359033" y="1449179"/>
            <a:ext cx="7415281" cy="482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9C741C-3919-4BAB-B0B3-9333A75988D2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3C129DE2-6D4D-4794-9C05-32FA92A7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sp>
        <p:nvSpPr>
          <p:cNvPr id="79" name="제목 1">
            <a:extLst>
              <a:ext uri="{FF2B5EF4-FFF2-40B4-BE49-F238E27FC236}">
                <a16:creationId xmlns:a16="http://schemas.microsoft.com/office/drawing/2014/main" id="{F1ACAB5F-4F54-4A15-AA0D-969FED835FAB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Research methods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BFE954F-755F-4EB6-A623-C40284ABDB1E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47EAF4C-3EF8-4FDD-831D-8B4A84A33372}"/>
              </a:ext>
            </a:extLst>
          </p:cNvPr>
          <p:cNvSpPr txBox="1"/>
          <p:nvPr/>
        </p:nvSpPr>
        <p:spPr>
          <a:xfrm>
            <a:off x="5552861" y="4707226"/>
            <a:ext cx="387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“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가장 많은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Inlier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포함한 벡터 반환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”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4" name="슬라이드 번호 개체 틀 14">
            <a:extLst>
              <a:ext uri="{FF2B5EF4-FFF2-40B4-BE49-F238E27FC236}">
                <a16:creationId xmlns:a16="http://schemas.microsoft.com/office/drawing/2014/main" id="{AB25559C-CEF1-4345-8011-722E4CDCFF39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4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4" grpId="2" animBg="1"/>
      <p:bldP spid="38" grpId="0" animBg="1"/>
      <p:bldP spid="38" grpId="1" animBg="1"/>
      <p:bldP spid="39" grpId="0" animBg="1"/>
      <p:bldP spid="39" grpId="1" animBg="1"/>
      <p:bldP spid="39" grpId="2" animBg="1"/>
      <p:bldP spid="6" grpId="0"/>
      <p:bldP spid="6" grpId="1"/>
      <p:bldP spid="41" grpId="0"/>
      <p:bldP spid="41" grpId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3" grpId="0" animBg="1"/>
      <p:bldP spid="53" grpId="1" animBg="1"/>
      <p:bldP spid="58" grpId="0"/>
      <p:bldP spid="58" grpId="1"/>
      <p:bldP spid="59" grpId="0"/>
      <p:bldP spid="59" grpId="1"/>
      <p:bldP spid="48" grpId="0" animBg="1"/>
      <p:bldP spid="48" grpId="1" animBg="1"/>
      <p:bldP spid="54" grpId="0" animBg="1"/>
      <p:bldP spid="54" grpId="1" animBg="1"/>
      <p:bldP spid="63" grpId="0"/>
      <p:bldP spid="63" grpId="1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307D4A2-A347-4B0C-ACEE-0FAD395B6D1D}"/>
              </a:ext>
            </a:extLst>
          </p:cNvPr>
          <p:cNvSpPr/>
          <p:nvPr/>
        </p:nvSpPr>
        <p:spPr>
          <a:xfrm>
            <a:off x="1911269" y="41459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DB2CA1-C68C-4B0D-9DBC-C1A678C79C9B}"/>
              </a:ext>
            </a:extLst>
          </p:cNvPr>
          <p:cNvSpPr/>
          <p:nvPr/>
        </p:nvSpPr>
        <p:spPr>
          <a:xfrm>
            <a:off x="4175075" y="266337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200847-7A76-436B-A37A-6297B74D6EAC}"/>
              </a:ext>
            </a:extLst>
          </p:cNvPr>
          <p:cNvSpPr/>
          <p:nvPr/>
        </p:nvSpPr>
        <p:spPr>
          <a:xfrm>
            <a:off x="7737923" y="3617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651776-D30D-4366-A4CC-5F35BE325FA1}"/>
              </a:ext>
            </a:extLst>
          </p:cNvPr>
          <p:cNvSpPr/>
          <p:nvPr/>
        </p:nvSpPr>
        <p:spPr>
          <a:xfrm>
            <a:off x="9018971" y="32058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602091-DC5C-42C2-951D-73B8595A4B02}"/>
              </a:ext>
            </a:extLst>
          </p:cNvPr>
          <p:cNvSpPr/>
          <p:nvPr/>
        </p:nvSpPr>
        <p:spPr>
          <a:xfrm>
            <a:off x="1911269" y="41459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421E00-7D66-40E1-98FF-0E29E37460EE}"/>
              </a:ext>
            </a:extLst>
          </p:cNvPr>
          <p:cNvSpPr/>
          <p:nvPr/>
        </p:nvSpPr>
        <p:spPr>
          <a:xfrm>
            <a:off x="4175075" y="266337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4D804B2-489A-435D-8BE9-253C61097EEC}"/>
              </a:ext>
            </a:extLst>
          </p:cNvPr>
          <p:cNvSpPr/>
          <p:nvPr/>
        </p:nvSpPr>
        <p:spPr>
          <a:xfrm>
            <a:off x="7737923" y="361723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48F17D-5907-4CD2-9D9F-A15344392E93}"/>
              </a:ext>
            </a:extLst>
          </p:cNvPr>
          <p:cNvSpPr/>
          <p:nvPr/>
        </p:nvSpPr>
        <p:spPr>
          <a:xfrm>
            <a:off x="9018971" y="320588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1D75661-068F-48CF-BA21-D6D1C333806C}"/>
              </a:ext>
            </a:extLst>
          </p:cNvPr>
          <p:cNvCxnSpPr>
            <a:cxnSpLocks/>
          </p:cNvCxnSpPr>
          <p:nvPr/>
        </p:nvCxnSpPr>
        <p:spPr>
          <a:xfrm flipV="1">
            <a:off x="1327785" y="2369820"/>
            <a:ext cx="4066111" cy="265938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0412B9-1A78-4586-B130-377D68878F0F}"/>
              </a:ext>
            </a:extLst>
          </p:cNvPr>
          <p:cNvCxnSpPr>
            <a:cxnSpLocks/>
          </p:cNvCxnSpPr>
          <p:nvPr/>
        </p:nvCxnSpPr>
        <p:spPr>
          <a:xfrm flipV="1">
            <a:off x="1136721" y="2219960"/>
            <a:ext cx="3128412" cy="205486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C0C98F-D18D-4BB7-941B-13073CBC9971}"/>
              </a:ext>
            </a:extLst>
          </p:cNvPr>
          <p:cNvCxnSpPr>
            <a:cxnSpLocks/>
          </p:cNvCxnSpPr>
          <p:nvPr/>
        </p:nvCxnSpPr>
        <p:spPr>
          <a:xfrm flipV="1">
            <a:off x="6431280" y="3068021"/>
            <a:ext cx="4330700" cy="1399541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2D7A063-47E2-49C1-8491-2F8DB060541A}"/>
              </a:ext>
            </a:extLst>
          </p:cNvPr>
          <p:cNvCxnSpPr>
            <a:cxnSpLocks/>
          </p:cNvCxnSpPr>
          <p:nvPr/>
        </p:nvCxnSpPr>
        <p:spPr>
          <a:xfrm flipV="1">
            <a:off x="6431280" y="2280920"/>
            <a:ext cx="4330700" cy="1399541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7E1C462-046F-47BC-858F-428BAE7D92DC}"/>
              </a:ext>
            </a:extLst>
          </p:cNvPr>
          <p:cNvCxnSpPr>
            <a:cxnSpLocks/>
          </p:cNvCxnSpPr>
          <p:nvPr/>
        </p:nvCxnSpPr>
        <p:spPr>
          <a:xfrm>
            <a:off x="2479973" y="3682498"/>
            <a:ext cx="69117" cy="10247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5D70659-B1B0-4229-8BEF-5BD32229A9FC}"/>
              </a:ext>
            </a:extLst>
          </p:cNvPr>
          <p:cNvSpPr/>
          <p:nvPr/>
        </p:nvSpPr>
        <p:spPr>
          <a:xfrm>
            <a:off x="2422327" y="3617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5AE1DAF-9321-4780-9A60-4BD1F4881C0C}"/>
              </a:ext>
            </a:extLst>
          </p:cNvPr>
          <p:cNvCxnSpPr>
            <a:cxnSpLocks/>
          </p:cNvCxnSpPr>
          <p:nvPr/>
        </p:nvCxnSpPr>
        <p:spPr>
          <a:xfrm>
            <a:off x="3080652" y="3302004"/>
            <a:ext cx="69117" cy="10247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02B896B-A52D-4C11-A6AB-8C9EFD31E3CA}"/>
              </a:ext>
            </a:extLst>
          </p:cNvPr>
          <p:cNvSpPr/>
          <p:nvPr/>
        </p:nvSpPr>
        <p:spPr>
          <a:xfrm>
            <a:off x="3050393" y="3272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E4EF6C2-0E6E-4B67-A27F-7888D36D9321}"/>
              </a:ext>
            </a:extLst>
          </p:cNvPr>
          <p:cNvCxnSpPr>
            <a:cxnSpLocks/>
          </p:cNvCxnSpPr>
          <p:nvPr/>
        </p:nvCxnSpPr>
        <p:spPr>
          <a:xfrm>
            <a:off x="3642023" y="3068021"/>
            <a:ext cx="109996" cy="14841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450CFD4-A4D7-4860-BD4D-CFF0818AD06D}"/>
              </a:ext>
            </a:extLst>
          </p:cNvPr>
          <p:cNvSpPr/>
          <p:nvPr/>
        </p:nvSpPr>
        <p:spPr>
          <a:xfrm>
            <a:off x="3733855" y="320588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825566-BCC6-494D-9C6E-0418D792116C}"/>
              </a:ext>
            </a:extLst>
          </p:cNvPr>
          <p:cNvCxnSpPr>
            <a:cxnSpLocks/>
          </p:cNvCxnSpPr>
          <p:nvPr/>
        </p:nvCxnSpPr>
        <p:spPr>
          <a:xfrm flipV="1">
            <a:off x="1109345" y="2219960"/>
            <a:ext cx="3825240" cy="2509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E0168E0-6413-426B-B382-108D8C67BF29}"/>
              </a:ext>
            </a:extLst>
          </p:cNvPr>
          <p:cNvCxnSpPr>
            <a:cxnSpLocks/>
          </p:cNvCxnSpPr>
          <p:nvPr/>
        </p:nvCxnSpPr>
        <p:spPr>
          <a:xfrm>
            <a:off x="7138405" y="3862344"/>
            <a:ext cx="109220" cy="33782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93E1B61-B23D-4A11-8409-E8583D55183B}"/>
              </a:ext>
            </a:extLst>
          </p:cNvPr>
          <p:cNvSpPr/>
          <p:nvPr/>
        </p:nvSpPr>
        <p:spPr>
          <a:xfrm>
            <a:off x="7204005" y="41459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C1B283C-6066-4233-8F90-62D94E8B4F22}"/>
              </a:ext>
            </a:extLst>
          </p:cNvPr>
          <p:cNvCxnSpPr>
            <a:cxnSpLocks/>
          </p:cNvCxnSpPr>
          <p:nvPr/>
        </p:nvCxnSpPr>
        <p:spPr>
          <a:xfrm>
            <a:off x="8379129" y="3302004"/>
            <a:ext cx="56211" cy="14873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367F6B5-E29B-49F0-976E-541DAE82F3B8}"/>
              </a:ext>
            </a:extLst>
          </p:cNvPr>
          <p:cNvSpPr/>
          <p:nvPr/>
        </p:nvSpPr>
        <p:spPr>
          <a:xfrm>
            <a:off x="8343129" y="32660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B6B70B6-AD95-45EA-9BD1-468FAD1B4ECF}"/>
              </a:ext>
            </a:extLst>
          </p:cNvPr>
          <p:cNvCxnSpPr>
            <a:cxnSpLocks/>
          </p:cNvCxnSpPr>
          <p:nvPr/>
        </p:nvCxnSpPr>
        <p:spPr>
          <a:xfrm>
            <a:off x="9513971" y="2721873"/>
            <a:ext cx="109220" cy="33782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87E4D1A-044D-4B0B-B68A-180338241585}"/>
              </a:ext>
            </a:extLst>
          </p:cNvPr>
          <p:cNvSpPr/>
          <p:nvPr/>
        </p:nvSpPr>
        <p:spPr>
          <a:xfrm>
            <a:off x="9467811" y="266337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090958D-496E-49C5-8DD5-53B18CF5EA0D}"/>
              </a:ext>
            </a:extLst>
          </p:cNvPr>
          <p:cNvCxnSpPr>
            <a:cxnSpLocks/>
          </p:cNvCxnSpPr>
          <p:nvPr/>
        </p:nvCxnSpPr>
        <p:spPr>
          <a:xfrm flipV="1">
            <a:off x="6431280" y="2689860"/>
            <a:ext cx="4330700" cy="1399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7C8238-8DA8-474F-BB6D-996A338E6D1D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FEBBB-A849-46D3-B332-FF913C05BD51}"/>
              </a:ext>
            </a:extLst>
          </p:cNvPr>
          <p:cNvSpPr txBox="1"/>
          <p:nvPr/>
        </p:nvSpPr>
        <p:spPr>
          <a:xfrm>
            <a:off x="3093839" y="316559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49E6E-658E-40BB-8EA5-CD995F4237A4}"/>
              </a:ext>
            </a:extLst>
          </p:cNvPr>
          <p:cNvSpPr txBox="1"/>
          <p:nvPr/>
        </p:nvSpPr>
        <p:spPr>
          <a:xfrm>
            <a:off x="3655441" y="298740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5713AE-E78B-4E1D-8B69-C1D462925760}"/>
              </a:ext>
            </a:extLst>
          </p:cNvPr>
          <p:cNvSpPr txBox="1"/>
          <p:nvPr/>
        </p:nvSpPr>
        <p:spPr>
          <a:xfrm>
            <a:off x="2455176" y="356876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FE517-840D-43A3-8D36-395ABF7743E3}"/>
              </a:ext>
            </a:extLst>
          </p:cNvPr>
          <p:cNvSpPr txBox="1"/>
          <p:nvPr/>
        </p:nvSpPr>
        <p:spPr>
          <a:xfrm>
            <a:off x="8374745" y="3230282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A45E6C-E4D1-478E-BE05-0D24924AD33A}"/>
              </a:ext>
            </a:extLst>
          </p:cNvPr>
          <p:cNvSpPr txBox="1"/>
          <p:nvPr/>
        </p:nvSpPr>
        <p:spPr>
          <a:xfrm>
            <a:off x="9539811" y="2731612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4D126A-9685-464E-945C-12D487192F90}"/>
              </a:ext>
            </a:extLst>
          </p:cNvPr>
          <p:cNvSpPr txBox="1"/>
          <p:nvPr/>
        </p:nvSpPr>
        <p:spPr>
          <a:xfrm>
            <a:off x="7155619" y="387189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F11D06-5442-4BD1-B6A2-9BD88C78C8F9}"/>
              </a:ext>
            </a:extLst>
          </p:cNvPr>
          <p:cNvSpPr/>
          <p:nvPr/>
        </p:nvSpPr>
        <p:spPr>
          <a:xfrm>
            <a:off x="1121968" y="2219960"/>
            <a:ext cx="4271927" cy="281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5EBE26-C7E8-4DD4-B0E8-96D6EBC7DBBF}"/>
              </a:ext>
            </a:extLst>
          </p:cNvPr>
          <p:cNvSpPr/>
          <p:nvPr/>
        </p:nvSpPr>
        <p:spPr>
          <a:xfrm>
            <a:off x="6440006" y="2246072"/>
            <a:ext cx="4299114" cy="281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BAF61E80-13C2-4D1D-9762-81E918E41482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Research methods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FE152B-A4F6-4CF5-B33C-1E5EB9F102AE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DDAE1EA-51D6-449D-AA48-923AC863B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D538E89-20E3-4442-9368-17B94CD7AEB3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BDEB83-47C9-4249-8514-5AAF8AB62720}"/>
              </a:ext>
            </a:extLst>
          </p:cNvPr>
          <p:cNvSpPr txBox="1"/>
          <p:nvPr/>
        </p:nvSpPr>
        <p:spPr>
          <a:xfrm>
            <a:off x="1109345" y="1633329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Inlier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수가 같을 경우 </a:t>
            </a:r>
            <a:r>
              <a:rPr lang="en-US" altLang="ko-KR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→ 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직선과 </a:t>
            </a:r>
            <a:r>
              <a:rPr lang="en-US" altLang="ko-KR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Inlier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간 거리의 총합 비교</a:t>
            </a:r>
          </a:p>
        </p:txBody>
      </p:sp>
      <p:sp>
        <p:nvSpPr>
          <p:cNvPr id="48" name="슬라이드 번호 개체 틀 14">
            <a:extLst>
              <a:ext uri="{FF2B5EF4-FFF2-40B4-BE49-F238E27FC236}">
                <a16:creationId xmlns:a16="http://schemas.microsoft.com/office/drawing/2014/main" id="{43E338E4-2E19-46A6-B408-E2FCF09C6F6F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5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10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그림 625">
            <a:extLst>
              <a:ext uri="{FF2B5EF4-FFF2-40B4-BE49-F238E27FC236}">
                <a16:creationId xmlns:a16="http://schemas.microsoft.com/office/drawing/2014/main" id="{6AC1454A-DE63-4BDD-AAD5-8806C8809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25" t="14516" r="8636" b="4069"/>
          <a:stretch/>
        </p:blipFill>
        <p:spPr>
          <a:xfrm rot="356606">
            <a:off x="7617624" y="1870175"/>
            <a:ext cx="2429568" cy="32476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4472107-8149-41B4-BC61-F4642B718E77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5A4CF9-27A9-41D9-9946-598CCEAF18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9" b="3828"/>
          <a:stretch/>
        </p:blipFill>
        <p:spPr>
          <a:xfrm>
            <a:off x="1606730" y="1810344"/>
            <a:ext cx="2523812" cy="336876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FEF77E60-35F7-432D-9651-E83C65B38C6E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Research methods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AAD70-740D-493F-8586-AAA3189EFBE0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6E5748-AD50-4CE7-9D26-F60344C1F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955E85-52A6-462D-9C29-75707FBBE177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33034319-7A4E-45CC-A25F-BA33628CE3C8}"/>
              </a:ext>
            </a:extLst>
          </p:cNvPr>
          <p:cNvSpPr/>
          <p:nvPr/>
        </p:nvSpPr>
        <p:spPr>
          <a:xfrm>
            <a:off x="6961770" y="1763389"/>
            <a:ext cx="3767447" cy="3368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5EC1BE7C-C83E-46E6-A46B-0FC790432029}"/>
              </a:ext>
            </a:extLst>
          </p:cNvPr>
          <p:cNvSpPr/>
          <p:nvPr/>
        </p:nvSpPr>
        <p:spPr>
          <a:xfrm>
            <a:off x="7998852" y="2737894"/>
            <a:ext cx="1612765" cy="1421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1" name="그래픽 470" descr="돋보기">
            <a:extLst>
              <a:ext uri="{FF2B5EF4-FFF2-40B4-BE49-F238E27FC236}">
                <a16:creationId xmlns:a16="http://schemas.microsoft.com/office/drawing/2014/main" id="{623C7692-9888-4B41-99C6-B5E405577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1378" y="2290087"/>
            <a:ext cx="2887080" cy="2887080"/>
          </a:xfrm>
          <a:prstGeom prst="rect">
            <a:avLst/>
          </a:prstGeom>
        </p:spPr>
      </p:pic>
      <p:sp>
        <p:nvSpPr>
          <p:cNvPr id="637" name="화살표: 오른쪽 636">
            <a:extLst>
              <a:ext uri="{FF2B5EF4-FFF2-40B4-BE49-F238E27FC236}">
                <a16:creationId xmlns:a16="http://schemas.microsoft.com/office/drawing/2014/main" id="{2FB31562-26BA-40D7-AFC6-27967E683244}"/>
              </a:ext>
            </a:extLst>
          </p:cNvPr>
          <p:cNvSpPr/>
          <p:nvPr/>
        </p:nvSpPr>
        <p:spPr>
          <a:xfrm>
            <a:off x="5785215" y="3372941"/>
            <a:ext cx="423172" cy="316672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751E257F-FAEB-4D8D-8DD9-5BCCCCD61E99}"/>
              </a:ext>
            </a:extLst>
          </p:cNvPr>
          <p:cNvSpPr txBox="1"/>
          <p:nvPr/>
        </p:nvSpPr>
        <p:spPr>
          <a:xfrm>
            <a:off x="1333914" y="5320959"/>
            <a:ext cx="4030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좌표가 입력될 때마다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dataset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좌표 저장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좌표가 밀집된 곳에서 정확도 ↓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알고리즘 수행 시간을 많이 잡아먹음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B09788-62E7-4B6F-8FCC-B82224F78ADA}"/>
              </a:ext>
            </a:extLst>
          </p:cNvPr>
          <p:cNvSpPr/>
          <p:nvPr/>
        </p:nvSpPr>
        <p:spPr>
          <a:xfrm>
            <a:off x="1116973" y="1765327"/>
            <a:ext cx="3767447" cy="3368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55E8A2E4-A4DF-432F-B400-235DE783FDB7}"/>
              </a:ext>
            </a:extLst>
          </p:cNvPr>
          <p:cNvSpPr txBox="1"/>
          <p:nvPr/>
        </p:nvSpPr>
        <p:spPr>
          <a:xfrm>
            <a:off x="7179834" y="5327298"/>
            <a:ext cx="383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 거리 이상일 때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dataset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 저장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좌표가 밀집된 곳에서도 정확도 ↑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알고리즘 수행 시간 감소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521BCC9-A156-4341-BC57-4002D5559F04}"/>
              </a:ext>
            </a:extLst>
          </p:cNvPr>
          <p:cNvSpPr/>
          <p:nvPr/>
        </p:nvSpPr>
        <p:spPr>
          <a:xfrm>
            <a:off x="2128986" y="2634420"/>
            <a:ext cx="1580667" cy="16213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1" name="그래픽 200" descr="돋보기">
            <a:extLst>
              <a:ext uri="{FF2B5EF4-FFF2-40B4-BE49-F238E27FC236}">
                <a16:creationId xmlns:a16="http://schemas.microsoft.com/office/drawing/2014/main" id="{78C52710-CEB7-4975-ADDE-EDA109B92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161" y="2324983"/>
            <a:ext cx="2887080" cy="2887080"/>
          </a:xfrm>
          <a:prstGeom prst="rect">
            <a:avLst/>
          </a:prstGeom>
        </p:spPr>
      </p:pic>
      <p:sp>
        <p:nvSpPr>
          <p:cNvPr id="202" name="타원 201">
            <a:extLst>
              <a:ext uri="{FF2B5EF4-FFF2-40B4-BE49-F238E27FC236}">
                <a16:creationId xmlns:a16="http://schemas.microsoft.com/office/drawing/2014/main" id="{83200F55-31C5-42F2-9A6A-B10B313B8410}"/>
              </a:ext>
            </a:extLst>
          </p:cNvPr>
          <p:cNvSpPr/>
          <p:nvPr/>
        </p:nvSpPr>
        <p:spPr>
          <a:xfrm>
            <a:off x="2748500" y="3495784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DD6557F-82A9-4ADD-B395-6471C4D61F87}"/>
              </a:ext>
            </a:extLst>
          </p:cNvPr>
          <p:cNvSpPr/>
          <p:nvPr/>
        </p:nvSpPr>
        <p:spPr>
          <a:xfrm>
            <a:off x="2979796" y="3339461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F31D2F1-FE3C-4D0B-BC01-11DBE16732B1}"/>
              </a:ext>
            </a:extLst>
          </p:cNvPr>
          <p:cNvSpPr/>
          <p:nvPr/>
        </p:nvSpPr>
        <p:spPr>
          <a:xfrm>
            <a:off x="2772417" y="3720642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743165E-E7A2-44BA-A661-4E2F90FCDD8B}"/>
              </a:ext>
            </a:extLst>
          </p:cNvPr>
          <p:cNvSpPr/>
          <p:nvPr/>
        </p:nvSpPr>
        <p:spPr>
          <a:xfrm>
            <a:off x="3040554" y="3083733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686D8229-1F5F-497D-A38A-7C1632D84BE6}"/>
              </a:ext>
            </a:extLst>
          </p:cNvPr>
          <p:cNvSpPr/>
          <p:nvPr/>
        </p:nvSpPr>
        <p:spPr>
          <a:xfrm>
            <a:off x="3256500" y="2977624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EF897B27-7775-4B7D-81A9-ECD1CFF523EC}"/>
              </a:ext>
            </a:extLst>
          </p:cNvPr>
          <p:cNvSpPr/>
          <p:nvPr/>
        </p:nvSpPr>
        <p:spPr>
          <a:xfrm>
            <a:off x="2608561" y="3909384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1092938-2086-4D5B-84BB-33416964249D}"/>
              </a:ext>
            </a:extLst>
          </p:cNvPr>
          <p:cNvSpPr/>
          <p:nvPr/>
        </p:nvSpPr>
        <p:spPr>
          <a:xfrm>
            <a:off x="8580798" y="3535196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2CD50F58-C9FD-46A8-9FB8-B5B64E7CC0B4}"/>
              </a:ext>
            </a:extLst>
          </p:cNvPr>
          <p:cNvSpPr/>
          <p:nvPr/>
        </p:nvSpPr>
        <p:spPr>
          <a:xfrm>
            <a:off x="8812094" y="3378873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7F809F8A-F309-4632-8EA6-5411236F9139}"/>
              </a:ext>
            </a:extLst>
          </p:cNvPr>
          <p:cNvSpPr/>
          <p:nvPr/>
        </p:nvSpPr>
        <p:spPr>
          <a:xfrm>
            <a:off x="8604715" y="3760054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2318B6C8-85E7-4F10-BD65-D07E5F289076}"/>
              </a:ext>
            </a:extLst>
          </p:cNvPr>
          <p:cNvSpPr/>
          <p:nvPr/>
        </p:nvSpPr>
        <p:spPr>
          <a:xfrm>
            <a:off x="8872852" y="3123145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3D34E588-0E91-4BB6-B713-A08BA2C234E5}"/>
              </a:ext>
            </a:extLst>
          </p:cNvPr>
          <p:cNvSpPr/>
          <p:nvPr/>
        </p:nvSpPr>
        <p:spPr>
          <a:xfrm>
            <a:off x="9088798" y="3017036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160FCE5-39EE-42AA-9BB4-4A9C36B40F0B}"/>
              </a:ext>
            </a:extLst>
          </p:cNvPr>
          <p:cNvSpPr/>
          <p:nvPr/>
        </p:nvSpPr>
        <p:spPr>
          <a:xfrm>
            <a:off x="8440859" y="3948796"/>
            <a:ext cx="60758" cy="61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A94B0267-4774-4CD9-9034-29BBF2F70980}"/>
              </a:ext>
            </a:extLst>
          </p:cNvPr>
          <p:cNvSpPr/>
          <p:nvPr/>
        </p:nvSpPr>
        <p:spPr>
          <a:xfrm>
            <a:off x="2687742" y="366309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E5A6D29B-3456-46EC-9EF2-8C9D05FA8A50}"/>
              </a:ext>
            </a:extLst>
          </p:cNvPr>
          <p:cNvSpPr/>
          <p:nvPr/>
        </p:nvSpPr>
        <p:spPr>
          <a:xfrm>
            <a:off x="2919038" y="350677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A93FE93C-A8BC-45F6-B768-F40C262254BF}"/>
              </a:ext>
            </a:extLst>
          </p:cNvPr>
          <p:cNvSpPr/>
          <p:nvPr/>
        </p:nvSpPr>
        <p:spPr>
          <a:xfrm>
            <a:off x="2711659" y="3887951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0BAD779D-5894-4250-9514-6FECD8B0DAAC}"/>
              </a:ext>
            </a:extLst>
          </p:cNvPr>
          <p:cNvSpPr/>
          <p:nvPr/>
        </p:nvSpPr>
        <p:spPr>
          <a:xfrm>
            <a:off x="2979796" y="3251042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7BABCE91-6A8A-4162-BA1D-039E96BAF048}"/>
              </a:ext>
            </a:extLst>
          </p:cNvPr>
          <p:cNvSpPr/>
          <p:nvPr/>
        </p:nvSpPr>
        <p:spPr>
          <a:xfrm>
            <a:off x="3195742" y="314493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9AD9E17E-F76F-4452-9839-0E947DA9FD70}"/>
              </a:ext>
            </a:extLst>
          </p:cNvPr>
          <p:cNvSpPr/>
          <p:nvPr/>
        </p:nvSpPr>
        <p:spPr>
          <a:xfrm>
            <a:off x="2547803" y="407669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26DAC34-7570-4DFF-9DF8-7A277308B60E}"/>
              </a:ext>
            </a:extLst>
          </p:cNvPr>
          <p:cNvSpPr/>
          <p:nvPr/>
        </p:nvSpPr>
        <p:spPr>
          <a:xfrm>
            <a:off x="2838257" y="338657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31F8760D-B497-4281-B8F0-1F07B796BD7B}"/>
              </a:ext>
            </a:extLst>
          </p:cNvPr>
          <p:cNvSpPr/>
          <p:nvPr/>
        </p:nvSpPr>
        <p:spPr>
          <a:xfrm>
            <a:off x="3096753" y="340947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7C69694D-0003-4C04-A691-A43B3E034AFB}"/>
              </a:ext>
            </a:extLst>
          </p:cNvPr>
          <p:cNvSpPr/>
          <p:nvPr/>
        </p:nvSpPr>
        <p:spPr>
          <a:xfrm>
            <a:off x="2809258" y="361360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1073ED42-F02A-4952-8CCE-7C7D11735AE4}"/>
              </a:ext>
            </a:extLst>
          </p:cNvPr>
          <p:cNvSpPr/>
          <p:nvPr/>
        </p:nvSpPr>
        <p:spPr>
          <a:xfrm>
            <a:off x="2604418" y="3777257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0B100E3E-F7D9-42C7-8AAA-B4576DB3FD56}"/>
              </a:ext>
            </a:extLst>
          </p:cNvPr>
          <p:cNvSpPr/>
          <p:nvPr/>
        </p:nvSpPr>
        <p:spPr>
          <a:xfrm>
            <a:off x="3127132" y="302505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16459E09-262C-4558-9794-50C6DA2A895A}"/>
              </a:ext>
            </a:extLst>
          </p:cNvPr>
          <p:cNvSpPr/>
          <p:nvPr/>
        </p:nvSpPr>
        <p:spPr>
          <a:xfrm>
            <a:off x="3119622" y="326497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430F44DF-8276-400B-B277-17F2BDA3503A}"/>
              </a:ext>
            </a:extLst>
          </p:cNvPr>
          <p:cNvSpPr/>
          <p:nvPr/>
        </p:nvSpPr>
        <p:spPr>
          <a:xfrm>
            <a:off x="3210759" y="306036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5BAF26C5-EA5F-4ECF-9DD4-9E71681A68D0}"/>
              </a:ext>
            </a:extLst>
          </p:cNvPr>
          <p:cNvSpPr/>
          <p:nvPr/>
        </p:nvSpPr>
        <p:spPr>
          <a:xfrm>
            <a:off x="3182200" y="290101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A24DA7DD-BB01-47AA-A520-25AD742A5ECC}"/>
              </a:ext>
            </a:extLst>
          </p:cNvPr>
          <p:cNvSpPr/>
          <p:nvPr/>
        </p:nvSpPr>
        <p:spPr>
          <a:xfrm>
            <a:off x="3087769" y="3177168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2B574303-3FE4-4A57-BD5C-0644AFB7117C}"/>
              </a:ext>
            </a:extLst>
          </p:cNvPr>
          <p:cNvSpPr/>
          <p:nvPr/>
        </p:nvSpPr>
        <p:spPr>
          <a:xfrm>
            <a:off x="2993690" y="344007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55AF7A7F-304A-4628-96F4-FAE3465F4D09}"/>
              </a:ext>
            </a:extLst>
          </p:cNvPr>
          <p:cNvSpPr/>
          <p:nvPr/>
        </p:nvSpPr>
        <p:spPr>
          <a:xfrm>
            <a:off x="2460277" y="392748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73CB68F4-BA5D-47DA-8223-6ABBD44C7775}"/>
              </a:ext>
            </a:extLst>
          </p:cNvPr>
          <p:cNvSpPr/>
          <p:nvPr/>
        </p:nvSpPr>
        <p:spPr>
          <a:xfrm>
            <a:off x="2497177" y="3803449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C4FCD564-8BC5-45E2-A8F2-1651529B8188}"/>
              </a:ext>
            </a:extLst>
          </p:cNvPr>
          <p:cNvSpPr/>
          <p:nvPr/>
        </p:nvSpPr>
        <p:spPr>
          <a:xfrm>
            <a:off x="2536065" y="396238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F8BCCC81-E883-4DDD-BD90-EF2B81ACFBE6}"/>
              </a:ext>
            </a:extLst>
          </p:cNvPr>
          <p:cNvSpPr/>
          <p:nvPr/>
        </p:nvSpPr>
        <p:spPr>
          <a:xfrm>
            <a:off x="2698252" y="379745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3F27D1D0-8846-4BA2-86BE-7F360D345710}"/>
              </a:ext>
            </a:extLst>
          </p:cNvPr>
          <p:cNvSpPr/>
          <p:nvPr/>
        </p:nvSpPr>
        <p:spPr>
          <a:xfrm>
            <a:off x="2697291" y="357752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8CAD7250-4FC0-4345-AC5A-9A2F8440B11B}"/>
              </a:ext>
            </a:extLst>
          </p:cNvPr>
          <p:cNvSpPr/>
          <p:nvPr/>
        </p:nvSpPr>
        <p:spPr>
          <a:xfrm>
            <a:off x="2888659" y="360688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5EDB56AC-C38E-4945-85E1-5E417467AF4F}"/>
              </a:ext>
            </a:extLst>
          </p:cNvPr>
          <p:cNvSpPr/>
          <p:nvPr/>
        </p:nvSpPr>
        <p:spPr>
          <a:xfrm>
            <a:off x="2915973" y="3428796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974E3B1F-591D-405D-87BE-003CE22CB624}"/>
              </a:ext>
            </a:extLst>
          </p:cNvPr>
          <p:cNvSpPr/>
          <p:nvPr/>
        </p:nvSpPr>
        <p:spPr>
          <a:xfrm>
            <a:off x="3041028" y="3389297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FB763507-85D8-4EFE-9905-4A568D6033DD}"/>
              </a:ext>
            </a:extLst>
          </p:cNvPr>
          <p:cNvSpPr/>
          <p:nvPr/>
        </p:nvSpPr>
        <p:spPr>
          <a:xfrm>
            <a:off x="2975145" y="3169365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0A929011-9D3E-4265-9329-219984F17491}"/>
              </a:ext>
            </a:extLst>
          </p:cNvPr>
          <p:cNvSpPr/>
          <p:nvPr/>
        </p:nvSpPr>
        <p:spPr>
          <a:xfrm>
            <a:off x="2839637" y="3506576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A4A57500-061C-49C0-B750-0D9D7BE53D0A}"/>
              </a:ext>
            </a:extLst>
          </p:cNvPr>
          <p:cNvSpPr/>
          <p:nvPr/>
        </p:nvSpPr>
        <p:spPr>
          <a:xfrm>
            <a:off x="3074721" y="3333857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1AAC0094-9102-44F7-8223-646ABE1CEC16}"/>
              </a:ext>
            </a:extLst>
          </p:cNvPr>
          <p:cNvSpPr/>
          <p:nvPr/>
        </p:nvSpPr>
        <p:spPr>
          <a:xfrm>
            <a:off x="2611853" y="4001077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FB5D6058-B43C-41F5-8141-7B47E70A26C8}"/>
              </a:ext>
            </a:extLst>
          </p:cNvPr>
          <p:cNvSpPr/>
          <p:nvPr/>
        </p:nvSpPr>
        <p:spPr>
          <a:xfrm>
            <a:off x="2895731" y="333819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B35516F-A435-48B8-92C8-C2776FE8E5E1}"/>
              </a:ext>
            </a:extLst>
          </p:cNvPr>
          <p:cNvSpPr txBox="1"/>
          <p:nvPr/>
        </p:nvSpPr>
        <p:spPr>
          <a:xfrm rot="18223856">
            <a:off x="2955108" y="3503662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DATASET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5784D32B-C30E-4825-AAC9-A33B6D01B60B}"/>
              </a:ext>
            </a:extLst>
          </p:cNvPr>
          <p:cNvSpPr/>
          <p:nvPr/>
        </p:nvSpPr>
        <p:spPr>
          <a:xfrm>
            <a:off x="2850733" y="3453060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D300572A-1ACD-462B-A015-45DAA44FD942}"/>
              </a:ext>
            </a:extLst>
          </p:cNvPr>
          <p:cNvSpPr/>
          <p:nvPr/>
        </p:nvSpPr>
        <p:spPr>
          <a:xfrm rot="18214964">
            <a:off x="2843609" y="3210107"/>
            <a:ext cx="274918" cy="437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A411D071-340D-40B6-994B-E04816E41A82}"/>
              </a:ext>
            </a:extLst>
          </p:cNvPr>
          <p:cNvCxnSpPr>
            <a:cxnSpLocks/>
            <a:stCxn id="313" idx="5"/>
            <a:endCxn id="314" idx="6"/>
          </p:cNvCxnSpPr>
          <p:nvPr/>
        </p:nvCxnSpPr>
        <p:spPr>
          <a:xfrm>
            <a:off x="2890117" y="3438807"/>
            <a:ext cx="267394" cy="12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2073FD-B603-4194-9848-D52D84888EB8}"/>
              </a:ext>
            </a:extLst>
          </p:cNvPr>
          <p:cNvCxnSpPr>
            <a:cxnSpLocks/>
          </p:cNvCxnSpPr>
          <p:nvPr/>
        </p:nvCxnSpPr>
        <p:spPr>
          <a:xfrm flipV="1">
            <a:off x="8634037" y="3423642"/>
            <a:ext cx="194057" cy="12744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>
            <a:extLst>
              <a:ext uri="{FF2B5EF4-FFF2-40B4-BE49-F238E27FC236}">
                <a16:creationId xmlns:a16="http://schemas.microsoft.com/office/drawing/2014/main" id="{245A56D7-4FD9-47B7-BF14-1B92FE28CCC2}"/>
              </a:ext>
            </a:extLst>
          </p:cNvPr>
          <p:cNvSpPr/>
          <p:nvPr/>
        </p:nvSpPr>
        <p:spPr>
          <a:xfrm>
            <a:off x="2748500" y="349578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30FFEED2-D1BB-40DE-B395-A9A4EA1E8283}"/>
              </a:ext>
            </a:extLst>
          </p:cNvPr>
          <p:cNvSpPr/>
          <p:nvPr/>
        </p:nvSpPr>
        <p:spPr>
          <a:xfrm>
            <a:off x="2979796" y="3339461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707B572F-8037-4B91-ACBD-DD42C3B560E4}"/>
              </a:ext>
            </a:extLst>
          </p:cNvPr>
          <p:cNvSpPr/>
          <p:nvPr/>
        </p:nvSpPr>
        <p:spPr>
          <a:xfrm>
            <a:off x="2772417" y="3720642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1AF3F459-6CF7-437D-A011-CF1C816498B0}"/>
              </a:ext>
            </a:extLst>
          </p:cNvPr>
          <p:cNvSpPr/>
          <p:nvPr/>
        </p:nvSpPr>
        <p:spPr>
          <a:xfrm>
            <a:off x="3040554" y="3083733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37A064FC-8DE1-4471-B129-9DE433B388FA}"/>
              </a:ext>
            </a:extLst>
          </p:cNvPr>
          <p:cNvSpPr/>
          <p:nvPr/>
        </p:nvSpPr>
        <p:spPr>
          <a:xfrm>
            <a:off x="3256500" y="297762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B85027EF-80C9-450A-AF65-62A9A1290689}"/>
              </a:ext>
            </a:extLst>
          </p:cNvPr>
          <p:cNvSpPr/>
          <p:nvPr/>
        </p:nvSpPr>
        <p:spPr>
          <a:xfrm>
            <a:off x="2608561" y="3909384"/>
            <a:ext cx="60758" cy="61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BD22BB-29AC-4B8F-AAF9-324C26729D5F}"/>
              </a:ext>
            </a:extLst>
          </p:cNvPr>
          <p:cNvSpPr txBox="1"/>
          <p:nvPr/>
        </p:nvSpPr>
        <p:spPr>
          <a:xfrm rot="18223856">
            <a:off x="8780538" y="3515721"/>
            <a:ext cx="627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DATASET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F5E32EA-8C18-4284-A6D2-03EE942F92AC}"/>
              </a:ext>
            </a:extLst>
          </p:cNvPr>
          <p:cNvSpPr/>
          <p:nvPr/>
        </p:nvSpPr>
        <p:spPr>
          <a:xfrm rot="18214964">
            <a:off x="8125773" y="3238268"/>
            <a:ext cx="1325835" cy="437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ACBF767-8870-4A01-8A28-8E4D650ABB9B}"/>
              </a:ext>
            </a:extLst>
          </p:cNvPr>
          <p:cNvSpPr txBox="1"/>
          <p:nvPr/>
        </p:nvSpPr>
        <p:spPr>
          <a:xfrm rot="19508031">
            <a:off x="8483491" y="3324310"/>
            <a:ext cx="4090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2">
                    <a:lumMod val="2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저장거리</a:t>
            </a:r>
          </a:p>
        </p:txBody>
      </p:sp>
      <p:sp>
        <p:nvSpPr>
          <p:cNvPr id="74" name="슬라이드 번호 개체 틀 14">
            <a:extLst>
              <a:ext uri="{FF2B5EF4-FFF2-40B4-BE49-F238E27FC236}">
                <a16:creationId xmlns:a16="http://schemas.microsoft.com/office/drawing/2014/main" id="{888C00BC-7D10-4F16-82E0-3C39C65FDA26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6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7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472107-8149-41B4-BC61-F4642B718E77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EF77E60-35F7-432D-9651-E83C65B38C6E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Research methods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AAD70-740D-493F-8586-AAA3189EFBE0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6E5748-AD50-4CE7-9D26-F60344C1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955E85-52A6-462D-9C29-75707FBBE177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3A9DCE3-2156-4A36-8786-347E4917FF57}"/>
              </a:ext>
            </a:extLst>
          </p:cNvPr>
          <p:cNvSpPr txBox="1"/>
          <p:nvPr/>
        </p:nvSpPr>
        <p:spPr>
          <a:xfrm>
            <a:off x="1109345" y="1633329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곡선으로 </a:t>
            </a:r>
            <a:r>
              <a:rPr lang="en-US" altLang="ko-KR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drawing 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할 경우 기존보다 지터가 많아지는 문제 발생</a:t>
            </a:r>
            <a:endParaRPr lang="en-US" altLang="ko-KR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r>
              <a:rPr lang="en-US" altLang="ko-KR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- Inlier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평균 </a:t>
            </a:r>
            <a:r>
              <a:rPr lang="ko-KR" altLang="en-US" dirty="0" err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갯수에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따라 </a:t>
            </a:r>
            <a:r>
              <a:rPr lang="en-US" altLang="ko-KR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RANSAC algorithm</a:t>
            </a:r>
            <a:r>
              <a:rPr lang="ko-KR" altLang="en-US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비중을 줄여 줌</a:t>
            </a:r>
          </a:p>
        </p:txBody>
      </p:sp>
      <p:pic>
        <p:nvPicPr>
          <p:cNvPr id="210" name="그림 209">
            <a:extLst>
              <a:ext uri="{FF2B5EF4-FFF2-40B4-BE49-F238E27FC236}">
                <a16:creationId xmlns:a16="http://schemas.microsoft.com/office/drawing/2014/main" id="{056E3134-06D1-44E7-901B-E7A426B86D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13"/>
          <a:stretch/>
        </p:blipFill>
        <p:spPr>
          <a:xfrm rot="190536">
            <a:off x="3611845" y="2524025"/>
            <a:ext cx="1387694" cy="32873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165F031-973C-483D-B085-1930129DC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6421">
            <a:off x="6910514" y="2424871"/>
            <a:ext cx="1543050" cy="3219637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150A63F4-8047-420A-87F9-6574B1AA3729}"/>
              </a:ext>
            </a:extLst>
          </p:cNvPr>
          <p:cNvSpPr/>
          <p:nvPr/>
        </p:nvSpPr>
        <p:spPr>
          <a:xfrm>
            <a:off x="4489537" y="3245590"/>
            <a:ext cx="599992" cy="555172"/>
          </a:xfrm>
          <a:prstGeom prst="ellipse">
            <a:avLst/>
          </a:prstGeom>
          <a:noFill/>
          <a:ln w="2857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D4F7F5EE-6118-4AE8-BF67-FC31B28A6F65}"/>
              </a:ext>
            </a:extLst>
          </p:cNvPr>
          <p:cNvSpPr/>
          <p:nvPr/>
        </p:nvSpPr>
        <p:spPr>
          <a:xfrm>
            <a:off x="4581608" y="4840174"/>
            <a:ext cx="507921" cy="505105"/>
          </a:xfrm>
          <a:prstGeom prst="ellipse">
            <a:avLst/>
          </a:prstGeom>
          <a:noFill/>
          <a:ln w="2857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화살표: 오른쪽 263">
            <a:extLst>
              <a:ext uri="{FF2B5EF4-FFF2-40B4-BE49-F238E27FC236}">
                <a16:creationId xmlns:a16="http://schemas.microsoft.com/office/drawing/2014/main" id="{4D3E781B-641A-493F-A405-9B52F33251F9}"/>
              </a:ext>
            </a:extLst>
          </p:cNvPr>
          <p:cNvSpPr/>
          <p:nvPr/>
        </p:nvSpPr>
        <p:spPr>
          <a:xfrm>
            <a:off x="5884413" y="3995050"/>
            <a:ext cx="423172" cy="316672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2AB0C41-E167-4509-AC46-6A58C66210E2}"/>
              </a:ext>
            </a:extLst>
          </p:cNvPr>
          <p:cNvSpPr txBox="1"/>
          <p:nvPr/>
        </p:nvSpPr>
        <p:spPr>
          <a:xfrm>
            <a:off x="3712237" y="559284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previous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6E3404D-DE38-45ED-AEC2-A311E665FDB5}"/>
              </a:ext>
            </a:extLst>
          </p:cNvPr>
          <p:cNvSpPr txBox="1"/>
          <p:nvPr/>
        </p:nvSpPr>
        <p:spPr>
          <a:xfrm flipH="1">
            <a:off x="4418275" y="5592841"/>
            <a:ext cx="861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RANSAC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991E1BA-435C-4EDB-BD9A-79DB273F5061}"/>
              </a:ext>
            </a:extLst>
          </p:cNvPr>
          <p:cNvSpPr txBox="1"/>
          <p:nvPr/>
        </p:nvSpPr>
        <p:spPr>
          <a:xfrm>
            <a:off x="7041388" y="559284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previous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F8F202D-C222-494C-A57E-782F27614C5D}"/>
              </a:ext>
            </a:extLst>
          </p:cNvPr>
          <p:cNvSpPr txBox="1"/>
          <p:nvPr/>
        </p:nvSpPr>
        <p:spPr>
          <a:xfrm flipH="1">
            <a:off x="7667661" y="5592841"/>
            <a:ext cx="861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RANSAC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id="{12AC8C2B-4107-4B9F-BA82-32A26F3327B3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7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68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F096034-99CF-4E62-8802-9B2DCFA3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467" y="1798392"/>
            <a:ext cx="2300891" cy="2616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3CD65A-1B76-48A3-BA71-08F5F14B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178" y="1798392"/>
            <a:ext cx="2033590" cy="27025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3FC81D-4254-40C1-9AEB-CE4949222943}"/>
              </a:ext>
            </a:extLst>
          </p:cNvPr>
          <p:cNvSpPr txBox="1"/>
          <p:nvPr/>
        </p:nvSpPr>
        <p:spPr>
          <a:xfrm>
            <a:off x="988935" y="4531973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previous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56D7BE-3220-48C2-A1F2-BD7ACCEAC4B2}"/>
              </a:ext>
            </a:extLst>
          </p:cNvPr>
          <p:cNvSpPr/>
          <p:nvPr/>
        </p:nvSpPr>
        <p:spPr>
          <a:xfrm>
            <a:off x="4403452" y="240267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FFDDDE9-6F1A-44E6-9F37-CD5C6CACBE79}"/>
              </a:ext>
            </a:extLst>
          </p:cNvPr>
          <p:cNvSpPr txBox="1">
            <a:spLocks/>
          </p:cNvSpPr>
          <p:nvPr/>
        </p:nvSpPr>
        <p:spPr>
          <a:xfrm>
            <a:off x="482604" y="212725"/>
            <a:ext cx="11023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• Results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7D538-D02D-44B9-8CCA-E69E27D448C2}"/>
              </a:ext>
            </a:extLst>
          </p:cNvPr>
          <p:cNvSpPr txBox="1"/>
          <p:nvPr/>
        </p:nvSpPr>
        <p:spPr>
          <a:xfrm>
            <a:off x="482604" y="634378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87825C5-2100-4D0D-8A70-3638E870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86" y="6429008"/>
            <a:ext cx="257318" cy="229662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14A65D-44C3-4873-9E0E-037957AD72E5}"/>
              </a:ext>
            </a:extLst>
          </p:cNvPr>
          <p:cNvCxnSpPr>
            <a:cxnSpLocks/>
          </p:cNvCxnSpPr>
          <p:nvPr/>
        </p:nvCxnSpPr>
        <p:spPr>
          <a:xfrm>
            <a:off x="396240" y="1263662"/>
            <a:ext cx="113792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A44BDA-E2ED-4BD7-9407-D8E39094B684}"/>
              </a:ext>
            </a:extLst>
          </p:cNvPr>
          <p:cNvSpPr txBox="1"/>
          <p:nvPr/>
        </p:nvSpPr>
        <p:spPr>
          <a:xfrm>
            <a:off x="1057189" y="5299977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얇은 면적으로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92F4E1-64ED-414D-9062-A39D9E16C77F}"/>
              </a:ext>
            </a:extLst>
          </p:cNvPr>
          <p:cNvSpPr txBox="1"/>
          <p:nvPr/>
        </p:nvSpPr>
        <p:spPr>
          <a:xfrm>
            <a:off x="4701699" y="5299977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중간에 멈춘 경우</a:t>
            </a:r>
          </a:p>
        </p:txBody>
      </p:sp>
      <p:sp>
        <p:nvSpPr>
          <p:cNvPr id="49" name="슬라이드 번호 개체 틀 14">
            <a:extLst>
              <a:ext uri="{FF2B5EF4-FFF2-40B4-BE49-F238E27FC236}">
                <a16:creationId xmlns:a16="http://schemas.microsoft.com/office/drawing/2014/main" id="{1E7E7BC7-E84B-428F-8DD2-FA2AA0A3261A}"/>
              </a:ext>
            </a:extLst>
          </p:cNvPr>
          <p:cNvSpPr txBox="1">
            <a:spLocks/>
          </p:cNvSpPr>
          <p:nvPr/>
        </p:nvSpPr>
        <p:spPr>
          <a:xfrm>
            <a:off x="4724399" y="6361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8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sz="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E6B2F8-EF1F-4018-AE0C-031845611D27}"/>
              </a:ext>
            </a:extLst>
          </p:cNvPr>
          <p:cNvSpPr txBox="1"/>
          <p:nvPr/>
        </p:nvSpPr>
        <p:spPr>
          <a:xfrm>
            <a:off x="8188127" y="5299977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천천히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경우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E015A68-8FAF-4D78-9C4C-2C15DB57D839}"/>
              </a:ext>
            </a:extLst>
          </p:cNvPr>
          <p:cNvSpPr/>
          <p:nvPr/>
        </p:nvSpPr>
        <p:spPr>
          <a:xfrm>
            <a:off x="5495275" y="3477654"/>
            <a:ext cx="296476" cy="308110"/>
          </a:xfrm>
          <a:prstGeom prst="ellipse">
            <a:avLst/>
          </a:prstGeom>
          <a:noFill/>
          <a:ln w="2857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63784-ED0B-47FA-AC0A-875E8A3DF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129" y="1732196"/>
            <a:ext cx="2228850" cy="27241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B4C96B-5E2F-46F8-832E-9764CAE772D1}"/>
              </a:ext>
            </a:extLst>
          </p:cNvPr>
          <p:cNvSpPr txBox="1"/>
          <p:nvPr/>
        </p:nvSpPr>
        <p:spPr>
          <a:xfrm flipH="1">
            <a:off x="1818508" y="4531973"/>
            <a:ext cx="861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RANSAC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8D757D0-6317-4EA4-8EA9-77120597DED8}"/>
              </a:ext>
            </a:extLst>
          </p:cNvPr>
          <p:cNvSpPr/>
          <p:nvPr/>
        </p:nvSpPr>
        <p:spPr>
          <a:xfrm>
            <a:off x="5633364" y="2977616"/>
            <a:ext cx="296476" cy="308110"/>
          </a:xfrm>
          <a:prstGeom prst="ellipse">
            <a:avLst/>
          </a:prstGeom>
          <a:noFill/>
          <a:ln w="2857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5922C9-3DDC-45A8-AA87-B04752FC35F6}"/>
              </a:ext>
            </a:extLst>
          </p:cNvPr>
          <p:cNvSpPr/>
          <p:nvPr/>
        </p:nvSpPr>
        <p:spPr>
          <a:xfrm>
            <a:off x="5901218" y="2281707"/>
            <a:ext cx="296476" cy="308110"/>
          </a:xfrm>
          <a:prstGeom prst="ellipse">
            <a:avLst/>
          </a:prstGeom>
          <a:noFill/>
          <a:ln w="2857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260098-F7B7-4778-8A89-48B04887AF8A}"/>
              </a:ext>
            </a:extLst>
          </p:cNvPr>
          <p:cNvSpPr txBox="1"/>
          <p:nvPr/>
        </p:nvSpPr>
        <p:spPr>
          <a:xfrm>
            <a:off x="4962178" y="453073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previous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58E31D-BFBE-4A61-A043-2E6ABC905029}"/>
              </a:ext>
            </a:extLst>
          </p:cNvPr>
          <p:cNvSpPr txBox="1"/>
          <p:nvPr/>
        </p:nvSpPr>
        <p:spPr>
          <a:xfrm flipH="1">
            <a:off x="5791751" y="4530736"/>
            <a:ext cx="861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RANSAC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D90721-80E3-468D-8DA0-5DBCCCFA5E2E}"/>
              </a:ext>
            </a:extLst>
          </p:cNvPr>
          <p:cNvSpPr txBox="1"/>
          <p:nvPr/>
        </p:nvSpPr>
        <p:spPr>
          <a:xfrm>
            <a:off x="8257417" y="453073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previous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4A8B49-7CA7-4EB2-8880-7EDA868F140E}"/>
              </a:ext>
            </a:extLst>
          </p:cNvPr>
          <p:cNvSpPr txBox="1"/>
          <p:nvPr/>
        </p:nvSpPr>
        <p:spPr>
          <a:xfrm flipH="1">
            <a:off x="9086990" y="4530736"/>
            <a:ext cx="861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RANSAC</a:t>
            </a:r>
            <a:endParaRPr lang="ko-KR" altLang="en-US" sz="11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94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1290</Words>
  <Application>Microsoft Office PowerPoint</Application>
  <PresentationFormat>와이드스크린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LG스마트체 Bold</vt:lpstr>
      <vt:lpstr>LG스마트체 Light</vt:lpstr>
      <vt:lpstr>LG스마트체 Regular</vt:lpstr>
      <vt:lpstr>LG스마트체 SemiBold</vt:lpstr>
      <vt:lpstr>LG스마트체2.0 Bold</vt:lpstr>
      <vt:lpstr>LG스마트체2.0 Light</vt:lpstr>
      <vt:lpstr>LG스마트체2.0 Regular</vt:lpstr>
      <vt:lpstr>LG스마트체2.0 SemiBold</vt:lpstr>
      <vt:lpstr>맑은 고딕</vt:lpstr>
      <vt:lpstr>Arial</vt:lpstr>
      <vt:lpstr>Office 테마</vt:lpstr>
      <vt:lpstr>RANSAC 알고리즘에 기반한 Drawing Jitter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RANSAC 알고리즘을 이용한 vector prediction</dc:title>
  <dc:creator>이헌</dc:creator>
  <cp:lastModifiedBy>이헌</cp:lastModifiedBy>
  <cp:revision>176</cp:revision>
  <dcterms:created xsi:type="dcterms:W3CDTF">2022-07-13T04:58:13Z</dcterms:created>
  <dcterms:modified xsi:type="dcterms:W3CDTF">2022-08-11T07:48:33Z</dcterms:modified>
</cp:coreProperties>
</file>