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420" r:id="rId3"/>
    <p:sldId id="421" r:id="rId4"/>
    <p:sldId id="422" r:id="rId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00D"/>
    <a:srgbClr val="0099FF"/>
    <a:srgbClr val="B03FC7"/>
    <a:srgbClr val="33CC33"/>
    <a:srgbClr val="0000FF"/>
    <a:srgbClr val="FF9900"/>
    <a:srgbClr val="3366FF"/>
    <a:srgbClr val="FF00FF"/>
    <a:srgbClr val="4F81B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7" autoAdjust="0"/>
    <p:restoredTop sz="91180" autoAdjust="0"/>
  </p:normalViewPr>
  <p:slideViewPr>
    <p:cSldViewPr>
      <p:cViewPr varScale="1">
        <p:scale>
          <a:sx n="105" d="100"/>
          <a:sy n="105" d="100"/>
        </p:scale>
        <p:origin x="-154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C174-6E84-488A-A4FF-53AC52F162DA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A044-4561-48E1-A864-CDBEE6ECF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9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0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0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A044-4561-48E1-A864-CDBEE6ECF8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0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543000" y="2124066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543000" y="3604189"/>
            <a:ext cx="882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787452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Backup\backup(기획관리)\김선영\양식\SiW CI\CI(normal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3827512" y="6409134"/>
            <a:ext cx="2133600" cy="47625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latin typeface="+mn-lt"/>
                <a:ea typeface="+mn-ea"/>
              </a:rPr>
              <a:t>- </a:t>
            </a:r>
            <a:fld id="{5BE31E45-6B99-4144-A447-9C118DCE3787}" type="slidenum">
              <a:rPr kumimoji="0" lang="en-US" altLang="ko-KR" sz="1200" smtClean="0"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200" dirty="0" smtClean="0">
                <a:latin typeface="+mn-lt"/>
                <a:ea typeface="+mn-ea"/>
              </a:rPr>
              <a:t> -</a:t>
            </a:r>
            <a:endParaRPr kumimoji="0" lang="en-US" altLang="ko-KR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79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6C4B-25F6-46A9-BB2F-781A89B040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05130" y="4916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VISION 2020</a:t>
            </a:r>
            <a:r>
              <a:rPr lang="en-US" altLang="ko-KR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ja-JP" altLang="en-US" sz="800" b="1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From Domestic No.1  to Global Top 10</a:t>
            </a:r>
            <a:r>
              <a:rPr lang="ja-JP" altLang="en-US" sz="8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D:\Backup\backup(기획관리)\김선영\양식\SiW CI\CI(normal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472" y="6394834"/>
            <a:ext cx="1496616" cy="27452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4808" y="261774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ea typeface="LG스마트체 Light" panose="020B0600000101010101" pitchFamily="50" charset="-127"/>
              </a:rPr>
              <a:t>Finger Touch </a:t>
            </a:r>
            <a:r>
              <a:rPr lang="en-US" altLang="ko-KR" sz="2000" b="1" dirty="0" smtClean="0">
                <a:ea typeface="LG스마트체 Light" panose="020B0600000101010101" pitchFamily="50" charset="-127"/>
              </a:rPr>
              <a:t>Algorithm</a:t>
            </a:r>
            <a:endParaRPr lang="en-US" altLang="ko-KR" sz="2000" b="1" dirty="0">
              <a:ea typeface="LG스마트체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036" y="4932457"/>
            <a:ext cx="74168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fld id="{B863053B-593D-4E87-98DD-E84F4785BBB4}" type="datetime4">
              <a:rPr lang="en-US" altLang="ko-KR" sz="1200" b="1" smtClean="0">
                <a:ea typeface="LG스마트체 Light" panose="020B0600000101010101" pitchFamily="50" charset="-127"/>
              </a:rPr>
              <a:t>November 20, 2017</a:t>
            </a:fld>
            <a:endParaRPr lang="en-US" altLang="ko-KR" sz="1200" b="1" dirty="0" smtClean="0"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ea typeface="LG스마트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ea typeface="LG스마트체 Light" panose="020B0600000101010101" pitchFamily="50" charset="-127"/>
              </a:rPr>
              <a:t>R&amp;D / Touch Team</a:t>
            </a:r>
            <a:endParaRPr lang="en-US" altLang="ko-KR" sz="1400" b="1" dirty="0">
              <a:ea typeface="LG스마트체 Light" panose="020B0600000101010101" pitchFamily="50" charset="-127"/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582510" y="2204864"/>
            <a:ext cx="2448272" cy="1296144"/>
            <a:chOff x="200472" y="4077072"/>
            <a:chExt cx="2762423" cy="1541711"/>
          </a:xfrm>
        </p:grpSpPr>
        <p:pic>
          <p:nvPicPr>
            <p:cNvPr id="5" name="Picture 6" descr="http://www.cypress.com/ui/4_0/images/truetouch/waterproofing_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216" b="6723"/>
            <a:stretch>
              <a:fillRect/>
            </a:stretch>
          </p:blipFill>
          <p:spPr bwMode="auto">
            <a:xfrm>
              <a:off x="200472" y="4653136"/>
              <a:ext cx="1552575" cy="95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http://www.cypress.com/ui/4_0/images/truetouch/displayArmor_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20" y="4077072"/>
              <a:ext cx="14668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http://www.cypress.com/ui/4_0/images/truetouch/charger_Armor_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24" t="4498" r="11533" b="16019"/>
            <a:stretch>
              <a:fillRect/>
            </a:stretch>
          </p:blipFill>
          <p:spPr bwMode="auto">
            <a:xfrm>
              <a:off x="1424608" y="4509120"/>
              <a:ext cx="1538287" cy="110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" descr="http://www.cypress.com/ui/4_0/images/truetouch/stylus_2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58" t="7906" r="11096" b="14088"/>
            <a:stretch>
              <a:fillRect/>
            </a:stretch>
          </p:blipFill>
          <p:spPr bwMode="auto">
            <a:xfrm>
              <a:off x="2000672" y="4149080"/>
              <a:ext cx="942975" cy="99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8"/>
          <p:cNvSpPr/>
          <p:nvPr/>
        </p:nvSpPr>
        <p:spPr>
          <a:xfrm>
            <a:off x="607222" y="1772817"/>
            <a:ext cx="647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ea typeface="LG스마트체 Light" panose="020B0600000101010101" pitchFamily="50" charset="-127"/>
                <a:cs typeface="Segoe UI" pitchFamily="34" charset="0"/>
              </a:rPr>
              <a:t>VISION 2020 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ea typeface="LG스마트체 Light" panose="020B0600000101010101" pitchFamily="50" charset="-127"/>
                <a:cs typeface="Segoe UI" pitchFamily="34" charset="0"/>
              </a:rPr>
              <a:t>From Domestic No.1 to Global Top 10</a:t>
            </a:r>
            <a:r>
              <a:rPr lang="ja-JP" altLang="en-US" sz="1200" b="1" dirty="0" smtClean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ea typeface="LG스마트체 Light" panose="020B0600000101010101" pitchFamily="50" charset="-127"/>
                <a:cs typeface="Segoe UI" pitchFamily="34" charset="0"/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ea typeface="LG스마트체 Light" panose="020B0600000101010101" pitchFamily="50" charset="-127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40" y="485061"/>
            <a:ext cx="53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LG스마트체 Light" panose="020B0600000101010101" pitchFamily="50" charset="-127"/>
              </a:rPr>
              <a:t>Finger Touch Algorithm</a:t>
            </a:r>
            <a:endParaRPr lang="ko-KR" altLang="en-US" b="1" dirty="0">
              <a:ea typeface="LG스마트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2766" y="134076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16496" y="263691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Complete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6496" y="319678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Line Filter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6496" y="375666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RAW </a:t>
            </a:r>
            <a:r>
              <a:rPr lang="en-US" altLang="ko-KR" sz="800" b="1" dirty="0"/>
              <a:t>Data Processing</a:t>
            </a:r>
          </a:p>
          <a:p>
            <a:pPr algn="ctr"/>
            <a:r>
              <a:rPr lang="en-US" altLang="ko-KR" sz="800" b="1" dirty="0"/>
              <a:t> (Get Intensity Data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16496" y="431653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60712" y="319664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Calculate Coordination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0712" y="43162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Coordination Smoothing</a:t>
            </a:r>
            <a:endParaRPr lang="ko-KR" altLang="en-US" sz="800" b="1" dirty="0"/>
          </a:p>
        </p:txBody>
      </p: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064568" y="3068960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>
            <a:off x="1064568" y="3628835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1064568" y="4188710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5" idx="2"/>
            <a:endCxn id="15" idx="0"/>
          </p:cNvCxnSpPr>
          <p:nvPr/>
        </p:nvCxnSpPr>
        <p:spPr>
          <a:xfrm>
            <a:off x="3008784" y="4190294"/>
            <a:ext cx="0" cy="12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16496" y="543628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Merge</a:t>
            </a:r>
            <a:endParaRPr lang="ko-KR" altLang="en-US" sz="800" b="1" dirty="0"/>
          </a:p>
        </p:txBody>
      </p:sp>
      <p:cxnSp>
        <p:nvCxnSpPr>
          <p:cNvPr id="22" name="직선 화살표 연결선 21"/>
          <p:cNvCxnSpPr>
            <a:stCxn id="23" idx="2"/>
            <a:endCxn id="14" idx="0"/>
          </p:cNvCxnSpPr>
          <p:nvPr/>
        </p:nvCxnSpPr>
        <p:spPr>
          <a:xfrm>
            <a:off x="3008784" y="3068959"/>
            <a:ext cx="0" cy="1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60712" y="2636912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Mark Boundary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2360712" y="375824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Coordination Tracking</a:t>
            </a:r>
            <a:endParaRPr lang="ko-KR" altLang="en-US" sz="800" b="1" dirty="0"/>
          </a:p>
        </p:txBody>
      </p:sp>
      <p:cxnSp>
        <p:nvCxnSpPr>
          <p:cNvPr id="26" name="직선 화살표 연결선 25"/>
          <p:cNvCxnSpPr>
            <a:stCxn id="14" idx="2"/>
            <a:endCxn id="25" idx="0"/>
          </p:cNvCxnSpPr>
          <p:nvPr/>
        </p:nvCxnSpPr>
        <p:spPr>
          <a:xfrm>
            <a:off x="3008784" y="3628694"/>
            <a:ext cx="0" cy="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1" idx="2"/>
            <a:endCxn id="23" idx="1"/>
          </p:cNvCxnSpPr>
          <p:nvPr/>
        </p:nvCxnSpPr>
        <p:spPr>
          <a:xfrm rot="5400000" flipH="1" flipV="1">
            <a:off x="204940" y="3712564"/>
            <a:ext cx="3015400" cy="1296144"/>
          </a:xfrm>
          <a:prstGeom prst="bentConnector4">
            <a:avLst>
              <a:gd name="adj1" fmla="val -7581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6496" y="487641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Split</a:t>
            </a:r>
            <a:endParaRPr lang="ko-KR" altLang="en-US" sz="800" b="1" dirty="0"/>
          </a:p>
        </p:txBody>
      </p:sp>
      <p:cxnSp>
        <p:nvCxnSpPr>
          <p:cNvPr id="30" name="직선 화살표 연결선 29"/>
          <p:cNvCxnSpPr>
            <a:stCxn id="29" idx="2"/>
            <a:endCxn id="21" idx="0"/>
          </p:cNvCxnSpPr>
          <p:nvPr/>
        </p:nvCxnSpPr>
        <p:spPr>
          <a:xfrm>
            <a:off x="1064568" y="5308460"/>
            <a:ext cx="0" cy="1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360712" y="48778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Palm Rejection</a:t>
            </a:r>
            <a:endParaRPr lang="ko-KR" altLang="en-US" sz="800" b="1" dirty="0"/>
          </a:p>
        </p:txBody>
      </p:sp>
      <p:cxnSp>
        <p:nvCxnSpPr>
          <p:cNvPr id="33" name="직선 화살표 연결선 32"/>
          <p:cNvCxnSpPr>
            <a:stCxn id="15" idx="2"/>
            <a:endCxn id="32" idx="0"/>
          </p:cNvCxnSpPr>
          <p:nvPr/>
        </p:nvCxnSpPr>
        <p:spPr>
          <a:xfrm>
            <a:off x="3008784" y="4748295"/>
            <a:ext cx="0" cy="1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360712" y="54358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Touch Event</a:t>
            </a:r>
          </a:p>
          <a:p>
            <a:pPr algn="ctr"/>
            <a:r>
              <a:rPr lang="en-US" altLang="ko-KR" sz="800" b="1" dirty="0"/>
              <a:t>(Finger HID Over USB &amp; I2C)</a:t>
            </a:r>
            <a:endParaRPr lang="ko-KR" altLang="en-US" sz="800" b="1" dirty="0"/>
          </a:p>
        </p:txBody>
      </p:sp>
      <p:cxnSp>
        <p:nvCxnSpPr>
          <p:cNvPr id="35" name="직선 화살표 연결선 34"/>
          <p:cNvCxnSpPr>
            <a:stCxn id="32" idx="2"/>
            <a:endCxn id="34" idx="0"/>
          </p:cNvCxnSpPr>
          <p:nvPr/>
        </p:nvCxnSpPr>
        <p:spPr>
          <a:xfrm>
            <a:off x="3008784" y="5309895"/>
            <a:ext cx="0" cy="1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3" idx="2"/>
            <a:endCxn id="29" idx="0"/>
          </p:cNvCxnSpPr>
          <p:nvPr/>
        </p:nvCxnSpPr>
        <p:spPr>
          <a:xfrm>
            <a:off x="1064568" y="4748585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976769" y="980728"/>
            <a:ext cx="2112135" cy="1475168"/>
            <a:chOff x="3852973" y="1035485"/>
            <a:chExt cx="2443836" cy="1774810"/>
          </a:xfrm>
        </p:grpSpPr>
        <p:grpSp>
          <p:nvGrpSpPr>
            <p:cNvPr id="3" name="그룹 2"/>
            <p:cNvGrpSpPr/>
            <p:nvPr/>
          </p:nvGrpSpPr>
          <p:grpSpPr>
            <a:xfrm>
              <a:off x="3999647" y="1035485"/>
              <a:ext cx="2091959" cy="1356982"/>
              <a:chOff x="3918012" y="1069269"/>
              <a:chExt cx="2442999" cy="164958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18012" y="1069269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Raw Data Frame 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30382" y="1280884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Frame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022869" y="1171986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Frame 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529832">
                <a:off x="4103898" y="2336337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2644668">
                <a:off x="6092065" y="1182902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384175" y="1557983"/>
                <a:ext cx="1976836" cy="116086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Raw Data Frame n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71026" y="1442903"/>
                <a:ext cx="1976836" cy="1160867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Raw Data Frame 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n-1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2724835">
                <a:off x="5087813" y="1771526"/>
                <a:ext cx="250390" cy="200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 smtClean="0"/>
                  <a:t>…</a:t>
                </a:r>
                <a:endParaRPr lang="ko-KR" altLang="en-US" sz="7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852973" y="2402972"/>
              <a:ext cx="2443836" cy="4073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+mn-ea"/>
                </a:rPr>
                <a:t>n</a:t>
              </a:r>
              <a:r>
                <a:rPr lang="ko-KR" altLang="en-US" sz="800" dirty="0" smtClean="0">
                  <a:latin typeface="+mn-ea"/>
                </a:rPr>
                <a:t>개 </a:t>
              </a:r>
              <a:r>
                <a:rPr lang="en-US" altLang="ko-KR" sz="800" dirty="0" smtClean="0">
                  <a:latin typeface="+mn-ea"/>
                </a:rPr>
                <a:t>Frame</a:t>
              </a:r>
              <a:r>
                <a:rPr lang="ko-KR" altLang="en-US" sz="800" dirty="0" smtClean="0">
                  <a:latin typeface="+mn-ea"/>
                </a:rPr>
                <a:t>의 </a:t>
              </a:r>
              <a:r>
                <a:rPr lang="en-US" altLang="ko-KR" sz="800" dirty="0" smtClean="0">
                  <a:latin typeface="+mn-ea"/>
                </a:rPr>
                <a:t>Raw Data </a:t>
              </a:r>
              <a:r>
                <a:rPr lang="ko-KR" altLang="en-US" sz="800" dirty="0" smtClean="0">
                  <a:latin typeface="+mn-ea"/>
                </a:rPr>
                <a:t>평균값을 </a:t>
              </a:r>
              <a:r>
                <a:rPr lang="en-US" altLang="ko-KR" sz="800" dirty="0" smtClean="0">
                  <a:latin typeface="+mn-ea"/>
                </a:rPr>
                <a:t>Baseline</a:t>
              </a:r>
              <a:r>
                <a:rPr lang="ko-KR" altLang="en-US" sz="800" dirty="0" smtClean="0">
                  <a:latin typeface="+mn-ea"/>
                </a:rPr>
                <a:t>으로 사용 </a:t>
              </a:r>
              <a:r>
                <a:rPr lang="en-US" altLang="ko-KR" sz="800" dirty="0" smtClean="0">
                  <a:latin typeface="+mn-ea"/>
                </a:rPr>
                <a:t>(Power on </a:t>
              </a:r>
              <a:r>
                <a:rPr lang="ko-KR" altLang="en-US" sz="800" dirty="0" smtClean="0">
                  <a:latin typeface="+mn-ea"/>
                </a:rPr>
                <a:t>후 </a:t>
              </a:r>
              <a:r>
                <a:rPr lang="en-US" altLang="ko-KR" sz="800" dirty="0" smtClean="0">
                  <a:latin typeface="+mn-ea"/>
                </a:rPr>
                <a:t>1</a:t>
              </a:r>
              <a:r>
                <a:rPr lang="ko-KR" altLang="en-US" sz="800" dirty="0" smtClean="0">
                  <a:latin typeface="+mn-ea"/>
                </a:rPr>
                <a:t>회만 수행</a:t>
              </a:r>
              <a:r>
                <a:rPr lang="en-US" altLang="ko-KR" sz="800" dirty="0" smtClean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49699"/>
              </p:ext>
            </p:extLst>
          </p:nvPr>
        </p:nvGraphicFramePr>
        <p:xfrm>
          <a:off x="4679220" y="1124973"/>
          <a:ext cx="2016223" cy="1394460"/>
        </p:xfrm>
        <a:graphic>
          <a:graphicData uri="http://schemas.openxmlformats.org/drawingml/2006/table">
            <a:tbl>
              <a:tblPr/>
              <a:tblGrid>
                <a:gridCol w="183293"/>
                <a:gridCol w="183293"/>
                <a:gridCol w="183293"/>
                <a:gridCol w="183293"/>
                <a:gridCol w="183293"/>
                <a:gridCol w="183293"/>
                <a:gridCol w="183293"/>
                <a:gridCol w="183293"/>
                <a:gridCol w="183293"/>
                <a:gridCol w="183293"/>
                <a:gridCol w="183293"/>
              </a:tblGrid>
              <a:tr h="107880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Line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 적용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0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252176" y="2546612"/>
            <a:ext cx="54570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동일 </a:t>
            </a:r>
            <a:r>
              <a:rPr lang="en-US" altLang="ko-KR" sz="800" dirty="0" smtClean="0">
                <a:latin typeface="+mn-ea"/>
              </a:rPr>
              <a:t>Column </a:t>
            </a:r>
            <a:r>
              <a:rPr lang="ko-KR" altLang="en-US" sz="800" dirty="0" smtClean="0">
                <a:latin typeface="+mn-ea"/>
              </a:rPr>
              <a:t>내 </a:t>
            </a:r>
            <a:r>
              <a:rPr lang="en-US" altLang="ko-KR" sz="800" dirty="0" smtClean="0">
                <a:latin typeface="+mn-ea"/>
              </a:rPr>
              <a:t>data</a:t>
            </a:r>
            <a:r>
              <a:rPr lang="ko-KR" altLang="en-US" sz="800" dirty="0" smtClean="0">
                <a:latin typeface="+mn-ea"/>
              </a:rPr>
              <a:t>를 작은 순으로 나열하여 </a:t>
            </a:r>
            <a:r>
              <a:rPr lang="en-US" altLang="ko-KR" sz="800" smtClean="0">
                <a:latin typeface="+mn-ea"/>
              </a:rPr>
              <a:t>25% </a:t>
            </a:r>
            <a:r>
              <a:rPr lang="ko-KR" altLang="en-US" sz="800" dirty="0" smtClean="0">
                <a:latin typeface="+mn-ea"/>
              </a:rPr>
              <a:t>해당하는 값을 빼줌 </a:t>
            </a:r>
            <a:r>
              <a:rPr lang="en-US" altLang="ko-KR" sz="800" dirty="0" smtClean="0">
                <a:latin typeface="+mn-ea"/>
              </a:rPr>
              <a:t>(Column </a:t>
            </a:r>
            <a:r>
              <a:rPr lang="ko-KR" altLang="en-US" sz="800" dirty="0" smtClean="0">
                <a:latin typeface="+mn-ea"/>
              </a:rPr>
              <a:t>방향으로 생기는 </a:t>
            </a:r>
            <a:r>
              <a:rPr lang="en-US" altLang="ko-KR" sz="800" dirty="0" smtClean="0">
                <a:latin typeface="+mn-ea"/>
              </a:rPr>
              <a:t>GIP Noise</a:t>
            </a:r>
            <a:r>
              <a:rPr lang="ko-KR" altLang="en-US" sz="800" dirty="0" smtClean="0">
                <a:latin typeface="+mn-ea"/>
              </a:rPr>
              <a:t> 제거</a:t>
            </a:r>
            <a:r>
              <a:rPr lang="en-US" altLang="ko-KR" sz="800" dirty="0" smtClean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69422"/>
              </p:ext>
            </p:extLst>
          </p:nvPr>
        </p:nvGraphicFramePr>
        <p:xfrm>
          <a:off x="6896372" y="1124744"/>
          <a:ext cx="2011427" cy="1394460"/>
        </p:xfrm>
        <a:graphic>
          <a:graphicData uri="http://schemas.openxmlformats.org/drawingml/2006/table">
            <a:tbl>
              <a:tblPr/>
              <a:tblGrid>
                <a:gridCol w="182857"/>
                <a:gridCol w="182857"/>
                <a:gridCol w="182857"/>
                <a:gridCol w="182857"/>
                <a:gridCol w="182857"/>
                <a:gridCol w="182857"/>
                <a:gridCol w="182857"/>
                <a:gridCol w="182857"/>
                <a:gridCol w="182857"/>
                <a:gridCol w="182857"/>
                <a:gridCol w="182857"/>
              </a:tblGrid>
              <a:tr h="114742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Line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 적용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</a:tr>
              <a:tr h="11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74573"/>
              </p:ext>
            </p:extLst>
          </p:nvPr>
        </p:nvGraphicFramePr>
        <p:xfrm>
          <a:off x="8969363" y="1597402"/>
          <a:ext cx="173744" cy="116205"/>
        </p:xfrm>
        <a:graphic>
          <a:graphicData uri="http://schemas.openxmlformats.org/drawingml/2006/table">
            <a:tbl>
              <a:tblPr/>
              <a:tblGrid>
                <a:gridCol w="173744"/>
              </a:tblGrid>
              <a:tr h="63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52907"/>
              </p:ext>
            </p:extLst>
          </p:nvPr>
        </p:nvGraphicFramePr>
        <p:xfrm>
          <a:off x="8969972" y="2296783"/>
          <a:ext cx="173744" cy="116205"/>
        </p:xfrm>
        <a:graphic>
          <a:graphicData uri="http://schemas.openxmlformats.org/drawingml/2006/table">
            <a:tbl>
              <a:tblPr/>
              <a:tblGrid>
                <a:gridCol w="173744"/>
              </a:tblGrid>
              <a:tr h="638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7065572" y="2305544"/>
            <a:ext cx="1854000" cy="100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065572" y="1610328"/>
            <a:ext cx="1854000" cy="1005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48472" y="5949860"/>
            <a:ext cx="54570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</a:rPr>
              <a:t>Touch</a:t>
            </a:r>
            <a:r>
              <a:rPr lang="ko-KR" altLang="en-US" sz="800" dirty="0" smtClean="0">
                <a:latin typeface="+mn-ea"/>
              </a:rPr>
              <a:t>를 판단하기 위해 </a:t>
            </a:r>
            <a:r>
              <a:rPr lang="en-US" altLang="ko-KR" sz="800" dirty="0" smtClean="0">
                <a:latin typeface="+mn-ea"/>
              </a:rPr>
              <a:t>Raw Data</a:t>
            </a:r>
            <a:r>
              <a:rPr lang="ko-KR" altLang="en-US" sz="800" dirty="0" smtClean="0">
                <a:latin typeface="+mn-ea"/>
              </a:rPr>
              <a:t>에서 </a:t>
            </a:r>
            <a:r>
              <a:rPr lang="en-US" altLang="ko-KR" sz="800" dirty="0" smtClean="0">
                <a:latin typeface="+mn-ea"/>
              </a:rPr>
              <a:t>Baseline</a:t>
            </a:r>
            <a:r>
              <a:rPr lang="ko-KR" altLang="en-US" sz="800" dirty="0" smtClean="0">
                <a:latin typeface="+mn-ea"/>
              </a:rPr>
              <a:t>을 빼고 </a:t>
            </a:r>
            <a:r>
              <a:rPr lang="en-US" altLang="ko-KR" sz="800" dirty="0" smtClean="0">
                <a:latin typeface="+mn-ea"/>
              </a:rPr>
              <a:t>n</a:t>
            </a:r>
            <a:r>
              <a:rPr lang="ko-KR" altLang="en-US" sz="800" dirty="0" smtClean="0">
                <a:latin typeface="+mn-ea"/>
              </a:rPr>
              <a:t>으로 나눈 값을 </a:t>
            </a:r>
            <a:r>
              <a:rPr lang="en-US" altLang="ko-KR" sz="800" dirty="0" smtClean="0">
                <a:latin typeface="+mn-ea"/>
              </a:rPr>
              <a:t>Intensity Data</a:t>
            </a:r>
            <a:r>
              <a:rPr lang="ko-KR" altLang="en-US" sz="800" dirty="0" smtClean="0">
                <a:latin typeface="+mn-ea"/>
              </a:rPr>
              <a:t>로 사용 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02651"/>
              </p:ext>
            </p:extLst>
          </p:nvPr>
        </p:nvGraphicFramePr>
        <p:xfrm>
          <a:off x="4230473" y="3001184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76082"/>
              </p:ext>
            </p:extLst>
          </p:nvPr>
        </p:nvGraphicFramePr>
        <p:xfrm>
          <a:off x="6894473" y="3001184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57288"/>
              </p:ext>
            </p:extLst>
          </p:nvPr>
        </p:nvGraphicFramePr>
        <p:xfrm>
          <a:off x="4230473" y="4489864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  <a:gridCol w="242802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-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7084"/>
              </p:ext>
            </p:extLst>
          </p:nvPr>
        </p:nvGraphicFramePr>
        <p:xfrm>
          <a:off x="6894473" y="4489864"/>
          <a:ext cx="2663909" cy="1429512"/>
        </p:xfrm>
        <a:graphic>
          <a:graphicData uri="http://schemas.openxmlformats.org/drawingml/2006/table">
            <a:tbl>
              <a:tblPr/>
              <a:tblGrid>
                <a:gridCol w="232769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  <a:gridCol w="243114"/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Intensity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856656" y="919842"/>
            <a:ext cx="2322255" cy="15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856656" y="919842"/>
            <a:ext cx="2322255" cy="154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269428" y="1033708"/>
            <a:ext cx="5383791" cy="1801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17600" y="31968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Line Filter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21200" y="13392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66" name="직사각형 65"/>
          <p:cNvSpPr/>
          <p:nvPr/>
        </p:nvSpPr>
        <p:spPr>
          <a:xfrm>
            <a:off x="421200" y="13392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417600" y="31968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Line Filter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69428" y="1033708"/>
            <a:ext cx="5383791" cy="180197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192969" y="2962448"/>
            <a:ext cx="5472608" cy="3220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17600" y="37584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RAW </a:t>
            </a:r>
            <a:r>
              <a:rPr lang="en-US" altLang="ko-KR" sz="800" b="1" dirty="0"/>
              <a:t>Data Processing</a:t>
            </a:r>
          </a:p>
          <a:p>
            <a:pPr algn="ctr"/>
            <a:r>
              <a:rPr lang="en-US" altLang="ko-KR" sz="800" b="1" dirty="0"/>
              <a:t> (Get Intensity Data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86" name="직사각형 85"/>
          <p:cNvSpPr/>
          <p:nvPr/>
        </p:nvSpPr>
        <p:spPr>
          <a:xfrm>
            <a:off x="2361600" y="59940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Baseline Tracking</a:t>
            </a:r>
          </a:p>
          <a:p>
            <a:pPr algn="ctr"/>
            <a:r>
              <a:rPr lang="en-US" altLang="ko-KR" sz="800" b="1" dirty="0" smtClean="0"/>
              <a:t>(Only no touch)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87" name="직선 화살표 연결선 86"/>
          <p:cNvCxnSpPr>
            <a:stCxn id="34" idx="2"/>
            <a:endCxn id="86" idx="0"/>
          </p:cNvCxnSpPr>
          <p:nvPr/>
        </p:nvCxnSpPr>
        <p:spPr>
          <a:xfrm>
            <a:off x="3008784" y="5867895"/>
            <a:ext cx="888" cy="1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7" grpId="0" animBg="1"/>
      <p:bldP spid="68" grpId="0" animBg="1"/>
      <p:bldP spid="70" grpId="0" animBg="1"/>
      <p:bldP spid="72" grpId="0" animBg="1"/>
      <p:bldP spid="66" grpId="0" animBg="1"/>
      <p:bldP spid="79" grpId="0" animBg="1"/>
      <p:bldP spid="80" grpId="0" animBg="1"/>
      <p:bldP spid="81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그룹 1323"/>
          <p:cNvGrpSpPr/>
          <p:nvPr/>
        </p:nvGrpSpPr>
        <p:grpSpPr>
          <a:xfrm>
            <a:off x="4496384" y="2841630"/>
            <a:ext cx="1927519" cy="1322835"/>
            <a:chOff x="691740" y="1988840"/>
            <a:chExt cx="2599174" cy="1818549"/>
          </a:xfrm>
        </p:grpSpPr>
        <p:sp>
          <p:nvSpPr>
            <p:cNvPr id="1325" name="직사각형 1324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6" name="직사각형 1325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7" name="직사각형 1326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8" name="직사각형 1327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9" name="직사각형 1328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0" name="직사각형 1329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1" name="직사각형 1330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2" name="직사각형 1331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33CC33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3" name="직사각형 1332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4" name="직사각형 1333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5" name="직사각형 1334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6" name="직사각형 1335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7" name="직사각형 1336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8" name="직사각형 1337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39" name="직사각형 1338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0" name="직사각형 1339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1" name="직사각형 1340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2" name="직사각형 1341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3" name="직사각형 1342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4" name="직사각형 1343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5" name="직사각형 1344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6" name="직사각형 1345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33CC33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7" name="직사각형 1346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8" name="직사각형 1347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33CC33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9" name="직사각형 1348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0" name="직사각형 1349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1" name="직사각형 1350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2" name="직사각형 1351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3" name="직사각형 1352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4" name="직사각형 1353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5" name="직사각형 1354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6" name="직사각형 1355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7" name="직사각형 1356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8" name="직사각형 1357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59" name="직사각형 1358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0" name="직사각형 1359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1" name="직사각형 1360"/>
            <p:cNvSpPr/>
            <p:nvPr/>
          </p:nvSpPr>
          <p:spPr bwMode="auto">
            <a:xfrm>
              <a:off x="2250813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2" name="직사각형 1361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3" name="직사각형 1362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4" name="직사각형 1363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5" name="직사각형 1364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6" name="직사각형 1365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B03FC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7" name="직사각형 1366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8" name="직사각형 1367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B03FC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69" name="직사각형 1368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0" name="직사각형 1369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1" name="직사각형 1370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2" name="직사각형 1371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3" name="직사각형 1372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4" name="직사각형 1373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5" name="직사각형 1374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6" name="직사각형 1375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7" name="직사각형 1376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B03FC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8" name="직사각형 1377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79" name="직사각형 1378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0" name="직사각형 1379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1" name="직사각형 1380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2" name="직사각형 1381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3" name="직사각형 1382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4" name="직사각형 1383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5" name="직사각형 1384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6" name="직사각형 1385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7" name="직사각형 1386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8" name="직사각형 1387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9" name="직사각형 1388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0" name="직사각형 1389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1" name="직사각형 1390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2" name="직사각형 1391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3" name="직사각형 1392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94" name="직사각형 1393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1" name="그룹 1510"/>
          <p:cNvGrpSpPr/>
          <p:nvPr/>
        </p:nvGrpSpPr>
        <p:grpSpPr>
          <a:xfrm>
            <a:off x="6980400" y="2841044"/>
            <a:ext cx="1927519" cy="1322835"/>
            <a:chOff x="691740" y="1988840"/>
            <a:chExt cx="2599174" cy="1818549"/>
          </a:xfrm>
        </p:grpSpPr>
        <p:sp>
          <p:nvSpPr>
            <p:cNvPr id="1512" name="직사각형 1511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3" name="직사각형 1512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4" name="직사각형 1513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5" name="직사각형 1514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6" name="직사각형 1515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7" name="직사각형 1516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8" name="직사각형 1517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19" name="직사각형 1518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0" name="직사각형 1519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1" name="직사각형 1520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2" name="직사각형 1521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3" name="직사각형 1522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4" name="직사각형 1523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5" name="직사각형 1524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6" name="직사각형 1525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7" name="직사각형 1526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8" name="직사각형 1527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29" name="직사각형 1528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0" name="직사각형 1529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1" name="직사각형 1530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2" name="직사각형 1531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3" name="직사각형 1532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4" name="직사각형 1533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5" name="직사각형 1534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" name="직사각형 1535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7" name="직사각형 1536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8" name="직사각형 1537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9" name="직사각형 1538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0" name="직사각형 1539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1" name="직사각형 1540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2" name="직사각형 1541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3" name="직사각형 1542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4" name="직사각형 1543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5" name="직사각형 1544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6" name="직사각형 1545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7" name="직사각형 1546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8" name="직사각형 1547"/>
            <p:cNvSpPr/>
            <p:nvPr/>
          </p:nvSpPr>
          <p:spPr bwMode="auto">
            <a:xfrm>
              <a:off x="2250813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9" name="직사각형 1548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0" name="직사각형 1549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1" name="직사각형 1550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2" name="직사각형 1551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3" name="직사각형 1552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4" name="직사각형 1553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5" name="직사각형 1554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6" name="직사각형 1555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7" name="직사각형 1556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8" name="직사각형 1557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59" name="직사각형 1558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0" name="직사각형 1559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1" name="직사각형 1560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2" name="직사각형 1561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3" name="직사각형 1562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4" name="직사각형 1563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5" name="직사각형 1564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6" name="직사각형 1565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7" name="직사각형 1566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8" name="직사각형 1567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69" name="직사각형 1568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0" name="직사각형 1569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1" name="직사각형 1570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2" name="직사각형 1571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3" name="직사각형 1572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4" name="직사각형 1573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5" name="직사각형 1574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6" name="직사각형 1575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7" name="직사각형 1576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8" name="직사각형 1577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9" name="직사각형 1578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80" name="직사각형 1579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81" name="직사각형 1580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140" y="485061"/>
            <a:ext cx="53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LG스마트체 Light" panose="020B0600000101010101" pitchFamily="50" charset="-127"/>
              </a:rPr>
              <a:t>Finger Touch Algorithm</a:t>
            </a:r>
            <a:endParaRPr lang="ko-KR" altLang="en-US" b="1" dirty="0">
              <a:ea typeface="LG스마트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2766" y="134076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16496" y="263691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Complete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6496" y="319678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Line Filter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6496" y="375666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RAW </a:t>
            </a:r>
            <a:r>
              <a:rPr lang="en-US" altLang="ko-KR" sz="800" b="1" dirty="0"/>
              <a:t>Data Processing</a:t>
            </a:r>
          </a:p>
          <a:p>
            <a:pPr algn="ctr"/>
            <a:r>
              <a:rPr lang="en-US" altLang="ko-KR" sz="800" b="1" dirty="0"/>
              <a:t> (Get Intensity Data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16496" y="431653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60712" y="319664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Calculate Coordination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2360712" y="43162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Coordination Smoothing</a:t>
            </a:r>
            <a:endParaRPr lang="ko-KR" altLang="en-US" sz="800" b="1" dirty="0"/>
          </a:p>
        </p:txBody>
      </p: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064568" y="3068960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2"/>
            <a:endCxn id="12" idx="0"/>
          </p:cNvCxnSpPr>
          <p:nvPr/>
        </p:nvCxnSpPr>
        <p:spPr>
          <a:xfrm>
            <a:off x="1064568" y="3628835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1064568" y="4188710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5" idx="2"/>
            <a:endCxn id="15" idx="0"/>
          </p:cNvCxnSpPr>
          <p:nvPr/>
        </p:nvCxnSpPr>
        <p:spPr>
          <a:xfrm>
            <a:off x="3008784" y="4190294"/>
            <a:ext cx="0" cy="12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16496" y="543628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Merge</a:t>
            </a:r>
            <a:endParaRPr lang="ko-KR" altLang="en-US" sz="800" b="1" dirty="0"/>
          </a:p>
        </p:txBody>
      </p:sp>
      <p:cxnSp>
        <p:nvCxnSpPr>
          <p:cNvPr id="22" name="직선 화살표 연결선 21"/>
          <p:cNvCxnSpPr>
            <a:stCxn id="23" idx="2"/>
            <a:endCxn id="14" idx="0"/>
          </p:cNvCxnSpPr>
          <p:nvPr/>
        </p:nvCxnSpPr>
        <p:spPr>
          <a:xfrm>
            <a:off x="3008784" y="3068959"/>
            <a:ext cx="0" cy="12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60712" y="2636912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Mark Boundary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2360712" y="375824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Coordination Tracking</a:t>
            </a:r>
            <a:endParaRPr lang="ko-KR" altLang="en-US" sz="800" b="1" dirty="0"/>
          </a:p>
        </p:txBody>
      </p:sp>
      <p:cxnSp>
        <p:nvCxnSpPr>
          <p:cNvPr id="26" name="직선 화살표 연결선 25"/>
          <p:cNvCxnSpPr>
            <a:stCxn id="14" idx="2"/>
            <a:endCxn id="25" idx="0"/>
          </p:cNvCxnSpPr>
          <p:nvPr/>
        </p:nvCxnSpPr>
        <p:spPr>
          <a:xfrm>
            <a:off x="3008784" y="3628694"/>
            <a:ext cx="0" cy="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1" idx="2"/>
            <a:endCxn id="23" idx="1"/>
          </p:cNvCxnSpPr>
          <p:nvPr/>
        </p:nvCxnSpPr>
        <p:spPr>
          <a:xfrm rot="5400000" flipH="1" flipV="1">
            <a:off x="204940" y="3712564"/>
            <a:ext cx="3015400" cy="1296144"/>
          </a:xfrm>
          <a:prstGeom prst="bentConnector4">
            <a:avLst>
              <a:gd name="adj1" fmla="val -7581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6496" y="4876412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Split</a:t>
            </a:r>
            <a:endParaRPr lang="ko-KR" altLang="en-US" sz="800" b="1" dirty="0"/>
          </a:p>
        </p:txBody>
      </p:sp>
      <p:cxnSp>
        <p:nvCxnSpPr>
          <p:cNvPr id="30" name="직선 화살표 연결선 29"/>
          <p:cNvCxnSpPr>
            <a:stCxn id="29" idx="2"/>
            <a:endCxn id="21" idx="0"/>
          </p:cNvCxnSpPr>
          <p:nvPr/>
        </p:nvCxnSpPr>
        <p:spPr>
          <a:xfrm>
            <a:off x="1064568" y="5308460"/>
            <a:ext cx="0" cy="12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360712" y="48778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Palm Rejection</a:t>
            </a:r>
            <a:endParaRPr lang="ko-KR" altLang="en-US" sz="800" b="1" dirty="0"/>
          </a:p>
        </p:txBody>
      </p:sp>
      <p:cxnSp>
        <p:nvCxnSpPr>
          <p:cNvPr id="33" name="직선 화살표 연결선 32"/>
          <p:cNvCxnSpPr>
            <a:stCxn id="15" idx="2"/>
            <a:endCxn id="32" idx="0"/>
          </p:cNvCxnSpPr>
          <p:nvPr/>
        </p:nvCxnSpPr>
        <p:spPr>
          <a:xfrm>
            <a:off x="3008784" y="4748295"/>
            <a:ext cx="0" cy="1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360712" y="543584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PUSH Touch Event</a:t>
            </a:r>
          </a:p>
          <a:p>
            <a:pPr algn="ctr"/>
            <a:r>
              <a:rPr lang="en-US" altLang="ko-KR" sz="800" b="1" dirty="0"/>
              <a:t>(Finger HID Over USB &amp; I2C)</a:t>
            </a:r>
            <a:endParaRPr lang="ko-KR" altLang="en-US" sz="800" b="1" dirty="0"/>
          </a:p>
        </p:txBody>
      </p:sp>
      <p:cxnSp>
        <p:nvCxnSpPr>
          <p:cNvPr id="35" name="직선 화살표 연결선 34"/>
          <p:cNvCxnSpPr>
            <a:stCxn id="32" idx="2"/>
            <a:endCxn id="34" idx="0"/>
          </p:cNvCxnSpPr>
          <p:nvPr/>
        </p:nvCxnSpPr>
        <p:spPr>
          <a:xfrm>
            <a:off x="3008784" y="5309895"/>
            <a:ext cx="0" cy="1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3" idx="2"/>
            <a:endCxn id="29" idx="0"/>
          </p:cNvCxnSpPr>
          <p:nvPr/>
        </p:nvCxnSpPr>
        <p:spPr>
          <a:xfrm>
            <a:off x="1064568" y="4748585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4" name="그룹 883"/>
          <p:cNvGrpSpPr/>
          <p:nvPr/>
        </p:nvGrpSpPr>
        <p:grpSpPr>
          <a:xfrm>
            <a:off x="4495074" y="975675"/>
            <a:ext cx="1927519" cy="1322835"/>
            <a:chOff x="691740" y="1988840"/>
            <a:chExt cx="2599174" cy="1818549"/>
          </a:xfrm>
        </p:grpSpPr>
        <p:sp>
          <p:nvSpPr>
            <p:cNvPr id="885" name="직사각형 884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6" name="직사각형 885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7" name="직사각형 886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8" name="직사각형 887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9" name="직사각형 888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0" name="직사각형 889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1" name="직사각형 890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2" name="직사각형 891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3" name="직사각형 892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4" name="직사각형 893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5" name="직사각형 894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6" name="직사각형 895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7" name="직사각형 896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8" name="직사각형 897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9" name="직사각형 898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0" name="직사각형 899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1" name="직사각형 900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2" name="직사각형 901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3" name="직사각형 902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4" name="직사각형 903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5" name="직사각형 904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6" name="직사각형 905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7" name="직사각형 906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8" name="직사각형 907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9" name="직사각형 908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0" name="직사각형 909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1" name="직사각형 910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2" name="직사각형 911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3" name="직사각형 912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4" name="직사각형 913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5" name="직사각형 914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6" name="직사각형 915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7" name="직사각형 916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8" name="직사각형 917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9" name="직사각형 918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0" name="직사각형 919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1" name="직사각형 920"/>
            <p:cNvSpPr/>
            <p:nvPr/>
          </p:nvSpPr>
          <p:spPr bwMode="auto">
            <a:xfrm>
              <a:off x="2250813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2" name="직사각형 921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3" name="직사각형 922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4" name="직사각형 923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5" name="직사각형 924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6" name="직사각형 925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7" name="직사각형 926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8" name="직사각형 927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9" name="직사각형 928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0" name="직사각형 929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1" name="직사각형 930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2" name="직사각형 931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3" name="직사각형 932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4" name="직사각형 933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5" name="직사각형 934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6" name="직사각형 935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7" name="직사각형 936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8" name="직사각형 937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9" name="직사각형 938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0" name="직사각형 939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1" name="직사각형 940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2" name="직사각형 941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3" name="직사각형 942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4" name="직사각형 943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5" name="직사각형 944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6" name="직사각형 945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7" name="직사각형 946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8" name="직사각형 947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9" name="직사각형 948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0" name="직사각형 949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1" name="직사각형 950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2" name="직사각형 951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3" name="직사각형 952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4" name="직사각형 953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48" name="TextBox 1247"/>
          <p:cNvSpPr txBox="1"/>
          <p:nvPr/>
        </p:nvSpPr>
        <p:spPr>
          <a:xfrm>
            <a:off x="4233583" y="4191421"/>
            <a:ext cx="2448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Target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대비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Valley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의 비율을 보고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Merge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여부 결정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(Big finger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가 인접한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2Touch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보다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Valley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가 높은 특성 이용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8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95682" y="974174"/>
            <a:ext cx="1927519" cy="1322835"/>
            <a:chOff x="6940036" y="980728"/>
            <a:chExt cx="1927519" cy="1322835"/>
          </a:xfrm>
        </p:grpSpPr>
        <p:grpSp>
          <p:nvGrpSpPr>
            <p:cNvPr id="813" name="그룹 812"/>
            <p:cNvGrpSpPr/>
            <p:nvPr/>
          </p:nvGrpSpPr>
          <p:grpSpPr>
            <a:xfrm>
              <a:off x="6940036" y="980728"/>
              <a:ext cx="1927519" cy="1322835"/>
              <a:chOff x="4054011" y="1987030"/>
              <a:chExt cx="2599174" cy="1818549"/>
            </a:xfrm>
          </p:grpSpPr>
          <p:sp>
            <p:nvSpPr>
              <p:cNvPr id="814" name="직사각형 813"/>
              <p:cNvSpPr/>
              <p:nvPr/>
            </p:nvSpPr>
            <p:spPr bwMode="auto">
              <a:xfrm>
                <a:off x="4054011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5" name="직사각형 814"/>
              <p:cNvSpPr/>
              <p:nvPr/>
            </p:nvSpPr>
            <p:spPr bwMode="auto">
              <a:xfrm>
                <a:off x="4314037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6" name="직사각형 815"/>
              <p:cNvSpPr/>
              <p:nvPr/>
            </p:nvSpPr>
            <p:spPr bwMode="auto">
              <a:xfrm>
                <a:off x="4574062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7" name="직사각형 816"/>
              <p:cNvSpPr/>
              <p:nvPr/>
            </p:nvSpPr>
            <p:spPr bwMode="auto">
              <a:xfrm>
                <a:off x="4834088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8" name="직사각형 817"/>
              <p:cNvSpPr/>
              <p:nvPr/>
            </p:nvSpPr>
            <p:spPr bwMode="auto">
              <a:xfrm>
                <a:off x="5094113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9" name="직사각형 818"/>
              <p:cNvSpPr/>
              <p:nvPr/>
            </p:nvSpPr>
            <p:spPr bwMode="auto">
              <a:xfrm>
                <a:off x="4054011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0" name="직사각형 819"/>
              <p:cNvSpPr/>
              <p:nvPr/>
            </p:nvSpPr>
            <p:spPr bwMode="auto">
              <a:xfrm>
                <a:off x="4314037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1" name="직사각형 820"/>
              <p:cNvSpPr/>
              <p:nvPr/>
            </p:nvSpPr>
            <p:spPr bwMode="auto">
              <a:xfrm>
                <a:off x="4574062" y="2247055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2" name="직사각형 821"/>
              <p:cNvSpPr/>
              <p:nvPr/>
            </p:nvSpPr>
            <p:spPr bwMode="auto">
              <a:xfrm>
                <a:off x="4834088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3" name="직사각형 822"/>
              <p:cNvSpPr/>
              <p:nvPr/>
            </p:nvSpPr>
            <p:spPr bwMode="auto">
              <a:xfrm>
                <a:off x="5094113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4" name="직사각형 823"/>
              <p:cNvSpPr/>
              <p:nvPr/>
            </p:nvSpPr>
            <p:spPr bwMode="auto">
              <a:xfrm>
                <a:off x="535305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5" name="직사각형 824"/>
              <p:cNvSpPr/>
              <p:nvPr/>
            </p:nvSpPr>
            <p:spPr bwMode="auto">
              <a:xfrm>
                <a:off x="5613084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6" name="직사각형 825"/>
              <p:cNvSpPr/>
              <p:nvPr/>
            </p:nvSpPr>
            <p:spPr bwMode="auto">
              <a:xfrm>
                <a:off x="5873109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7" name="직사각형 826"/>
              <p:cNvSpPr/>
              <p:nvPr/>
            </p:nvSpPr>
            <p:spPr bwMode="auto">
              <a:xfrm>
                <a:off x="6133135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8" name="직사각형 827"/>
              <p:cNvSpPr/>
              <p:nvPr/>
            </p:nvSpPr>
            <p:spPr bwMode="auto">
              <a:xfrm>
                <a:off x="6393160" y="1987030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29" name="직사각형 828"/>
              <p:cNvSpPr/>
              <p:nvPr/>
            </p:nvSpPr>
            <p:spPr bwMode="auto">
              <a:xfrm>
                <a:off x="535305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0" name="직사각형 829"/>
              <p:cNvSpPr/>
              <p:nvPr/>
            </p:nvSpPr>
            <p:spPr bwMode="auto">
              <a:xfrm>
                <a:off x="5613084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1" name="직사각형 830"/>
              <p:cNvSpPr/>
              <p:nvPr/>
            </p:nvSpPr>
            <p:spPr bwMode="auto">
              <a:xfrm>
                <a:off x="5873109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2" name="직사각형 831"/>
              <p:cNvSpPr/>
              <p:nvPr/>
            </p:nvSpPr>
            <p:spPr bwMode="auto">
              <a:xfrm>
                <a:off x="6133135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3" name="직사각형 832"/>
              <p:cNvSpPr/>
              <p:nvPr/>
            </p:nvSpPr>
            <p:spPr bwMode="auto">
              <a:xfrm>
                <a:off x="6393160" y="2247055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4" name="직사각형 833"/>
              <p:cNvSpPr/>
              <p:nvPr/>
            </p:nvSpPr>
            <p:spPr bwMode="auto">
              <a:xfrm>
                <a:off x="4054011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5" name="직사각형 834"/>
              <p:cNvSpPr/>
              <p:nvPr/>
            </p:nvSpPr>
            <p:spPr bwMode="auto">
              <a:xfrm>
                <a:off x="4314037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6" name="직사각형 835"/>
              <p:cNvSpPr/>
              <p:nvPr/>
            </p:nvSpPr>
            <p:spPr bwMode="auto">
              <a:xfrm>
                <a:off x="4574062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 smtClean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7" name="직사각형 836"/>
              <p:cNvSpPr/>
              <p:nvPr/>
            </p:nvSpPr>
            <p:spPr bwMode="auto">
              <a:xfrm>
                <a:off x="4834088" y="2507081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8" name="직사각형 837"/>
              <p:cNvSpPr/>
              <p:nvPr/>
            </p:nvSpPr>
            <p:spPr bwMode="auto">
              <a:xfrm>
                <a:off x="5094113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39" name="직사각형 838"/>
              <p:cNvSpPr/>
              <p:nvPr/>
            </p:nvSpPr>
            <p:spPr bwMode="auto">
              <a:xfrm>
                <a:off x="535305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0" name="직사각형 839"/>
              <p:cNvSpPr/>
              <p:nvPr/>
            </p:nvSpPr>
            <p:spPr bwMode="auto">
              <a:xfrm>
                <a:off x="5613084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1" name="직사각형 840"/>
              <p:cNvSpPr/>
              <p:nvPr/>
            </p:nvSpPr>
            <p:spPr bwMode="auto">
              <a:xfrm>
                <a:off x="5873109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2" name="직사각형 841"/>
              <p:cNvSpPr/>
              <p:nvPr/>
            </p:nvSpPr>
            <p:spPr bwMode="auto">
              <a:xfrm>
                <a:off x="6133135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3" name="직사각형 842"/>
              <p:cNvSpPr/>
              <p:nvPr/>
            </p:nvSpPr>
            <p:spPr bwMode="auto">
              <a:xfrm>
                <a:off x="6393160" y="2507081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4" name="직사각형 843"/>
              <p:cNvSpPr/>
              <p:nvPr/>
            </p:nvSpPr>
            <p:spPr bwMode="auto">
              <a:xfrm>
                <a:off x="4054011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5" name="직사각형 844"/>
              <p:cNvSpPr/>
              <p:nvPr/>
            </p:nvSpPr>
            <p:spPr bwMode="auto">
              <a:xfrm>
                <a:off x="4314037" y="2765296"/>
                <a:ext cx="260025" cy="26002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6" name="직사각형 845"/>
              <p:cNvSpPr/>
              <p:nvPr/>
            </p:nvSpPr>
            <p:spPr bwMode="auto">
              <a:xfrm>
                <a:off x="4574062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noProof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7" name="직사각형 846"/>
              <p:cNvSpPr/>
              <p:nvPr/>
            </p:nvSpPr>
            <p:spPr bwMode="auto">
              <a:xfrm>
                <a:off x="4834088" y="2765296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8" name="직사각형 847"/>
              <p:cNvSpPr/>
              <p:nvPr/>
            </p:nvSpPr>
            <p:spPr bwMode="auto">
              <a:xfrm>
                <a:off x="5094113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49" name="직사각형 848"/>
              <p:cNvSpPr/>
              <p:nvPr/>
            </p:nvSpPr>
            <p:spPr bwMode="auto">
              <a:xfrm>
                <a:off x="5353059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" name="직사각형 849"/>
              <p:cNvSpPr/>
              <p:nvPr/>
            </p:nvSpPr>
            <p:spPr bwMode="auto">
              <a:xfrm>
                <a:off x="5613084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1" name="직사각형 850"/>
              <p:cNvSpPr/>
              <p:nvPr/>
            </p:nvSpPr>
            <p:spPr bwMode="auto">
              <a:xfrm>
                <a:off x="5873109" y="2765296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2" name="직사각형 851"/>
              <p:cNvSpPr/>
              <p:nvPr/>
            </p:nvSpPr>
            <p:spPr bwMode="auto">
              <a:xfrm>
                <a:off x="6133135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3" name="직사각형 852"/>
              <p:cNvSpPr/>
              <p:nvPr/>
            </p:nvSpPr>
            <p:spPr bwMode="auto">
              <a:xfrm>
                <a:off x="6393160" y="2765296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4" name="직사각형 853"/>
              <p:cNvSpPr/>
              <p:nvPr/>
            </p:nvSpPr>
            <p:spPr bwMode="auto">
              <a:xfrm>
                <a:off x="4054011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5" name="직사각형 854"/>
              <p:cNvSpPr/>
              <p:nvPr/>
            </p:nvSpPr>
            <p:spPr bwMode="auto">
              <a:xfrm>
                <a:off x="4314037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6" name="직사각형 855"/>
              <p:cNvSpPr/>
              <p:nvPr/>
            </p:nvSpPr>
            <p:spPr bwMode="auto">
              <a:xfrm>
                <a:off x="4574062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7" name="직사각형 856"/>
              <p:cNvSpPr/>
              <p:nvPr/>
            </p:nvSpPr>
            <p:spPr bwMode="auto">
              <a:xfrm>
                <a:off x="4834088" y="3024708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8" name="직사각형 857"/>
              <p:cNvSpPr/>
              <p:nvPr/>
            </p:nvSpPr>
            <p:spPr bwMode="auto">
              <a:xfrm>
                <a:off x="5094113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9" name="직사각형 858"/>
              <p:cNvSpPr/>
              <p:nvPr/>
            </p:nvSpPr>
            <p:spPr bwMode="auto">
              <a:xfrm>
                <a:off x="5353059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0" name="직사각형 859"/>
              <p:cNvSpPr/>
              <p:nvPr/>
            </p:nvSpPr>
            <p:spPr bwMode="auto">
              <a:xfrm>
                <a:off x="5613084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1" name="직사각형 860"/>
              <p:cNvSpPr/>
              <p:nvPr/>
            </p:nvSpPr>
            <p:spPr bwMode="auto">
              <a:xfrm>
                <a:off x="5873109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2" name="직사각형 861"/>
              <p:cNvSpPr/>
              <p:nvPr/>
            </p:nvSpPr>
            <p:spPr bwMode="auto">
              <a:xfrm>
                <a:off x="6133135" y="3024708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kern="0" dirty="0">
                    <a:solidFill>
                      <a:prstClr val="black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3" name="직사각형 862"/>
              <p:cNvSpPr/>
              <p:nvPr/>
            </p:nvSpPr>
            <p:spPr bwMode="auto">
              <a:xfrm>
                <a:off x="6393160" y="3024708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4" name="직사각형 863"/>
              <p:cNvSpPr/>
              <p:nvPr/>
            </p:nvSpPr>
            <p:spPr bwMode="auto">
              <a:xfrm>
                <a:off x="4054011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5" name="직사각형 864"/>
              <p:cNvSpPr/>
              <p:nvPr/>
            </p:nvSpPr>
            <p:spPr bwMode="auto">
              <a:xfrm>
                <a:off x="4314037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6" name="직사각형 865"/>
              <p:cNvSpPr/>
              <p:nvPr/>
            </p:nvSpPr>
            <p:spPr bwMode="auto">
              <a:xfrm>
                <a:off x="4574062" y="3285467"/>
                <a:ext cx="260025" cy="26002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7" name="직사각형 866"/>
              <p:cNvSpPr/>
              <p:nvPr/>
            </p:nvSpPr>
            <p:spPr bwMode="auto">
              <a:xfrm>
                <a:off x="4834088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8" name="직사각형 867"/>
              <p:cNvSpPr/>
              <p:nvPr/>
            </p:nvSpPr>
            <p:spPr bwMode="auto">
              <a:xfrm>
                <a:off x="5094113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69" name="직사각형 868"/>
              <p:cNvSpPr/>
              <p:nvPr/>
            </p:nvSpPr>
            <p:spPr bwMode="auto">
              <a:xfrm>
                <a:off x="5353059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0" name="직사각형 869"/>
              <p:cNvSpPr/>
              <p:nvPr/>
            </p:nvSpPr>
            <p:spPr bwMode="auto">
              <a:xfrm>
                <a:off x="5613084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1" name="직사각형 870"/>
              <p:cNvSpPr/>
              <p:nvPr/>
            </p:nvSpPr>
            <p:spPr bwMode="auto">
              <a:xfrm>
                <a:off x="5873109" y="3285467"/>
                <a:ext cx="260025" cy="260025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2" name="직사각형 871"/>
              <p:cNvSpPr/>
              <p:nvPr/>
            </p:nvSpPr>
            <p:spPr bwMode="auto">
              <a:xfrm>
                <a:off x="6133135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3" name="직사각형 872"/>
              <p:cNvSpPr/>
              <p:nvPr/>
            </p:nvSpPr>
            <p:spPr bwMode="auto">
              <a:xfrm>
                <a:off x="6393160" y="3285467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4" name="직사각형 873"/>
              <p:cNvSpPr/>
              <p:nvPr/>
            </p:nvSpPr>
            <p:spPr bwMode="auto">
              <a:xfrm>
                <a:off x="4054011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5" name="직사각형 874"/>
              <p:cNvSpPr/>
              <p:nvPr/>
            </p:nvSpPr>
            <p:spPr bwMode="auto">
              <a:xfrm>
                <a:off x="4314037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6" name="직사각형 875"/>
              <p:cNvSpPr/>
              <p:nvPr/>
            </p:nvSpPr>
            <p:spPr bwMode="auto">
              <a:xfrm>
                <a:off x="4574062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7" name="직사각형 876"/>
              <p:cNvSpPr/>
              <p:nvPr/>
            </p:nvSpPr>
            <p:spPr bwMode="auto">
              <a:xfrm>
                <a:off x="4834088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8" name="직사각형 877"/>
              <p:cNvSpPr/>
              <p:nvPr/>
            </p:nvSpPr>
            <p:spPr bwMode="auto">
              <a:xfrm>
                <a:off x="5094113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79" name="직사각형 878"/>
              <p:cNvSpPr/>
              <p:nvPr/>
            </p:nvSpPr>
            <p:spPr bwMode="auto">
              <a:xfrm>
                <a:off x="535305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0" name="직사각형 879"/>
              <p:cNvSpPr/>
              <p:nvPr/>
            </p:nvSpPr>
            <p:spPr bwMode="auto">
              <a:xfrm>
                <a:off x="5613084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1" name="직사각형 880"/>
              <p:cNvSpPr/>
              <p:nvPr/>
            </p:nvSpPr>
            <p:spPr bwMode="auto">
              <a:xfrm>
                <a:off x="5873109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2" name="직사각형 881"/>
              <p:cNvSpPr/>
              <p:nvPr/>
            </p:nvSpPr>
            <p:spPr bwMode="auto">
              <a:xfrm>
                <a:off x="6133135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3" name="직사각형 882"/>
              <p:cNvSpPr/>
              <p:nvPr/>
            </p:nvSpPr>
            <p:spPr bwMode="auto">
              <a:xfrm>
                <a:off x="6393160" y="3545554"/>
                <a:ext cx="260025" cy="2600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Arial" panose="020B0604020202020204" pitchFamily="34" charset="0"/>
                  </a:rPr>
                  <a:t>X</a:t>
                </a:r>
                <a:endParaRPr kumimoji="0" lang="ko-KR" altLang="en-US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0" name="직사각형 1249"/>
            <p:cNvSpPr/>
            <p:nvPr/>
          </p:nvSpPr>
          <p:spPr>
            <a:xfrm>
              <a:off x="7132867" y="1169873"/>
              <a:ext cx="578497" cy="94449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1" name="직사각형 1250"/>
            <p:cNvSpPr/>
            <p:nvPr/>
          </p:nvSpPr>
          <p:spPr>
            <a:xfrm>
              <a:off x="8096227" y="1546849"/>
              <a:ext cx="578097" cy="56752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2" name="직사각형 1251"/>
            <p:cNvSpPr/>
            <p:nvPr/>
          </p:nvSpPr>
          <p:spPr>
            <a:xfrm>
              <a:off x="7132868" y="1169873"/>
              <a:ext cx="1541456" cy="944499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ysDot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53" name="그룹 1252"/>
          <p:cNvGrpSpPr/>
          <p:nvPr/>
        </p:nvGrpSpPr>
        <p:grpSpPr>
          <a:xfrm>
            <a:off x="6979076" y="973448"/>
            <a:ext cx="1927519" cy="1322835"/>
            <a:chOff x="691740" y="1988840"/>
            <a:chExt cx="2599174" cy="1818549"/>
          </a:xfrm>
        </p:grpSpPr>
        <p:sp>
          <p:nvSpPr>
            <p:cNvPr id="1254" name="직사각형 1253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5" name="직사각형 1254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6" name="직사각형 1255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7" name="직사각형 1256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8" name="직사각형 1257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9" name="직사각형 1258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0" name="직사각형 1259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1" name="직사각형 1260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2" name="직사각형 1261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3" name="직사각형 1262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4" name="직사각형 1263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5" name="직사각형 1264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6" name="직사각형 1265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7" name="직사각형 1266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8" name="직사각형 1267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9" name="직사각형 1268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0" name="직사각형 1269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1" name="직사각형 1270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2" name="직사각형 1271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3" name="직사각형 1272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4" name="직사각형 1273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5" name="직사각형 1274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6" name="직사각형 1275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7" name="직사각형 1276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8" name="직사각형 1277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79" name="직사각형 1278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0" name="직사각형 1279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1" name="직사각형 1280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2" name="직사각형 1281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3" name="직사각형 1282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4" name="직사각형 1283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5" name="직사각형 1284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6" name="직사각형 1285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7" name="직사각형 1286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8" name="직사각형 1287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9" name="직사각형 1288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0" name="직사각형 1289"/>
            <p:cNvSpPr/>
            <p:nvPr/>
          </p:nvSpPr>
          <p:spPr bwMode="auto">
            <a:xfrm>
              <a:off x="2250812" y="2767106"/>
              <a:ext cx="260025" cy="2600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1" name="직사각형 1290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2" name="직사각형 1291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3" name="직사각형 1292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4" name="직사각형 1293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5" name="직사각형 1294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6" name="직사각형 1295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7" name="직사각형 1296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8" name="직사각형 1297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99" name="직사각형 1298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0" name="직사각형 1299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01" name="직사각형 1300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kern="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02" name="직사각형 1301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3" name="직사각형 1302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4" name="직사각형 1303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5" name="직사각형 1304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6" name="직사각형 1305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7" name="직사각형 1306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8" name="직사각형 1307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09" name="직사각형 1308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0" name="직사각형 1309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1" name="직사각형 1310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2" name="직사각형 1311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3" name="직사각형 1312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4" name="직사각형 1313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5" name="직사각형 1314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6" name="직사각형 1315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7" name="직사각형 1316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8" name="직사각형 1317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19" name="직사각형 1318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0" name="직사각형 1319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1" name="직사각형 1320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2" name="직사각형 1321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23" name="직사각형 1322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395" name="직사각형 1394"/>
          <p:cNvSpPr/>
          <p:nvPr/>
        </p:nvSpPr>
        <p:spPr bwMode="auto">
          <a:xfrm>
            <a:off x="7364484" y="1350455"/>
            <a:ext cx="192832" cy="189145"/>
          </a:xfrm>
          <a:prstGeom prst="rect">
            <a:avLst/>
          </a:prstGeom>
          <a:solidFill>
            <a:srgbClr val="33CC33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9</a:t>
            </a:r>
            <a:r>
              <a:rPr kumimoji="0" lang="en-US" altLang="ko-KR" sz="700" b="1" kern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8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96" name="직사각형 1395"/>
          <p:cNvSpPr/>
          <p:nvPr/>
        </p:nvSpPr>
        <p:spPr bwMode="auto">
          <a:xfrm>
            <a:off x="7364484" y="1728455"/>
            <a:ext cx="192832" cy="189145"/>
          </a:xfrm>
          <a:prstGeom prst="rect">
            <a:avLst/>
          </a:prstGeom>
          <a:solidFill>
            <a:srgbClr val="B03FC7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9</a:t>
            </a: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3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97" name="직사각형 1396"/>
          <p:cNvSpPr/>
          <p:nvPr/>
        </p:nvSpPr>
        <p:spPr bwMode="auto">
          <a:xfrm>
            <a:off x="7364484" y="1541255"/>
            <a:ext cx="192832" cy="18914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noProof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84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98" name="직사각형 1397"/>
          <p:cNvSpPr/>
          <p:nvPr/>
        </p:nvSpPr>
        <p:spPr bwMode="auto">
          <a:xfrm>
            <a:off x="7558884" y="1350455"/>
            <a:ext cx="192832" cy="189145"/>
          </a:xfrm>
          <a:prstGeom prst="rect">
            <a:avLst/>
          </a:prstGeom>
          <a:solidFill>
            <a:srgbClr val="33CC33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noProof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43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99" name="직사각형 1398"/>
          <p:cNvSpPr/>
          <p:nvPr/>
        </p:nvSpPr>
        <p:spPr bwMode="auto">
          <a:xfrm>
            <a:off x="7558884" y="1728455"/>
            <a:ext cx="192832" cy="189145"/>
          </a:xfrm>
          <a:prstGeom prst="rect">
            <a:avLst/>
          </a:prstGeom>
          <a:solidFill>
            <a:srgbClr val="B03FC7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39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0" name="직사각형 1399"/>
          <p:cNvSpPr/>
          <p:nvPr/>
        </p:nvSpPr>
        <p:spPr bwMode="auto">
          <a:xfrm>
            <a:off x="7364484" y="1163255"/>
            <a:ext cx="192832" cy="189145"/>
          </a:xfrm>
          <a:prstGeom prst="rect">
            <a:avLst/>
          </a:prstGeom>
          <a:solidFill>
            <a:srgbClr val="33CC33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39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1" name="직사각형 1400"/>
          <p:cNvSpPr/>
          <p:nvPr/>
        </p:nvSpPr>
        <p:spPr bwMode="auto">
          <a:xfrm>
            <a:off x="7364484" y="1919255"/>
            <a:ext cx="192832" cy="189145"/>
          </a:xfrm>
          <a:prstGeom prst="rect">
            <a:avLst/>
          </a:prstGeom>
          <a:solidFill>
            <a:srgbClr val="B03FC7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noProof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36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2" name="직사각형 1401"/>
          <p:cNvSpPr/>
          <p:nvPr/>
        </p:nvSpPr>
        <p:spPr bwMode="auto">
          <a:xfrm>
            <a:off x="7558884" y="1541255"/>
            <a:ext cx="192832" cy="18914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35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3" name="직사각형 1402"/>
          <p:cNvSpPr/>
          <p:nvPr/>
        </p:nvSpPr>
        <p:spPr bwMode="auto">
          <a:xfrm>
            <a:off x="7173684" y="1350455"/>
            <a:ext cx="192832" cy="189145"/>
          </a:xfrm>
          <a:prstGeom prst="rect">
            <a:avLst/>
          </a:prstGeom>
          <a:solidFill>
            <a:srgbClr val="33CC33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32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4" name="직사각형 1403"/>
          <p:cNvSpPr/>
          <p:nvPr/>
        </p:nvSpPr>
        <p:spPr bwMode="auto">
          <a:xfrm>
            <a:off x="7173684" y="1728455"/>
            <a:ext cx="192832" cy="189145"/>
          </a:xfrm>
          <a:prstGeom prst="rect">
            <a:avLst/>
          </a:prstGeom>
          <a:solidFill>
            <a:srgbClr val="B03FC7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 smtClean="0">
                <a:solidFill>
                  <a:prstClr val="black"/>
                </a:solidFill>
                <a:latin typeface="+mn-ea"/>
                <a:ea typeface="+mn-ea"/>
                <a:cs typeface="Arial" panose="020B0604020202020204" pitchFamily="34" charset="0"/>
              </a:rPr>
              <a:t>28</a:t>
            </a:r>
            <a:endParaRPr kumimoji="0" lang="ko-KR" alt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07" name="TextBox 1406"/>
          <p:cNvSpPr txBox="1"/>
          <p:nvPr/>
        </p:nvSpPr>
        <p:spPr>
          <a:xfrm>
            <a:off x="6879600" y="4191044"/>
            <a:ext cx="24480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Labeling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된 인접 영역은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Touch signal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성분을 갖고 있으므로 좌표 계산에 포함시킴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좌표 정확도 향상 목적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8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79" name="TextBox 1478"/>
          <p:cNvSpPr txBox="1"/>
          <p:nvPr/>
        </p:nvSpPr>
        <p:spPr>
          <a:xfrm>
            <a:off x="4233600" y="2296283"/>
            <a:ext cx="2448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Frame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을 순차적으로 탐색하여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Touch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 확인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 Threshold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이상인 각 영역에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ID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 할당하여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Labeling</a:t>
            </a:r>
          </a:p>
        </p:txBody>
      </p:sp>
      <p:sp>
        <p:nvSpPr>
          <p:cNvPr id="1481" name="TextBox 1480"/>
          <p:cNvSpPr txBox="1"/>
          <p:nvPr/>
        </p:nvSpPr>
        <p:spPr>
          <a:xfrm>
            <a:off x="6880236" y="2320574"/>
            <a:ext cx="2448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Threshold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낮춰가면서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 탐색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4-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이웃 내에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개 이상의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을 갖고 있으면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Conflict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영역으로 분류</a:t>
            </a:r>
            <a:endParaRPr lang="en-US" altLang="ko-KR" sz="8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962821" y="1270987"/>
            <a:ext cx="665324" cy="726306"/>
            <a:chOff x="8994180" y="2936972"/>
            <a:chExt cx="665324" cy="726306"/>
          </a:xfrm>
        </p:grpSpPr>
        <p:sp>
          <p:nvSpPr>
            <p:cNvPr id="1483" name="직사각형 1482"/>
            <p:cNvSpPr/>
            <p:nvPr/>
          </p:nvSpPr>
          <p:spPr bwMode="auto">
            <a:xfrm>
              <a:off x="8994180" y="3192374"/>
              <a:ext cx="192832" cy="189145"/>
            </a:xfrm>
            <a:prstGeom prst="rect">
              <a:avLst/>
            </a:prstGeom>
            <a:solidFill>
              <a:srgbClr val="B03FC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84" name="직사각형 1483"/>
            <p:cNvSpPr/>
            <p:nvPr/>
          </p:nvSpPr>
          <p:spPr bwMode="auto">
            <a:xfrm>
              <a:off x="8994180" y="3462745"/>
              <a:ext cx="192832" cy="189145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85" name="직사각형 1484"/>
            <p:cNvSpPr/>
            <p:nvPr/>
          </p:nvSpPr>
          <p:spPr bwMode="auto">
            <a:xfrm>
              <a:off x="8994180" y="2939255"/>
              <a:ext cx="192832" cy="189145"/>
            </a:xfrm>
            <a:prstGeom prst="rect">
              <a:avLst/>
            </a:prstGeom>
            <a:solidFill>
              <a:srgbClr val="33CC33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39058" y="2936972"/>
              <a:ext cx="42044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700" dirty="0" smtClean="0">
                  <a:latin typeface="+mn-ea"/>
                </a:rPr>
                <a:t>1</a:t>
              </a:r>
              <a:r>
                <a:rPr lang="ko-KR" altLang="en-US" sz="700" dirty="0" smtClean="0">
                  <a:latin typeface="+mn-ea"/>
                </a:rPr>
                <a:t>번 </a:t>
              </a:r>
              <a:r>
                <a:rPr lang="en-US" altLang="ko-KR" sz="700" dirty="0" smtClean="0">
                  <a:latin typeface="+mn-ea"/>
                </a:rPr>
                <a:t>Label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486" name="TextBox 1485"/>
            <p:cNvSpPr txBox="1"/>
            <p:nvPr/>
          </p:nvSpPr>
          <p:spPr>
            <a:xfrm>
              <a:off x="9239058" y="3191708"/>
              <a:ext cx="42044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700" dirty="0">
                  <a:latin typeface="+mn-ea"/>
                </a:rPr>
                <a:t>2</a:t>
              </a:r>
              <a:r>
                <a:rPr lang="ko-KR" altLang="en-US" sz="700" dirty="0" smtClean="0">
                  <a:latin typeface="+mn-ea"/>
                </a:rPr>
                <a:t>번 </a:t>
              </a:r>
              <a:r>
                <a:rPr lang="en-US" altLang="ko-KR" sz="700" dirty="0" smtClean="0">
                  <a:latin typeface="+mn-ea"/>
                </a:rPr>
                <a:t>Label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487" name="TextBox 1486"/>
            <p:cNvSpPr txBox="1"/>
            <p:nvPr/>
          </p:nvSpPr>
          <p:spPr>
            <a:xfrm>
              <a:off x="9239058" y="3463223"/>
              <a:ext cx="42044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700" dirty="0" smtClean="0">
                  <a:latin typeface="+mn-ea"/>
                </a:rPr>
                <a:t>Conflict</a:t>
              </a:r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473280" y="4517250"/>
            <a:ext cx="1493408" cy="444170"/>
            <a:chOff x="6801765" y="5296540"/>
            <a:chExt cx="1493408" cy="444170"/>
          </a:xfrm>
        </p:grpSpPr>
        <p:grpSp>
          <p:nvGrpSpPr>
            <p:cNvPr id="1499" name="그룹 1498"/>
            <p:cNvGrpSpPr/>
            <p:nvPr/>
          </p:nvGrpSpPr>
          <p:grpSpPr>
            <a:xfrm>
              <a:off x="6801765" y="5296540"/>
              <a:ext cx="939856" cy="304712"/>
              <a:chOff x="5797462" y="2106526"/>
              <a:chExt cx="2391135" cy="903405"/>
            </a:xfrm>
          </p:grpSpPr>
          <p:grpSp>
            <p:nvGrpSpPr>
              <p:cNvPr id="1503" name="그룹 1502"/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1505" name="자유형 1504"/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solidFill>
                  <a:srgbClr val="FFC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6" name="자유형 1505"/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504" name="직선 연결선 1503"/>
              <p:cNvCxnSpPr/>
              <p:nvPr/>
            </p:nvCxnSpPr>
            <p:spPr>
              <a:xfrm>
                <a:off x="5797462" y="2717162"/>
                <a:ext cx="239113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42" name="직사각형 41"/>
            <p:cNvSpPr/>
            <p:nvPr/>
          </p:nvSpPr>
          <p:spPr>
            <a:xfrm>
              <a:off x="6961824" y="5512361"/>
              <a:ext cx="654143" cy="22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0" name="TextBox 1499"/>
            <p:cNvSpPr txBox="1"/>
            <p:nvPr/>
          </p:nvSpPr>
          <p:spPr>
            <a:xfrm>
              <a:off x="7724369" y="5390598"/>
              <a:ext cx="570804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Threshold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01" name="타원 1500"/>
            <p:cNvSpPr>
              <a:spLocks noChangeAspect="1"/>
            </p:cNvSpPr>
            <p:nvPr/>
          </p:nvSpPr>
          <p:spPr>
            <a:xfrm>
              <a:off x="6867969" y="5495109"/>
              <a:ext cx="120131" cy="120131"/>
            </a:xfrm>
            <a:prstGeom prst="ellipse">
              <a:avLst/>
            </a:prstGeom>
            <a:solidFill>
              <a:srgbClr val="F3800D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02" name="타원 1501"/>
            <p:cNvSpPr>
              <a:spLocks noChangeAspect="1"/>
            </p:cNvSpPr>
            <p:nvPr/>
          </p:nvSpPr>
          <p:spPr>
            <a:xfrm>
              <a:off x="7584053" y="5495996"/>
              <a:ext cx="120131" cy="120131"/>
            </a:xfrm>
            <a:prstGeom prst="ellipse">
              <a:avLst/>
            </a:prstGeom>
            <a:solidFill>
              <a:srgbClr val="F3800D">
                <a:alpha val="70000"/>
              </a:srgbClr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3888" y="3022444"/>
            <a:ext cx="1564342" cy="858257"/>
            <a:chOff x="6719363" y="3140968"/>
            <a:chExt cx="1564342" cy="858257"/>
          </a:xfrm>
        </p:grpSpPr>
        <p:grpSp>
          <p:nvGrpSpPr>
            <p:cNvPr id="1489" name="그룹 1488"/>
            <p:cNvGrpSpPr/>
            <p:nvPr/>
          </p:nvGrpSpPr>
          <p:grpSpPr>
            <a:xfrm>
              <a:off x="6988658" y="3437760"/>
              <a:ext cx="964206" cy="405476"/>
              <a:chOff x="5776309" y="2003282"/>
              <a:chExt cx="2391135" cy="993187"/>
            </a:xfrm>
          </p:grpSpPr>
          <p:grpSp>
            <p:nvGrpSpPr>
              <p:cNvPr id="1494" name="그룹 1493"/>
              <p:cNvGrpSpPr/>
              <p:nvPr/>
            </p:nvGrpSpPr>
            <p:grpSpPr>
              <a:xfrm>
                <a:off x="6048375" y="2074863"/>
                <a:ext cx="1998377" cy="921606"/>
                <a:chOff x="6048375" y="2074863"/>
                <a:chExt cx="1998377" cy="921606"/>
              </a:xfrm>
            </p:grpSpPr>
            <p:sp>
              <p:nvSpPr>
                <p:cNvPr id="1496" name="자유형 1495"/>
                <p:cNvSpPr/>
                <p:nvPr/>
              </p:nvSpPr>
              <p:spPr>
                <a:xfrm>
                  <a:off x="6048375" y="2074863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7" name="자유형 1496"/>
                <p:cNvSpPr/>
                <p:nvPr/>
              </p:nvSpPr>
              <p:spPr>
                <a:xfrm rot="21540000">
                  <a:off x="7953152" y="2853594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495" name="직선 연결선 1494"/>
              <p:cNvCxnSpPr/>
              <p:nvPr/>
            </p:nvCxnSpPr>
            <p:spPr>
              <a:xfrm flipV="1">
                <a:off x="5776309" y="2003282"/>
                <a:ext cx="2391135" cy="15264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90" name="직선 화살표 연결선 1489"/>
            <p:cNvCxnSpPr>
              <a:stCxn id="1491" idx="2"/>
            </p:cNvCxnSpPr>
            <p:nvPr/>
          </p:nvCxnSpPr>
          <p:spPr>
            <a:xfrm>
              <a:off x="7460215" y="3341023"/>
              <a:ext cx="19178" cy="119353"/>
            </a:xfrm>
            <a:prstGeom prst="straightConnector1">
              <a:avLst/>
            </a:prstGeom>
            <a:noFill/>
            <a:ln w="19050" cap="flat" cmpd="sng" algn="ctr">
              <a:solidFill>
                <a:srgbClr val="0099FF"/>
              </a:solidFill>
              <a:prstDash val="solid"/>
              <a:tailEnd type="triangle"/>
            </a:ln>
            <a:effectLst/>
          </p:spPr>
        </p:cxnSp>
        <p:sp>
          <p:nvSpPr>
            <p:cNvPr id="1491" name="TextBox 1490"/>
            <p:cNvSpPr txBox="1"/>
            <p:nvPr/>
          </p:nvSpPr>
          <p:spPr>
            <a:xfrm>
              <a:off x="7270713" y="3140968"/>
              <a:ext cx="379003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Target</a:t>
              </a:r>
            </a:p>
          </p:txBody>
        </p:sp>
        <p:cxnSp>
          <p:nvCxnSpPr>
            <p:cNvPr id="1492" name="직선 화살표 연결선 1491"/>
            <p:cNvCxnSpPr>
              <a:stCxn id="1493" idx="0"/>
              <a:endCxn id="1496" idx="2"/>
            </p:cNvCxnSpPr>
            <p:nvPr/>
          </p:nvCxnSpPr>
          <p:spPr>
            <a:xfrm flipH="1" flipV="1">
              <a:off x="7497817" y="3625805"/>
              <a:ext cx="22403" cy="173365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493" name="TextBox 1492"/>
            <p:cNvSpPr txBox="1"/>
            <p:nvPr/>
          </p:nvSpPr>
          <p:spPr>
            <a:xfrm>
              <a:off x="7330718" y="3799170"/>
              <a:ext cx="379003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Valley</a:t>
              </a:r>
            </a:p>
          </p:txBody>
        </p:sp>
        <p:cxnSp>
          <p:nvCxnSpPr>
            <p:cNvPr id="1507" name="직선 화살표 연결선 1506"/>
            <p:cNvCxnSpPr>
              <a:stCxn id="1508" idx="0"/>
              <a:endCxn id="1496" idx="1"/>
            </p:cNvCxnSpPr>
            <p:nvPr/>
          </p:nvCxnSpPr>
          <p:spPr>
            <a:xfrm flipV="1">
              <a:off x="6897428" y="3481925"/>
              <a:ext cx="423709" cy="69435"/>
            </a:xfrm>
            <a:prstGeom prst="straightConnector1">
              <a:avLst/>
            </a:prstGeom>
            <a:noFill/>
            <a:ln w="19050" cap="flat" cmpd="sng" algn="ctr">
              <a:solidFill>
                <a:srgbClr val="33CC33"/>
              </a:solidFill>
              <a:prstDash val="solid"/>
              <a:tailEnd type="triangle"/>
            </a:ln>
            <a:effectLst/>
          </p:spPr>
        </p:cxnSp>
        <p:sp>
          <p:nvSpPr>
            <p:cNvPr id="1508" name="TextBox 1507"/>
            <p:cNvSpPr txBox="1"/>
            <p:nvPr/>
          </p:nvSpPr>
          <p:spPr>
            <a:xfrm>
              <a:off x="6719363" y="3551360"/>
              <a:ext cx="356129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b="1" kern="0" dirty="0" smtClean="0">
                  <a:solidFill>
                    <a:srgbClr val="33CC33"/>
                  </a:solidFill>
                  <a:latin typeface="+mn-ea"/>
                  <a:cs typeface="Arial" panose="020B0604020202020204" pitchFamily="34" charset="0"/>
                </a:rPr>
                <a:t>Peak1</a:t>
              </a:r>
              <a:endPara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509" name="직선 화살표 연결선 1508"/>
            <p:cNvCxnSpPr>
              <a:stCxn id="1510" idx="0"/>
              <a:endCxn id="1496" idx="3"/>
            </p:cNvCxnSpPr>
            <p:nvPr/>
          </p:nvCxnSpPr>
          <p:spPr>
            <a:xfrm flipH="1" flipV="1">
              <a:off x="7616884" y="3470259"/>
              <a:ext cx="477320" cy="105494"/>
            </a:xfrm>
            <a:prstGeom prst="straightConnector1">
              <a:avLst/>
            </a:prstGeom>
            <a:noFill/>
            <a:ln w="19050" cap="flat" cmpd="sng" algn="ctr">
              <a:solidFill>
                <a:srgbClr val="B03FC7"/>
              </a:solidFill>
              <a:prstDash val="solid"/>
              <a:tailEnd type="triangle"/>
            </a:ln>
            <a:effectLst/>
          </p:spPr>
        </p:cxnSp>
        <p:sp>
          <p:nvSpPr>
            <p:cNvPr id="1510" name="TextBox 1509"/>
            <p:cNvSpPr txBox="1"/>
            <p:nvPr/>
          </p:nvSpPr>
          <p:spPr>
            <a:xfrm>
              <a:off x="7904702" y="3575753"/>
              <a:ext cx="379003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B03FC7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Peak2</a:t>
              </a:r>
            </a:p>
          </p:txBody>
        </p:sp>
      </p:grpSp>
      <p:grpSp>
        <p:nvGrpSpPr>
          <p:cNvPr id="1408" name="그룹 1407"/>
          <p:cNvGrpSpPr/>
          <p:nvPr/>
        </p:nvGrpSpPr>
        <p:grpSpPr>
          <a:xfrm>
            <a:off x="6980400" y="2841044"/>
            <a:ext cx="1927519" cy="1322835"/>
            <a:chOff x="691740" y="1988840"/>
            <a:chExt cx="2599174" cy="1818549"/>
          </a:xfrm>
        </p:grpSpPr>
        <p:sp>
          <p:nvSpPr>
            <p:cNvPr id="1409" name="직사각형 1408"/>
            <p:cNvSpPr/>
            <p:nvPr/>
          </p:nvSpPr>
          <p:spPr bwMode="auto">
            <a:xfrm>
              <a:off x="691740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0" name="직사각형 1409"/>
            <p:cNvSpPr/>
            <p:nvPr/>
          </p:nvSpPr>
          <p:spPr bwMode="auto">
            <a:xfrm>
              <a:off x="951766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1" name="직사각형 1410"/>
            <p:cNvSpPr/>
            <p:nvPr/>
          </p:nvSpPr>
          <p:spPr bwMode="auto">
            <a:xfrm>
              <a:off x="1211791" y="1988840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2" name="직사각형 1411"/>
            <p:cNvSpPr/>
            <p:nvPr/>
          </p:nvSpPr>
          <p:spPr bwMode="auto">
            <a:xfrm>
              <a:off x="1471817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3" name="직사각형 1412"/>
            <p:cNvSpPr/>
            <p:nvPr/>
          </p:nvSpPr>
          <p:spPr bwMode="auto">
            <a:xfrm>
              <a:off x="1731842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4" name="직사각형 1413"/>
            <p:cNvSpPr/>
            <p:nvPr/>
          </p:nvSpPr>
          <p:spPr bwMode="auto">
            <a:xfrm>
              <a:off x="691740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5" name="직사각형 1414"/>
            <p:cNvSpPr/>
            <p:nvPr/>
          </p:nvSpPr>
          <p:spPr bwMode="auto">
            <a:xfrm>
              <a:off x="951766" y="2248865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6" name="직사각형 1415"/>
            <p:cNvSpPr/>
            <p:nvPr/>
          </p:nvSpPr>
          <p:spPr bwMode="auto">
            <a:xfrm>
              <a:off x="1211791" y="2248865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 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7" name="직사각형 1416"/>
            <p:cNvSpPr/>
            <p:nvPr/>
          </p:nvSpPr>
          <p:spPr bwMode="auto">
            <a:xfrm>
              <a:off x="1471817" y="2248865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8" name="직사각형 1417"/>
            <p:cNvSpPr/>
            <p:nvPr/>
          </p:nvSpPr>
          <p:spPr bwMode="auto">
            <a:xfrm>
              <a:off x="1731842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19" name="직사각형 1418"/>
            <p:cNvSpPr/>
            <p:nvPr/>
          </p:nvSpPr>
          <p:spPr bwMode="auto">
            <a:xfrm>
              <a:off x="199078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0" name="직사각형 1419"/>
            <p:cNvSpPr/>
            <p:nvPr/>
          </p:nvSpPr>
          <p:spPr bwMode="auto">
            <a:xfrm>
              <a:off x="2250813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1" name="직사각형 1420"/>
            <p:cNvSpPr/>
            <p:nvPr/>
          </p:nvSpPr>
          <p:spPr bwMode="auto">
            <a:xfrm>
              <a:off x="2510838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2" name="직사각형 1421"/>
            <p:cNvSpPr/>
            <p:nvPr/>
          </p:nvSpPr>
          <p:spPr bwMode="auto">
            <a:xfrm>
              <a:off x="2770864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" name="직사각형 1422"/>
            <p:cNvSpPr/>
            <p:nvPr/>
          </p:nvSpPr>
          <p:spPr bwMode="auto">
            <a:xfrm>
              <a:off x="3030889" y="1988840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4" name="직사각형 1423"/>
            <p:cNvSpPr/>
            <p:nvPr/>
          </p:nvSpPr>
          <p:spPr bwMode="auto">
            <a:xfrm>
              <a:off x="199078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5" name="직사각형 1424"/>
            <p:cNvSpPr/>
            <p:nvPr/>
          </p:nvSpPr>
          <p:spPr bwMode="auto">
            <a:xfrm>
              <a:off x="2250813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6" name="직사각형 1425"/>
            <p:cNvSpPr/>
            <p:nvPr/>
          </p:nvSpPr>
          <p:spPr bwMode="auto">
            <a:xfrm>
              <a:off x="2510838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7" name="직사각형 1426"/>
            <p:cNvSpPr/>
            <p:nvPr/>
          </p:nvSpPr>
          <p:spPr bwMode="auto">
            <a:xfrm>
              <a:off x="2770864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8" name="직사각형 1427"/>
            <p:cNvSpPr/>
            <p:nvPr/>
          </p:nvSpPr>
          <p:spPr bwMode="auto">
            <a:xfrm>
              <a:off x="3030889" y="2248865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9" name="직사각형 1428"/>
            <p:cNvSpPr/>
            <p:nvPr/>
          </p:nvSpPr>
          <p:spPr bwMode="auto">
            <a:xfrm>
              <a:off x="691740" y="2508891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0" name="직사각형 1429"/>
            <p:cNvSpPr/>
            <p:nvPr/>
          </p:nvSpPr>
          <p:spPr bwMode="auto">
            <a:xfrm>
              <a:off x="951766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1" name="직사각형 1430"/>
            <p:cNvSpPr/>
            <p:nvPr/>
          </p:nvSpPr>
          <p:spPr bwMode="auto">
            <a:xfrm>
              <a:off x="1211791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2" name="직사각형 1431"/>
            <p:cNvSpPr/>
            <p:nvPr/>
          </p:nvSpPr>
          <p:spPr bwMode="auto">
            <a:xfrm>
              <a:off x="1471817" y="2508891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3" name="직사각형 1432"/>
            <p:cNvSpPr/>
            <p:nvPr/>
          </p:nvSpPr>
          <p:spPr bwMode="auto">
            <a:xfrm>
              <a:off x="1731842" y="2508891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4" name="직사각형 1433"/>
            <p:cNvSpPr/>
            <p:nvPr/>
          </p:nvSpPr>
          <p:spPr bwMode="auto">
            <a:xfrm>
              <a:off x="199078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5" name="직사각형 1434"/>
            <p:cNvSpPr/>
            <p:nvPr/>
          </p:nvSpPr>
          <p:spPr bwMode="auto">
            <a:xfrm>
              <a:off x="2250813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6" name="직사각형 1435"/>
            <p:cNvSpPr/>
            <p:nvPr/>
          </p:nvSpPr>
          <p:spPr bwMode="auto">
            <a:xfrm>
              <a:off x="2510838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7" name="직사각형 1436"/>
            <p:cNvSpPr/>
            <p:nvPr/>
          </p:nvSpPr>
          <p:spPr bwMode="auto">
            <a:xfrm>
              <a:off x="2770864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8" name="직사각형 1437"/>
            <p:cNvSpPr/>
            <p:nvPr/>
          </p:nvSpPr>
          <p:spPr bwMode="auto">
            <a:xfrm>
              <a:off x="3030889" y="2508891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39" name="직사각형 1438"/>
            <p:cNvSpPr/>
            <p:nvPr/>
          </p:nvSpPr>
          <p:spPr bwMode="auto">
            <a:xfrm>
              <a:off x="691740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0" name="직사각형 1439"/>
            <p:cNvSpPr/>
            <p:nvPr/>
          </p:nvSpPr>
          <p:spPr bwMode="auto">
            <a:xfrm>
              <a:off x="951766" y="2767106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1" name="직사각형 1440"/>
            <p:cNvSpPr/>
            <p:nvPr/>
          </p:nvSpPr>
          <p:spPr bwMode="auto">
            <a:xfrm>
              <a:off x="1211791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2" name="직사각형 1441"/>
            <p:cNvSpPr/>
            <p:nvPr/>
          </p:nvSpPr>
          <p:spPr bwMode="auto">
            <a:xfrm>
              <a:off x="1471817" y="2767106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" name="직사각형 1442"/>
            <p:cNvSpPr/>
            <p:nvPr/>
          </p:nvSpPr>
          <p:spPr bwMode="auto">
            <a:xfrm>
              <a:off x="1731842" y="2767106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4" name="직사각형 1443"/>
            <p:cNvSpPr/>
            <p:nvPr/>
          </p:nvSpPr>
          <p:spPr bwMode="auto">
            <a:xfrm>
              <a:off x="1990788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5" name="직사각형 1444"/>
            <p:cNvSpPr/>
            <p:nvPr/>
          </p:nvSpPr>
          <p:spPr bwMode="auto">
            <a:xfrm>
              <a:off x="2250813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6" name="직사각형 1445"/>
            <p:cNvSpPr/>
            <p:nvPr/>
          </p:nvSpPr>
          <p:spPr bwMode="auto">
            <a:xfrm>
              <a:off x="2510838" y="2767106"/>
              <a:ext cx="260025" cy="2600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7" name="직사각형 1446"/>
            <p:cNvSpPr/>
            <p:nvPr/>
          </p:nvSpPr>
          <p:spPr bwMode="auto">
            <a:xfrm>
              <a:off x="2770864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8" name="직사각형 1447"/>
            <p:cNvSpPr/>
            <p:nvPr/>
          </p:nvSpPr>
          <p:spPr bwMode="auto">
            <a:xfrm>
              <a:off x="3030889" y="2767106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9" name="직사각형 1448"/>
            <p:cNvSpPr/>
            <p:nvPr/>
          </p:nvSpPr>
          <p:spPr bwMode="auto">
            <a:xfrm>
              <a:off x="691740" y="3026518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0" name="직사각형 1449"/>
            <p:cNvSpPr/>
            <p:nvPr/>
          </p:nvSpPr>
          <p:spPr bwMode="auto">
            <a:xfrm>
              <a:off x="951766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1" name="직사각형 1450"/>
            <p:cNvSpPr/>
            <p:nvPr/>
          </p:nvSpPr>
          <p:spPr bwMode="auto">
            <a:xfrm>
              <a:off x="1211791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9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2" name="직사각형 1451"/>
            <p:cNvSpPr/>
            <p:nvPr/>
          </p:nvSpPr>
          <p:spPr bwMode="auto">
            <a:xfrm>
              <a:off x="1471817" y="3026518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3" name="직사각형 1452"/>
            <p:cNvSpPr/>
            <p:nvPr/>
          </p:nvSpPr>
          <p:spPr bwMode="auto">
            <a:xfrm>
              <a:off x="1731842" y="3026518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4" name="직사각형 1453"/>
            <p:cNvSpPr/>
            <p:nvPr/>
          </p:nvSpPr>
          <p:spPr bwMode="auto">
            <a:xfrm>
              <a:off x="1990788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5" name="직사각형 1454"/>
            <p:cNvSpPr/>
            <p:nvPr/>
          </p:nvSpPr>
          <p:spPr bwMode="auto">
            <a:xfrm>
              <a:off x="2250813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6" name="직사각형 1455"/>
            <p:cNvSpPr/>
            <p:nvPr/>
          </p:nvSpPr>
          <p:spPr bwMode="auto">
            <a:xfrm>
              <a:off x="2510838" y="3026518"/>
              <a:ext cx="260025" cy="2600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7" name="직사각형 1456"/>
            <p:cNvSpPr/>
            <p:nvPr/>
          </p:nvSpPr>
          <p:spPr bwMode="auto">
            <a:xfrm>
              <a:off x="2770864" y="3026518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8" name="직사각형 1457"/>
            <p:cNvSpPr/>
            <p:nvPr/>
          </p:nvSpPr>
          <p:spPr bwMode="auto">
            <a:xfrm>
              <a:off x="3030889" y="3026518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9" name="직사각형 1458"/>
            <p:cNvSpPr/>
            <p:nvPr/>
          </p:nvSpPr>
          <p:spPr bwMode="auto">
            <a:xfrm>
              <a:off x="691740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0" name="직사각형 1459"/>
            <p:cNvSpPr/>
            <p:nvPr/>
          </p:nvSpPr>
          <p:spPr bwMode="auto">
            <a:xfrm>
              <a:off x="951766" y="3287277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1" name="직사각형 1460"/>
            <p:cNvSpPr/>
            <p:nvPr/>
          </p:nvSpPr>
          <p:spPr bwMode="auto">
            <a:xfrm>
              <a:off x="1211791" y="3287277"/>
              <a:ext cx="260025" cy="2600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2" name="직사각형 1461"/>
            <p:cNvSpPr/>
            <p:nvPr/>
          </p:nvSpPr>
          <p:spPr bwMode="auto">
            <a:xfrm>
              <a:off x="1471817" y="3287277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3" name="직사각형 1462"/>
            <p:cNvSpPr/>
            <p:nvPr/>
          </p:nvSpPr>
          <p:spPr bwMode="auto">
            <a:xfrm>
              <a:off x="1731842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4" name="직사각형 1463"/>
            <p:cNvSpPr/>
            <p:nvPr/>
          </p:nvSpPr>
          <p:spPr bwMode="auto">
            <a:xfrm>
              <a:off x="1990788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5" name="직사각형 1464"/>
            <p:cNvSpPr/>
            <p:nvPr/>
          </p:nvSpPr>
          <p:spPr bwMode="auto">
            <a:xfrm>
              <a:off x="2250813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6" name="직사각형 1465"/>
            <p:cNvSpPr/>
            <p:nvPr/>
          </p:nvSpPr>
          <p:spPr bwMode="auto">
            <a:xfrm>
              <a:off x="2510838" y="3287277"/>
              <a:ext cx="260025" cy="2600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7" name="직사각형 1466"/>
            <p:cNvSpPr/>
            <p:nvPr/>
          </p:nvSpPr>
          <p:spPr bwMode="auto">
            <a:xfrm>
              <a:off x="2770864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8" name="직사각형 1467"/>
            <p:cNvSpPr/>
            <p:nvPr/>
          </p:nvSpPr>
          <p:spPr bwMode="auto">
            <a:xfrm>
              <a:off x="3030889" y="3287277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69" name="직사각형 1468"/>
            <p:cNvSpPr/>
            <p:nvPr/>
          </p:nvSpPr>
          <p:spPr bwMode="auto">
            <a:xfrm>
              <a:off x="691740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0" name="직사각형 1469"/>
            <p:cNvSpPr/>
            <p:nvPr/>
          </p:nvSpPr>
          <p:spPr bwMode="auto">
            <a:xfrm>
              <a:off x="951766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1" name="직사각형 1470"/>
            <p:cNvSpPr/>
            <p:nvPr/>
          </p:nvSpPr>
          <p:spPr bwMode="auto">
            <a:xfrm>
              <a:off x="1211791" y="3547364"/>
              <a:ext cx="260025" cy="26002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2" name="직사각형 1471"/>
            <p:cNvSpPr/>
            <p:nvPr/>
          </p:nvSpPr>
          <p:spPr bwMode="auto">
            <a:xfrm>
              <a:off x="1471817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3" name="직사각형 1472"/>
            <p:cNvSpPr/>
            <p:nvPr/>
          </p:nvSpPr>
          <p:spPr bwMode="auto">
            <a:xfrm>
              <a:off x="1731842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4" name="직사각형 1473"/>
            <p:cNvSpPr/>
            <p:nvPr/>
          </p:nvSpPr>
          <p:spPr bwMode="auto">
            <a:xfrm>
              <a:off x="199078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5" name="직사각형 1474"/>
            <p:cNvSpPr/>
            <p:nvPr/>
          </p:nvSpPr>
          <p:spPr bwMode="auto">
            <a:xfrm>
              <a:off x="2250813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6" name="직사각형 1475"/>
            <p:cNvSpPr/>
            <p:nvPr/>
          </p:nvSpPr>
          <p:spPr bwMode="auto">
            <a:xfrm>
              <a:off x="2510838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7" name="직사각형 1476"/>
            <p:cNvSpPr/>
            <p:nvPr/>
          </p:nvSpPr>
          <p:spPr bwMode="auto">
            <a:xfrm>
              <a:off x="2770864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8" name="직사각형 1477"/>
            <p:cNvSpPr/>
            <p:nvPr/>
          </p:nvSpPr>
          <p:spPr bwMode="auto">
            <a:xfrm>
              <a:off x="3030889" y="3547364"/>
              <a:ext cx="260025" cy="2600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83" name="직사각형 1582"/>
          <p:cNvSpPr/>
          <p:nvPr/>
        </p:nvSpPr>
        <p:spPr>
          <a:xfrm>
            <a:off x="6817178" y="890696"/>
            <a:ext cx="2844000" cy="187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/>
          <p:cNvSpPr/>
          <p:nvPr/>
        </p:nvSpPr>
        <p:spPr>
          <a:xfrm>
            <a:off x="417600" y="43164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1587" name="직사각형 1586"/>
          <p:cNvSpPr/>
          <p:nvPr/>
        </p:nvSpPr>
        <p:spPr>
          <a:xfrm>
            <a:off x="417600" y="43164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1590" name="직사각형 1589"/>
          <p:cNvSpPr/>
          <p:nvPr/>
        </p:nvSpPr>
        <p:spPr>
          <a:xfrm>
            <a:off x="417600" y="48780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Split</a:t>
            </a:r>
            <a:endParaRPr lang="ko-KR" altLang="en-US" sz="800" b="1" dirty="0"/>
          </a:p>
        </p:txBody>
      </p:sp>
      <p:sp>
        <p:nvSpPr>
          <p:cNvPr id="1591" name="직사각형 1590"/>
          <p:cNvSpPr/>
          <p:nvPr/>
        </p:nvSpPr>
        <p:spPr>
          <a:xfrm>
            <a:off x="417600" y="48780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Split</a:t>
            </a:r>
            <a:endParaRPr lang="ko-KR" altLang="en-US" sz="800" b="1" dirty="0"/>
          </a:p>
        </p:txBody>
      </p:sp>
      <p:sp>
        <p:nvSpPr>
          <p:cNvPr id="1589" name="직사각형 1588"/>
          <p:cNvSpPr/>
          <p:nvPr/>
        </p:nvSpPr>
        <p:spPr>
          <a:xfrm>
            <a:off x="6818400" y="890696"/>
            <a:ext cx="2844000" cy="187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/>
          <p:cNvSpPr/>
          <p:nvPr/>
        </p:nvSpPr>
        <p:spPr>
          <a:xfrm>
            <a:off x="417600" y="54360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Merge</a:t>
            </a:r>
            <a:endParaRPr lang="ko-KR" altLang="en-US" sz="800" b="1" dirty="0"/>
          </a:p>
        </p:txBody>
      </p:sp>
      <p:sp>
        <p:nvSpPr>
          <p:cNvPr id="1594" name="직사각형 1593"/>
          <p:cNvSpPr/>
          <p:nvPr/>
        </p:nvSpPr>
        <p:spPr>
          <a:xfrm>
            <a:off x="417600" y="54360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Merge</a:t>
            </a:r>
            <a:endParaRPr lang="ko-KR" altLang="en-US" sz="800" b="1" dirty="0"/>
          </a:p>
        </p:txBody>
      </p:sp>
      <p:sp>
        <p:nvSpPr>
          <p:cNvPr id="1584" name="직사각형 1583"/>
          <p:cNvSpPr/>
          <p:nvPr/>
        </p:nvSpPr>
        <p:spPr>
          <a:xfrm>
            <a:off x="4243551" y="888898"/>
            <a:ext cx="2422800" cy="187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/>
          <p:cNvSpPr/>
          <p:nvPr/>
        </p:nvSpPr>
        <p:spPr>
          <a:xfrm>
            <a:off x="4244400" y="890696"/>
            <a:ext cx="2422800" cy="187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/>
          <p:cNvSpPr/>
          <p:nvPr/>
        </p:nvSpPr>
        <p:spPr>
          <a:xfrm>
            <a:off x="4244400" y="2782800"/>
            <a:ext cx="2422800" cy="187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/>
          <p:cNvSpPr/>
          <p:nvPr/>
        </p:nvSpPr>
        <p:spPr>
          <a:xfrm>
            <a:off x="4244400" y="2782800"/>
            <a:ext cx="2422800" cy="187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/>
          <p:cNvSpPr/>
          <p:nvPr/>
        </p:nvSpPr>
        <p:spPr>
          <a:xfrm>
            <a:off x="6812142" y="2782800"/>
            <a:ext cx="2584800" cy="2098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/>
          <p:cNvSpPr/>
          <p:nvPr/>
        </p:nvSpPr>
        <p:spPr>
          <a:xfrm>
            <a:off x="6811200" y="2782800"/>
            <a:ext cx="2584800" cy="209895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/>
          <p:cNvSpPr/>
          <p:nvPr/>
        </p:nvSpPr>
        <p:spPr>
          <a:xfrm>
            <a:off x="2361600" y="2638800"/>
            <a:ext cx="1296144" cy="432047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Mark Boundary</a:t>
            </a:r>
            <a:endParaRPr lang="ko-KR" altLang="en-US" sz="800" b="1" dirty="0"/>
          </a:p>
        </p:txBody>
      </p:sp>
      <p:sp>
        <p:nvSpPr>
          <p:cNvPr id="1598" name="직사각형 1597"/>
          <p:cNvSpPr/>
          <p:nvPr/>
        </p:nvSpPr>
        <p:spPr>
          <a:xfrm>
            <a:off x="2361600" y="2638800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Mark Boundary</a:t>
            </a:r>
            <a:endParaRPr lang="ko-KR" altLang="en-US" sz="800" b="1" dirty="0"/>
          </a:p>
        </p:txBody>
      </p:sp>
      <p:grpSp>
        <p:nvGrpSpPr>
          <p:cNvPr id="1710" name="그룹 1709"/>
          <p:cNvGrpSpPr/>
          <p:nvPr/>
        </p:nvGrpSpPr>
        <p:grpSpPr>
          <a:xfrm>
            <a:off x="4319494" y="4886412"/>
            <a:ext cx="2104809" cy="1492729"/>
            <a:chOff x="4319494" y="4627258"/>
            <a:chExt cx="2104809" cy="1492729"/>
          </a:xfrm>
        </p:grpSpPr>
        <p:sp>
          <p:nvSpPr>
            <p:cNvPr id="1623" name="직사각형 1622"/>
            <p:cNvSpPr/>
            <p:nvPr/>
          </p:nvSpPr>
          <p:spPr bwMode="auto">
            <a:xfrm>
              <a:off x="4496784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4" name="직사각형 1623"/>
            <p:cNvSpPr/>
            <p:nvPr/>
          </p:nvSpPr>
          <p:spPr bwMode="auto">
            <a:xfrm>
              <a:off x="4689616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5" name="직사각형 1624"/>
            <p:cNvSpPr/>
            <p:nvPr/>
          </p:nvSpPr>
          <p:spPr bwMode="auto">
            <a:xfrm>
              <a:off x="4882448" y="4627258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6" name="직사각형 1625"/>
            <p:cNvSpPr/>
            <p:nvPr/>
          </p:nvSpPr>
          <p:spPr bwMode="auto">
            <a:xfrm>
              <a:off x="5075281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7" name="직사각형 1626"/>
            <p:cNvSpPr/>
            <p:nvPr/>
          </p:nvSpPr>
          <p:spPr bwMode="auto">
            <a:xfrm>
              <a:off x="5268112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8" name="직사각형 1627"/>
            <p:cNvSpPr/>
            <p:nvPr/>
          </p:nvSpPr>
          <p:spPr bwMode="auto">
            <a:xfrm>
              <a:off x="431949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9" name="직사각형 1628"/>
            <p:cNvSpPr/>
            <p:nvPr/>
          </p:nvSpPr>
          <p:spPr bwMode="auto">
            <a:xfrm>
              <a:off x="4689616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0" name="직사각형 1629"/>
            <p:cNvSpPr/>
            <p:nvPr/>
          </p:nvSpPr>
          <p:spPr bwMode="auto">
            <a:xfrm>
              <a:off x="4882448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1" name="직사각형 1630"/>
            <p:cNvSpPr/>
            <p:nvPr/>
          </p:nvSpPr>
          <p:spPr bwMode="auto">
            <a:xfrm>
              <a:off x="5075281" y="4986297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2" name="직사각형 1631"/>
            <p:cNvSpPr/>
            <p:nvPr/>
          </p:nvSpPr>
          <p:spPr bwMode="auto">
            <a:xfrm>
              <a:off x="5268112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3" name="직사각형 1632"/>
            <p:cNvSpPr/>
            <p:nvPr/>
          </p:nvSpPr>
          <p:spPr bwMode="auto">
            <a:xfrm>
              <a:off x="5460144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4" name="직사각형 1633"/>
            <p:cNvSpPr/>
            <p:nvPr/>
          </p:nvSpPr>
          <p:spPr bwMode="auto">
            <a:xfrm>
              <a:off x="5652975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5" name="직사각형 1634"/>
            <p:cNvSpPr/>
            <p:nvPr/>
          </p:nvSpPr>
          <p:spPr bwMode="auto">
            <a:xfrm>
              <a:off x="5845807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X7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6" name="직사각형 1635"/>
            <p:cNvSpPr/>
            <p:nvPr/>
          </p:nvSpPr>
          <p:spPr bwMode="auto">
            <a:xfrm>
              <a:off x="6038640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7" name="직사각형 1636"/>
            <p:cNvSpPr/>
            <p:nvPr/>
          </p:nvSpPr>
          <p:spPr bwMode="auto">
            <a:xfrm>
              <a:off x="6231471" y="4627258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8" name="직사각형 1637"/>
            <p:cNvSpPr/>
            <p:nvPr/>
          </p:nvSpPr>
          <p:spPr bwMode="auto">
            <a:xfrm>
              <a:off x="546014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" name="직사각형 1638"/>
            <p:cNvSpPr/>
            <p:nvPr/>
          </p:nvSpPr>
          <p:spPr bwMode="auto">
            <a:xfrm>
              <a:off x="5652975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" name="직사각형 1639"/>
            <p:cNvSpPr/>
            <p:nvPr/>
          </p:nvSpPr>
          <p:spPr bwMode="auto">
            <a:xfrm>
              <a:off x="5845807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1" name="직사각형 1640"/>
            <p:cNvSpPr/>
            <p:nvPr/>
          </p:nvSpPr>
          <p:spPr bwMode="auto">
            <a:xfrm>
              <a:off x="6038640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2" name="직사각형 1641"/>
            <p:cNvSpPr/>
            <p:nvPr/>
          </p:nvSpPr>
          <p:spPr bwMode="auto">
            <a:xfrm>
              <a:off x="6231471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3" name="직사각형 1642"/>
            <p:cNvSpPr/>
            <p:nvPr/>
          </p:nvSpPr>
          <p:spPr bwMode="auto">
            <a:xfrm>
              <a:off x="4319494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4" name="직사각형 1643"/>
            <p:cNvSpPr/>
            <p:nvPr/>
          </p:nvSpPr>
          <p:spPr bwMode="auto">
            <a:xfrm>
              <a:off x="4689616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5" name="직사각형 1644"/>
            <p:cNvSpPr/>
            <p:nvPr/>
          </p:nvSpPr>
          <p:spPr bwMode="auto">
            <a:xfrm>
              <a:off x="4882448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6" name="직사각형 1645"/>
            <p:cNvSpPr/>
            <p:nvPr/>
          </p:nvSpPr>
          <p:spPr bwMode="auto">
            <a:xfrm>
              <a:off x="5075281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7" name="직사각형 1646"/>
            <p:cNvSpPr/>
            <p:nvPr/>
          </p:nvSpPr>
          <p:spPr bwMode="auto">
            <a:xfrm>
              <a:off x="5268112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8" name="직사각형 1647"/>
            <p:cNvSpPr/>
            <p:nvPr/>
          </p:nvSpPr>
          <p:spPr bwMode="auto">
            <a:xfrm>
              <a:off x="5460144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9" name="직사각형 1648"/>
            <p:cNvSpPr/>
            <p:nvPr/>
          </p:nvSpPr>
          <p:spPr bwMode="auto">
            <a:xfrm>
              <a:off x="5652975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0" name="직사각형 1649"/>
            <p:cNvSpPr/>
            <p:nvPr/>
          </p:nvSpPr>
          <p:spPr bwMode="auto">
            <a:xfrm>
              <a:off x="5845807" y="5175444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17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1" name="직사각형 1650"/>
            <p:cNvSpPr/>
            <p:nvPr/>
          </p:nvSpPr>
          <p:spPr bwMode="auto">
            <a:xfrm>
              <a:off x="6038640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2" name="직사각형 1651"/>
            <p:cNvSpPr/>
            <p:nvPr/>
          </p:nvSpPr>
          <p:spPr bwMode="auto">
            <a:xfrm>
              <a:off x="6231471" y="5175444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3" name="직사각형 1652"/>
            <p:cNvSpPr/>
            <p:nvPr/>
          </p:nvSpPr>
          <p:spPr bwMode="auto">
            <a:xfrm>
              <a:off x="431949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4" name="직사각형 1653"/>
            <p:cNvSpPr/>
            <p:nvPr/>
          </p:nvSpPr>
          <p:spPr bwMode="auto">
            <a:xfrm>
              <a:off x="4689616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5" name="직사각형 1654"/>
            <p:cNvSpPr/>
            <p:nvPr/>
          </p:nvSpPr>
          <p:spPr bwMode="auto">
            <a:xfrm>
              <a:off x="4882448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6" name="직사각형 1655"/>
            <p:cNvSpPr/>
            <p:nvPr/>
          </p:nvSpPr>
          <p:spPr bwMode="auto">
            <a:xfrm>
              <a:off x="5075281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7" name="직사각형 1656"/>
            <p:cNvSpPr/>
            <p:nvPr/>
          </p:nvSpPr>
          <p:spPr bwMode="auto">
            <a:xfrm>
              <a:off x="5268112" y="53632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8" name="직사각형 1657"/>
            <p:cNvSpPr/>
            <p:nvPr/>
          </p:nvSpPr>
          <p:spPr bwMode="auto">
            <a:xfrm>
              <a:off x="546014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9" name="직사각형 1658"/>
            <p:cNvSpPr/>
            <p:nvPr/>
          </p:nvSpPr>
          <p:spPr bwMode="auto">
            <a:xfrm>
              <a:off x="5652975" y="53632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0" name="직사각형 1659"/>
            <p:cNvSpPr/>
            <p:nvPr/>
          </p:nvSpPr>
          <p:spPr bwMode="auto">
            <a:xfrm>
              <a:off x="5845807" y="53632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41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1" name="직사각형 1660"/>
            <p:cNvSpPr/>
            <p:nvPr/>
          </p:nvSpPr>
          <p:spPr bwMode="auto">
            <a:xfrm>
              <a:off x="6038640" y="53632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22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2" name="직사각형 1661"/>
            <p:cNvSpPr/>
            <p:nvPr/>
          </p:nvSpPr>
          <p:spPr bwMode="auto">
            <a:xfrm>
              <a:off x="6231471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3" name="직사각형 1662"/>
            <p:cNvSpPr/>
            <p:nvPr/>
          </p:nvSpPr>
          <p:spPr bwMode="auto">
            <a:xfrm>
              <a:off x="4319494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4" name="직사각형 1663"/>
            <p:cNvSpPr/>
            <p:nvPr/>
          </p:nvSpPr>
          <p:spPr bwMode="auto">
            <a:xfrm>
              <a:off x="4689616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5" name="직사각형 1664"/>
            <p:cNvSpPr/>
            <p:nvPr/>
          </p:nvSpPr>
          <p:spPr bwMode="auto">
            <a:xfrm>
              <a:off x="4882448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6" name="직사각형 1665"/>
            <p:cNvSpPr/>
            <p:nvPr/>
          </p:nvSpPr>
          <p:spPr bwMode="auto">
            <a:xfrm>
              <a:off x="5075281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7" name="직사각형 1666"/>
            <p:cNvSpPr/>
            <p:nvPr/>
          </p:nvSpPr>
          <p:spPr bwMode="auto">
            <a:xfrm>
              <a:off x="5268112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8" name="직사각형 1667"/>
            <p:cNvSpPr/>
            <p:nvPr/>
          </p:nvSpPr>
          <p:spPr bwMode="auto">
            <a:xfrm>
              <a:off x="5460144" y="55519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9" name="직사각형 1668"/>
            <p:cNvSpPr/>
            <p:nvPr/>
          </p:nvSpPr>
          <p:spPr bwMode="auto">
            <a:xfrm>
              <a:off x="5652975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35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0" name="직사각형 1669"/>
            <p:cNvSpPr/>
            <p:nvPr/>
          </p:nvSpPr>
          <p:spPr bwMode="auto">
            <a:xfrm>
              <a:off x="5845807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83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1" name="직사각형 1670"/>
            <p:cNvSpPr/>
            <p:nvPr/>
          </p:nvSpPr>
          <p:spPr bwMode="auto">
            <a:xfrm>
              <a:off x="6038640" y="5551972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44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2" name="직사각형 1671"/>
            <p:cNvSpPr/>
            <p:nvPr/>
          </p:nvSpPr>
          <p:spPr bwMode="auto">
            <a:xfrm>
              <a:off x="6231471" y="555197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3" name="직사각형 1672"/>
            <p:cNvSpPr/>
            <p:nvPr/>
          </p:nvSpPr>
          <p:spPr bwMode="auto">
            <a:xfrm>
              <a:off x="431949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Y5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4" name="직사각형 1673"/>
            <p:cNvSpPr/>
            <p:nvPr/>
          </p:nvSpPr>
          <p:spPr bwMode="auto">
            <a:xfrm>
              <a:off x="4689616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5" name="직사각형 1674"/>
            <p:cNvSpPr/>
            <p:nvPr/>
          </p:nvSpPr>
          <p:spPr bwMode="auto">
            <a:xfrm>
              <a:off x="4882448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noProof="0" dirty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6" name="직사각형 1675"/>
            <p:cNvSpPr/>
            <p:nvPr/>
          </p:nvSpPr>
          <p:spPr bwMode="auto">
            <a:xfrm>
              <a:off x="5075281" y="5741651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7" name="직사각형 1676"/>
            <p:cNvSpPr/>
            <p:nvPr/>
          </p:nvSpPr>
          <p:spPr bwMode="auto">
            <a:xfrm>
              <a:off x="5268112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8" name="직사각형 1677"/>
            <p:cNvSpPr/>
            <p:nvPr/>
          </p:nvSpPr>
          <p:spPr bwMode="auto">
            <a:xfrm>
              <a:off x="546014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79" name="직사각형 1678"/>
            <p:cNvSpPr/>
            <p:nvPr/>
          </p:nvSpPr>
          <p:spPr bwMode="auto">
            <a:xfrm>
              <a:off x="5652975" y="5741651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0" name="직사각형 1679"/>
            <p:cNvSpPr/>
            <p:nvPr/>
          </p:nvSpPr>
          <p:spPr bwMode="auto">
            <a:xfrm>
              <a:off x="5845807" y="5741651"/>
              <a:ext cx="192832" cy="18914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38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1" name="직사각형 1680"/>
            <p:cNvSpPr/>
            <p:nvPr/>
          </p:nvSpPr>
          <p:spPr bwMode="auto">
            <a:xfrm>
              <a:off x="6038640" y="5741651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19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2" name="직사각형 1681"/>
            <p:cNvSpPr/>
            <p:nvPr/>
          </p:nvSpPr>
          <p:spPr bwMode="auto">
            <a:xfrm>
              <a:off x="6231471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3" name="직사각형 1682"/>
            <p:cNvSpPr/>
            <p:nvPr/>
          </p:nvSpPr>
          <p:spPr bwMode="auto">
            <a:xfrm>
              <a:off x="431949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Y6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4" name="직사각형 1683"/>
            <p:cNvSpPr/>
            <p:nvPr/>
          </p:nvSpPr>
          <p:spPr bwMode="auto">
            <a:xfrm>
              <a:off x="4689616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" name="직사각형 1684"/>
            <p:cNvSpPr/>
            <p:nvPr/>
          </p:nvSpPr>
          <p:spPr bwMode="auto">
            <a:xfrm>
              <a:off x="4882448" y="593084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6" name="직사각형 1685"/>
            <p:cNvSpPr/>
            <p:nvPr/>
          </p:nvSpPr>
          <p:spPr bwMode="auto">
            <a:xfrm>
              <a:off x="5075281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7" name="직사각형 1686"/>
            <p:cNvSpPr/>
            <p:nvPr/>
          </p:nvSpPr>
          <p:spPr bwMode="auto">
            <a:xfrm>
              <a:off x="5268112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8" name="직사각형 1687"/>
            <p:cNvSpPr/>
            <p:nvPr/>
          </p:nvSpPr>
          <p:spPr bwMode="auto">
            <a:xfrm>
              <a:off x="546014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9" name="직사각형 1688"/>
            <p:cNvSpPr/>
            <p:nvPr/>
          </p:nvSpPr>
          <p:spPr bwMode="auto">
            <a:xfrm>
              <a:off x="5652975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0" name="직사각형 1689"/>
            <p:cNvSpPr/>
            <p:nvPr/>
          </p:nvSpPr>
          <p:spPr bwMode="auto">
            <a:xfrm>
              <a:off x="5845807" y="5930842"/>
              <a:ext cx="192832" cy="189145"/>
            </a:xfrm>
            <a:prstGeom prst="rect">
              <a:avLst/>
            </a:prstGeom>
            <a:solidFill>
              <a:srgbClr val="F3800D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kern="0" dirty="0" smtClean="0">
                  <a:solidFill>
                    <a:prstClr val="black"/>
                  </a:solidFill>
                  <a:latin typeface="+mn-ea"/>
                  <a:ea typeface="+mn-ea"/>
                  <a:cs typeface="Arial" panose="020B0604020202020204" pitchFamily="34" charset="0"/>
                </a:rPr>
                <a:t>13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1" name="직사각형 1690"/>
            <p:cNvSpPr/>
            <p:nvPr/>
          </p:nvSpPr>
          <p:spPr bwMode="auto">
            <a:xfrm>
              <a:off x="6038640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2" name="직사각형 1691"/>
            <p:cNvSpPr/>
            <p:nvPr/>
          </p:nvSpPr>
          <p:spPr bwMode="auto">
            <a:xfrm>
              <a:off x="6231471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3" name="직사각형 1692"/>
            <p:cNvSpPr/>
            <p:nvPr/>
          </p:nvSpPr>
          <p:spPr bwMode="auto">
            <a:xfrm>
              <a:off x="431949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Y0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4" name="직사각형 1693"/>
            <p:cNvSpPr/>
            <p:nvPr/>
          </p:nvSpPr>
          <p:spPr bwMode="auto">
            <a:xfrm>
              <a:off x="4689616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5" name="직사각형 1694"/>
            <p:cNvSpPr/>
            <p:nvPr/>
          </p:nvSpPr>
          <p:spPr bwMode="auto">
            <a:xfrm>
              <a:off x="4882448" y="479715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6" name="직사각형 1695"/>
            <p:cNvSpPr/>
            <p:nvPr/>
          </p:nvSpPr>
          <p:spPr bwMode="auto">
            <a:xfrm>
              <a:off x="5075281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7" name="직사각형 1696"/>
            <p:cNvSpPr/>
            <p:nvPr/>
          </p:nvSpPr>
          <p:spPr bwMode="auto">
            <a:xfrm>
              <a:off x="5268112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8" name="직사각형 1697"/>
            <p:cNvSpPr/>
            <p:nvPr/>
          </p:nvSpPr>
          <p:spPr bwMode="auto">
            <a:xfrm>
              <a:off x="546014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99" name="직사각형 1698"/>
            <p:cNvSpPr/>
            <p:nvPr/>
          </p:nvSpPr>
          <p:spPr bwMode="auto">
            <a:xfrm>
              <a:off x="5652975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0" name="직사각형 1699"/>
            <p:cNvSpPr/>
            <p:nvPr/>
          </p:nvSpPr>
          <p:spPr bwMode="auto">
            <a:xfrm>
              <a:off x="5845807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1" name="직사각형 1700"/>
            <p:cNvSpPr/>
            <p:nvPr/>
          </p:nvSpPr>
          <p:spPr bwMode="auto">
            <a:xfrm>
              <a:off x="6038640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2" name="직사각형 1701"/>
            <p:cNvSpPr/>
            <p:nvPr/>
          </p:nvSpPr>
          <p:spPr bwMode="auto">
            <a:xfrm>
              <a:off x="6231471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3" name="직사각형 1702"/>
            <p:cNvSpPr/>
            <p:nvPr/>
          </p:nvSpPr>
          <p:spPr bwMode="auto">
            <a:xfrm>
              <a:off x="4496784" y="4986297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4" name="직사각형 1703"/>
            <p:cNvSpPr/>
            <p:nvPr/>
          </p:nvSpPr>
          <p:spPr bwMode="auto">
            <a:xfrm>
              <a:off x="4496784" y="5175444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5" name="직사각형 1704"/>
            <p:cNvSpPr/>
            <p:nvPr/>
          </p:nvSpPr>
          <p:spPr bwMode="auto">
            <a:xfrm>
              <a:off x="4496784" y="536327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6" name="직사각형 1705"/>
            <p:cNvSpPr/>
            <p:nvPr/>
          </p:nvSpPr>
          <p:spPr bwMode="auto">
            <a:xfrm>
              <a:off x="4496784" y="5551972"/>
              <a:ext cx="192832" cy="1891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7" name="직사각형 1706"/>
            <p:cNvSpPr/>
            <p:nvPr/>
          </p:nvSpPr>
          <p:spPr bwMode="auto">
            <a:xfrm>
              <a:off x="4496784" y="5741651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8" name="직사각형 1707"/>
            <p:cNvSpPr/>
            <p:nvPr/>
          </p:nvSpPr>
          <p:spPr bwMode="auto">
            <a:xfrm>
              <a:off x="4496784" y="593084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9" name="직사각형 1708"/>
            <p:cNvSpPr/>
            <p:nvPr/>
          </p:nvSpPr>
          <p:spPr bwMode="auto">
            <a:xfrm>
              <a:off x="4496784" y="4797152"/>
              <a:ext cx="192832" cy="1891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rPr>
                <a:t>X</a:t>
              </a:r>
              <a:endParaRPr kumimoji="0" lang="ko-KR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711" name="직사각형 1710"/>
          <p:cNvSpPr/>
          <p:nvPr/>
        </p:nvSpPr>
        <p:spPr>
          <a:xfrm>
            <a:off x="2361600" y="59940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Baseline Tracking</a:t>
            </a:r>
          </a:p>
          <a:p>
            <a:pPr algn="ctr"/>
            <a:r>
              <a:rPr lang="en-US" altLang="ko-KR" sz="800" b="1" dirty="0" smtClean="0"/>
              <a:t>(Only no touch)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1712" name="직선 화살표 연결선 1711"/>
          <p:cNvCxnSpPr>
            <a:stCxn id="34" idx="2"/>
            <a:endCxn id="1711" idx="0"/>
          </p:cNvCxnSpPr>
          <p:nvPr/>
        </p:nvCxnSpPr>
        <p:spPr>
          <a:xfrm>
            <a:off x="3008784" y="5867895"/>
            <a:ext cx="888" cy="1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7" name="표 17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15471"/>
              </p:ext>
            </p:extLst>
          </p:nvPr>
        </p:nvGraphicFramePr>
        <p:xfrm>
          <a:off x="6970504" y="5028241"/>
          <a:ext cx="2300400" cy="439077"/>
        </p:xfrm>
        <a:graphic>
          <a:graphicData uri="http://schemas.openxmlformats.org/drawingml/2006/table">
            <a:tbl>
              <a:tblPr/>
              <a:tblGrid>
                <a:gridCol w="801900"/>
                <a:gridCol w="178200"/>
                <a:gridCol w="218700"/>
                <a:gridCol w="267300"/>
                <a:gridCol w="218700"/>
                <a:gridCol w="178200"/>
                <a:gridCol w="437400"/>
              </a:tblGrid>
              <a:tr h="146359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Weighted X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2580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8" name="표 17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18971"/>
              </p:ext>
            </p:extLst>
          </p:nvPr>
        </p:nvGraphicFramePr>
        <p:xfrm>
          <a:off x="6969224" y="5578428"/>
          <a:ext cx="2300400" cy="432047"/>
        </p:xfrm>
        <a:graphic>
          <a:graphicData uri="http://schemas.openxmlformats.org/drawingml/2006/table">
            <a:tbl>
              <a:tblPr/>
              <a:tblGrid>
                <a:gridCol w="801900"/>
                <a:gridCol w="178200"/>
                <a:gridCol w="218700"/>
                <a:gridCol w="267300"/>
                <a:gridCol w="218700"/>
                <a:gridCol w="178200"/>
                <a:gridCol w="437400"/>
              </a:tblGrid>
              <a:tr h="146359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46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9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Weighted Y 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19" name="TextBox 1718"/>
          <p:cNvSpPr txBox="1"/>
          <p:nvPr/>
        </p:nvSpPr>
        <p:spPr>
          <a:xfrm>
            <a:off x="7103119" y="6101765"/>
            <a:ext cx="103226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700" b="1" dirty="0" smtClean="0"/>
              <a:t>X=2580/366=7.05</a:t>
            </a:r>
          </a:p>
          <a:p>
            <a:pPr algn="ctr"/>
            <a:r>
              <a:rPr lang="en-US" altLang="ko-KR" sz="700" b="1" dirty="0" smtClean="0"/>
              <a:t>Y=2544/366=6.95</a:t>
            </a:r>
            <a:endParaRPr lang="ko-KR" altLang="en-US" sz="700" b="1" dirty="0"/>
          </a:p>
        </p:txBody>
      </p:sp>
      <p:sp>
        <p:nvSpPr>
          <p:cNvPr id="1720" name="TextBox 1719"/>
          <p:cNvSpPr txBox="1"/>
          <p:nvPr/>
        </p:nvSpPr>
        <p:spPr>
          <a:xfrm>
            <a:off x="8250887" y="6102657"/>
            <a:ext cx="82060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700" dirty="0" smtClean="0"/>
              <a:t>Weighted Average</a:t>
            </a:r>
            <a:r>
              <a:rPr lang="ko-KR" altLang="en-US" sz="700" dirty="0" smtClean="0"/>
              <a:t>로 좌표 계산</a:t>
            </a:r>
            <a:endParaRPr lang="ko-KR" altLang="en-US" sz="700" dirty="0"/>
          </a:p>
        </p:txBody>
      </p:sp>
      <p:sp>
        <p:nvSpPr>
          <p:cNvPr id="1721" name="직사각형 1720"/>
          <p:cNvSpPr/>
          <p:nvPr/>
        </p:nvSpPr>
        <p:spPr>
          <a:xfrm>
            <a:off x="4267738" y="4894050"/>
            <a:ext cx="5129204" cy="1566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/>
          <p:cNvSpPr/>
          <p:nvPr/>
        </p:nvSpPr>
        <p:spPr>
          <a:xfrm>
            <a:off x="2361600" y="3196800"/>
            <a:ext cx="1296144" cy="432047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Calculate Coordination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633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" grpId="0" animBg="1"/>
      <p:bldP spid="1396" grpId="0" animBg="1"/>
      <p:bldP spid="1397" grpId="0" animBg="1"/>
      <p:bldP spid="1398" grpId="0" animBg="1"/>
      <p:bldP spid="1399" grpId="0" animBg="1"/>
      <p:bldP spid="1400" grpId="0" animBg="1"/>
      <p:bldP spid="1401" grpId="0" animBg="1"/>
      <p:bldP spid="1402" grpId="0" animBg="1"/>
      <p:bldP spid="1403" grpId="0" animBg="1"/>
      <p:bldP spid="1404" grpId="0" animBg="1"/>
      <p:bldP spid="1583" grpId="0" animBg="1"/>
      <p:bldP spid="1586" grpId="0" animBg="1"/>
      <p:bldP spid="1587" grpId="0" animBg="1"/>
      <p:bldP spid="1590" grpId="0" animBg="1"/>
      <p:bldP spid="1591" grpId="0" animBg="1"/>
      <p:bldP spid="1589" grpId="0" animBg="1"/>
      <p:bldP spid="1593" grpId="0" animBg="1"/>
      <p:bldP spid="1594" grpId="0" animBg="1"/>
      <p:bldP spid="1584" grpId="0" animBg="1"/>
      <p:bldP spid="1588" grpId="0" animBg="1"/>
      <p:bldP spid="1592" grpId="0" animBg="1"/>
      <p:bldP spid="1582" grpId="0" animBg="1"/>
      <p:bldP spid="1585" grpId="0" animBg="1"/>
      <p:bldP spid="1596" grpId="0" animBg="1"/>
      <p:bldP spid="1597" grpId="0" animBg="1"/>
      <p:bldP spid="1598" grpId="0" animBg="1"/>
      <p:bldP spid="1721" grpId="0" animBg="1"/>
      <p:bldP spid="17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직사각형 376"/>
          <p:cNvSpPr/>
          <p:nvPr/>
        </p:nvSpPr>
        <p:spPr>
          <a:xfrm>
            <a:off x="4196163" y="1124744"/>
            <a:ext cx="2532469" cy="183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140" y="485061"/>
            <a:ext cx="53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LG스마트체 Light" panose="020B0600000101010101" pitchFamily="50" charset="-127"/>
              </a:rPr>
              <a:t>Finger Touch Algorithm</a:t>
            </a:r>
            <a:endParaRPr lang="ko-KR" altLang="en-US" b="1" dirty="0">
              <a:ea typeface="LG스마트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2766" y="134076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Baseline Calculation</a:t>
            </a:r>
            <a:endParaRPr lang="en-US" altLang="ko-KR" sz="8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16496" y="2636912"/>
            <a:ext cx="3241248" cy="3789136"/>
            <a:chOff x="416496" y="2636912"/>
            <a:chExt cx="3241248" cy="3789136"/>
          </a:xfrm>
        </p:grpSpPr>
        <p:sp>
          <p:nvSpPr>
            <p:cNvPr id="8" name="직사각형 7"/>
            <p:cNvSpPr/>
            <p:nvPr/>
          </p:nvSpPr>
          <p:spPr>
            <a:xfrm>
              <a:off x="416496" y="263691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Sensing Complete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6496" y="3196787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Line Filter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6496" y="375666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RAW </a:t>
              </a:r>
              <a:r>
                <a:rPr lang="en-US" altLang="ko-KR" sz="800" b="1" dirty="0"/>
                <a:t>Data Processing</a:t>
              </a:r>
            </a:p>
            <a:p>
              <a:pPr algn="ctr"/>
              <a:r>
                <a:rPr lang="en-US" altLang="ko-KR" sz="800" b="1" dirty="0"/>
                <a:t> (Get Intensity Data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6496" y="4316537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Labeling</a:t>
              </a:r>
              <a:endParaRPr lang="ko-KR" altLang="en-US" sz="8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0712" y="3196647"/>
              <a:ext cx="1296144" cy="432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dk1"/>
                  </a:solidFill>
                </a:rPr>
                <a:t>Calculate Coordination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60712" y="4316247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Coordination Smoothing</a:t>
              </a:r>
              <a:endParaRPr lang="ko-KR" altLang="en-US" sz="800" b="1" dirty="0"/>
            </a:p>
          </p:txBody>
        </p:sp>
        <p:cxnSp>
          <p:nvCxnSpPr>
            <p:cNvPr id="16" name="직선 화살표 연결선 15"/>
            <p:cNvCxnSpPr>
              <a:stCxn id="8" idx="2"/>
              <a:endCxn id="11" idx="0"/>
            </p:cNvCxnSpPr>
            <p:nvPr/>
          </p:nvCxnSpPr>
          <p:spPr>
            <a:xfrm>
              <a:off x="1064568" y="3068960"/>
              <a:ext cx="0" cy="12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2"/>
              <a:endCxn id="12" idx="0"/>
            </p:cNvCxnSpPr>
            <p:nvPr/>
          </p:nvCxnSpPr>
          <p:spPr>
            <a:xfrm>
              <a:off x="1064568" y="3628835"/>
              <a:ext cx="0" cy="12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2"/>
              <a:endCxn id="13" idx="0"/>
            </p:cNvCxnSpPr>
            <p:nvPr/>
          </p:nvCxnSpPr>
          <p:spPr>
            <a:xfrm>
              <a:off x="1064568" y="4188710"/>
              <a:ext cx="0" cy="12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25" idx="2"/>
              <a:endCxn id="15" idx="0"/>
            </p:cNvCxnSpPr>
            <p:nvPr/>
          </p:nvCxnSpPr>
          <p:spPr>
            <a:xfrm>
              <a:off x="3008784" y="4190294"/>
              <a:ext cx="0" cy="12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16496" y="5436288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Merge</a:t>
              </a:r>
              <a:endParaRPr lang="ko-KR" altLang="en-US" sz="800" b="1" dirty="0"/>
            </a:p>
          </p:txBody>
        </p:sp>
        <p:cxnSp>
          <p:nvCxnSpPr>
            <p:cNvPr id="22" name="직선 화살표 연결선 21"/>
            <p:cNvCxnSpPr>
              <a:stCxn id="23" idx="2"/>
              <a:endCxn id="14" idx="0"/>
            </p:cNvCxnSpPr>
            <p:nvPr/>
          </p:nvCxnSpPr>
          <p:spPr>
            <a:xfrm>
              <a:off x="3008784" y="3068959"/>
              <a:ext cx="0" cy="127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360712" y="2636912"/>
              <a:ext cx="1296144" cy="432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Mark Boundary</a:t>
              </a:r>
              <a:endParaRPr lang="ko-KR" altLang="en-US" sz="8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60712" y="3758247"/>
              <a:ext cx="1296144" cy="432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Touch ID Tracking</a:t>
              </a:r>
              <a:endParaRPr lang="ko-KR" altLang="en-US" sz="800" b="1" dirty="0"/>
            </a:p>
          </p:txBody>
        </p:sp>
        <p:cxnSp>
          <p:nvCxnSpPr>
            <p:cNvPr id="26" name="직선 화살표 연결선 25"/>
            <p:cNvCxnSpPr>
              <a:stCxn id="14" idx="2"/>
              <a:endCxn id="25" idx="0"/>
            </p:cNvCxnSpPr>
            <p:nvPr/>
          </p:nvCxnSpPr>
          <p:spPr>
            <a:xfrm>
              <a:off x="3008784" y="3628694"/>
              <a:ext cx="0" cy="129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2"/>
              <a:endCxn id="23" idx="1"/>
            </p:cNvCxnSpPr>
            <p:nvPr/>
          </p:nvCxnSpPr>
          <p:spPr>
            <a:xfrm rot="5400000" flipH="1" flipV="1">
              <a:off x="204940" y="3712564"/>
              <a:ext cx="3015400" cy="1296144"/>
            </a:xfrm>
            <a:prstGeom prst="bentConnector4">
              <a:avLst>
                <a:gd name="adj1" fmla="val -7581"/>
                <a:gd name="adj2" fmla="val 7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416496" y="487641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Split</a:t>
              </a:r>
              <a:endParaRPr lang="ko-KR" altLang="en-US" sz="800" b="1" dirty="0"/>
            </a:p>
          </p:txBody>
        </p:sp>
        <p:cxnSp>
          <p:nvCxnSpPr>
            <p:cNvPr id="30" name="직선 화살표 연결선 29"/>
            <p:cNvCxnSpPr>
              <a:stCxn id="29" idx="2"/>
              <a:endCxn id="21" idx="0"/>
            </p:cNvCxnSpPr>
            <p:nvPr/>
          </p:nvCxnSpPr>
          <p:spPr>
            <a:xfrm>
              <a:off x="1064568" y="5308460"/>
              <a:ext cx="0" cy="12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360712" y="4877847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Palm Rejection</a:t>
              </a:r>
              <a:endParaRPr lang="ko-KR" altLang="en-US" sz="800" b="1" dirty="0"/>
            </a:p>
          </p:txBody>
        </p:sp>
        <p:cxnSp>
          <p:nvCxnSpPr>
            <p:cNvPr id="33" name="직선 화살표 연결선 32"/>
            <p:cNvCxnSpPr>
              <a:stCxn id="15" idx="2"/>
              <a:endCxn id="32" idx="0"/>
            </p:cNvCxnSpPr>
            <p:nvPr/>
          </p:nvCxnSpPr>
          <p:spPr>
            <a:xfrm>
              <a:off x="3008784" y="4748295"/>
              <a:ext cx="0" cy="12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2360712" y="5435847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PUSH Touch Event</a:t>
              </a:r>
            </a:p>
            <a:p>
              <a:pPr algn="ctr"/>
              <a:r>
                <a:rPr lang="en-US" altLang="ko-KR" sz="800" b="1" dirty="0"/>
                <a:t>(Finger HID Over USB &amp; I2C)</a:t>
              </a:r>
              <a:endParaRPr lang="ko-KR" altLang="en-US" sz="800" b="1" dirty="0"/>
            </a:p>
          </p:txBody>
        </p:sp>
        <p:cxnSp>
          <p:nvCxnSpPr>
            <p:cNvPr id="35" name="직선 화살표 연결선 34"/>
            <p:cNvCxnSpPr>
              <a:stCxn id="32" idx="2"/>
              <a:endCxn id="34" idx="0"/>
            </p:cNvCxnSpPr>
            <p:nvPr/>
          </p:nvCxnSpPr>
          <p:spPr>
            <a:xfrm>
              <a:off x="3008784" y="5309895"/>
              <a:ext cx="0" cy="125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3" idx="2"/>
              <a:endCxn id="29" idx="0"/>
            </p:cNvCxnSpPr>
            <p:nvPr/>
          </p:nvCxnSpPr>
          <p:spPr>
            <a:xfrm>
              <a:off x="1064568" y="4748585"/>
              <a:ext cx="0" cy="127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2361600" y="5994000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dk1"/>
                  </a:solidFill>
                </a:rPr>
                <a:t>Baseline Tracking</a:t>
              </a:r>
            </a:p>
            <a:p>
              <a:pPr algn="ctr"/>
              <a:r>
                <a:rPr lang="en-US" altLang="ko-KR" sz="800" b="1" dirty="0" smtClean="0"/>
                <a:t>(Only no touch)</a:t>
              </a:r>
              <a:endParaRPr lang="ko-KR" altLang="en-US" sz="800" b="1" dirty="0">
                <a:solidFill>
                  <a:schemeClr val="dk1"/>
                </a:solidFill>
              </a:endParaRPr>
            </a:p>
          </p:txBody>
        </p:sp>
        <p:cxnSp>
          <p:nvCxnSpPr>
            <p:cNvPr id="87" name="직선 화살표 연결선 86"/>
            <p:cNvCxnSpPr>
              <a:stCxn id="34" idx="2"/>
              <a:endCxn id="86" idx="0"/>
            </p:cNvCxnSpPr>
            <p:nvPr/>
          </p:nvCxnSpPr>
          <p:spPr>
            <a:xfrm>
              <a:off x="3008784" y="5867895"/>
              <a:ext cx="888" cy="126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233600" y="2501199"/>
            <a:ext cx="24480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Labeling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된 터치</a:t>
            </a:r>
            <a:r>
              <a:rPr lang="ko-KR" altLang="en-US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들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에 대해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ID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 할당하고 이전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frame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좌표와 현재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frame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좌표의 이동 거리를 비교하여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ID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tracking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496400" y="1315306"/>
            <a:ext cx="1935590" cy="1152964"/>
            <a:chOff x="4673594" y="1116118"/>
            <a:chExt cx="1935590" cy="1152964"/>
          </a:xfrm>
        </p:grpSpPr>
        <p:grpSp>
          <p:nvGrpSpPr>
            <p:cNvPr id="64" name="그룹 63"/>
            <p:cNvGrpSpPr/>
            <p:nvPr/>
          </p:nvGrpSpPr>
          <p:grpSpPr>
            <a:xfrm>
              <a:off x="4679334" y="1116118"/>
              <a:ext cx="1929850" cy="1152964"/>
              <a:chOff x="200472" y="1628800"/>
              <a:chExt cx="4232960" cy="252892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00472" y="1628800"/>
                <a:ext cx="4232960" cy="208823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739075" y="2060847"/>
                <a:ext cx="288033" cy="288032"/>
              </a:xfrm>
              <a:prstGeom prst="ellipse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792760" y="2708920"/>
                <a:ext cx="288032" cy="2880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232969" y="3718923"/>
                <a:ext cx="1045087" cy="43880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Frame 2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554208" y="1916832"/>
                <a:ext cx="288033" cy="288032"/>
              </a:xfrm>
              <a:prstGeom prst="ellipse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81988" y="2204864"/>
                <a:ext cx="288032" cy="288032"/>
              </a:xfrm>
              <a:prstGeom prst="ellipse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702450" y="3216998"/>
                <a:ext cx="288033" cy="2880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481988" y="3074740"/>
                <a:ext cx="288032" cy="2880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5" name="직선 화살표 연결선 64"/>
            <p:cNvCxnSpPr>
              <a:stCxn id="96" idx="6"/>
              <a:endCxn id="95" idx="2"/>
            </p:cNvCxnSpPr>
            <p:nvPr/>
          </p:nvCxnSpPr>
          <p:spPr>
            <a:xfrm flipV="1">
              <a:off x="4938997" y="1313094"/>
              <a:ext cx="357519" cy="13131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78" name="직선 화살표 연결선 77"/>
            <p:cNvCxnSpPr>
              <a:stCxn id="95" idx="6"/>
              <a:endCxn id="92" idx="2"/>
            </p:cNvCxnSpPr>
            <p:nvPr/>
          </p:nvCxnSpPr>
          <p:spPr>
            <a:xfrm>
              <a:off x="5427833" y="1313094"/>
              <a:ext cx="408876" cy="6565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82" name="직선 화살표 연결선 81"/>
            <p:cNvCxnSpPr>
              <a:stCxn id="98" idx="6"/>
              <a:endCxn id="97" idx="2"/>
            </p:cNvCxnSpPr>
            <p:nvPr/>
          </p:nvCxnSpPr>
          <p:spPr>
            <a:xfrm>
              <a:off x="4938997" y="1840996"/>
              <a:ext cx="425104" cy="6485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84" name="직선 화살표 연결선 83"/>
            <p:cNvCxnSpPr>
              <a:stCxn id="97" idx="6"/>
              <a:endCxn id="93" idx="2"/>
            </p:cNvCxnSpPr>
            <p:nvPr/>
          </p:nvCxnSpPr>
          <p:spPr>
            <a:xfrm flipV="1">
              <a:off x="5495418" y="1674215"/>
              <a:ext cx="365767" cy="23163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>
            <a:xfrm>
              <a:off x="5135972" y="1116118"/>
              <a:ext cx="0" cy="95204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>
            <a:xfrm>
              <a:off x="6105128" y="1116118"/>
              <a:ext cx="0" cy="95204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6124092" y="2069027"/>
              <a:ext cx="47646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Frame 4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73594" y="2069027"/>
              <a:ext cx="47646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Frame 1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626735" y="1116118"/>
              <a:ext cx="0" cy="95204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5629950" y="2069027"/>
              <a:ext cx="476466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Frame 3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323493" y="1313094"/>
              <a:ext cx="131317" cy="131317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6323493" y="1775337"/>
              <a:ext cx="131317" cy="13131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4" name="직선 화살표 연결선 103"/>
            <p:cNvCxnSpPr>
              <a:stCxn id="92" idx="6"/>
              <a:endCxn id="102" idx="2"/>
            </p:cNvCxnSpPr>
            <p:nvPr/>
          </p:nvCxnSpPr>
          <p:spPr>
            <a:xfrm>
              <a:off x="5968026" y="1378752"/>
              <a:ext cx="355467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  <p:cxnSp>
          <p:nvCxnSpPr>
            <p:cNvPr id="105" name="직선 화살표 연결선 104"/>
            <p:cNvCxnSpPr>
              <a:stCxn id="93" idx="6"/>
              <a:endCxn id="103" idx="2"/>
            </p:cNvCxnSpPr>
            <p:nvPr/>
          </p:nvCxnSpPr>
          <p:spPr>
            <a:xfrm>
              <a:off x="5992502" y="1674215"/>
              <a:ext cx="330991" cy="16678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 w="sm" len="med"/>
            </a:ln>
            <a:effectLst/>
          </p:spPr>
        </p:cxnSp>
      </p:grpSp>
      <p:sp>
        <p:nvSpPr>
          <p:cNvPr id="265" name="TextBox 264"/>
          <p:cNvSpPr txBox="1"/>
          <p:nvPr/>
        </p:nvSpPr>
        <p:spPr>
          <a:xfrm>
            <a:off x="6880236" y="2501199"/>
            <a:ext cx="253726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Jitter, Dead zone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등 원하지 않는 꺾임 현상 보정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이동 거리에 따라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Smoothing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강도를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adaptive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하게 적용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68" name="그룹 267"/>
          <p:cNvGrpSpPr/>
          <p:nvPr/>
        </p:nvGrpSpPr>
        <p:grpSpPr>
          <a:xfrm>
            <a:off x="6923094" y="1182916"/>
            <a:ext cx="2592288" cy="1289031"/>
            <a:chOff x="7041232" y="1018232"/>
            <a:chExt cx="2592288" cy="1289031"/>
          </a:xfrm>
        </p:grpSpPr>
        <p:grpSp>
          <p:nvGrpSpPr>
            <p:cNvPr id="264" name="그룹 263"/>
            <p:cNvGrpSpPr>
              <a:grpSpLocks noChangeAspect="1"/>
            </p:cNvGrpSpPr>
            <p:nvPr/>
          </p:nvGrpSpPr>
          <p:grpSpPr>
            <a:xfrm>
              <a:off x="7041232" y="1018232"/>
              <a:ext cx="2404795" cy="1289031"/>
              <a:chOff x="7094661" y="987841"/>
              <a:chExt cx="2322835" cy="1245098"/>
            </a:xfrm>
          </p:grpSpPr>
          <p:sp>
            <p:nvSpPr>
              <p:cNvPr id="159" name="타원 158"/>
              <p:cNvSpPr/>
              <p:nvPr/>
            </p:nvSpPr>
            <p:spPr bwMode="auto">
              <a:xfrm>
                <a:off x="7094661" y="1151436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 bwMode="auto">
              <a:xfrm>
                <a:off x="7340505" y="1028514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 bwMode="auto">
              <a:xfrm>
                <a:off x="7483312" y="1131552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 bwMode="auto">
              <a:xfrm>
                <a:off x="7647811" y="987841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 bwMode="auto">
              <a:xfrm>
                <a:off x="7781699" y="1104709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4" name="타원 163"/>
              <p:cNvSpPr/>
              <p:nvPr/>
            </p:nvSpPr>
            <p:spPr bwMode="auto">
              <a:xfrm>
                <a:off x="8037365" y="1049302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8139260" y="1183190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 bwMode="auto">
              <a:xfrm>
                <a:off x="8508266" y="1151436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 bwMode="auto">
              <a:xfrm>
                <a:off x="8918609" y="1302345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cxnSp>
            <p:nvCxnSpPr>
              <p:cNvPr id="168" name="직선 연결선 84"/>
              <p:cNvCxnSpPr>
                <a:cxnSpLocks noChangeShapeType="1"/>
                <a:stCxn id="159" idx="7"/>
                <a:endCxn id="160" idx="2"/>
              </p:cNvCxnSpPr>
              <p:nvPr/>
            </p:nvCxnSpPr>
            <p:spPr bwMode="auto">
              <a:xfrm flipV="1">
                <a:off x="7164865" y="1069187"/>
                <a:ext cx="175640" cy="94162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9" name="타원 168"/>
              <p:cNvSpPr/>
              <p:nvPr/>
            </p:nvSpPr>
            <p:spPr bwMode="auto">
              <a:xfrm>
                <a:off x="9335246" y="1589863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cxnSp>
            <p:nvCxnSpPr>
              <p:cNvPr id="170" name="직선 연결선 84"/>
              <p:cNvCxnSpPr>
                <a:cxnSpLocks noChangeShapeType="1"/>
                <a:stCxn id="160" idx="6"/>
                <a:endCxn id="161" idx="1"/>
              </p:cNvCxnSpPr>
              <p:nvPr/>
            </p:nvCxnSpPr>
            <p:spPr bwMode="auto">
              <a:xfrm>
                <a:off x="7422754" y="1069187"/>
                <a:ext cx="72603" cy="74278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직선 연결선 84"/>
              <p:cNvCxnSpPr>
                <a:cxnSpLocks noChangeShapeType="1"/>
                <a:stCxn id="161" idx="7"/>
                <a:endCxn id="162" idx="3"/>
              </p:cNvCxnSpPr>
              <p:nvPr/>
            </p:nvCxnSpPr>
            <p:spPr bwMode="auto">
              <a:xfrm flipV="1">
                <a:off x="7553516" y="1057274"/>
                <a:ext cx="106340" cy="86191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2" name="직선 연결선 84"/>
              <p:cNvCxnSpPr>
                <a:cxnSpLocks noChangeShapeType="1"/>
                <a:stCxn id="162" idx="5"/>
                <a:endCxn id="163" idx="1"/>
              </p:cNvCxnSpPr>
              <p:nvPr/>
            </p:nvCxnSpPr>
            <p:spPr bwMode="auto">
              <a:xfrm>
                <a:off x="7718015" y="1057273"/>
                <a:ext cx="75729" cy="59348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직선 연결선 84"/>
              <p:cNvCxnSpPr>
                <a:cxnSpLocks noChangeShapeType="1"/>
                <a:stCxn id="163" idx="6"/>
                <a:endCxn id="164" idx="2"/>
              </p:cNvCxnSpPr>
              <p:nvPr/>
            </p:nvCxnSpPr>
            <p:spPr bwMode="auto">
              <a:xfrm flipV="1">
                <a:off x="7863948" y="1089975"/>
                <a:ext cx="173417" cy="55407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직선 연결선 84"/>
              <p:cNvCxnSpPr>
                <a:cxnSpLocks noChangeShapeType="1"/>
                <a:stCxn id="164" idx="5"/>
                <a:endCxn id="165" idx="1"/>
              </p:cNvCxnSpPr>
              <p:nvPr/>
            </p:nvCxnSpPr>
            <p:spPr bwMode="auto">
              <a:xfrm>
                <a:off x="8107570" y="1118733"/>
                <a:ext cx="43735" cy="76369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직선 연결선 84"/>
              <p:cNvCxnSpPr>
                <a:cxnSpLocks noChangeShapeType="1"/>
                <a:stCxn id="165" idx="6"/>
                <a:endCxn id="166" idx="2"/>
              </p:cNvCxnSpPr>
              <p:nvPr/>
            </p:nvCxnSpPr>
            <p:spPr bwMode="auto">
              <a:xfrm flipV="1">
                <a:off x="8221509" y="1192107"/>
                <a:ext cx="286757" cy="31754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직선 연결선 84"/>
              <p:cNvCxnSpPr>
                <a:cxnSpLocks noChangeShapeType="1"/>
                <a:stCxn id="166" idx="6"/>
                <a:endCxn id="167" idx="1"/>
              </p:cNvCxnSpPr>
              <p:nvPr/>
            </p:nvCxnSpPr>
            <p:spPr bwMode="auto">
              <a:xfrm>
                <a:off x="8590515" y="1192108"/>
                <a:ext cx="340139" cy="122148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직선 연결선 84"/>
              <p:cNvCxnSpPr>
                <a:cxnSpLocks noChangeShapeType="1"/>
                <a:stCxn id="167" idx="5"/>
                <a:endCxn id="169" idx="1"/>
              </p:cNvCxnSpPr>
              <p:nvPr/>
            </p:nvCxnSpPr>
            <p:spPr bwMode="auto">
              <a:xfrm>
                <a:off x="8988813" y="1371776"/>
                <a:ext cx="358478" cy="229999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8" name="타원 177"/>
              <p:cNvSpPr/>
              <p:nvPr/>
            </p:nvSpPr>
            <p:spPr bwMode="auto">
              <a:xfrm>
                <a:off x="7094661" y="1869987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 bwMode="auto">
              <a:xfrm>
                <a:off x="7243522" y="1747065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 bwMode="auto">
              <a:xfrm>
                <a:off x="7401966" y="1747065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 bwMode="auto">
              <a:xfrm>
                <a:off x="7545677" y="1664816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 bwMode="auto">
              <a:xfrm>
                <a:off x="7699449" y="1689612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 bwMode="auto">
              <a:xfrm>
                <a:off x="7874010" y="1675782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 bwMode="auto">
              <a:xfrm>
                <a:off x="8007898" y="1747065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 bwMode="auto">
              <a:xfrm>
                <a:off x="8310292" y="1814581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 bwMode="auto">
              <a:xfrm>
                <a:off x="8654264" y="1930545"/>
                <a:ext cx="82250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cxnSp>
            <p:nvCxnSpPr>
              <p:cNvPr id="187" name="직선 연결선 84"/>
              <p:cNvCxnSpPr>
                <a:cxnSpLocks noChangeShapeType="1"/>
                <a:stCxn id="178" idx="7"/>
                <a:endCxn id="179" idx="3"/>
              </p:cNvCxnSpPr>
              <p:nvPr/>
            </p:nvCxnSpPr>
            <p:spPr bwMode="auto">
              <a:xfrm flipV="1">
                <a:off x="7164865" y="1816498"/>
                <a:ext cx="90702" cy="65403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8" name="타원 187"/>
              <p:cNvSpPr/>
              <p:nvPr/>
            </p:nvSpPr>
            <p:spPr bwMode="auto">
              <a:xfrm>
                <a:off x="9088659" y="2151593"/>
                <a:ext cx="82249" cy="81346"/>
              </a:xfrm>
              <a:prstGeom prst="ellipse">
                <a:avLst/>
              </a:prstGeom>
              <a:gradFill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  <p:cxnSp>
            <p:nvCxnSpPr>
              <p:cNvPr id="189" name="직선 연결선 84"/>
              <p:cNvCxnSpPr>
                <a:cxnSpLocks noChangeShapeType="1"/>
                <a:stCxn id="179" idx="6"/>
                <a:endCxn id="180" idx="2"/>
              </p:cNvCxnSpPr>
              <p:nvPr/>
            </p:nvCxnSpPr>
            <p:spPr bwMode="auto">
              <a:xfrm>
                <a:off x="7325770" y="1787738"/>
                <a:ext cx="76195" cy="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직선 연결선 84"/>
              <p:cNvCxnSpPr>
                <a:cxnSpLocks noChangeShapeType="1"/>
                <a:stCxn id="180" idx="7"/>
                <a:endCxn id="181" idx="2"/>
              </p:cNvCxnSpPr>
              <p:nvPr/>
            </p:nvCxnSpPr>
            <p:spPr bwMode="auto">
              <a:xfrm flipV="1">
                <a:off x="7472169" y="1705489"/>
                <a:ext cx="73506" cy="53489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" name="직선 연결선 84"/>
              <p:cNvCxnSpPr>
                <a:cxnSpLocks noChangeShapeType="1"/>
                <a:stCxn id="181" idx="6"/>
                <a:endCxn id="182" idx="2"/>
              </p:cNvCxnSpPr>
              <p:nvPr/>
            </p:nvCxnSpPr>
            <p:spPr bwMode="auto">
              <a:xfrm>
                <a:off x="7627925" y="1705489"/>
                <a:ext cx="71523" cy="24796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직선 연결선 84"/>
              <p:cNvCxnSpPr>
                <a:cxnSpLocks noChangeShapeType="1"/>
                <a:stCxn id="182" idx="6"/>
                <a:endCxn id="183" idx="1"/>
              </p:cNvCxnSpPr>
              <p:nvPr/>
            </p:nvCxnSpPr>
            <p:spPr bwMode="auto">
              <a:xfrm flipV="1">
                <a:off x="7781698" y="1687695"/>
                <a:ext cx="104357" cy="42590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직선 연결선 84"/>
              <p:cNvCxnSpPr>
                <a:cxnSpLocks noChangeShapeType="1"/>
                <a:stCxn id="183" idx="6"/>
                <a:endCxn id="184" idx="1"/>
              </p:cNvCxnSpPr>
              <p:nvPr/>
            </p:nvCxnSpPr>
            <p:spPr bwMode="auto">
              <a:xfrm>
                <a:off x="7956257" y="1716455"/>
                <a:ext cx="63684" cy="42523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" name="직선 연결선 84"/>
              <p:cNvCxnSpPr>
                <a:cxnSpLocks noChangeShapeType="1"/>
                <a:stCxn id="184" idx="6"/>
                <a:endCxn id="185" idx="2"/>
              </p:cNvCxnSpPr>
              <p:nvPr/>
            </p:nvCxnSpPr>
            <p:spPr bwMode="auto">
              <a:xfrm>
                <a:off x="8090147" y="1787738"/>
                <a:ext cx="220145" cy="67516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" name="직선 연결선 84"/>
              <p:cNvCxnSpPr>
                <a:cxnSpLocks noChangeShapeType="1"/>
                <a:stCxn id="185" idx="6"/>
                <a:endCxn id="186" idx="1"/>
              </p:cNvCxnSpPr>
              <p:nvPr/>
            </p:nvCxnSpPr>
            <p:spPr bwMode="auto">
              <a:xfrm>
                <a:off x="8392540" y="1855254"/>
                <a:ext cx="273766" cy="87204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6" name="직선 연결선 84"/>
              <p:cNvCxnSpPr>
                <a:cxnSpLocks noChangeShapeType="1"/>
                <a:stCxn id="186" idx="6"/>
                <a:endCxn id="188" idx="1"/>
              </p:cNvCxnSpPr>
              <p:nvPr/>
            </p:nvCxnSpPr>
            <p:spPr bwMode="auto">
              <a:xfrm>
                <a:off x="8736511" y="1971218"/>
                <a:ext cx="364191" cy="192289"/>
              </a:xfrm>
              <a:prstGeom prst="line">
                <a:avLst/>
              </a:prstGeom>
              <a:noFill/>
              <a:ln w="6350" algn="ctr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7" name="오른쪽 화살표 196"/>
              <p:cNvSpPr/>
              <p:nvPr/>
            </p:nvSpPr>
            <p:spPr bwMode="auto">
              <a:xfrm rot="5400000">
                <a:off x="7847371" y="1336655"/>
                <a:ext cx="225056" cy="205553"/>
              </a:xfrm>
              <a:prstGeom prst="rightArrow">
                <a:avLst/>
              </a:prstGeom>
              <a:solidFill>
                <a:schemeClr val="accent5">
                  <a:alpha val="5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Arial" charset="0"/>
                </a:endParaRPr>
              </a:p>
            </p:txBody>
          </p:sp>
        </p:grpSp>
        <p:sp>
          <p:nvSpPr>
            <p:cNvPr id="266" name="TextBox 265"/>
            <p:cNvSpPr txBox="1"/>
            <p:nvPr/>
          </p:nvSpPr>
          <p:spPr>
            <a:xfrm>
              <a:off x="8794491" y="1095866"/>
              <a:ext cx="7975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>
                  <a:latin typeface="+mn-ea"/>
                </a:rPr>
                <a:t>Original </a:t>
              </a:r>
              <a:r>
                <a:rPr lang="ko-KR" altLang="en-US" sz="700" dirty="0" smtClean="0">
                  <a:latin typeface="+mn-ea"/>
                </a:rPr>
                <a:t>좌표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753001" y="1870069"/>
              <a:ext cx="880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>
                  <a:latin typeface="+mn-ea"/>
                </a:rPr>
                <a:t>Smoothing </a:t>
              </a:r>
              <a:r>
                <a:rPr lang="ko-KR" altLang="en-US" sz="700" dirty="0" smtClean="0">
                  <a:latin typeface="+mn-ea"/>
                </a:rPr>
                <a:t>좌표</a:t>
              </a:r>
              <a:endParaRPr lang="ko-KR" altLang="en-US" sz="700" dirty="0">
                <a:latin typeface="+mn-ea"/>
              </a:endParaRPr>
            </a:p>
          </p:txBody>
        </p:sp>
      </p:grpSp>
      <p:sp>
        <p:nvSpPr>
          <p:cNvPr id="380" name="직사각형 379"/>
          <p:cNvSpPr/>
          <p:nvPr/>
        </p:nvSpPr>
        <p:spPr>
          <a:xfrm>
            <a:off x="6795420" y="1124744"/>
            <a:ext cx="2838100" cy="1829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2361600" y="3758400"/>
            <a:ext cx="1296144" cy="432047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Touch ID Tracking</a:t>
            </a:r>
            <a:endParaRPr lang="ko-KR" altLang="en-US" sz="800" b="1" dirty="0"/>
          </a:p>
        </p:txBody>
      </p:sp>
      <p:sp>
        <p:nvSpPr>
          <p:cNvPr id="382" name="직사각형 381"/>
          <p:cNvSpPr/>
          <p:nvPr/>
        </p:nvSpPr>
        <p:spPr>
          <a:xfrm>
            <a:off x="2361600" y="3758400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Touch ID Tracking</a:t>
            </a:r>
            <a:endParaRPr lang="ko-KR" altLang="en-US" sz="800" b="1" dirty="0"/>
          </a:p>
        </p:txBody>
      </p:sp>
      <p:sp>
        <p:nvSpPr>
          <p:cNvPr id="379" name="직사각형 378"/>
          <p:cNvSpPr/>
          <p:nvPr/>
        </p:nvSpPr>
        <p:spPr>
          <a:xfrm>
            <a:off x="4197600" y="1124744"/>
            <a:ext cx="2532469" cy="18407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4151548" y="4688065"/>
            <a:ext cx="5398338" cy="1261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2361600" y="43164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Coordination Smoothing</a:t>
            </a:r>
            <a:endParaRPr lang="ko-KR" altLang="en-US" sz="800" b="1" dirty="0"/>
          </a:p>
        </p:txBody>
      </p:sp>
      <p:sp>
        <p:nvSpPr>
          <p:cNvPr id="385" name="직사각형 384"/>
          <p:cNvSpPr/>
          <p:nvPr/>
        </p:nvSpPr>
        <p:spPr>
          <a:xfrm>
            <a:off x="2361600" y="43164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Coordination Smoothing</a:t>
            </a:r>
            <a:endParaRPr lang="ko-KR" altLang="en-US" sz="800" b="1" dirty="0"/>
          </a:p>
        </p:txBody>
      </p:sp>
      <p:sp>
        <p:nvSpPr>
          <p:cNvPr id="387" name="직사각형 386"/>
          <p:cNvSpPr/>
          <p:nvPr/>
        </p:nvSpPr>
        <p:spPr>
          <a:xfrm>
            <a:off x="6796800" y="1125884"/>
            <a:ext cx="2838100" cy="182949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2361600" y="48780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Palm Rejection</a:t>
            </a:r>
            <a:endParaRPr lang="ko-KR" altLang="en-US" sz="800" b="1" dirty="0"/>
          </a:p>
        </p:txBody>
      </p:sp>
      <p:sp>
        <p:nvSpPr>
          <p:cNvPr id="389" name="직사각형 388"/>
          <p:cNvSpPr/>
          <p:nvPr/>
        </p:nvSpPr>
        <p:spPr>
          <a:xfrm>
            <a:off x="2361600" y="487800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Palm Rejection</a:t>
            </a:r>
            <a:endParaRPr lang="ko-KR" altLang="en-US" sz="800" b="1" dirty="0"/>
          </a:p>
        </p:txBody>
      </p:sp>
      <p:grpSp>
        <p:nvGrpSpPr>
          <p:cNvPr id="468" name="그룹 467"/>
          <p:cNvGrpSpPr/>
          <p:nvPr/>
        </p:nvGrpSpPr>
        <p:grpSpPr>
          <a:xfrm>
            <a:off x="8723294" y="3412538"/>
            <a:ext cx="738141" cy="380965"/>
            <a:chOff x="5781562" y="5843541"/>
            <a:chExt cx="874407" cy="430322"/>
          </a:xfrm>
        </p:grpSpPr>
        <p:grpSp>
          <p:nvGrpSpPr>
            <p:cNvPr id="466" name="그룹 465"/>
            <p:cNvGrpSpPr/>
            <p:nvPr/>
          </p:nvGrpSpPr>
          <p:grpSpPr>
            <a:xfrm>
              <a:off x="5781562" y="5843541"/>
              <a:ext cx="874407" cy="200055"/>
              <a:chOff x="5781562" y="5843541"/>
              <a:chExt cx="874407" cy="200055"/>
            </a:xfrm>
          </p:grpSpPr>
          <p:sp>
            <p:nvSpPr>
              <p:cNvPr id="393" name="직사각형 392"/>
              <p:cNvSpPr>
                <a:spLocks noChangeAspect="1"/>
              </p:cNvSpPr>
              <p:nvPr/>
            </p:nvSpPr>
            <p:spPr>
              <a:xfrm>
                <a:off x="5781562" y="5906794"/>
                <a:ext cx="114339" cy="11252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noFill/>
                  <a:latin typeface="+mn-ea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5849338" y="5843541"/>
                <a:ext cx="8066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이전 </a:t>
                </a:r>
                <a:r>
                  <a:rPr lang="en-US" altLang="ko-KR" sz="700" dirty="0">
                    <a:latin typeface="+mn-ea"/>
                  </a:rPr>
                  <a:t>P</a:t>
                </a:r>
                <a:r>
                  <a:rPr lang="en-US" altLang="ko-KR" sz="700" dirty="0" smtClean="0">
                    <a:latin typeface="+mn-ea"/>
                  </a:rPr>
                  <a:t>alm </a:t>
                </a:r>
                <a:r>
                  <a:rPr lang="ko-KR" altLang="en-US" sz="700" dirty="0" smtClean="0">
                    <a:latin typeface="+mn-ea"/>
                  </a:rPr>
                  <a:t>영역</a:t>
                </a:r>
                <a:endParaRPr lang="ko-KR" altLang="en-US" sz="700" dirty="0">
                  <a:latin typeface="+mn-ea"/>
                </a:endParaRPr>
              </a:p>
            </p:txBody>
          </p:sp>
        </p:grpSp>
        <p:grpSp>
          <p:nvGrpSpPr>
            <p:cNvPr id="467" name="그룹 466"/>
            <p:cNvGrpSpPr/>
            <p:nvPr/>
          </p:nvGrpSpPr>
          <p:grpSpPr>
            <a:xfrm>
              <a:off x="5781562" y="6073808"/>
              <a:ext cx="874407" cy="200055"/>
              <a:chOff x="5781562" y="6395476"/>
              <a:chExt cx="874407" cy="200055"/>
            </a:xfrm>
          </p:grpSpPr>
          <p:sp>
            <p:nvSpPr>
              <p:cNvPr id="394" name="직사각형 393"/>
              <p:cNvSpPr>
                <a:spLocks noChangeAspect="1"/>
              </p:cNvSpPr>
              <p:nvPr/>
            </p:nvSpPr>
            <p:spPr>
              <a:xfrm>
                <a:off x="5781562" y="6458729"/>
                <a:ext cx="114339" cy="112527"/>
              </a:xfrm>
              <a:prstGeom prst="rect">
                <a:avLst/>
              </a:prstGeom>
              <a:noFill/>
              <a:ln w="19050">
                <a:solidFill>
                  <a:srgbClr val="385D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noFill/>
                  <a:latin typeface="+mn-ea"/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849338" y="6395476"/>
                <a:ext cx="8066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현재 </a:t>
                </a:r>
                <a:r>
                  <a:rPr lang="en-US" altLang="ko-KR" sz="700" dirty="0" smtClean="0">
                    <a:latin typeface="+mn-ea"/>
                  </a:rPr>
                  <a:t>Palm </a:t>
                </a:r>
                <a:r>
                  <a:rPr lang="ko-KR" altLang="en-US" sz="700" dirty="0" smtClean="0">
                    <a:latin typeface="+mn-ea"/>
                  </a:rPr>
                  <a:t>영역</a:t>
                </a:r>
                <a:endParaRPr lang="ko-KR" altLang="en-US" sz="700" dirty="0">
                  <a:latin typeface="+mn-ea"/>
                </a:endParaRPr>
              </a:p>
            </p:txBody>
          </p:sp>
        </p:grpSp>
      </p:grpSp>
      <p:grpSp>
        <p:nvGrpSpPr>
          <p:cNvPr id="433" name="그룹 432"/>
          <p:cNvGrpSpPr/>
          <p:nvPr/>
        </p:nvGrpSpPr>
        <p:grpSpPr>
          <a:xfrm>
            <a:off x="4498480" y="3172276"/>
            <a:ext cx="776223" cy="967825"/>
            <a:chOff x="1021494" y="3610286"/>
            <a:chExt cx="1416906" cy="1766654"/>
          </a:xfrm>
        </p:grpSpPr>
        <p:sp>
          <p:nvSpPr>
            <p:cNvPr id="434" name="타원 433"/>
            <p:cNvSpPr/>
            <p:nvPr/>
          </p:nvSpPr>
          <p:spPr>
            <a:xfrm rot="19027625">
              <a:off x="1246694" y="3610286"/>
              <a:ext cx="976515" cy="176665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1021494" y="3749984"/>
              <a:ext cx="1416906" cy="14728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5997052" y="3244901"/>
            <a:ext cx="776223" cy="806846"/>
            <a:chOff x="5514075" y="4020817"/>
            <a:chExt cx="776223" cy="806846"/>
          </a:xfrm>
        </p:grpSpPr>
        <p:sp>
          <p:nvSpPr>
            <p:cNvPr id="439" name="타원 438"/>
            <p:cNvSpPr/>
            <p:nvPr/>
          </p:nvSpPr>
          <p:spPr>
            <a:xfrm rot="19027625">
              <a:off x="5828479" y="4265622"/>
              <a:ext cx="390691" cy="546913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5785520" y="4297364"/>
              <a:ext cx="473325" cy="483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5514075" y="4020817"/>
              <a:ext cx="776223" cy="8068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42" name="타원 441"/>
            <p:cNvSpPr/>
            <p:nvPr/>
          </p:nvSpPr>
          <p:spPr>
            <a:xfrm rot="16858543">
              <a:off x="5639729" y="4019066"/>
              <a:ext cx="157406" cy="313109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563295" y="4091114"/>
              <a:ext cx="309308" cy="16763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453" name="그룹 452"/>
          <p:cNvGrpSpPr/>
          <p:nvPr/>
        </p:nvGrpSpPr>
        <p:grpSpPr>
          <a:xfrm>
            <a:off x="7535098" y="3252765"/>
            <a:ext cx="776223" cy="806846"/>
            <a:chOff x="6755130" y="4020817"/>
            <a:chExt cx="776223" cy="806846"/>
          </a:xfrm>
        </p:grpSpPr>
        <p:sp>
          <p:nvSpPr>
            <p:cNvPr id="432" name="직사각형 431"/>
            <p:cNvSpPr/>
            <p:nvPr/>
          </p:nvSpPr>
          <p:spPr>
            <a:xfrm>
              <a:off x="7022276" y="4297364"/>
              <a:ext cx="473325" cy="4831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36" name="타원 435"/>
            <p:cNvSpPr/>
            <p:nvPr/>
          </p:nvSpPr>
          <p:spPr>
            <a:xfrm rot="19027625">
              <a:off x="7065387" y="4265622"/>
              <a:ext cx="390691" cy="546913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7022276" y="4297364"/>
              <a:ext cx="473325" cy="483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6795539" y="4091114"/>
              <a:ext cx="309308" cy="167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755130" y="4020817"/>
              <a:ext cx="776223" cy="8068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463" name="TextBox 462"/>
          <p:cNvSpPr txBox="1"/>
          <p:nvPr/>
        </p:nvSpPr>
        <p:spPr>
          <a:xfrm>
            <a:off x="4195416" y="4066127"/>
            <a:ext cx="138196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Labeling</a:t>
            </a:r>
            <a:r>
              <a:rPr lang="ko-KR" altLang="en-US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된 </a:t>
            </a:r>
            <a:r>
              <a:rPr lang="en-US" altLang="ko-KR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node </a:t>
            </a:r>
            <a:r>
              <a:rPr lang="ko-KR" altLang="en-US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수가 </a:t>
            </a:r>
            <a:r>
              <a:rPr lang="en-US" altLang="ko-KR" sz="800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n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개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이상이면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Palm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5685177" y="4066127"/>
            <a:ext cx="138196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이전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Palm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 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Touch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가 있으면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Palm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으로 인식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7227569" y="4048875"/>
            <a:ext cx="1381962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Palm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은 각각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Tracking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되고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이전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Palm 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영역과 일정 이상 멀어지면 일반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Touch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로 인식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4169538" y="3136810"/>
            <a:ext cx="5465362" cy="1408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직사각형 471"/>
          <p:cNvSpPr/>
          <p:nvPr/>
        </p:nvSpPr>
        <p:spPr>
          <a:xfrm>
            <a:off x="4168800" y="3138300"/>
            <a:ext cx="5465362" cy="140823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/>
          <p:cNvSpPr/>
          <p:nvPr/>
        </p:nvSpPr>
        <p:spPr>
          <a:xfrm>
            <a:off x="2361600" y="5994000"/>
            <a:ext cx="1296144" cy="432048"/>
          </a:xfrm>
          <a:prstGeom prst="rect">
            <a:avLst/>
          </a:prstGeom>
          <a:gradFill>
            <a:gsLst>
              <a:gs pos="0">
                <a:schemeClr val="tx2"/>
              </a:gs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Baseline Tracking</a:t>
            </a:r>
          </a:p>
          <a:p>
            <a:pPr algn="ctr"/>
            <a:r>
              <a:rPr lang="en-US" altLang="ko-KR" sz="800" b="1" dirty="0" smtClean="0"/>
              <a:t>(Only no touch)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4846835" y="5584848"/>
            <a:ext cx="422082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이전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Baseline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과 현재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Raw data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를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IIR Filtering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하여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Baseline Tracking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을 수행</a:t>
            </a:r>
            <a:endParaRPr lang="en-US" altLang="ko-KR" sz="800" dirty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시간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환경의 변화에 따른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Raw data </a:t>
            </a:r>
            <a:r>
              <a:rPr lang="ko-KR" altLang="en-US" sz="800" dirty="0" err="1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변화량을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Baseline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에 반영하기 위함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800" dirty="0" smtClean="0">
              <a:solidFill>
                <a:prstClr val="black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86" name="그룹 485"/>
          <p:cNvGrpSpPr/>
          <p:nvPr/>
        </p:nvGrpSpPr>
        <p:grpSpPr>
          <a:xfrm>
            <a:off x="4068566" y="4760869"/>
            <a:ext cx="5412146" cy="793729"/>
            <a:chOff x="4068566" y="4363463"/>
            <a:chExt cx="5412146" cy="793729"/>
          </a:xfrm>
        </p:grpSpPr>
        <p:sp>
          <p:nvSpPr>
            <p:cNvPr id="474" name="직사각형 473"/>
            <p:cNvSpPr/>
            <p:nvPr/>
          </p:nvSpPr>
          <p:spPr>
            <a:xfrm>
              <a:off x="6314492" y="4363463"/>
              <a:ext cx="1463019" cy="793729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Current Raw Data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428544" y="4363463"/>
              <a:ext cx="1463019" cy="793729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Previous Baseline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77" name="직사각형 476"/>
            <p:cNvSpPr/>
            <p:nvPr/>
          </p:nvSpPr>
          <p:spPr>
            <a:xfrm>
              <a:off x="8017693" y="4363463"/>
              <a:ext cx="1463019" cy="793729"/>
            </a:xfrm>
            <a:prstGeom prst="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</a:rPr>
                <a:t>Current Baseline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6080362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4068566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5971576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4188960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  <a:cs typeface="Arial" panose="020B0604020202020204" pitchFamily="34" charset="0"/>
                </a:rPr>
                <a:t>x</a:t>
              </a:r>
              <a:endParaRPr lang="en-US" altLang="ko-KR" sz="800" b="1" dirty="0" smtClean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7734998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845206" y="4614322"/>
              <a:ext cx="324810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  <a:cs typeface="Arial" panose="020B0604020202020204" pitchFamily="34" charset="0"/>
                </a:rPr>
                <a:t>+</a:t>
              </a:r>
              <a:endParaRPr lang="en-US" altLang="ko-KR" sz="800" b="1" dirty="0" smtClean="0">
                <a:latin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1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380" grpId="0" animBg="1"/>
      <p:bldP spid="381" grpId="0" animBg="1"/>
      <p:bldP spid="382" grpId="0" animBg="1"/>
      <p:bldP spid="379" grpId="0" animBg="1"/>
      <p:bldP spid="383" grpId="0" animBg="1"/>
      <p:bldP spid="384" grpId="0" animBg="1"/>
      <p:bldP spid="385" grpId="0" animBg="1"/>
      <p:bldP spid="387" grpId="0" animBg="1"/>
      <p:bldP spid="388" grpId="0" animBg="1"/>
      <p:bldP spid="389" grpId="0" animBg="1"/>
      <p:bldP spid="469" grpId="0" animBg="1"/>
      <p:bldP spid="472" grpId="0" animBg="1"/>
      <p:bldP spid="47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27600</TotalTime>
  <Words>1857</Words>
  <Application>Microsoft Office PowerPoint</Application>
  <PresentationFormat>A4 용지(210x297mm)</PresentationFormat>
  <Paragraphs>1434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siw</dc:creator>
  <cp:lastModifiedBy>SIW</cp:lastModifiedBy>
  <cp:revision>885</cp:revision>
  <cp:lastPrinted>2014-05-27T13:37:56Z</cp:lastPrinted>
  <dcterms:created xsi:type="dcterms:W3CDTF">2012-06-20T01:57:31Z</dcterms:created>
  <dcterms:modified xsi:type="dcterms:W3CDTF">2017-11-20T08:14:06Z</dcterms:modified>
</cp:coreProperties>
</file>