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4" r:id="rId1"/>
  </p:sldMasterIdLst>
  <p:notesMasterIdLst>
    <p:notesMasterId r:id="rId10"/>
  </p:notesMasterIdLst>
  <p:sldIdLst>
    <p:sldId id="259" r:id="rId2"/>
    <p:sldId id="292" r:id="rId3"/>
    <p:sldId id="293" r:id="rId4"/>
    <p:sldId id="290" r:id="rId5"/>
    <p:sldId id="291" r:id="rId6"/>
    <p:sldId id="295" r:id="rId7"/>
    <p:sldId id="296" r:id="rId8"/>
    <p:sldId id="297" r:id="rId9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2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헌" initials="이" lastIdx="2" clrIdx="0">
    <p:extLst>
      <p:ext uri="{19B8F6BF-5375-455C-9EA6-DF929625EA0E}">
        <p15:presenceInfo xmlns:p15="http://schemas.microsoft.com/office/powerpoint/2012/main" userId="S-1-5-21-3209963065-608272421-2735405304-22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DDEFF"/>
    <a:srgbClr val="BDD7EE"/>
    <a:srgbClr val="0EECEC"/>
    <a:srgbClr val="F4C8E1"/>
    <a:srgbClr val="FFBDBD"/>
    <a:srgbClr val="3366FF"/>
    <a:srgbClr val="FF6600"/>
    <a:srgbClr val="2F559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83439" autoAdjust="0"/>
  </p:normalViewPr>
  <p:slideViewPr>
    <p:cSldViewPr snapToGrid="0" showGuides="1">
      <p:cViewPr>
        <p:scale>
          <a:sx n="68" d="100"/>
          <a:sy n="68" d="100"/>
        </p:scale>
        <p:origin x="950" y="53"/>
      </p:cViewPr>
      <p:guideLst>
        <p:guide pos="172"/>
        <p:guide orient="horz" pos="2137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F248-1C3E-4F09-B795-72E3B8B03314}" type="datetimeFigureOut">
              <a:rPr lang="ko-KR" altLang="en-US" smtClean="0"/>
              <a:t>2023-05-10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BF92E-9405-461B-B2A5-E8C7B04BA1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1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</a:t>
            </a:r>
            <a:r>
              <a:rPr lang="en-US" altLang="ko-KR" dirty="0"/>
              <a:t>Separation</a:t>
            </a:r>
            <a:r>
              <a:rPr lang="ko-KR" altLang="en-US" dirty="0"/>
              <a:t>을 할 때 </a:t>
            </a:r>
            <a:r>
              <a:rPr lang="en-US" altLang="ko-KR" dirty="0"/>
              <a:t>Conflict </a:t>
            </a:r>
            <a:r>
              <a:rPr lang="ko-KR" altLang="en-US" dirty="0"/>
              <a:t>영역의 </a:t>
            </a:r>
            <a:r>
              <a:rPr lang="en-US" altLang="ko-KR" dirty="0"/>
              <a:t>delta </a:t>
            </a:r>
            <a:r>
              <a:rPr lang="ko-KR" altLang="en-US" dirty="0"/>
              <a:t>값을 기존에 분배해주던 방식과 새롭게 어떤 방법으로 나눌 수 있는지를 말씀드리도록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0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Split</a:t>
            </a:r>
            <a:r>
              <a:rPr lang="ko-KR" altLang="en-US" dirty="0"/>
              <a:t>이 처리되는 과정부터 간단하게 </a:t>
            </a:r>
            <a:r>
              <a:rPr lang="ko-KR" altLang="en-US" dirty="0" err="1"/>
              <a:t>말씀드릴게요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Split</a:t>
            </a:r>
            <a:r>
              <a:rPr lang="ko-KR" altLang="en-US" dirty="0"/>
              <a:t>은 하나의 라벨을 여러 라벨로 분리해주는 작업인데</a:t>
            </a:r>
            <a:r>
              <a:rPr lang="en-US" altLang="ko-KR" dirty="0"/>
              <a:t>, Delta </a:t>
            </a:r>
            <a:r>
              <a:rPr lang="ko-KR" altLang="en-US" dirty="0"/>
              <a:t>값을 </a:t>
            </a:r>
            <a:r>
              <a:rPr lang="en-US" altLang="ko-KR" dirty="0"/>
              <a:t>Watershed </a:t>
            </a:r>
            <a:r>
              <a:rPr lang="ko-KR" altLang="en-US" dirty="0"/>
              <a:t>방식으로 탐색하면서 라벨영역과 </a:t>
            </a:r>
            <a:r>
              <a:rPr lang="en-US" altLang="ko-KR" dirty="0"/>
              <a:t>Conflict </a:t>
            </a:r>
            <a:r>
              <a:rPr lang="ko-KR" altLang="en-US" dirty="0"/>
              <a:t>영역으로 분리해 주게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0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이후에 </a:t>
            </a:r>
            <a:r>
              <a:rPr lang="en-US" altLang="ko-KR" dirty="0"/>
              <a:t>Conflict </a:t>
            </a:r>
            <a:r>
              <a:rPr lang="ko-KR" altLang="en-US" dirty="0"/>
              <a:t>영역은 주변의 라벨 수만큼 </a:t>
            </a:r>
            <a:r>
              <a:rPr lang="en-US" altLang="ko-KR" dirty="0"/>
              <a:t>n</a:t>
            </a:r>
            <a:r>
              <a:rPr lang="ko-KR" altLang="en-US" dirty="0"/>
              <a:t>등분해서 나누어 가지게 되는데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기존처럼 이렇게 </a:t>
            </a:r>
            <a:r>
              <a:rPr lang="en-US" altLang="ko-KR" dirty="0"/>
              <a:t>n</a:t>
            </a:r>
            <a:r>
              <a:rPr lang="ko-KR" altLang="en-US" dirty="0"/>
              <a:t>등분 하는 방식은 아무런 조건없이 갑자기 자신의 데이터 절반이 사라질 수 있기때문에</a:t>
            </a:r>
            <a:r>
              <a:rPr lang="en-US" altLang="ko-KR" dirty="0"/>
              <a:t> </a:t>
            </a:r>
            <a:r>
              <a:rPr lang="ko-KR" altLang="en-US" dirty="0"/>
              <a:t>정확도가 많이 떨어지게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문제를 해결하기 위해서는 </a:t>
            </a:r>
            <a:r>
              <a:rPr lang="en-US" altLang="ko-KR" dirty="0"/>
              <a:t>conflict </a:t>
            </a:r>
            <a:r>
              <a:rPr lang="ko-KR" altLang="en-US" dirty="0"/>
              <a:t>값을 갑자기 절반으로 나누어 주는 방법 대신에 </a:t>
            </a:r>
            <a:r>
              <a:rPr lang="ko-KR" altLang="en-US" dirty="0" err="1"/>
              <a:t>스무스하게</a:t>
            </a:r>
            <a:r>
              <a:rPr lang="ko-KR" altLang="en-US" dirty="0"/>
              <a:t> </a:t>
            </a:r>
            <a:r>
              <a:rPr lang="en-US" altLang="ko-KR" dirty="0"/>
              <a:t>conflict </a:t>
            </a:r>
            <a:r>
              <a:rPr lang="ko-KR" altLang="en-US" dirty="0"/>
              <a:t>영역을 주변 라벨들에게 할당하는 방법이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방법을 적용시키기 위해서 이번 세미나에서는 각각의 </a:t>
            </a:r>
            <a:r>
              <a:rPr lang="en-US" altLang="ko-KR" dirty="0"/>
              <a:t>Conflict </a:t>
            </a:r>
            <a:r>
              <a:rPr lang="ko-KR" altLang="en-US" dirty="0"/>
              <a:t>영역마다 가중치를 계산해서 계산된 비율 만큼을 각 라벨에 분배해주는 방식을 사용했습니다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2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Split</a:t>
            </a:r>
            <a:r>
              <a:rPr lang="ko-KR" altLang="en-US" dirty="0"/>
              <a:t>이 끝나고 난 뒤에 </a:t>
            </a:r>
            <a:r>
              <a:rPr lang="en-US" altLang="ko-KR" dirty="0"/>
              <a:t>label </a:t>
            </a:r>
            <a:r>
              <a:rPr lang="ko-KR" altLang="en-US" dirty="0"/>
              <a:t>영역과 </a:t>
            </a:r>
            <a:r>
              <a:rPr lang="en-US" altLang="ko-KR" dirty="0"/>
              <a:t>conflict </a:t>
            </a:r>
            <a:r>
              <a:rPr lang="ko-KR" altLang="en-US" dirty="0"/>
              <a:t>영역이 분리가 다 되고 난 뒤에 수행됩니다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Conflict </a:t>
            </a:r>
            <a:r>
              <a:rPr lang="ko-KR" altLang="en-US" dirty="0"/>
              <a:t>영역 주변에 라벨이 존재한다면 각 라벨별로 델타의 합을 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합의 비율을 이용해서 가중치를 계산해서 비율에 맞게 </a:t>
            </a:r>
            <a:r>
              <a:rPr lang="en-US" altLang="ko-KR" dirty="0"/>
              <a:t>Conflict </a:t>
            </a:r>
            <a:r>
              <a:rPr lang="ko-KR" altLang="en-US" dirty="0"/>
              <a:t>값을 분배해 주게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42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아직 정확한 테스트는 못해봤고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데이터의 아웃풋을 보면서 얼마나 정확하게 </a:t>
            </a:r>
            <a:r>
              <a:rPr lang="en-US" altLang="ko-KR" dirty="0"/>
              <a:t>conflict </a:t>
            </a:r>
            <a:r>
              <a:rPr lang="ko-KR" altLang="en-US" dirty="0"/>
              <a:t>영역이 나누어 지는지 확인해봤습니다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34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아직 정확한 테스트는 못해봤고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데이터의 아웃풋을 보면서 얼마나 정확하게 </a:t>
            </a:r>
            <a:r>
              <a:rPr lang="en-US" altLang="ko-KR" dirty="0"/>
              <a:t>conflict </a:t>
            </a:r>
            <a:r>
              <a:rPr lang="ko-KR" altLang="en-US" dirty="0"/>
              <a:t>영역이 나누어 지는지 확인해봤습니다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31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5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7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94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A723017-4F3A-4FE6-97E3-673ED2A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 sz="1517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710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7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416DD1-4D32-42DD-9568-7A0AF9A5E9F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CD01A-DE24-4E4F-A0F6-160B80CD397E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26F964-D12F-4A27-A711-570ABC5A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9D63E7-DE40-46E1-AABA-76A439DFFB58}"/>
              </a:ext>
            </a:extLst>
          </p:cNvPr>
          <p:cNvSpPr txBox="1"/>
          <p:nvPr/>
        </p:nvSpPr>
        <p:spPr>
          <a:xfrm>
            <a:off x="1214507" y="928572"/>
            <a:ext cx="7476983" cy="94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Conflict </a:t>
            </a:r>
            <a:r>
              <a:rPr lang="ko-KR" altLang="en-US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영역 분배</a:t>
            </a:r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개선 세미나</a:t>
            </a:r>
            <a:endParaRPr lang="en-US" altLang="ko-KR" sz="2600" b="1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726C4640-AED2-4A42-A4E1-A7C003935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169" y="3972752"/>
            <a:ext cx="5967663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30 / March / 2023</a:t>
            </a:r>
          </a:p>
          <a:p>
            <a:pPr algn="ctr" eaLnBrk="1" hangingPunct="1"/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Touch SW</a:t>
            </a:r>
            <a:r>
              <a:rPr lang="ko-KR" altLang="en-US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팀 이헌</a:t>
            </a:r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E56F97-A5D2-4ABF-A7DC-3F853EC26B21}"/>
              </a:ext>
            </a:extLst>
          </p:cNvPr>
          <p:cNvSpPr/>
          <p:nvPr/>
        </p:nvSpPr>
        <p:spPr>
          <a:xfrm>
            <a:off x="501079" y="1418483"/>
            <a:ext cx="4061368" cy="789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하나의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여러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분리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Watershed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방식으로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낮춰가며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탐색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보다 작은 값 중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다음 탐색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73BBC2-CDC8-4DF0-8078-644675DB37A8}"/>
              </a:ext>
            </a:extLst>
          </p:cNvPr>
          <p:cNvSpPr txBox="1"/>
          <p:nvPr/>
        </p:nvSpPr>
        <p:spPr>
          <a:xfrm>
            <a:off x="971999" y="2376610"/>
            <a:ext cx="3468578" cy="789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8606" indent="-278606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내에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새로운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생성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marL="278606" indent="-278606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내에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Node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를 이웃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에 추가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marL="278606" indent="-278606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내에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이상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 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영역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20F1D09-D3FA-4E9C-8B63-EB73CA97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87668"/>
              </p:ext>
            </p:extLst>
          </p:nvPr>
        </p:nvGraphicFramePr>
        <p:xfrm>
          <a:off x="1249935" y="3623447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:a16="http://schemas.microsoft.com/office/drawing/2014/main" id="{77D8B826-1DA5-4689-B42B-983B5C2A94C9}"/>
              </a:ext>
            </a:extLst>
          </p:cNvPr>
          <p:cNvGrpSpPr/>
          <p:nvPr/>
        </p:nvGrpSpPr>
        <p:grpSpPr>
          <a:xfrm>
            <a:off x="6322980" y="1963490"/>
            <a:ext cx="1601877" cy="527975"/>
            <a:chOff x="5797462" y="2106526"/>
            <a:chExt cx="2391135" cy="918413"/>
          </a:xfrm>
        </p:grpSpPr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5FA0D53-6319-402D-8605-BDB045C78C93}"/>
                </a:ext>
              </a:extLst>
            </p:cNvPr>
            <p:cNvSpPr/>
            <p:nvPr/>
          </p:nvSpPr>
          <p:spPr>
            <a:xfrm>
              <a:off x="7174573" y="2286435"/>
              <a:ext cx="855001" cy="713942"/>
            </a:xfrm>
            <a:prstGeom prst="rtTriangle">
              <a:avLst/>
            </a:pr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65" name="자유형 443">
              <a:extLst>
                <a:ext uri="{FF2B5EF4-FFF2-40B4-BE49-F238E27FC236}">
                  <a16:creationId xmlns:a16="http://schemas.microsoft.com/office/drawing/2014/main" id="{7940E4BC-BD88-4BF6-8A93-B375EB814003}"/>
                </a:ext>
              </a:extLst>
            </p:cNvPr>
            <p:cNvSpPr/>
            <p:nvPr/>
          </p:nvSpPr>
          <p:spPr>
            <a:xfrm>
              <a:off x="7174574" y="2106526"/>
              <a:ext cx="855001" cy="903374"/>
            </a:xfrm>
            <a:custGeom>
              <a:avLst/>
              <a:gdLst>
                <a:gd name="connsiteX0" fmla="*/ 857250 w 857250"/>
                <a:gd name="connsiteY0" fmla="*/ 895619 h 895619"/>
                <a:gd name="connsiteX1" fmla="*/ 209550 w 857250"/>
                <a:gd name="connsiteY1" fmla="*/ 38369 h 895619"/>
                <a:gd name="connsiteX2" fmla="*/ 0 w 857250"/>
                <a:gd name="connsiteY2" fmla="*/ 228869 h 89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0" h="895619">
                  <a:moveTo>
                    <a:pt x="857250" y="895619"/>
                  </a:moveTo>
                  <a:cubicBezTo>
                    <a:pt x="604837" y="522556"/>
                    <a:pt x="352425" y="149494"/>
                    <a:pt x="209550" y="38369"/>
                  </a:cubicBezTo>
                  <a:cubicBezTo>
                    <a:pt x="66675" y="-72756"/>
                    <a:pt x="33337" y="78056"/>
                    <a:pt x="0" y="228869"/>
                  </a:cubicBezTo>
                </a:path>
              </a:pathLst>
            </a:custGeom>
            <a:solidFill>
              <a:srgbClr val="33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07450149-1786-4500-87F4-93B6498D6138}"/>
                </a:ext>
              </a:extLst>
            </p:cNvPr>
            <p:cNvSpPr/>
            <p:nvPr/>
          </p:nvSpPr>
          <p:spPr>
            <a:xfrm rot="16200000">
              <a:off x="6140662" y="2263989"/>
              <a:ext cx="653620" cy="838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67" name="자유형 445">
              <a:extLst>
                <a:ext uri="{FF2B5EF4-FFF2-40B4-BE49-F238E27FC236}">
                  <a16:creationId xmlns:a16="http://schemas.microsoft.com/office/drawing/2014/main" id="{4A948AC0-FD73-40DF-8665-39DAB3F854E1}"/>
                </a:ext>
              </a:extLst>
            </p:cNvPr>
            <p:cNvSpPr/>
            <p:nvPr/>
          </p:nvSpPr>
          <p:spPr>
            <a:xfrm>
              <a:off x="6057899" y="2146777"/>
              <a:ext cx="838200" cy="878162"/>
            </a:xfrm>
            <a:custGeom>
              <a:avLst/>
              <a:gdLst>
                <a:gd name="connsiteX0" fmla="*/ 0 w 838200"/>
                <a:gd name="connsiteY0" fmla="*/ 878162 h 878162"/>
                <a:gd name="connsiteX1" fmla="*/ 476250 w 838200"/>
                <a:gd name="connsiteY1" fmla="*/ 39962 h 878162"/>
                <a:gd name="connsiteX2" fmla="*/ 838200 w 838200"/>
                <a:gd name="connsiteY2" fmla="*/ 211412 h 8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878162">
                  <a:moveTo>
                    <a:pt x="0" y="878162"/>
                  </a:moveTo>
                  <a:cubicBezTo>
                    <a:pt x="168275" y="514624"/>
                    <a:pt x="336550" y="151087"/>
                    <a:pt x="476250" y="39962"/>
                  </a:cubicBezTo>
                  <a:cubicBezTo>
                    <a:pt x="615950" y="-71163"/>
                    <a:pt x="727075" y="70124"/>
                    <a:pt x="838200" y="21141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7B7A25F-890D-49FC-B9F6-90F7E5745BCC}"/>
                </a:ext>
              </a:extLst>
            </p:cNvPr>
            <p:cNvGrpSpPr/>
            <p:nvPr/>
          </p:nvGrpSpPr>
          <p:grpSpPr>
            <a:xfrm>
              <a:off x="5797462" y="2106526"/>
              <a:ext cx="2391135" cy="903405"/>
              <a:chOff x="5797462" y="2106526"/>
              <a:chExt cx="2391135" cy="903405"/>
            </a:xfrm>
          </p:grpSpPr>
          <p:sp>
            <p:nvSpPr>
              <p:cNvPr id="70" name="자유형 448">
                <a:extLst>
                  <a:ext uri="{FF2B5EF4-FFF2-40B4-BE49-F238E27FC236}">
                    <a16:creationId xmlns:a16="http://schemas.microsoft.com/office/drawing/2014/main" id="{D34C88E1-8FD4-49B6-A4C9-A80095A568C5}"/>
                  </a:ext>
                </a:extLst>
              </p:cNvPr>
              <p:cNvSpPr/>
              <p:nvPr/>
            </p:nvSpPr>
            <p:spPr>
              <a:xfrm>
                <a:off x="6877047" y="2337228"/>
                <a:ext cx="297527" cy="663147"/>
              </a:xfrm>
              <a:custGeom>
                <a:avLst/>
                <a:gdLst>
                  <a:gd name="connsiteX0" fmla="*/ 0 w 361950"/>
                  <a:gd name="connsiteY0" fmla="*/ 0 h 638175"/>
                  <a:gd name="connsiteX1" fmla="*/ 361950 w 361950"/>
                  <a:gd name="connsiteY1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0" h="638175">
                    <a:moveTo>
                      <a:pt x="0" y="0"/>
                    </a:moveTo>
                    <a:lnTo>
                      <a:pt x="361950" y="638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71" name="자유형 449">
                <a:extLst>
                  <a:ext uri="{FF2B5EF4-FFF2-40B4-BE49-F238E27FC236}">
                    <a16:creationId xmlns:a16="http://schemas.microsoft.com/office/drawing/2014/main" id="{4D141B14-3EDF-4CD7-B831-B080AA5E8322}"/>
                  </a:ext>
                </a:extLst>
              </p:cNvPr>
              <p:cNvSpPr/>
              <p:nvPr/>
            </p:nvSpPr>
            <p:spPr>
              <a:xfrm>
                <a:off x="6960765" y="2390775"/>
                <a:ext cx="162000" cy="612000"/>
              </a:xfrm>
              <a:custGeom>
                <a:avLst/>
                <a:gdLst>
                  <a:gd name="connsiteX0" fmla="*/ 200025 w 200025"/>
                  <a:gd name="connsiteY0" fmla="*/ 0 h 590550"/>
                  <a:gd name="connsiteX1" fmla="*/ 0 w 200025"/>
                  <a:gd name="connsiteY1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025" h="590550">
                    <a:moveTo>
                      <a:pt x="200025" y="0"/>
                    </a:moveTo>
                    <a:lnTo>
                      <a:pt x="0" y="5905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8166DEF-2FA7-40A3-BEA1-A7B3BFDAD594}"/>
                  </a:ext>
                </a:extLst>
              </p:cNvPr>
              <p:cNvGrpSpPr/>
              <p:nvPr/>
            </p:nvGrpSpPr>
            <p:grpSpPr>
              <a:xfrm>
                <a:off x="6048375" y="2106526"/>
                <a:ext cx="1986825" cy="903405"/>
                <a:chOff x="6048375" y="2106526"/>
                <a:chExt cx="1986825" cy="903405"/>
              </a:xfrm>
            </p:grpSpPr>
            <p:sp>
              <p:nvSpPr>
                <p:cNvPr id="74" name="자유형 452">
                  <a:extLst>
                    <a:ext uri="{FF2B5EF4-FFF2-40B4-BE49-F238E27FC236}">
                      <a16:creationId xmlns:a16="http://schemas.microsoft.com/office/drawing/2014/main" id="{3B601A77-3BEB-4CEA-ABF3-20BC3B9FC8A4}"/>
                    </a:ext>
                  </a:extLst>
                </p:cNvPr>
                <p:cNvSpPr/>
                <p:nvPr/>
              </p:nvSpPr>
              <p:spPr>
                <a:xfrm>
                  <a:off x="6048375" y="2106526"/>
                  <a:ext cx="1933575" cy="903374"/>
                </a:xfrm>
                <a:custGeom>
                  <a:avLst/>
                  <a:gdLst>
                    <a:gd name="connsiteX0" fmla="*/ 0 w 1933575"/>
                    <a:gd name="connsiteY0" fmla="*/ 903374 h 903374"/>
                    <a:gd name="connsiteX1" fmla="*/ 552450 w 1933575"/>
                    <a:gd name="connsiteY1" fmla="*/ 36599 h 903374"/>
                    <a:gd name="connsiteX2" fmla="*/ 990600 w 1933575"/>
                    <a:gd name="connsiteY2" fmla="*/ 389024 h 903374"/>
                    <a:gd name="connsiteX3" fmla="*/ 1285875 w 1933575"/>
                    <a:gd name="connsiteY3" fmla="*/ 8024 h 903374"/>
                    <a:gd name="connsiteX4" fmla="*/ 1933575 w 1933575"/>
                    <a:gd name="connsiteY4" fmla="*/ 827174 h 903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575" h="903374">
                      <a:moveTo>
                        <a:pt x="0" y="903374"/>
                      </a:moveTo>
                      <a:cubicBezTo>
                        <a:pt x="193675" y="512849"/>
                        <a:pt x="387350" y="122324"/>
                        <a:pt x="552450" y="36599"/>
                      </a:cubicBezTo>
                      <a:cubicBezTo>
                        <a:pt x="717550" y="-49126"/>
                        <a:pt x="868363" y="393786"/>
                        <a:pt x="990600" y="389024"/>
                      </a:cubicBezTo>
                      <a:cubicBezTo>
                        <a:pt x="1112837" y="384262"/>
                        <a:pt x="1128713" y="-65001"/>
                        <a:pt x="1285875" y="8024"/>
                      </a:cubicBezTo>
                      <a:cubicBezTo>
                        <a:pt x="1443038" y="81049"/>
                        <a:pt x="1688306" y="454111"/>
                        <a:pt x="1933575" y="82717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75" name="자유형 453">
                  <a:extLst>
                    <a:ext uri="{FF2B5EF4-FFF2-40B4-BE49-F238E27FC236}">
                      <a16:creationId xmlns:a16="http://schemas.microsoft.com/office/drawing/2014/main" id="{16239FFA-93F3-4AF2-916A-6AB4BBB6A9EE}"/>
                    </a:ext>
                  </a:extLst>
                </p:cNvPr>
                <p:cNvSpPr/>
                <p:nvPr/>
              </p:nvSpPr>
              <p:spPr>
                <a:xfrm rot="21540000">
                  <a:off x="7941600" y="2867056"/>
                  <a:ext cx="93600" cy="142875"/>
                </a:xfrm>
                <a:custGeom>
                  <a:avLst/>
                  <a:gdLst>
                    <a:gd name="connsiteX0" fmla="*/ 0 w 85725"/>
                    <a:gd name="connsiteY0" fmla="*/ 0 h 142875"/>
                    <a:gd name="connsiteX1" fmla="*/ 85725 w 85725"/>
                    <a:gd name="connsiteY1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 h="142875">
                      <a:moveTo>
                        <a:pt x="0" y="0"/>
                      </a:moveTo>
                      <a:lnTo>
                        <a:pt x="85725" y="14287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</p:grp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E52CD36-AF19-4C96-99D8-D47240D11E93}"/>
                  </a:ext>
                </a:extLst>
              </p:cNvPr>
              <p:cNvCxnSpPr/>
              <p:nvPr/>
            </p:nvCxnSpPr>
            <p:spPr>
              <a:xfrm>
                <a:off x="5797462" y="3009900"/>
                <a:ext cx="23911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4246567-7AF3-4DBB-8116-9716E7DAEF96}"/>
                </a:ext>
              </a:extLst>
            </p:cNvPr>
            <p:cNvSpPr/>
            <p:nvPr/>
          </p:nvSpPr>
          <p:spPr>
            <a:xfrm>
              <a:off x="6889290" y="2337229"/>
              <a:ext cx="275759" cy="6642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63"/>
            </a:p>
          </p:txBody>
        </p:sp>
      </p:grp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2E66DCBC-F0D1-4A2E-B373-ED99D6517463}"/>
              </a:ext>
            </a:extLst>
          </p:cNvPr>
          <p:cNvSpPr/>
          <p:nvPr/>
        </p:nvSpPr>
        <p:spPr>
          <a:xfrm rot="16200000">
            <a:off x="3422820" y="4542231"/>
            <a:ext cx="340954" cy="490557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58F37F-5A35-426F-9649-510248A1ADE7}"/>
              </a:ext>
            </a:extLst>
          </p:cNvPr>
          <p:cNvSpPr/>
          <p:nvPr/>
        </p:nvSpPr>
        <p:spPr>
          <a:xfrm>
            <a:off x="6198953" y="5287228"/>
            <a:ext cx="146250" cy="1462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3BEB217-AC73-47D1-85A5-E34C6DFE6772}"/>
              </a:ext>
            </a:extLst>
          </p:cNvPr>
          <p:cNvSpPr/>
          <p:nvPr/>
        </p:nvSpPr>
        <p:spPr>
          <a:xfrm>
            <a:off x="6201087" y="5524456"/>
            <a:ext cx="146250" cy="14625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83F3E5-C0C5-4FD6-87C8-AA2C40EE0BC2}"/>
              </a:ext>
            </a:extLst>
          </p:cNvPr>
          <p:cNvSpPr txBox="1"/>
          <p:nvPr/>
        </p:nvSpPr>
        <p:spPr>
          <a:xfrm>
            <a:off x="6438991" y="5472546"/>
            <a:ext cx="633507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2</a:t>
            </a:r>
            <a:endParaRPr lang="ko-KR" altLang="en-US" sz="1138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2A8E42-52EF-4FC4-8011-C73B2C8DE66C}"/>
              </a:ext>
            </a:extLst>
          </p:cNvPr>
          <p:cNvSpPr txBox="1"/>
          <p:nvPr/>
        </p:nvSpPr>
        <p:spPr>
          <a:xfrm>
            <a:off x="6438990" y="5222477"/>
            <a:ext cx="61587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1</a:t>
            </a:r>
            <a:endParaRPr lang="ko-KR" altLang="en-US" sz="1138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6F734F1F-4AF7-4593-8A29-3EF9F8F25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8919"/>
              </p:ext>
            </p:extLst>
          </p:nvPr>
        </p:nvGraphicFramePr>
        <p:xfrm>
          <a:off x="4217894" y="3623446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066846A4-50C1-4028-8676-F33C2556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44551"/>
              </p:ext>
            </p:extLst>
          </p:nvPr>
        </p:nvGraphicFramePr>
        <p:xfrm>
          <a:off x="4218431" y="3625057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53B29BF-A4B2-4EE9-8F93-A1EF9321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4974"/>
              </p:ext>
            </p:extLst>
          </p:nvPr>
        </p:nvGraphicFramePr>
        <p:xfrm>
          <a:off x="4219617" y="3626786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B63F1A1D-404E-4E18-B7C0-189876777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27217"/>
              </p:ext>
            </p:extLst>
          </p:nvPr>
        </p:nvGraphicFramePr>
        <p:xfrm>
          <a:off x="4219284" y="3628793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6175E175-EFA2-4F77-99D7-6478329E8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35667"/>
              </p:ext>
            </p:extLst>
          </p:nvPr>
        </p:nvGraphicFramePr>
        <p:xfrm>
          <a:off x="4219284" y="3629076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69733BCB-744B-4FFB-8A6E-F7265B017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8174"/>
              </p:ext>
            </p:extLst>
          </p:nvPr>
        </p:nvGraphicFramePr>
        <p:xfrm>
          <a:off x="4216170" y="3628793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A99EC03-3D16-4FCA-B7EF-D2B4042D2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61267"/>
              </p:ext>
            </p:extLst>
          </p:nvPr>
        </p:nvGraphicFramePr>
        <p:xfrm>
          <a:off x="4217561" y="3629247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DA70CDF6-43DB-4AC9-9745-A5FB32906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93551"/>
              </p:ext>
            </p:extLst>
          </p:nvPr>
        </p:nvGraphicFramePr>
        <p:xfrm>
          <a:off x="4219011" y="3629047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A6B88884-D5B7-45D2-B793-05500FA8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117"/>
              </p:ext>
            </p:extLst>
          </p:nvPr>
        </p:nvGraphicFramePr>
        <p:xfrm>
          <a:off x="4216170" y="3628793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CB941AF-7E9D-4DA7-88BA-B026A4323BE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7146790" y="2477988"/>
            <a:ext cx="15035" cy="321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467101-DF80-44A0-BA38-1FAEC86B47B6}"/>
              </a:ext>
            </a:extLst>
          </p:cNvPr>
          <p:cNvSpPr txBox="1"/>
          <p:nvPr/>
        </p:nvSpPr>
        <p:spPr>
          <a:xfrm>
            <a:off x="6917784" y="2816251"/>
            <a:ext cx="51167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conflict</a:t>
            </a:r>
            <a:endParaRPr lang="ko-KR" altLang="en-US" sz="813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FBDD5C1-C9AA-4E78-9579-D4952EDA764F}"/>
              </a:ext>
            </a:extLst>
          </p:cNvPr>
          <p:cNvSpPr/>
          <p:nvPr/>
        </p:nvSpPr>
        <p:spPr>
          <a:xfrm>
            <a:off x="6200759" y="5771600"/>
            <a:ext cx="146250" cy="146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13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A51012-7EEC-4DA1-8272-B82A4BFEF215}"/>
              </a:ext>
            </a:extLst>
          </p:cNvPr>
          <p:cNvSpPr txBox="1"/>
          <p:nvPr/>
        </p:nvSpPr>
        <p:spPr>
          <a:xfrm>
            <a:off x="6440796" y="5706849"/>
            <a:ext cx="671979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Conflict</a:t>
            </a:r>
            <a:endParaRPr lang="ko-KR" altLang="en-US" sz="1138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7BC4F62-3B54-48AE-8E2A-844DCD0EE8D3}"/>
              </a:ext>
            </a:extLst>
          </p:cNvPr>
          <p:cNvCxnSpPr>
            <a:cxnSpLocks/>
          </p:cNvCxnSpPr>
          <p:nvPr/>
        </p:nvCxnSpPr>
        <p:spPr>
          <a:xfrm flipH="1">
            <a:off x="6683562" y="2474173"/>
            <a:ext cx="1" cy="324954"/>
          </a:xfrm>
          <a:prstGeom prst="straightConnector1">
            <a:avLst/>
          </a:prstGeom>
          <a:ln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838D31B-ACDF-42CA-A841-AA1477842062}"/>
              </a:ext>
            </a:extLst>
          </p:cNvPr>
          <p:cNvSpPr txBox="1"/>
          <p:nvPr/>
        </p:nvSpPr>
        <p:spPr>
          <a:xfrm>
            <a:off x="6414478" y="2816251"/>
            <a:ext cx="556563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Group 1</a:t>
            </a:r>
            <a:endParaRPr lang="ko-KR" altLang="en-US" sz="813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10F766-1D76-4DF4-B93D-3B91AEA2950A}"/>
              </a:ext>
            </a:extLst>
          </p:cNvPr>
          <p:cNvSpPr txBox="1"/>
          <p:nvPr/>
        </p:nvSpPr>
        <p:spPr>
          <a:xfrm>
            <a:off x="7407742" y="2816251"/>
            <a:ext cx="556563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Group 2</a:t>
            </a:r>
            <a:endParaRPr lang="ko-KR" altLang="en-US" sz="813" dirty="0"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ACD0847-4FEC-4E09-9E11-773B0130117F}"/>
              </a:ext>
            </a:extLst>
          </p:cNvPr>
          <p:cNvCxnSpPr>
            <a:cxnSpLocks/>
          </p:cNvCxnSpPr>
          <p:nvPr/>
        </p:nvCxnSpPr>
        <p:spPr>
          <a:xfrm>
            <a:off x="7635648" y="2462203"/>
            <a:ext cx="6873" cy="336924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Split (Post Process)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C05B18-721C-4141-8600-FEF954B07B8B}"/>
              </a:ext>
            </a:extLst>
          </p:cNvPr>
          <p:cNvSpPr/>
          <p:nvPr/>
        </p:nvSpPr>
        <p:spPr>
          <a:xfrm>
            <a:off x="498260" y="1606762"/>
            <a:ext cx="2915222" cy="950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영역의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좌표 계산에 포함시킴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-  Delta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값은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수에 따라 분배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- 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 정확도 향상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9146C57-B395-4228-904D-D7EB1A0302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5546" y="2972646"/>
          <a:ext cx="1638180" cy="232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DC1EBF8-C162-41C0-97A1-69C0B8FC8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33457"/>
              </p:ext>
            </p:extLst>
          </p:nvPr>
        </p:nvGraphicFramePr>
        <p:xfrm>
          <a:off x="5345601" y="2972646"/>
          <a:ext cx="1638180" cy="246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30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273030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129341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129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38086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25868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C3871651-05EE-4783-BAA3-3DC9A676632F}"/>
              </a:ext>
            </a:extLst>
          </p:cNvPr>
          <p:cNvSpPr/>
          <p:nvPr/>
        </p:nvSpPr>
        <p:spPr>
          <a:xfrm rot="16200000">
            <a:off x="4564186" y="3891430"/>
            <a:ext cx="340954" cy="490557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A4D79D-C0BA-478D-BA15-13EBF3A0B687}"/>
              </a:ext>
            </a:extLst>
          </p:cNvPr>
          <p:cNvSpPr/>
          <p:nvPr/>
        </p:nvSpPr>
        <p:spPr>
          <a:xfrm>
            <a:off x="5610821" y="4197349"/>
            <a:ext cx="1106686" cy="97660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E3FD7A-ED7A-440E-9714-ED4F5E57094B}"/>
              </a:ext>
            </a:extLst>
          </p:cNvPr>
          <p:cNvSpPr/>
          <p:nvPr/>
        </p:nvSpPr>
        <p:spPr>
          <a:xfrm>
            <a:off x="5610821" y="3220742"/>
            <a:ext cx="1106686" cy="976608"/>
          </a:xfrm>
          <a:prstGeom prst="rect">
            <a:avLst/>
          </a:prstGeom>
          <a:noFill/>
          <a:ln w="63500">
            <a:solidFill>
              <a:srgbClr val="92D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370261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Previous Problem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16E0E1-F83F-4838-A068-4823A43342BF}"/>
              </a:ext>
            </a:extLst>
          </p:cNvPr>
          <p:cNvSpPr/>
          <p:nvPr/>
        </p:nvSpPr>
        <p:spPr>
          <a:xfrm>
            <a:off x="542905" y="1490352"/>
            <a:ext cx="4860626" cy="1516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영역을 단순히 주변 라벨의 개수만큼 나누어 가지기 때문에 정확도가 떨어짐</a:t>
            </a: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Solution</a:t>
            </a:r>
          </a:p>
          <a:p>
            <a:pPr lvl="1">
              <a:lnSpc>
                <a:spcPct val="150000"/>
              </a:lnSpc>
            </a:pP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영역마다 주변 라벨에 할당 되어야하는 비율이 다르기 때문에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각각의 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 </a:t>
            </a:r>
            <a:r>
              <a:rPr lang="ko-KR" altLang="en-US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영역에서 가중치를 계산해서 주변 라벨에 분배</a:t>
            </a:r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33C93-57AB-497B-A127-6F2388F5A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9069"/>
              </p:ext>
            </p:extLst>
          </p:nvPr>
        </p:nvGraphicFramePr>
        <p:xfrm>
          <a:off x="1056248" y="3608191"/>
          <a:ext cx="2870077" cy="2200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011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354171027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17054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7FEC00F-9EBD-4FE2-B9E7-F25C98622604}"/>
              </a:ext>
            </a:extLst>
          </p:cNvPr>
          <p:cNvSpPr/>
          <p:nvPr/>
        </p:nvSpPr>
        <p:spPr>
          <a:xfrm>
            <a:off x="4145448" y="4954177"/>
            <a:ext cx="172443" cy="15862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8C92AF-2069-40A0-AB8A-ABBD861DAFBD}"/>
              </a:ext>
            </a:extLst>
          </p:cNvPr>
          <p:cNvSpPr/>
          <p:nvPr/>
        </p:nvSpPr>
        <p:spPr>
          <a:xfrm>
            <a:off x="4145447" y="5302425"/>
            <a:ext cx="172443" cy="1586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55D9B9-4A83-47BE-9775-A482A6E2F845}"/>
              </a:ext>
            </a:extLst>
          </p:cNvPr>
          <p:cNvSpPr/>
          <p:nvPr/>
        </p:nvSpPr>
        <p:spPr>
          <a:xfrm>
            <a:off x="4145447" y="5650411"/>
            <a:ext cx="172443" cy="1586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6DA3B-7F82-4F78-A4D1-B6F28326744A}"/>
              </a:ext>
            </a:extLst>
          </p:cNvPr>
          <p:cNvSpPr txBox="1"/>
          <p:nvPr/>
        </p:nvSpPr>
        <p:spPr>
          <a:xfrm>
            <a:off x="4317890" y="4906529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1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E570D-D22D-4044-8842-051FB1197161}"/>
              </a:ext>
            </a:extLst>
          </p:cNvPr>
          <p:cNvSpPr txBox="1"/>
          <p:nvPr/>
        </p:nvSpPr>
        <p:spPr>
          <a:xfrm>
            <a:off x="4317890" y="5254647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2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0A91F-8386-4730-9BA6-0DE1D63FB6AB}"/>
              </a:ext>
            </a:extLst>
          </p:cNvPr>
          <p:cNvSpPr txBox="1"/>
          <p:nvPr/>
        </p:nvSpPr>
        <p:spPr>
          <a:xfrm>
            <a:off x="4317890" y="5602765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1515891-8A97-49F2-9D89-FC72F7F0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08838"/>
              </p:ext>
            </p:extLst>
          </p:nvPr>
        </p:nvGraphicFramePr>
        <p:xfrm>
          <a:off x="5979677" y="3608190"/>
          <a:ext cx="2870077" cy="2200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011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  <a:gridCol w="410011">
                  <a:extLst>
                    <a:ext uri="{9D8B030D-6E8A-4147-A177-3AD203B41FA5}">
                      <a16:colId xmlns:a16="http://schemas.microsoft.com/office/drawing/2014/main" val="2354171027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70540"/>
                  </a:ext>
                </a:extLst>
              </a:tr>
            </a:tbl>
          </a:graphicData>
        </a:graphic>
      </p:graphicFrame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232EC5E6-DB4B-4CA7-9460-68676631F287}"/>
              </a:ext>
            </a:extLst>
          </p:cNvPr>
          <p:cNvSpPr/>
          <p:nvPr/>
        </p:nvSpPr>
        <p:spPr>
          <a:xfrm flipV="1">
            <a:off x="2803885" y="4551740"/>
            <a:ext cx="167916" cy="45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A9958DC8-3603-40D0-BAF3-4B7F9864CD48}"/>
              </a:ext>
            </a:extLst>
          </p:cNvPr>
          <p:cNvSpPr/>
          <p:nvPr/>
        </p:nvSpPr>
        <p:spPr>
          <a:xfrm flipV="1">
            <a:off x="2803885" y="4802526"/>
            <a:ext cx="167916" cy="45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39F9170-8432-4183-B6ED-C6364B2B036F}"/>
              </a:ext>
            </a:extLst>
          </p:cNvPr>
          <p:cNvSpPr/>
          <p:nvPr/>
        </p:nvSpPr>
        <p:spPr>
          <a:xfrm>
            <a:off x="1823818" y="4638606"/>
            <a:ext cx="127359" cy="1348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3535F43-DAD2-4D5B-9792-7F84F3BEC661}"/>
              </a:ext>
            </a:extLst>
          </p:cNvPr>
          <p:cNvSpPr/>
          <p:nvPr/>
        </p:nvSpPr>
        <p:spPr>
          <a:xfrm>
            <a:off x="3505856" y="4638606"/>
            <a:ext cx="127359" cy="1348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DB4530-ABA4-4527-9728-F6784802D02A}"/>
              </a:ext>
            </a:extLst>
          </p:cNvPr>
          <p:cNvSpPr/>
          <p:nvPr/>
        </p:nvSpPr>
        <p:spPr>
          <a:xfrm>
            <a:off x="6616711" y="4644704"/>
            <a:ext cx="110289" cy="11657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EF58646-46B4-4CE7-80A4-A79CC824DA53}"/>
              </a:ext>
            </a:extLst>
          </p:cNvPr>
          <p:cNvSpPr/>
          <p:nvPr/>
        </p:nvSpPr>
        <p:spPr>
          <a:xfrm>
            <a:off x="7871288" y="4644704"/>
            <a:ext cx="110289" cy="11657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FD6B998-B7E7-4568-8230-374F4ACEC130}"/>
              </a:ext>
            </a:extLst>
          </p:cNvPr>
          <p:cNvSpPr/>
          <p:nvPr/>
        </p:nvSpPr>
        <p:spPr>
          <a:xfrm>
            <a:off x="6779586" y="4638608"/>
            <a:ext cx="110289" cy="116570"/>
          </a:xfrm>
          <a:prstGeom prst="ellipse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41D80CD-032D-44E3-8F67-9EEED54349CC}"/>
              </a:ext>
            </a:extLst>
          </p:cNvPr>
          <p:cNvSpPr/>
          <p:nvPr/>
        </p:nvSpPr>
        <p:spPr>
          <a:xfrm>
            <a:off x="8034764" y="4638607"/>
            <a:ext cx="110289" cy="116570"/>
          </a:xfrm>
          <a:prstGeom prst="ellipse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189B6A0E-D2D4-48A9-91CA-04B3543C5F76}"/>
              </a:ext>
            </a:extLst>
          </p:cNvPr>
          <p:cNvSpPr/>
          <p:nvPr/>
        </p:nvSpPr>
        <p:spPr>
          <a:xfrm>
            <a:off x="6703580" y="4574598"/>
            <a:ext cx="110290" cy="45719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44BC1AA4-44C1-4F75-9BC6-3B714CA9A026}"/>
              </a:ext>
            </a:extLst>
          </p:cNvPr>
          <p:cNvSpPr/>
          <p:nvPr/>
        </p:nvSpPr>
        <p:spPr>
          <a:xfrm>
            <a:off x="7945965" y="4574599"/>
            <a:ext cx="110290" cy="45719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8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116E0E1-F83F-4838-A068-4823A43342BF}"/>
                  </a:ext>
                </a:extLst>
              </p:cNvPr>
              <p:cNvSpPr/>
              <p:nvPr/>
            </p:nvSpPr>
            <p:spPr>
              <a:xfrm>
                <a:off x="542905" y="1284752"/>
                <a:ext cx="5665333" cy="2273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가중치를 계산하는 방법</a:t>
                </a:r>
                <a:endParaRPr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1. Conflict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주변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8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노드 탐색</a:t>
                </a:r>
                <a:endParaRPr lang="en-US" altLang="ko-KR" sz="975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2.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주변 노드가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Conflict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영역이 아니고 라벨 번호가 있으면 라벨 별로 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Delta Sum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계산</a:t>
                </a:r>
                <a:endParaRPr lang="en-US" altLang="ko-KR" sz="975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3. Delta Sum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을 이용하여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Conflict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영역의 </a:t>
                </a: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Delta </a:t>
                </a:r>
                <a:r>
                  <a:rPr lang="ko-KR" altLang="en-US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값 분배</a:t>
                </a:r>
                <a:endParaRPr lang="en-US" altLang="ko-KR" sz="975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975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75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	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ex) Label 1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Delta Sum =  72		Label 1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 분배되는 값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 36 x</a:t>
                </a:r>
                <a:r>
                  <a:rPr lang="en-US" altLang="ko-KR" sz="1050" dirty="0">
                    <a:ea typeface="LG스마트체2.0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72</m:t>
                        </m:r>
                      </m:num>
                      <m:den>
                        <m: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219+72</m:t>
                        </m:r>
                      </m:den>
                    </m:f>
                  </m:oMath>
                </a14:m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 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		      Label 2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Delta Sum = 219		Label 2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 분배되는 값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 36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219</m:t>
                        </m:r>
                      </m:num>
                      <m:den>
                        <m:r>
                          <a:rPr lang="en-US" altLang="ko-KR" sz="1050" i="1"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219+72</m:t>
                        </m:r>
                      </m:den>
                    </m:f>
                  </m:oMath>
                </a14:m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27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105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116E0E1-F83F-4838-A068-4823A4334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05" y="1284752"/>
                <a:ext cx="5665333" cy="2273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33C93-57AB-497B-A127-6F2388F5A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21281"/>
              </p:ext>
            </p:extLst>
          </p:nvPr>
        </p:nvGraphicFramePr>
        <p:xfrm>
          <a:off x="1168521" y="3546090"/>
          <a:ext cx="2405916" cy="2200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09181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7FEC00F-9EBD-4FE2-B9E7-F25C98622604}"/>
              </a:ext>
            </a:extLst>
          </p:cNvPr>
          <p:cNvSpPr/>
          <p:nvPr/>
        </p:nvSpPr>
        <p:spPr>
          <a:xfrm>
            <a:off x="3737084" y="4805265"/>
            <a:ext cx="172443" cy="15862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8C92AF-2069-40A0-AB8A-ABBD861DAFBD}"/>
              </a:ext>
            </a:extLst>
          </p:cNvPr>
          <p:cNvSpPr/>
          <p:nvPr/>
        </p:nvSpPr>
        <p:spPr>
          <a:xfrm>
            <a:off x="3737083" y="5153513"/>
            <a:ext cx="172443" cy="15862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55D9B9-4A83-47BE-9775-A482A6E2F845}"/>
              </a:ext>
            </a:extLst>
          </p:cNvPr>
          <p:cNvSpPr/>
          <p:nvPr/>
        </p:nvSpPr>
        <p:spPr>
          <a:xfrm>
            <a:off x="3737083" y="5501499"/>
            <a:ext cx="172443" cy="1586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6DA3B-7F82-4F78-A4D1-B6F28326744A}"/>
              </a:ext>
            </a:extLst>
          </p:cNvPr>
          <p:cNvSpPr txBox="1"/>
          <p:nvPr/>
        </p:nvSpPr>
        <p:spPr>
          <a:xfrm>
            <a:off x="3909526" y="4757617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1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CE570D-D22D-4044-8842-051FB1197161}"/>
              </a:ext>
            </a:extLst>
          </p:cNvPr>
          <p:cNvSpPr txBox="1"/>
          <p:nvPr/>
        </p:nvSpPr>
        <p:spPr>
          <a:xfrm>
            <a:off x="3909526" y="5105735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2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0A91F-8386-4730-9BA6-0DE1D63FB6AB}"/>
              </a:ext>
            </a:extLst>
          </p:cNvPr>
          <p:cNvSpPr txBox="1"/>
          <p:nvPr/>
        </p:nvSpPr>
        <p:spPr>
          <a:xfrm>
            <a:off x="3909526" y="545385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</a:t>
            </a:r>
            <a:endParaRPr lang="ko-KR" altLang="en-US" sz="105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DD6C3A-65C7-4ED1-9C67-4C12A180E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48037"/>
              </p:ext>
            </p:extLst>
          </p:nvPr>
        </p:nvGraphicFramePr>
        <p:xfrm>
          <a:off x="5785513" y="4277919"/>
          <a:ext cx="1603944" cy="146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710D04B-EAE2-40BA-AEBF-E71580B49804}"/>
              </a:ext>
            </a:extLst>
          </p:cNvPr>
          <p:cNvSpPr/>
          <p:nvPr/>
        </p:nvSpPr>
        <p:spPr>
          <a:xfrm>
            <a:off x="4852183" y="4463948"/>
            <a:ext cx="327206" cy="3651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36865-03B5-4FE9-9875-38FB19FE64B9}"/>
              </a:ext>
            </a:extLst>
          </p:cNvPr>
          <p:cNvSpPr/>
          <p:nvPr/>
        </p:nvSpPr>
        <p:spPr>
          <a:xfrm>
            <a:off x="1566855" y="3921650"/>
            <a:ext cx="1197635" cy="10898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B1F6FF1-C45C-4BB9-B939-4A224E49A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114"/>
              </p:ext>
            </p:extLst>
          </p:nvPr>
        </p:nvGraphicFramePr>
        <p:xfrm>
          <a:off x="7676799" y="3177498"/>
          <a:ext cx="1603944" cy="183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09181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16E0E1-F83F-4838-A068-4823A43342BF}"/>
              </a:ext>
            </a:extLst>
          </p:cNvPr>
          <p:cNvSpPr/>
          <p:nvPr/>
        </p:nvSpPr>
        <p:spPr>
          <a:xfrm>
            <a:off x="649072" y="1322373"/>
            <a:ext cx="2239011" cy="415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Separation</a:t>
            </a:r>
            <a:r>
              <a:rPr lang="ko-KR" altLang="en-US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정확도 확인</a:t>
            </a:r>
            <a:endParaRPr lang="en-US" altLang="ko-KR" sz="16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4655929-475F-4426-8653-CEF6584E8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62059"/>
              </p:ext>
            </p:extLst>
          </p:nvPr>
        </p:nvGraphicFramePr>
        <p:xfrm>
          <a:off x="651341" y="2002322"/>
          <a:ext cx="2405916" cy="256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01022094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99483024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4594730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09752824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66887331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965661013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09181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771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84967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5628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088793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65950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9226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B5B186-2031-4D65-AAFD-3C7B96495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03091"/>
              </p:ext>
            </p:extLst>
          </p:nvPr>
        </p:nvGraphicFramePr>
        <p:xfrm>
          <a:off x="6499803" y="2006407"/>
          <a:ext cx="2004930" cy="146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601422838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879320813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162140597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0149661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242479594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94791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0143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157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2179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2C1B1B-CFB1-492D-A7B8-D491BD54F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7965"/>
              </p:ext>
            </p:extLst>
          </p:nvPr>
        </p:nvGraphicFramePr>
        <p:xfrm>
          <a:off x="3729398" y="2002322"/>
          <a:ext cx="2004930" cy="183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655082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707187903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5196090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49702710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257160877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728720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189855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19696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421462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986845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3F2266-5A4F-4BFE-8639-4E66EB5C0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85474"/>
              </p:ext>
            </p:extLst>
          </p:nvPr>
        </p:nvGraphicFramePr>
        <p:xfrm>
          <a:off x="6499803" y="4604608"/>
          <a:ext cx="2004930" cy="146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401258384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187842593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728525434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46518655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496099104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376186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15319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66776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6279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977AA7E-C917-43D6-8CAD-766E76541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9788"/>
              </p:ext>
            </p:extLst>
          </p:nvPr>
        </p:nvGraphicFramePr>
        <p:xfrm>
          <a:off x="3729398" y="4600523"/>
          <a:ext cx="2004930" cy="183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385225127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558610102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038027653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2584983206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133194366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73981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61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151014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109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108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920673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67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597658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59613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045FFC-4CF2-448F-AC79-E1E839E56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26125"/>
              </p:ext>
            </p:extLst>
          </p:nvPr>
        </p:nvGraphicFramePr>
        <p:xfrm>
          <a:off x="892948" y="5267116"/>
          <a:ext cx="1603944" cy="733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986">
                  <a:extLst>
                    <a:ext uri="{9D8B030D-6E8A-4147-A177-3AD203B41FA5}">
                      <a16:colId xmlns:a16="http://schemas.microsoft.com/office/drawing/2014/main" val="228401209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62874755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381782995"/>
                    </a:ext>
                  </a:extLst>
                </a:gridCol>
                <a:gridCol w="400986">
                  <a:extLst>
                    <a:ext uri="{9D8B030D-6E8A-4147-A177-3AD203B41FA5}">
                      <a16:colId xmlns:a16="http://schemas.microsoft.com/office/drawing/2014/main" val="3454056574"/>
                    </a:ext>
                  </a:extLst>
                </a:gridCol>
              </a:tblGrid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44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48329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45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5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8016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6856E3-AEBA-4B35-A5CD-A4888F1F3516}"/>
              </a:ext>
            </a:extLst>
          </p:cNvPr>
          <p:cNvSpPr txBox="1"/>
          <p:nvPr/>
        </p:nvSpPr>
        <p:spPr>
          <a:xfrm>
            <a:off x="1428029" y="463130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finger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35EAE-91BF-4D36-9798-B6D43FAD1746}"/>
              </a:ext>
            </a:extLst>
          </p:cNvPr>
          <p:cNvSpPr txBox="1"/>
          <p:nvPr/>
        </p:nvSpPr>
        <p:spPr>
          <a:xfrm>
            <a:off x="7045073" y="6136592"/>
            <a:ext cx="1098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 right 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FE40F-F614-4FA3-965A-8E0B49A5E17F}"/>
              </a:ext>
            </a:extLst>
          </p:cNvPr>
          <p:cNvSpPr txBox="1"/>
          <p:nvPr/>
        </p:nvSpPr>
        <p:spPr>
          <a:xfrm>
            <a:off x="4302173" y="6493335"/>
            <a:ext cx="95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 left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8EB1B-147A-4BEE-8CC5-8B25F7A40E09}"/>
              </a:ext>
            </a:extLst>
          </p:cNvPr>
          <p:cNvSpPr txBox="1"/>
          <p:nvPr/>
        </p:nvSpPr>
        <p:spPr>
          <a:xfrm>
            <a:off x="6850337" y="3509540"/>
            <a:ext cx="139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right separation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70E14-A87D-4B3F-AA41-57F8420F0D59}"/>
              </a:ext>
            </a:extLst>
          </p:cNvPr>
          <p:cNvSpPr txBox="1"/>
          <p:nvPr/>
        </p:nvSpPr>
        <p:spPr>
          <a:xfrm>
            <a:off x="4107437" y="3866283"/>
            <a:ext cx="1307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left separation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1FD862-B67A-4EBB-A762-0A67D81D45AB}"/>
              </a:ext>
            </a:extLst>
          </p:cNvPr>
          <p:cNvSpPr txBox="1"/>
          <p:nvPr/>
        </p:nvSpPr>
        <p:spPr>
          <a:xfrm>
            <a:off x="1110935" y="6033631"/>
            <a:ext cx="1456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Previous conflict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E60AAF71-482E-413B-B385-130F9B3F8E22}"/>
              </a:ext>
            </a:extLst>
          </p:cNvPr>
          <p:cNvSpPr/>
          <p:nvPr/>
        </p:nvSpPr>
        <p:spPr>
          <a:xfrm>
            <a:off x="2830092" y="1637294"/>
            <a:ext cx="3132645" cy="273117"/>
          </a:xfrm>
          <a:prstGeom prst="bentArrow">
            <a:avLst>
              <a:gd name="adj1" fmla="val 25000"/>
              <a:gd name="adj2" fmla="val 29641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281804A-E8D0-4F17-B5D0-AFA6F2E9C140}"/>
              </a:ext>
            </a:extLst>
          </p:cNvPr>
          <p:cNvSpPr/>
          <p:nvPr/>
        </p:nvSpPr>
        <p:spPr>
          <a:xfrm>
            <a:off x="3146177" y="2326907"/>
            <a:ext cx="361416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0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380A0-BAA7-4D71-A2D4-2B6481E196CE}"/>
              </a:ext>
            </a:extLst>
          </p:cNvPr>
          <p:cNvSpPr txBox="1"/>
          <p:nvPr/>
        </p:nvSpPr>
        <p:spPr>
          <a:xfrm>
            <a:off x="5771462" y="5474797"/>
            <a:ext cx="1456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Previous conflict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F3D9DE-F80E-44F2-8893-0E34FE4A504F}"/>
              </a:ext>
            </a:extLst>
          </p:cNvPr>
          <p:cNvSpPr txBox="1"/>
          <p:nvPr/>
        </p:nvSpPr>
        <p:spPr>
          <a:xfrm>
            <a:off x="2883953" y="549348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New conflict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12E46-4C93-4E69-BE18-F17F1960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065" y="1798178"/>
            <a:ext cx="2591025" cy="32616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3406C1-C3A6-428C-83E9-378841A34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670" y="1798178"/>
            <a:ext cx="2606266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B52FA-2B34-4E97-9D2D-6A0A7B078205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53C6E-7EE0-4F7F-9E58-D3984350C8DB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674627-E156-44A2-818A-B504B991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F7866-C260-4A59-8AF9-74BA5944831B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DF8BD0-2F00-4254-897B-6A47E9822F39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E6D67EED-F9F9-41FB-A631-39E066E2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0C8565-E0AB-45E0-9828-C32FE564F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63000"/>
              </p:ext>
            </p:extLst>
          </p:nvPr>
        </p:nvGraphicFramePr>
        <p:xfrm>
          <a:off x="1052689" y="1811020"/>
          <a:ext cx="6604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87054481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78821548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6852724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200970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7827661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New conflict</a:t>
                      </a:r>
                      <a:endParaRPr lang="ko-KR" altLang="en-US" sz="180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lvl="0" algn="ctr" latinLnBrk="1"/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Previous conflict</a:t>
                      </a:r>
                      <a:endParaRPr lang="ko-KR" altLang="en-US" sz="1800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lvl="0" algn="ctr" latinLnBrk="1"/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02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Linearity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 Linearity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Linearity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 Linearity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03203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Vertical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0.7793/0.4675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0.5987/0.2082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0.8201/0.4643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0.6731/0.2284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8986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Horizontal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0.3682/0.1874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0.3003/0.0737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0.3497/0.1816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0.2963/0.0726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612261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diagonal</a:t>
                      </a:r>
                      <a:endParaRPr lang="ko-KR" altLang="en-US" b="1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0.6658/0.16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0.7696/0.1939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0.6949/0.1582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0.6986/0.1586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491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E7FFEA-EFDD-409C-B8EB-978A866990A2}"/>
              </a:ext>
            </a:extLst>
          </p:cNvPr>
          <p:cNvSpPr txBox="1"/>
          <p:nvPr/>
        </p:nvSpPr>
        <p:spPr>
          <a:xfrm>
            <a:off x="1451272" y="5393890"/>
            <a:ext cx="795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Result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: -5~5%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차이는 측정했을 때의 오차로 보이므로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new Conflict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적용했을 때에 큰 개선효과는 나타나지 않음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DB43D-D8B2-43D0-8FF2-34E2BED7C299}"/>
              </a:ext>
            </a:extLst>
          </p:cNvPr>
          <p:cNvSpPr txBox="1"/>
          <p:nvPr/>
        </p:nvSpPr>
        <p:spPr>
          <a:xfrm>
            <a:off x="7866761" y="3034047"/>
            <a:ext cx="1456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Linearity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약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7%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D82D60-8480-4DF9-BDB1-D94BB2676FDE}"/>
              </a:ext>
            </a:extLst>
          </p:cNvPr>
          <p:cNvSpPr txBox="1"/>
          <p:nvPr/>
        </p:nvSpPr>
        <p:spPr>
          <a:xfrm>
            <a:off x="7866761" y="3811332"/>
            <a:ext cx="1457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Linearity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약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5%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감소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AE9726-7F32-4AFA-B978-4B3C1E54F228}"/>
              </a:ext>
            </a:extLst>
          </p:cNvPr>
          <p:cNvSpPr txBox="1"/>
          <p:nvPr/>
        </p:nvSpPr>
        <p:spPr>
          <a:xfrm>
            <a:off x="7866761" y="4597242"/>
            <a:ext cx="1457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Linearity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약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5%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382859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71511</TotalTime>
  <Words>1471</Words>
  <Application>Microsoft Office PowerPoint</Application>
  <PresentationFormat>A4 용지(210x297mm)</PresentationFormat>
  <Paragraphs>982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Arial Unicode MS</vt:lpstr>
      <vt:lpstr>LG Smart UI Regular</vt:lpstr>
      <vt:lpstr>LG스마트체 SemiBold</vt:lpstr>
      <vt:lpstr>LG스마트체2.0 Light</vt:lpstr>
      <vt:lpstr>LG스마트체2.0 Regular</vt:lpstr>
      <vt:lpstr>돋움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Filter</dc:title>
  <dc:creator>이헌</dc:creator>
  <cp:lastModifiedBy>이헌</cp:lastModifiedBy>
  <cp:revision>435</cp:revision>
  <cp:lastPrinted>2023-03-29T10:12:41Z</cp:lastPrinted>
  <dcterms:created xsi:type="dcterms:W3CDTF">2022-11-01T02:40:20Z</dcterms:created>
  <dcterms:modified xsi:type="dcterms:W3CDTF">2023-05-11T07:39:58Z</dcterms:modified>
</cp:coreProperties>
</file>