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37"/>
  </p:notesMasterIdLst>
  <p:handoutMasterIdLst>
    <p:handoutMasterId r:id="rId38"/>
  </p:handoutMasterIdLst>
  <p:sldIdLst>
    <p:sldId id="305" r:id="rId2"/>
    <p:sldId id="380" r:id="rId3"/>
    <p:sldId id="412" r:id="rId4"/>
    <p:sldId id="409" r:id="rId5"/>
    <p:sldId id="413" r:id="rId6"/>
    <p:sldId id="398" r:id="rId7"/>
    <p:sldId id="414" r:id="rId8"/>
    <p:sldId id="421" r:id="rId9"/>
    <p:sldId id="420" r:id="rId10"/>
    <p:sldId id="422" r:id="rId11"/>
    <p:sldId id="423" r:id="rId12"/>
    <p:sldId id="424" r:id="rId13"/>
    <p:sldId id="425" r:id="rId14"/>
    <p:sldId id="427" r:id="rId15"/>
    <p:sldId id="428" r:id="rId16"/>
    <p:sldId id="429" r:id="rId17"/>
    <p:sldId id="426" r:id="rId18"/>
    <p:sldId id="430" r:id="rId19"/>
    <p:sldId id="415" r:id="rId20"/>
    <p:sldId id="416" r:id="rId21"/>
    <p:sldId id="417" r:id="rId22"/>
    <p:sldId id="418" r:id="rId23"/>
    <p:sldId id="419" r:id="rId24"/>
    <p:sldId id="396" r:id="rId25"/>
    <p:sldId id="410" r:id="rId26"/>
    <p:sldId id="411" r:id="rId27"/>
    <p:sldId id="399" r:id="rId28"/>
    <p:sldId id="400" r:id="rId29"/>
    <p:sldId id="406" r:id="rId30"/>
    <p:sldId id="402" r:id="rId31"/>
    <p:sldId id="403" r:id="rId32"/>
    <p:sldId id="404" r:id="rId33"/>
    <p:sldId id="405" r:id="rId34"/>
    <p:sldId id="401" r:id="rId35"/>
    <p:sldId id="408" r:id="rId36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1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pos="535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FF9933"/>
    <a:srgbClr val="334D03"/>
    <a:srgbClr val="003217"/>
    <a:srgbClr val="00682F"/>
    <a:srgbClr val="66FF33"/>
    <a:srgbClr val="0066FF"/>
    <a:srgbClr val="FFFFFF"/>
    <a:srgbClr val="CC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5" autoAdjust="0"/>
    <p:restoredTop sz="95141" autoAdjust="0"/>
  </p:normalViewPr>
  <p:slideViewPr>
    <p:cSldViewPr>
      <p:cViewPr>
        <p:scale>
          <a:sx n="82" d="100"/>
          <a:sy n="82" d="100"/>
        </p:scale>
        <p:origin x="840" y="-96"/>
      </p:cViewPr>
      <p:guideLst>
        <p:guide pos="2712"/>
        <p:guide orient="horz" pos="2432"/>
        <p:guide pos="535"/>
        <p:guide orient="horz" pos="1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9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7FFEFBA-3180-43C6-8CB3-54417A62EA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890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5AC8571-D1F6-4842-9689-CA382841F476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667ED7-C562-4ED6-828F-B02849F97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1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4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94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888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050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573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7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437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466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073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672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75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12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72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857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82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84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631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94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294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943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597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6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773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716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656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536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783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045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64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19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96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1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53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26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05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657600" y="125413"/>
            <a:ext cx="2420856" cy="33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LX</a:t>
            </a:r>
            <a:r>
              <a:rPr lang="en-US" altLang="ko-KR" sz="1600" baseline="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baseline="0" dirty="0" err="1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Semicon</a:t>
            </a:r>
            <a:r>
              <a:rPr lang="en-US" altLang="ko-KR" sz="1600" baseline="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Confidential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91" y="6237312"/>
            <a:ext cx="3218674" cy="5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5672138" y="6496050"/>
            <a:ext cx="3960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World’s No.1 </a:t>
            </a:r>
            <a:r>
              <a:rPr lang="en-US" altLang="ko-KR" sz="1000" b="1" i="1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SoC</a:t>
            </a:r>
            <a:r>
              <a:rPr lang="en-US" altLang="ko-KR" sz="10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Provider for FPD (Flat Panel Display)</a:t>
            </a:r>
            <a:endParaRPr lang="ko-KR" altLang="en-US" sz="1000" b="1" i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" name="제목 6"/>
          <p:cNvSpPr txBox="1">
            <a:spLocks/>
          </p:cNvSpPr>
          <p:nvPr userDrawn="1"/>
        </p:nvSpPr>
        <p:spPr bwMode="auto">
          <a:xfrm>
            <a:off x="495300" y="274638"/>
            <a:ext cx="8915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defRPr/>
            </a:pPr>
            <a:endParaRPr lang="ko-KR" altLang="en-US" sz="2000">
              <a:solidFill>
                <a:schemeClr val="tx2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95300" y="1000110"/>
            <a:ext cx="8915400" cy="51260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096" y="260648"/>
            <a:ext cx="8915400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502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2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4775200" y="6557963"/>
            <a:ext cx="284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6" tIns="35996" rIns="35996" bIns="3599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fld id="{B2E1665A-765C-4226-9B7E-00061F53F9AB}" type="slidenum">
              <a:rPr kumimoji="0" lang="ko-KR" altLang="en-US" sz="1200" smtClean="0">
                <a:solidFill>
                  <a:srgbClr val="000000"/>
                </a:solidFill>
              </a:rPr>
              <a:pPr eaLnBrk="1" latinLnBrk="0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575" y="333375"/>
            <a:ext cx="71438" cy="431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98475" y="765175"/>
            <a:ext cx="54006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60350"/>
            <a:ext cx="8915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68326" y="91073"/>
            <a:ext cx="2420856" cy="33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LX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Semicon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Confidential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78036"/>
            <a:ext cx="2222153" cy="359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  <a:cs typeface="Arial" panose="020B060402020202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돋움" pitchFamily="50" charset="-127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66775" y="908050"/>
            <a:ext cx="8064500" cy="8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WHLK Certification Test Guide</a:t>
            </a:r>
          </a:p>
        </p:txBody>
      </p:sp>
      <p:sp>
        <p:nvSpPr>
          <p:cNvPr id="6" name="Rectangle 17" descr="파피루스"/>
          <p:cNvSpPr>
            <a:spLocks noChangeArrowheads="1"/>
          </p:cNvSpPr>
          <p:nvPr/>
        </p:nvSpPr>
        <p:spPr bwMode="auto">
          <a:xfrm>
            <a:off x="2162721" y="5301208"/>
            <a:ext cx="5472608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2023. 06. 15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Touch SW</a:t>
            </a:r>
            <a:r>
              <a:rPr lang="ko-KR" altLang="en-US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이헌 연구원</a:t>
            </a:r>
            <a:endParaRPr lang="en-US" altLang="ko-KR" sz="16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4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000" y="1254886"/>
            <a:ext cx="9036000" cy="5212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Hyperlink Test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들어오는지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3CCC1-4D9D-4C0F-9FC7-27F31DA2AE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96801" y="1052547"/>
            <a:ext cx="2160241" cy="34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3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523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Mobar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Test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들어오는지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6BBFAC-363A-4838-89C7-4C6932B722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3391" r="11048" b="2601"/>
          <a:stretch/>
        </p:blipFill>
        <p:spPr>
          <a:xfrm rot="16200000">
            <a:off x="1496629" y="1052128"/>
            <a:ext cx="2160588" cy="345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4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523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Semantic Zoom(2 fingers, 5 fingers)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들어오는지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E7C9D4-58E6-4D0C-9C53-0399EE1764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r="10101"/>
          <a:stretch/>
        </p:blipFill>
        <p:spPr>
          <a:xfrm rot="16200000">
            <a:off x="1497012" y="1052511"/>
            <a:ext cx="2160588" cy="34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523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Backstack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들어오는지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38C25B-A88A-493D-9870-744ABA85F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96825" y="1051957"/>
            <a:ext cx="2160222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8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5212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Quick Toss Test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들어오는지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2353EF-11B2-43DC-A085-A83C4857D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97474" y="1052050"/>
            <a:ext cx="2159665" cy="34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523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Tile Test(Select, Rearrange)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들어오는지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1C3FB9-43CA-4B8B-A428-544F34E452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6" t="6198" r="12984" b="1379"/>
          <a:stretch/>
        </p:blipFill>
        <p:spPr>
          <a:xfrm rot="16200000">
            <a:off x="1497015" y="1052512"/>
            <a:ext cx="2160588" cy="34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2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523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Press &amp; Hold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들어오는지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B62B50-47DB-4B79-9E31-5A0366D2DE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3538" r="12667" b="5267"/>
          <a:stretch/>
        </p:blipFill>
        <p:spPr>
          <a:xfrm rot="16200000">
            <a:off x="1500563" y="1056062"/>
            <a:ext cx="2153489" cy="34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523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Edgy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들어오는지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4A2E96-ECD4-4523-A4EB-6418A32BE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1" t="2500" r="10750" b="3266"/>
          <a:stretch/>
        </p:blipFill>
        <p:spPr>
          <a:xfrm rot="16200000">
            <a:off x="1491972" y="1057553"/>
            <a:ext cx="2160588" cy="34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94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523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Keyboard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들어오는지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F05D46-4288-473F-9038-83ED3050E7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2750" r="9051" b="2750"/>
          <a:stretch/>
        </p:blipFill>
        <p:spPr>
          <a:xfrm rot="16200000">
            <a:off x="1490378" y="1059147"/>
            <a:ext cx="2160587" cy="34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Noise Suppression 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421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Maximum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Stationary)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Five, Maximum Moving)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Reporting Rate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≤ Display Refresh Rate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 Report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 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frame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이라도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Refresh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보다 작으면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35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Contents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1092930"/>
            <a:ext cx="9036000" cy="447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Windows Touch Resolution Test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Windows Touch Test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Windows Touch Reporting Rate Test – One, Five, Maximum Contacts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charset="0"/>
              </a:rPr>
              <a:t>Windows Touch UX Test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charset="0"/>
              </a:rPr>
              <a:t>Windows Touch Response Latency (Panning) Test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charset="0"/>
              </a:rPr>
              <a:t>Windows Touch Response Latency (Down) Test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charset="0"/>
              </a:rPr>
              <a:t>Windows Touch Noise Suppression Test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charset="0"/>
              </a:rPr>
              <a:t>Windows Touch Five Point Minimum Test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charset="0"/>
              </a:rPr>
              <a:t>Windows Touch Physical Input Position Test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charset="0"/>
              </a:rPr>
              <a:t>Windows Touch Digitizer Jitter Test – One, Five Contacts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charset="0"/>
              </a:rPr>
              <a:t>Windows Touch Buffering Test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charset="0"/>
              </a:rPr>
              <a:t>Windows Touch Input Separation Test</a:t>
            </a:r>
          </a:p>
        </p:txBody>
      </p:sp>
    </p:spTree>
    <p:extLst>
      <p:ext uri="{BB962C8B-B14F-4D97-AF65-F5344CB8AC3E}">
        <p14:creationId xmlns:p14="http://schemas.microsoft.com/office/powerpoint/2010/main" val="3443822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Five Point Minimum 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421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Maximum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Stationary)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Five, Maximum Moving)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Reporting Rate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≤ Display Refresh Rate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 Report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 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frame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이라도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Refresh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보다 작으면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08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Physical Input Position 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421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Maximum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Stationary)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Five, Maximum Moving)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Reporting Rate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≤ Display Refresh Rate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 Report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 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frame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이라도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Refresh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보다 작으면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96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Digitizer Jitter Test – One, Five Contacts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421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Maximum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Stationary)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Five, Maximum Moving)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Reporting Rate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≤ Display Refresh Rate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 Report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 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frame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이라도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Refresh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보다 작으면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36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Buffering 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421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Maximum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Stationary)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Five, Maximum Moving)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Reporting Rate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≤ Display Refresh Rate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 Report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 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frame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이라도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Refresh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보다 작으면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021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Separation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75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Input Separation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장치가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Zoom in/out, multi-finger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탭 및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swipe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동작이 가능한지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Multi-finger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되었을 경우    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   Merge threshold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를 조정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인식된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   Palm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으로 인식하는 최소 라벨 수 조정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Algorithm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684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Input Separation 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73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Center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accuracy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accuracy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장치가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Zoom in/out, multi-finger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탭 및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swipe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동작이 가능한지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Multi-finger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되었을 경우    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   Merge threshold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를 조정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인식된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   Palm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으로 인식하는 최소 라벨 수 조정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Algorithm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58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Input Separation 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75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Input Separation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장치가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Zoom in/out, multi-finger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탭 및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swipe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동작이 가능한지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Multi-finger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되었을 경우    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   Merge threshold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를 조정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인식된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   Palm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으로 인식하는 최소 라벨 수 조정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Algorithm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57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Separation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5B8FBF-BBF1-4CEE-9D5D-8F8DA1B9A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22006"/>
              </p:ext>
            </p:extLst>
          </p:nvPr>
        </p:nvGraphicFramePr>
        <p:xfrm>
          <a:off x="501650" y="1124744"/>
          <a:ext cx="839427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61">
                  <a:extLst>
                    <a:ext uri="{9D8B030D-6E8A-4147-A177-3AD203B41FA5}">
                      <a16:colId xmlns:a16="http://schemas.microsoft.com/office/drawing/2014/main" val="3454606813"/>
                    </a:ext>
                  </a:extLst>
                </a:gridCol>
                <a:gridCol w="1116091">
                  <a:extLst>
                    <a:ext uri="{9D8B030D-6E8A-4147-A177-3AD203B41FA5}">
                      <a16:colId xmlns:a16="http://schemas.microsoft.com/office/drawing/2014/main" val="2428411152"/>
                    </a:ext>
                  </a:extLst>
                </a:gridCol>
                <a:gridCol w="3693838">
                  <a:extLst>
                    <a:ext uri="{9D8B030D-6E8A-4147-A177-3AD203B41FA5}">
                      <a16:colId xmlns:a16="http://schemas.microsoft.com/office/drawing/2014/main" val="2535436204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1498368401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40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usSmallNodeCnt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small,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medium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83649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ucMergeSmallThdPer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Uint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Small Label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Merge threshold</a:t>
                      </a: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값을 키울수록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split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 잘 됨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(0~100)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4370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ucMergeMediumThdPer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Uint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big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Merge threshold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값을 키울수록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split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 잘 됨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(0~100)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10541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384660-B750-4FEE-901F-BDA69001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57125"/>
              </p:ext>
            </p:extLst>
          </p:nvPr>
        </p:nvGraphicFramePr>
        <p:xfrm>
          <a:off x="501650" y="4077072"/>
          <a:ext cx="839427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61">
                  <a:extLst>
                    <a:ext uri="{9D8B030D-6E8A-4147-A177-3AD203B41FA5}">
                      <a16:colId xmlns:a16="http://schemas.microsoft.com/office/drawing/2014/main" val="2628459229"/>
                    </a:ext>
                  </a:extLst>
                </a:gridCol>
                <a:gridCol w="1116091">
                  <a:extLst>
                    <a:ext uri="{9D8B030D-6E8A-4147-A177-3AD203B41FA5}">
                      <a16:colId xmlns:a16="http://schemas.microsoft.com/office/drawing/2014/main" val="1573728515"/>
                    </a:ext>
                  </a:extLst>
                </a:gridCol>
                <a:gridCol w="3693838">
                  <a:extLst>
                    <a:ext uri="{9D8B030D-6E8A-4147-A177-3AD203B41FA5}">
                      <a16:colId xmlns:a16="http://schemas.microsoft.com/office/drawing/2014/main" val="2228615746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353637581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20124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usPalmLevel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uint16_t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palm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으로 간주하는 최소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cell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20~30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5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548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Response Latency (Panning)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터치 위치와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상에서의 터지 좌표 사이의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delay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측정하여 얼마나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밀착감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있는 터치가 가능한지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스펙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30ms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설정이 잘 못 된 경우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failed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초기에 원판의 위치가 올바르지 않은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빨간불이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들어오기 바로 직전에 위치시켜야 함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센서를 통과하는 속도가 빠를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센서를 통과하는 순간에는 매우 느리게 지나가야 함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ERROR: Acquisition failed: Loop times not consistent &gt; 6.3ERROR: Acquisition failed: Circles are showing too many variations in pixels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원이 찌그러졌거나 타원인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스케일 수정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동글을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연결해서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경우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physical size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동글 펌웨어의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physical size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다르면 에러 발생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 스펙에 미달된 경우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 Panning Latency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30ms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182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9F6ADD-1029-4BDE-9949-8C2BAB4CD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36720"/>
              </p:ext>
            </p:extLst>
          </p:nvPr>
        </p:nvGraphicFramePr>
        <p:xfrm>
          <a:off x="501650" y="2492896"/>
          <a:ext cx="904592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130364618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3403144992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2102487798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251489970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6543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bFingerMeanSmoothing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0,1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이전 좌표들을 이용한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smoothing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On / Off 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722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ucSmoothPastOrgInter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고려할 이전 </a:t>
                      </a:r>
                      <a:r>
                        <a:rPr lang="ko-KR" altLang="en-US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좌표수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9961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cDisSmoothOffset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Distance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smoothing On / Off &amp; distance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조절해주는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53732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lMoveSmoothingLevel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Distance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smoothing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smoothing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강도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05632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usDistThdStationaryToMoving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Vector Prediction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수행하기 위한 최소 이동거리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64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6864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ucVectorPredictionCoef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Vector prediction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smoothing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 강도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0323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E473A06-5BC4-45C6-A11C-94885FFC3035}"/>
              </a:ext>
            </a:extLst>
          </p:cNvPr>
          <p:cNvSpPr/>
          <p:nvPr/>
        </p:nvSpPr>
        <p:spPr>
          <a:xfrm>
            <a:off x="484679" y="1052736"/>
            <a:ext cx="4953000" cy="11035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Algorithm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Vector Prediction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Coordinate Scale</a:t>
            </a:r>
          </a:p>
        </p:txBody>
      </p:sp>
    </p:spTree>
    <p:extLst>
      <p:ext uri="{BB962C8B-B14F-4D97-AF65-F5344CB8AC3E}">
        <p14:creationId xmlns:p14="http://schemas.microsoft.com/office/powerpoint/2010/main" val="38796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Resolution 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320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TouchResolution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들어오는지 검증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185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66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세팅 방법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 Box 	=&gt; MOTOR – Off	CALIBRATION – On	MODE – Tach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 Box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Client PC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(USB), Tool Box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개인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(USB)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Panning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장비 위에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장비 세팅 후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모터 원판의 실선을 아래와 같이 빨간불이 들어오기 직전에 위치시킴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센서 등에 빨간불 켜지면 안됨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MOTOR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으로 변경 후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ST Configurator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후 연결된 포트 선택 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Connect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5DEC749-EEB0-4B36-BE29-EDDB0F502649}"/>
              </a:ext>
            </a:extLst>
          </p:cNvPr>
          <p:cNvSpPr/>
          <p:nvPr/>
        </p:nvSpPr>
        <p:spPr>
          <a:xfrm>
            <a:off x="1352600" y="2362697"/>
            <a:ext cx="1368152" cy="128232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4AFFF29-E1F8-464B-A3D3-E0E90272957E}"/>
              </a:ext>
            </a:extLst>
          </p:cNvPr>
          <p:cNvCxnSpPr>
            <a:cxnSpLocks/>
          </p:cNvCxnSpPr>
          <p:nvPr/>
        </p:nvCxnSpPr>
        <p:spPr>
          <a:xfrm>
            <a:off x="2000672" y="3003861"/>
            <a:ext cx="720080" cy="1371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8448C5-0AC1-4CD1-9E08-FADBFE2EDD8C}"/>
              </a:ext>
            </a:extLst>
          </p:cNvPr>
          <p:cNvSpPr/>
          <p:nvPr/>
        </p:nvSpPr>
        <p:spPr>
          <a:xfrm>
            <a:off x="2432720" y="2924944"/>
            <a:ext cx="432048" cy="14401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1BE3D6-985B-4BBA-BBEF-8CEBDFBAD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18" y="4127983"/>
            <a:ext cx="3844652" cy="22857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B301CC-9216-40EA-9A44-A78D5EBD7786}"/>
              </a:ext>
            </a:extLst>
          </p:cNvPr>
          <p:cNvSpPr/>
          <p:nvPr/>
        </p:nvSpPr>
        <p:spPr>
          <a:xfrm>
            <a:off x="2648744" y="5316316"/>
            <a:ext cx="864096" cy="1508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34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388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MOTOR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성공적으로 연결되고 나면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Tools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 Programmer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6. Open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 후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Calibration.qsg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07EB11-4834-48C7-9D11-90FE9BDD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0" y="1412776"/>
            <a:ext cx="3980024" cy="2366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6D2D9C-6CE2-4C99-9416-2AC8F8D16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760" y="3851016"/>
            <a:ext cx="3340484" cy="244585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E7605B-E8C8-4EDC-9F18-E196405E088F}"/>
              </a:ext>
            </a:extLst>
          </p:cNvPr>
          <p:cNvSpPr/>
          <p:nvPr/>
        </p:nvSpPr>
        <p:spPr>
          <a:xfrm>
            <a:off x="848544" y="1530645"/>
            <a:ext cx="216024" cy="1440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7BFD07-A4C8-460E-BCD3-C9EA34CDB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380" y="4131883"/>
            <a:ext cx="2605964" cy="162527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716DB7-B86A-43BD-86D4-EC7D0835BA08}"/>
              </a:ext>
            </a:extLst>
          </p:cNvPr>
          <p:cNvSpPr/>
          <p:nvPr/>
        </p:nvSpPr>
        <p:spPr>
          <a:xfrm>
            <a:off x="3968422" y="4929928"/>
            <a:ext cx="216024" cy="1440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D3ED1B-ADB7-44B8-B00C-C16233572D02}"/>
              </a:ext>
            </a:extLst>
          </p:cNvPr>
          <p:cNvSpPr/>
          <p:nvPr/>
        </p:nvSpPr>
        <p:spPr>
          <a:xfrm>
            <a:off x="6321152" y="4731212"/>
            <a:ext cx="454965" cy="1279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23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516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 Q Programmer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Download Program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8. Client PC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Pannig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Test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Space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한번 눌러서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단계로 진입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9. Q Programmer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Execute Program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눌러서 모터가 멈출 때까지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(10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10. Client PC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다시한번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Space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Collection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단계로 진입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C626BD-6E67-4AE7-A1B4-1189E29B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8" y="1730330"/>
            <a:ext cx="3459096" cy="253270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716DB7-B86A-43BD-86D4-EC7D0835BA08}"/>
              </a:ext>
            </a:extLst>
          </p:cNvPr>
          <p:cNvSpPr/>
          <p:nvPr/>
        </p:nvSpPr>
        <p:spPr>
          <a:xfrm>
            <a:off x="704528" y="2852666"/>
            <a:ext cx="288032" cy="1442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89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Panning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908720"/>
            <a:ext cx="9036000" cy="262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11. Q Programmer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 후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Collection.qsg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12. Download Program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 후 완료되면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Execute Program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13. 10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바퀴정도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Collection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 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Client PC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Space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 번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눌러줌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14.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이후 다시 한번 모터가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바퀴 돌면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Space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종료 후 결과 확인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434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Down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25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Response Latency (Down)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첫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얼마나 빠르게 응답하는지를 테스트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스펙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25ms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사유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Frequency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측정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Frequency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5%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 차이나는 경우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(Test Log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확인 가능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 Latency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25ms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초과하는 경우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FE1B2D-F866-471D-9058-27933C2D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45464"/>
              </p:ext>
            </p:extLst>
          </p:nvPr>
        </p:nvGraphicFramePr>
        <p:xfrm>
          <a:off x="430039" y="3546896"/>
          <a:ext cx="904592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130364618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3403144992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2102487798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251489970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6543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sFirstTouchEnable1Touch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uint16_t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 Touch </a:t>
                      </a:r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 때 첫 프레임 터치</a:t>
                      </a: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0178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ucDebCntEdge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uint8_t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에서 스킵 할 좌표 수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9961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ucDebCntInner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uint8_t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Center</a:t>
                      </a:r>
                      <a:r>
                        <a:rPr lang="ko-KR" altLang="en-US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에서 스킵 할 좌표 수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270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Down Latency Test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E1F3-275A-465C-9421-3E62FE97E79E}"/>
              </a:ext>
            </a:extLst>
          </p:cNvPr>
          <p:cNvSpPr txBox="1"/>
          <p:nvPr/>
        </p:nvSpPr>
        <p:spPr>
          <a:xfrm>
            <a:off x="395536" y="720000"/>
            <a:ext cx="9036000" cy="2396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세팅 방법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 Box 	=&gt; MOTOR – Off	CALIBRATION – On	MODE – Mic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Box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Client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(USB)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 Latency Test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항목 실행 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 진입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 그림처럼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Calibration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 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Space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눌러서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Collection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80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번 데이터 수집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 descr="https://learn.microsoft.com/en-us/previous-versions/windows/hardware/hck/images/dn195876.hck_winb__fig3_using_metal_plate_howtomeasuretouchdownlatency(en-us,vs.85).jpg">
            <a:extLst>
              <a:ext uri="{FF2B5EF4-FFF2-40B4-BE49-F238E27FC236}">
                <a16:creationId xmlns:a16="http://schemas.microsoft.com/office/drawing/2014/main" id="{D0E82820-CF59-4054-97A0-C353F85B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2780928"/>
            <a:ext cx="3190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1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518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(YES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Touch.PhysicalDimension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         physical size check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Touch.CustomGestures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         custom gesture check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Touch.DriveRequirements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(Inbox Drivers)	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        USB, I2C, SPI check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Server PC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읽어온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Panel Size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맞는지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Custom Gesture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있는지 확인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USB, I2C, SPI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통신을 사용하는지 확인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Tuning Guide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Server PC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읽어온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Physical Size(Panel Size)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다를 경우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펌웨어의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physical size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맞는지 확인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EX)</a:t>
            </a:r>
          </a:p>
          <a:p>
            <a:pPr lvl="3">
              <a:lnSpc>
                <a:spcPct val="150000"/>
              </a:lnSpc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#define X_PHYSICAL_MAX				(34445) // (34.445 cm)</a:t>
            </a:r>
          </a:p>
          <a:p>
            <a:pPr lvl="3">
              <a:lnSpc>
                <a:spcPct val="150000"/>
              </a:lnSpc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#define Y_PHYSICAL_MAX				(21528) // (21.528 cm)</a:t>
            </a: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Panel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 따로 연결해서 보는 경우 동글 펌웨어의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physical size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맞는지 확인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3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Reporting Rate Test – one, Five, Maximum Contacts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421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Maximum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Stationary)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Touch.ReportingRate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(Single, Five, Maximum Moving)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Reporting Rate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≥ Display Refresh Rate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 Report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 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frame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이라도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Refresh Rate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보다 작으면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fail</a:t>
            </a:r>
            <a:endParaRPr lang="en-US" altLang="ko-KR" sz="11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FF55E4-4C80-48B5-BBF4-1982F07F97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0" t="2939" r="9051" b="4137"/>
          <a:stretch/>
        </p:blipFill>
        <p:spPr>
          <a:xfrm rot="16200000">
            <a:off x="5813603" y="515248"/>
            <a:ext cx="2491553" cy="42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Reporting Rate Test – one, Five, Maximum Contacts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F7886E-0638-4374-AD60-47673BAEA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64790"/>
              </p:ext>
            </p:extLst>
          </p:nvPr>
        </p:nvGraphicFramePr>
        <p:xfrm>
          <a:off x="383793" y="1628800"/>
          <a:ext cx="913841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297023915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903929542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251878813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535811027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466987"/>
                  </a:ext>
                </a:extLst>
              </a:tr>
              <a:tr h="2894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ucFullFingerInterpolation_On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version (0 : off)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Full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Mode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일 경우</a:t>
                      </a:r>
                      <a:endParaRPr lang="en-US" altLang="ko-KR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0 -&gt; disable interpolation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1 -&gt; interpolation 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위치 조정 가능</a:t>
                      </a:r>
                      <a:endParaRPr lang="en-US" altLang="ko-KR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2 -&gt; 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PastPos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와 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tPos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중점</a:t>
                      </a:r>
                      <a:endParaRPr lang="en-US" altLang="ko-KR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3 -&gt; Bezier Curve 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</a:t>
                      </a:r>
                      <a:endParaRPr lang="en-US" altLang="ko-KR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6081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ucLocalFingerInterpolation_On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version (0 : off)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Local Mode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일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61136"/>
                  </a:ext>
                </a:extLst>
              </a:tr>
              <a:tr h="1172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sInterpolationWeight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int16_t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 좌표간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조정</a:t>
                      </a:r>
                      <a:endPara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값을 키울수록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좌표가 이전 좌표와 </a:t>
                      </a:r>
                      <a:r>
                        <a:rPr lang="ko-KR" altLang="en-US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가까워짐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2325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9366DA7-D352-4FC7-9D80-2F2B02D2F452}"/>
              </a:ext>
            </a:extLst>
          </p:cNvPr>
          <p:cNvSpPr txBox="1"/>
          <p:nvPr/>
        </p:nvSpPr>
        <p:spPr>
          <a:xfrm>
            <a:off x="-87560" y="707211"/>
            <a:ext cx="9036000" cy="632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Tuning Guide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sensing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끝나고 난 후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리얼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좌표 출력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계산 끝난 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interpolation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출력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Ex) FULL MODE, interpolation Ver 3 Enable</a:t>
            </a:r>
          </a:p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define PARAMSET_NORMAL_MODE_1_ALGO_Coord_ucFullFingerInterpolation_On	(3)	</a:t>
            </a:r>
          </a:p>
          <a:p>
            <a:pPr lvl="1"/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define 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INTERPOLATION_VER1_En					(NO)</a:t>
            </a:r>
          </a:p>
          <a:p>
            <a:pPr lvl="1"/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define 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INTERPOLATION_VER2_En					(NO)</a:t>
            </a:r>
          </a:p>
          <a:p>
            <a:pPr lvl="1"/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define 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INTERPOLATION_VER3_En					(YES)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73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391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항목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Tile Tap(Top Left, Top Right, Bottom Left, Bottom Right)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Hyperlink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Mobar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Semantic Zoom(2 fingers, 5 fingers)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Backstack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Quick Toss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Tile Test(Select, Rearrange)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Press &amp; Hold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Keyboard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 Touch User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Experience Test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57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Windows Touch UX Test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998" y="1268760"/>
            <a:ext cx="9036000" cy="523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Tile Tap(Top Left, Top Right, Bottom Left, Bottom Right)</a:t>
            </a:r>
            <a:endParaRPr lang="en-US" altLang="ko-KR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목적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accuracy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Resolution ≥ Display Resolution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Display Resolution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범위를 넘으면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Fail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4ACF5B-9446-44A5-956A-3DB681698D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3538" r="10101" b="2751"/>
          <a:stretch/>
        </p:blipFill>
        <p:spPr>
          <a:xfrm rot="16200000">
            <a:off x="1494747" y="1054605"/>
            <a:ext cx="2160240" cy="34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9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 Touch Resolution Test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496" y="1020628"/>
            <a:ext cx="9036000" cy="84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Tuning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Guide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F9EE69-8005-49EE-A7DC-534724A438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446" y="1700808"/>
          <a:ext cx="933407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09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3024335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iXResolution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표준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32768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6722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iYResolution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표준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32768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4751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sFingerGlobalCoordiXResolutionOffset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int16_t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2983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sFingerGlobalCoordiYResolutionOffset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int16_t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00932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sFingerGlobalCoordiOffsetX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int16_t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위치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219844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sFingerGlobalCoordiOffsetY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int16_t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위치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245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E2216D5-264A-4263-A219-9DEC5F7411F1}"/>
                  </a:ext>
                </a:extLst>
              </p:cNvPr>
              <p:cNvSpPr/>
              <p:nvPr/>
            </p:nvSpPr>
            <p:spPr>
              <a:xfrm>
                <a:off x="-519608" y="4077072"/>
                <a:ext cx="9001000" cy="1421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𝑥</m:t>
                    </m:r>
                    <m:r>
                      <a:rPr lang="en-US" altLang="ko-KR" sz="140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𝑥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𝑖𝑋𝑂𝑓𝑓𝑠𝑒𝑡</m:t>
                            </m:r>
                          </m:e>
                        </m:d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𝑖𝑋𝑅𝑒𝑠𝑜𝑙𝑢𝑡𝑖𝑜𝑛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𝑠𝐹𝑖𝑛𝑔𝑒𝑟𝐺𝑙𝑜𝑏𝑎𝑙𝐶𝑜𝑜𝑟𝑑𝑖𝑋𝑅𝑒𝑠𝑜𝑙𝑢𝑡𝑖𝑜𝑛𝑂𝑓𝑓𝑠𝑒𝑡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𝑖𝐼𝑛𝑡𝑒𝑟𝑛𝑎𝑙𝑋𝑅𝑒𝑠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𝑖𝑋𝑂𝑓𝑓𝑠𝑒𝑡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𝑠𝐹𝑖𝑛𝑔𝑒𝑟𝐺𝑙𝑜𝑏𝑎𝑙𝐶𝑜𝑜𝑟𝑑𝑖𝑂𝑓𝑓𝑠𝑒𝑡𝑋</m:t>
                    </m:r>
                  </m:oMath>
                </a14:m>
                <a:endParaRPr lang="en-US" altLang="ko-KR" sz="1400" dirty="0">
                  <a:solidFill>
                    <a:srgbClr val="0070C0"/>
                  </a:solidFill>
                  <a:highlight>
                    <a:srgbClr val="FFFFFF"/>
                  </a:highlight>
                  <a:latin typeface="LG Smart UI Regular" panose="020B0500000101010101" pitchFamily="50" charset="-127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𝑦</m:t>
                    </m:r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𝑦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𝑖𝑌𝑂𝑓𝑓𝑠𝑒𝑡</m:t>
                            </m:r>
                          </m:e>
                        </m:d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𝑖𝑌𝑅𝑒𝑠𝑜𝑙𝑢𝑡𝑖𝑜𝑛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𝑠𝐹𝑖𝑛𝑔𝑒𝑟𝐺𝑙𝑜𝑏𝑎𝑙𝐶𝑜𝑜𝑟𝑑𝑖𝑌𝑅𝑒𝑠𝑜𝑙𝑢𝑡𝑖𝑜𝑛𝑂𝑓𝑓𝑠𝑒𝑡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𝑖𝐼𝑛𝑡𝑒𝑟𝑛𝑎𝑙𝑌𝑅𝑒𝑠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𝑠𝐹𝑖𝑛𝑔𝑒𝑟𝐺𝑙𝑜𝑏𝑎𝑙𝐶𝑜𝑜𝑟𝑑𝑖𝑂𝑓𝑓𝑠𝑒𝑡𝑌</m:t>
                    </m:r>
                  </m:oMath>
                </a14:m>
                <a:endParaRPr lang="en-US" altLang="ko-KR" sz="1400" dirty="0">
                  <a:highlight>
                    <a:srgbClr val="FFFFFF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E2216D5-264A-4263-A219-9DEC5F741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9608" y="4077072"/>
                <a:ext cx="9001000" cy="1421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20217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/>
      </a:spPr>
      <a:bodyPr rtlCol="0" anchor="ctr"/>
      <a:lstStyle>
        <a:defPPr algn="ctr">
          <a:defRPr sz="1000" dirty="0">
            <a:solidFill>
              <a:schemeClr val="tx1"/>
            </a:solidFill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140461</TotalTime>
  <Words>2027</Words>
  <Application>Microsoft Office PowerPoint</Application>
  <PresentationFormat>A4 용지(210x297mm)</PresentationFormat>
  <Paragraphs>651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HY견고딕</vt:lpstr>
      <vt:lpstr>LG Smart UI Regular</vt:lpstr>
      <vt:lpstr>LG스마트체 Regular</vt:lpstr>
      <vt:lpstr>LG스마트체2.0 Regular</vt:lpstr>
      <vt:lpstr>굴림</vt:lpstr>
      <vt:lpstr>돋움</vt:lpstr>
      <vt:lpstr>맑은 고딕</vt:lpstr>
      <vt:lpstr>Arial</vt:lpstr>
      <vt:lpstr>Cambria Math</vt:lpstr>
      <vt:lpstr>Trebuchet MS</vt:lpstr>
      <vt:lpstr>Wingdings</vt:lpstr>
      <vt:lpstr>디자인 사용자 지정</vt:lpstr>
      <vt:lpstr>PowerPoint 프레젠테이션</vt:lpstr>
      <vt:lpstr>Contents</vt:lpstr>
      <vt:lpstr>Windows Touch Resolution Test</vt:lpstr>
      <vt:lpstr>Windows Touch Test</vt:lpstr>
      <vt:lpstr>Windows Touch Reporting Rate Test – one, Five, Maximum Contacts</vt:lpstr>
      <vt:lpstr>Windows Touch Reporting Rate Test – one, Five, Maximum Contacts</vt:lpstr>
      <vt:lpstr>Windows Touch UX Test</vt:lpstr>
      <vt:lpstr>Windows Touch UX Test</vt:lpstr>
      <vt:lpstr>Windows Touch Resolution Test</vt:lpstr>
      <vt:lpstr>Windows Touch UX Test</vt:lpstr>
      <vt:lpstr>Windows Touch UX Test</vt:lpstr>
      <vt:lpstr>Windows Touch UX Test</vt:lpstr>
      <vt:lpstr>Windows Touch UX Test</vt:lpstr>
      <vt:lpstr>Windows Touch UX Test</vt:lpstr>
      <vt:lpstr>Windows Touch UX Test</vt:lpstr>
      <vt:lpstr>Windows Touch UX Test</vt:lpstr>
      <vt:lpstr>Windows Touch UX Test</vt:lpstr>
      <vt:lpstr>Windows Touch UX Test</vt:lpstr>
      <vt:lpstr>Windows Touch Noise Suppression Test</vt:lpstr>
      <vt:lpstr>Windows Touch Five Point Minimum Test</vt:lpstr>
      <vt:lpstr>Windows Touch Physical Input Position Test</vt:lpstr>
      <vt:lpstr>Windows Touch Digitizer Jitter Test – One, Five Contacts</vt:lpstr>
      <vt:lpstr>Windows Touch Buffering Test</vt:lpstr>
      <vt:lpstr>Separation Test</vt:lpstr>
      <vt:lpstr>Windows Touch Input Separation Test</vt:lpstr>
      <vt:lpstr>Windows Touch Input Separation Test</vt:lpstr>
      <vt:lpstr>Separation Test</vt:lpstr>
      <vt:lpstr>Panning Latency Test</vt:lpstr>
      <vt:lpstr>Panning Latency Test</vt:lpstr>
      <vt:lpstr>Panning Latency Test</vt:lpstr>
      <vt:lpstr>Panning Latency Test</vt:lpstr>
      <vt:lpstr>Panning Latency Test</vt:lpstr>
      <vt:lpstr>Panning Latency Test</vt:lpstr>
      <vt:lpstr>Down Latency Test</vt:lpstr>
      <vt:lpstr>Down Latency Test</vt:lpstr>
    </vt:vector>
  </TitlesOfParts>
  <Company>LGH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LGE</dc:creator>
  <cp:lastModifiedBy>이헌</cp:lastModifiedBy>
  <cp:revision>2500</cp:revision>
  <dcterms:created xsi:type="dcterms:W3CDTF">2010-03-23T05:00:45Z</dcterms:created>
  <dcterms:modified xsi:type="dcterms:W3CDTF">2023-07-04T08:00:12Z</dcterms:modified>
</cp:coreProperties>
</file>