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4" r:id="rId1"/>
  </p:sldMasterIdLst>
  <p:notesMasterIdLst>
    <p:notesMasterId r:id="rId15"/>
  </p:notesMasterIdLst>
  <p:handoutMasterIdLst>
    <p:handoutMasterId r:id="rId16"/>
  </p:handoutMasterIdLst>
  <p:sldIdLst>
    <p:sldId id="305" r:id="rId2"/>
    <p:sldId id="395" r:id="rId3"/>
    <p:sldId id="380" r:id="rId4"/>
    <p:sldId id="392" r:id="rId5"/>
    <p:sldId id="383" r:id="rId6"/>
    <p:sldId id="386" r:id="rId7"/>
    <p:sldId id="384" r:id="rId8"/>
    <p:sldId id="388" r:id="rId9"/>
    <p:sldId id="393" r:id="rId10"/>
    <p:sldId id="385" r:id="rId11"/>
    <p:sldId id="389" r:id="rId12"/>
    <p:sldId id="396" r:id="rId13"/>
    <p:sldId id="381" r:id="rId14"/>
  </p:sldIdLst>
  <p:sldSz cx="9906000" cy="6858000" type="A4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000"/>
    <a:srgbClr val="FF9933"/>
    <a:srgbClr val="334D03"/>
    <a:srgbClr val="003217"/>
    <a:srgbClr val="00682F"/>
    <a:srgbClr val="66FF33"/>
    <a:srgbClr val="0066FF"/>
    <a:srgbClr val="FFFFFF"/>
    <a:srgbClr val="CC66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85" autoAdjust="0"/>
    <p:restoredTop sz="93864" autoAdjust="0"/>
  </p:normalViewPr>
  <p:slideViewPr>
    <p:cSldViewPr>
      <p:cViewPr varScale="1">
        <p:scale>
          <a:sx n="116" d="100"/>
          <a:sy n="116" d="100"/>
        </p:scale>
        <p:origin x="1560" y="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89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7FFEFBA-3180-43C6-8CB3-54417A62EA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58900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5AC8571-D1F6-4842-9689-CA382841F476}" type="datetimeFigureOut">
              <a:rPr lang="ko-KR" altLang="en-US"/>
              <a:pPr>
                <a:defRPr/>
              </a:pPr>
              <a:t>2023-05-10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8667ED7-C562-4ED6-828F-B02849F97FA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3616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778746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6604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683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5464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573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6329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212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2090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106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2499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6728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131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887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3657600" y="125413"/>
            <a:ext cx="2420856" cy="3385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LX</a:t>
            </a:r>
            <a:r>
              <a:rPr lang="en-US" altLang="ko-KR" sz="1600" baseline="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 </a:t>
            </a:r>
            <a:r>
              <a:rPr lang="en-US" altLang="ko-KR" sz="1600" baseline="0" dirty="0" err="1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Semicon</a:t>
            </a:r>
            <a:r>
              <a:rPr lang="en-US" altLang="ko-KR" sz="1600" baseline="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Confidential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691" y="6237312"/>
            <a:ext cx="3218674" cy="52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02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rrowheads="1"/>
          </p:cNvSpPr>
          <p:nvPr userDrawn="1"/>
        </p:nvSpPr>
        <p:spPr bwMode="auto">
          <a:xfrm>
            <a:off x="5672138" y="6496050"/>
            <a:ext cx="39608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000" b="1" i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World’s No.1 </a:t>
            </a:r>
            <a:r>
              <a:rPr lang="en-US" altLang="ko-KR" sz="1000" b="1" i="1" dirty="0" err="1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SoC</a:t>
            </a:r>
            <a:r>
              <a:rPr lang="en-US" altLang="ko-KR" sz="1000" b="1" i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 Provider for FPD (Flat Panel Display)</a:t>
            </a:r>
            <a:endParaRPr lang="ko-KR" altLang="en-US" sz="1000" b="1" i="1" dirty="0" smtClean="0">
              <a:solidFill>
                <a:srgbClr val="0000CC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5" name="제목 6"/>
          <p:cNvSpPr txBox="1">
            <a:spLocks/>
          </p:cNvSpPr>
          <p:nvPr userDrawn="1"/>
        </p:nvSpPr>
        <p:spPr bwMode="auto">
          <a:xfrm>
            <a:off x="495300" y="274638"/>
            <a:ext cx="89154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>
              <a:defRPr/>
            </a:pPr>
            <a:endParaRPr lang="ko-KR" altLang="en-US" sz="2000" smtClean="0">
              <a:solidFill>
                <a:schemeClr val="tx2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95300" y="1000110"/>
            <a:ext cx="8915400" cy="512605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2096" y="260648"/>
            <a:ext cx="8915400" cy="582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95026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2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11"/>
          <p:cNvSpPr txBox="1">
            <a:spLocks noChangeArrowheads="1"/>
          </p:cNvSpPr>
          <p:nvPr/>
        </p:nvSpPr>
        <p:spPr bwMode="auto">
          <a:xfrm>
            <a:off x="4775200" y="6557963"/>
            <a:ext cx="28416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996" tIns="35996" rIns="35996" bIns="3599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defRPr/>
            </a:pPr>
            <a:fld id="{B2E1665A-765C-4226-9B7E-00061F53F9AB}" type="slidenum">
              <a:rPr kumimoji="0" lang="ko-KR" altLang="en-US" sz="1200" smtClean="0">
                <a:solidFill>
                  <a:srgbClr val="000000"/>
                </a:solidFill>
              </a:rPr>
              <a:pPr eaLnBrk="1" latinLnBrk="0" hangingPunct="1">
                <a:spcBef>
                  <a:spcPct val="50000"/>
                </a:spcBef>
                <a:defRPr/>
              </a:pPr>
              <a:t>‹#›</a:t>
            </a:fld>
            <a:endParaRPr kumimoji="0" lang="en-US" altLang="ko-KR" sz="1200" dirty="0" smtClean="0">
              <a:solidFill>
                <a:srgbClr val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2575" y="333375"/>
            <a:ext cx="71438" cy="4318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98475" y="765175"/>
            <a:ext cx="540067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60350"/>
            <a:ext cx="89154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468326" y="91073"/>
            <a:ext cx="2420856" cy="3385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LX </a:t>
            </a:r>
            <a:r>
              <a:rPr lang="en-US" altLang="ko-KR" sz="1600" dirty="0" err="1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Semicon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Confidential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378036"/>
            <a:ext cx="2222153" cy="35985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panose="020B0604020202020204" pitchFamily="34" charset="0"/>
          <a:ea typeface="돋움" panose="020B0600000101010101" pitchFamily="50" charset="-127"/>
          <a:cs typeface="Arial" panose="020B0604020202020204" pitchFamily="34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돋움" pitchFamily="50" charset="-127"/>
          <a:cs typeface="Arial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돋움" pitchFamily="50" charset="-127"/>
          <a:cs typeface="Arial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돋움" pitchFamily="50" charset="-127"/>
          <a:cs typeface="Arial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돋움" pitchFamily="50" charset="-127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돋움" pitchFamily="50" charset="-127"/>
          <a:ea typeface="돋움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돋움" pitchFamily="50" charset="-127"/>
          <a:ea typeface="돋움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돋움" pitchFamily="50" charset="-127"/>
          <a:ea typeface="돋움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돋움" pitchFamily="50" charset="-127"/>
          <a:ea typeface="돋움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돋움" pitchFamily="50" charset="-127"/>
          <a:ea typeface="돋움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66775" y="908050"/>
            <a:ext cx="8064500" cy="865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anchor="ctr">
            <a:normAutofit/>
          </a:bodyPr>
          <a:lstStyle/>
          <a:p>
            <a:pPr algn="ctr">
              <a:defRPr/>
            </a:pPr>
            <a:r>
              <a:rPr lang="en-US" altLang="ko-KR" sz="28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Finger </a:t>
            </a:r>
            <a:r>
              <a:rPr lang="en-US" altLang="ko-KR" sz="28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Algorithm Tuning Process</a:t>
            </a:r>
            <a:endParaRPr lang="en-US" altLang="ko-KR" sz="2700" b="1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Rectangle 17" descr="파피루스"/>
          <p:cNvSpPr>
            <a:spLocks noChangeArrowheads="1"/>
          </p:cNvSpPr>
          <p:nvPr/>
        </p:nvSpPr>
        <p:spPr bwMode="auto">
          <a:xfrm>
            <a:off x="2162721" y="5301208"/>
            <a:ext cx="5472608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ko-KR" sz="1600" b="1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2022. 11. </a:t>
            </a:r>
            <a:r>
              <a:rPr lang="en-US" altLang="ko-KR" sz="1600" b="1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07</a:t>
            </a:r>
            <a:endParaRPr lang="en-US" altLang="ko-KR" sz="1600" b="1" dirty="0" smtClean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charset="0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en-US" altLang="ko-KR" sz="1600" b="1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Touch SW</a:t>
            </a:r>
            <a:r>
              <a:rPr lang="ko-KR" altLang="en-US" sz="1600" b="1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 </a:t>
            </a:r>
            <a:r>
              <a:rPr lang="en-US" altLang="ko-KR" sz="1600" b="1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team</a:t>
            </a:r>
            <a:endParaRPr lang="en-US" altLang="ko-KR" sz="1600" b="1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34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Palm rejection</a:t>
            </a:r>
            <a:endParaRPr lang="ko-KR" altLang="en-US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95536" y="720000"/>
                <a:ext cx="9036000" cy="4527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sz="1200" b="1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초기 </a:t>
                </a:r>
                <a:r>
                  <a:rPr lang="en-US" altLang="ko-KR" sz="1200" b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p</a:t>
                </a:r>
                <a:r>
                  <a:rPr lang="en-US" altLang="ko-KR" sz="1200" b="1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alm rejection </a:t>
                </a:r>
                <a:r>
                  <a:rPr lang="ko-KR" altLang="en-US" sz="1200" b="1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및 사이즈 기반 </a:t>
                </a:r>
                <a:r>
                  <a:rPr lang="en-US" altLang="ko-KR" sz="1200" b="1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palm rejection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1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Palm</a:t>
                </a:r>
                <a:r>
                  <a:rPr lang="ko-KR" altLang="en-US" sz="110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</a:t>
                </a:r>
                <a:r>
                  <a:rPr lang="ko-KR" altLang="en-US" sz="110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터치 하였을 때 최대한 좌표가 찍히지 않도록 해야 함</a:t>
                </a:r>
                <a:endParaRPr lang="en-US" altLang="ko-KR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1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Target palm size (Sharp : 30</a:t>
                </a:r>
                <a:r>
                  <a:rPr lang="el-GR" altLang="ko-KR" sz="11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Φ</a:t>
                </a:r>
                <a:r>
                  <a:rPr lang="en-US" altLang="ko-KR" sz="11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, BOE : </a:t>
                </a:r>
                <a:r>
                  <a:rPr lang="ko-KR" altLang="en-US" sz="110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주먹 쥔 </a:t>
                </a:r>
                <a:r>
                  <a:rPr lang="en-US" altLang="ko-KR" sz="11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palm </a:t>
                </a:r>
                <a:r>
                  <a:rPr lang="ko-KR" altLang="en-US" sz="110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찍히지 않는 정도</a:t>
                </a:r>
                <a:r>
                  <a:rPr lang="en-US" altLang="ko-KR" sz="11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)</a:t>
                </a:r>
                <a:r>
                  <a:rPr lang="ko-KR" altLang="en-US" sz="110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에 맞춰 </a:t>
                </a:r>
                <a:r>
                  <a:rPr lang="en-US" altLang="ko-KR" sz="1100" dirty="0" err="1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usPalmLevel</a:t>
                </a:r>
                <a:r>
                  <a:rPr lang="en-US" altLang="ko-KR" sz="11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</a:t>
                </a:r>
                <a:r>
                  <a:rPr lang="ko-KR" altLang="en-US" sz="110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조절</a:t>
                </a:r>
                <a:endParaRPr lang="en-US" altLang="ko-KR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05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Palm rejection On / Off </a:t>
                </a:r>
                <a:r>
                  <a:rPr lang="ko-KR" altLang="en-US" sz="105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및 </a:t>
                </a:r>
                <a:r>
                  <a:rPr lang="en-US" altLang="ko-KR" sz="105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Palm </a:t>
                </a:r>
                <a:r>
                  <a:rPr lang="ko-KR" altLang="en-US" sz="105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알고리즘 버전 결정</a:t>
                </a:r>
                <a:r>
                  <a:rPr lang="en-US" altLang="ko-KR" sz="105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: </a:t>
                </a:r>
                <a:r>
                  <a:rPr lang="en-US" altLang="ko-KR" sz="1050" dirty="0" err="1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ucPalmDetectionOn</a:t>
                </a:r>
                <a:endParaRPr lang="en-US" altLang="ko-KR" sz="11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05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Palm </a:t>
                </a:r>
                <a:r>
                  <a:rPr lang="en-US" altLang="ko-KR" sz="105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size threshold : </a:t>
                </a:r>
                <a:r>
                  <a:rPr lang="en-US" altLang="ko-KR" sz="1050" dirty="0" err="1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usPalmLevel</a:t>
                </a:r>
                <a:endParaRPr lang="en-US" altLang="ko-KR" sz="105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1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PALM_CONNECT_DIST</a:t>
                </a:r>
                <a:r>
                  <a:rPr lang="ko-KR" altLang="en-US" sz="110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를 키우면 손가락을 편 </a:t>
                </a:r>
                <a:r>
                  <a:rPr lang="en-US" altLang="ko-KR" sz="11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palm</a:t>
                </a:r>
                <a:r>
                  <a:rPr lang="ko-KR" altLang="en-US" sz="110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도 좌표가 </a:t>
                </a:r>
                <a:r>
                  <a:rPr lang="en-US" altLang="ko-KR" sz="11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report</a:t>
                </a:r>
                <a:r>
                  <a:rPr lang="ko-KR" altLang="en-US" sz="110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되지 않게 할수 있음</a:t>
                </a:r>
                <a:endParaRPr lang="en-US" altLang="ko-KR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05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Palm </a:t>
                </a:r>
                <a:r>
                  <a:rPr lang="ko-KR" altLang="en-US" sz="105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주변 몇 개의 </a:t>
                </a:r>
                <a:r>
                  <a:rPr lang="en-US" altLang="ko-KR" sz="105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node</a:t>
                </a:r>
                <a:r>
                  <a:rPr lang="ko-KR" altLang="en-US" sz="105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까지 </a:t>
                </a:r>
                <a:r>
                  <a:rPr lang="en-US" altLang="ko-KR" sz="105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palm </a:t>
                </a:r>
                <a:r>
                  <a:rPr lang="ko-KR" altLang="en-US" sz="105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영역으로 판단할지 결정</a:t>
                </a:r>
                <a:r>
                  <a:rPr lang="en-US" altLang="ko-KR" sz="105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: </a:t>
                </a:r>
                <a:r>
                  <a:rPr lang="en-US" altLang="ko-KR" sz="1050" dirty="0" err="1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ucPalm_PALM_CONNECT_DIST</a:t>
                </a:r>
                <a:endParaRPr lang="en-US" altLang="ko-KR" sz="105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1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매 프레임마다 </a:t>
                </a:r>
                <a:r>
                  <a:rPr lang="en-US" altLang="ko-KR" sz="11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palm </a:t>
                </a:r>
                <a:r>
                  <a:rPr lang="ko-KR" altLang="en-US" sz="110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영역</a:t>
                </a:r>
                <a:r>
                  <a:rPr lang="ko-KR" altLang="en-US" sz="110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을</a:t>
                </a:r>
                <a:r>
                  <a:rPr lang="ko-KR" altLang="en-US" sz="110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확장하고</a:t>
                </a:r>
                <a:r>
                  <a:rPr lang="en-US" altLang="ko-KR" sz="11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, </a:t>
                </a:r>
                <a:r>
                  <a:rPr lang="ko-KR" altLang="en-US" sz="110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일정 프레임마다 </a:t>
                </a:r>
                <a:r>
                  <a:rPr lang="en-US" altLang="ko-KR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p</a:t>
                </a:r>
                <a:r>
                  <a:rPr lang="en-US" altLang="ko-KR" sz="11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alm </a:t>
                </a:r>
                <a:r>
                  <a:rPr lang="ko-KR" altLang="en-US" sz="110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영역을</a:t>
                </a:r>
                <a:r>
                  <a:rPr lang="en-US" altLang="ko-KR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</a:t>
                </a:r>
                <a:r>
                  <a:rPr lang="en-US" altLang="ko-KR" sz="11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update</a:t>
                </a:r>
                <a:r>
                  <a:rPr lang="ko-KR" altLang="en-US" sz="110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하여 줄여줌</a:t>
                </a:r>
                <a:endParaRPr lang="en-US" altLang="ko-KR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05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Palm </a:t>
                </a:r>
                <a:r>
                  <a:rPr lang="ko-KR" altLang="en-US" sz="105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영역 </a:t>
                </a:r>
                <a:r>
                  <a:rPr lang="en-US" altLang="ko-KR" sz="105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update (downsize) </a:t>
                </a:r>
                <a:r>
                  <a:rPr lang="ko-KR" altLang="en-US" sz="105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주기 </a:t>
                </a:r>
                <a:r>
                  <a:rPr lang="en-US" altLang="ko-KR" sz="105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: </a:t>
                </a:r>
                <a:r>
                  <a:rPr lang="en-US" altLang="ko-KR" sz="1050" dirty="0" err="1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ucPalm_PALM_REGION_UPDATE_PERIOD</a:t>
                </a:r>
                <a:endParaRPr lang="en-US" altLang="ko-KR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1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Normal size finger</a:t>
                </a:r>
                <a:r>
                  <a:rPr lang="ko-KR" altLang="en-US" sz="110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는 만족하지 않고</a:t>
                </a:r>
                <a:r>
                  <a:rPr lang="en-US" altLang="ko-KR" sz="11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, palm</a:t>
                </a:r>
                <a:r>
                  <a:rPr lang="ko-KR" altLang="en-US" sz="110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은 만족하는 </a:t>
                </a:r>
                <a:r>
                  <a:rPr lang="en-US" altLang="ko-KR" sz="11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TOUCHDOWNSLOPETHRESHOLD </a:t>
                </a:r>
                <a:r>
                  <a:rPr lang="ko-KR" altLang="en-US" sz="110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값을 찾아 초기 </a:t>
                </a:r>
                <a:r>
                  <a:rPr lang="en-US" altLang="ko-KR" sz="11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palm</a:t>
                </a:r>
                <a:r>
                  <a:rPr lang="ko-KR" altLang="en-US" sz="110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을 줄일 수 있음</a:t>
                </a:r>
                <a:endParaRPr lang="en-US" altLang="ko-KR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05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초기 좌표를 </a:t>
                </a:r>
                <a:r>
                  <a:rPr lang="en-US" altLang="ko-KR" sz="105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skip</a:t>
                </a:r>
                <a:r>
                  <a:rPr lang="ko-KR" altLang="en-US" sz="105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할지 판단하는</a:t>
                </a:r>
                <a:r>
                  <a:rPr lang="en-US" altLang="ko-KR" sz="105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frame </a:t>
                </a:r>
                <a:r>
                  <a:rPr lang="ko-KR" altLang="en-US" sz="105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수 </a:t>
                </a:r>
                <a:r>
                  <a:rPr lang="en-US" altLang="ko-KR" sz="105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: </a:t>
                </a:r>
                <a:r>
                  <a:rPr lang="en-US" altLang="ko-KR" sz="1050" dirty="0" err="1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ucPalm_TOUCHDOWNFRAMEMAX</a:t>
                </a:r>
                <a:endParaRPr lang="en-US" altLang="ko-KR" sz="105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05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초기 좌표를 </a:t>
                </a:r>
                <a:r>
                  <a:rPr lang="en-US" altLang="ko-KR" sz="105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skip</a:t>
                </a:r>
                <a:r>
                  <a:rPr lang="ko-KR" altLang="en-US" sz="105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할지 판단하는</a:t>
                </a:r>
                <a:r>
                  <a:rPr lang="en-US" altLang="ko-KR" sz="105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050" i="1" smtClean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1050" b="0" i="0" dirty="0" smtClean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Max</m:t>
                        </m:r>
                        <m:r>
                          <m:rPr>
                            <m:nor/>
                          </m:rPr>
                          <a:rPr lang="en-US" altLang="ko-KR" sz="1050" b="0" i="0" dirty="0" smtClean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1050" b="0" i="0" dirty="0" smtClean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delta</m:t>
                        </m:r>
                      </m:num>
                      <m:den>
                        <m:r>
                          <a:rPr lang="ko-KR" altLang="en-US" sz="1050" i="1" dirty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주변</m:t>
                        </m:r>
                        <m:r>
                          <a:rPr lang="en-US" altLang="ko-KR" sz="1050" b="0" i="1" dirty="0" smtClean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1050" b="0" i="0" dirty="0" smtClean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average</m:t>
                        </m:r>
                      </m:den>
                    </m:f>
                  </m:oMath>
                </a14:m>
                <a:r>
                  <a:rPr lang="en-US" altLang="ko-KR" sz="105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x100</a:t>
                </a:r>
                <a:r>
                  <a:rPr lang="ko-KR" altLang="en-US" sz="105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의 </a:t>
                </a:r>
                <a:r>
                  <a:rPr lang="en-US" altLang="ko-KR" sz="105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threshold </a:t>
                </a:r>
                <a:r>
                  <a:rPr lang="en-US" altLang="ko-KR" sz="105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: </a:t>
                </a:r>
                <a:r>
                  <a:rPr lang="en-US" altLang="ko-KR" sz="1050" dirty="0" err="1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ucPalm_TOUCHDOWNSLOPETHRESHOLD</a:t>
                </a:r>
                <a:endParaRPr lang="en-US" altLang="ko-KR" sz="11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1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IGNOREFRAMENUM</a:t>
                </a:r>
                <a:r>
                  <a:rPr lang="ko-KR" altLang="en-US" sz="110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을 늘리면 초기 </a:t>
                </a:r>
                <a:r>
                  <a:rPr lang="en-US" altLang="ko-KR" sz="11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palm </a:t>
                </a:r>
                <a:r>
                  <a:rPr lang="ko-KR" altLang="en-US" sz="110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터치를 줄일 수 있으나 </a:t>
                </a:r>
                <a:r>
                  <a:rPr lang="en-US" altLang="ko-KR" sz="11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down latency </a:t>
                </a:r>
                <a:r>
                  <a:rPr lang="ko-KR" altLang="en-US" sz="110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성능을 저하시킬 수 있음</a:t>
                </a:r>
                <a:endParaRPr lang="en-US" altLang="ko-KR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05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초기 좌표를 </a:t>
                </a:r>
                <a:r>
                  <a:rPr lang="en-US" altLang="ko-KR" sz="105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skip</a:t>
                </a:r>
                <a:r>
                  <a:rPr lang="ko-KR" altLang="en-US" sz="105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하는</a:t>
                </a:r>
                <a:r>
                  <a:rPr lang="en-US" altLang="ko-KR" sz="105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frame </a:t>
                </a:r>
                <a:r>
                  <a:rPr lang="ko-KR" altLang="en-US" sz="105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수 </a:t>
                </a:r>
                <a:r>
                  <a:rPr lang="en-US" altLang="ko-KR" sz="105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: </a:t>
                </a:r>
                <a:r>
                  <a:rPr lang="en-US" altLang="ko-KR" sz="1050" dirty="0" err="1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ucPalm_IGNOREFRAMENUM</a:t>
                </a:r>
                <a:endParaRPr lang="en-US" altLang="ko-KR" sz="105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1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KEEPPALMREGIONFRAME</a:t>
                </a:r>
                <a:r>
                  <a:rPr lang="ko-KR" altLang="en-US" sz="110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을 늘리면 </a:t>
                </a:r>
                <a:r>
                  <a:rPr lang="en-US" altLang="ko-KR" sz="11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palm</a:t>
                </a:r>
                <a:r>
                  <a:rPr lang="ko-KR" altLang="en-US" sz="110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이 일정 시간 사라져도 </a:t>
                </a:r>
                <a:r>
                  <a:rPr lang="en-US" altLang="ko-KR" sz="11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palm </a:t>
                </a:r>
                <a:r>
                  <a:rPr lang="ko-KR" altLang="en-US" sz="110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영역을 유지할 수 있음</a:t>
                </a:r>
                <a:endParaRPr lang="en-US" altLang="ko-KR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05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Palm </a:t>
                </a:r>
                <a:r>
                  <a:rPr lang="ko-KR" altLang="en-US" sz="105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영역 유지하는 </a:t>
                </a:r>
                <a:r>
                  <a:rPr lang="en-US" altLang="ko-KR" sz="105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frame </a:t>
                </a:r>
                <a:r>
                  <a:rPr lang="ko-KR" altLang="en-US" sz="105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수</a:t>
                </a:r>
                <a:r>
                  <a:rPr lang="en-US" altLang="ko-KR" sz="105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: </a:t>
                </a:r>
                <a:r>
                  <a:rPr lang="en-US" altLang="ko-KR" sz="1050" dirty="0" err="1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ucPalm_KEEPPALMREGIONFRAME</a:t>
                </a:r>
                <a:endParaRPr lang="en-US" altLang="ko-KR" sz="105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ko-KR" altLang="en-US" sz="11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720000"/>
                <a:ext cx="9036000" cy="45273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3800872" y="5034097"/>
            <a:ext cx="2376264" cy="1347231"/>
            <a:chOff x="2679109" y="5034097"/>
            <a:chExt cx="2376264" cy="1347231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3152800" y="5296793"/>
              <a:ext cx="1368152" cy="8208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79109" y="6135107"/>
              <a:ext cx="2376264" cy="24622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US" altLang="ko-KR" sz="1000" dirty="0" smtClean="0">
                  <a:solidFill>
                    <a:srgbClr val="0070C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PALM_CONNECT_DIST</a:t>
              </a:r>
              <a:r>
                <a:rPr lang="ko-KR" altLang="en-US" sz="1000" smtClean="0">
                  <a:solidFill>
                    <a:srgbClr val="0070C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로 확장된 </a:t>
              </a:r>
              <a:r>
                <a:rPr lang="en-US" altLang="ko-KR" sz="1000" dirty="0" smtClean="0">
                  <a:solidFill>
                    <a:srgbClr val="0070C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Palm </a:t>
              </a:r>
              <a:r>
                <a:rPr lang="ko-KR" altLang="en-US" sz="1000" smtClean="0">
                  <a:solidFill>
                    <a:srgbClr val="0070C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영역</a:t>
              </a:r>
              <a:endParaRPr lang="ko-KR" altLang="en-US" sz="1000" dirty="0">
                <a:solidFill>
                  <a:srgbClr val="0070C0"/>
                </a:solidFill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06596" y="5447317"/>
              <a:ext cx="452443" cy="520905"/>
            </a:xfrm>
            <a:prstGeom prst="rect">
              <a:avLst/>
            </a:prstGeom>
          </p:spPr>
        </p:pic>
        <p:sp>
          <p:nvSpPr>
            <p:cNvPr id="8" name="직사각형 7"/>
            <p:cNvSpPr>
              <a:spLocks/>
            </p:cNvSpPr>
            <p:nvPr/>
          </p:nvSpPr>
          <p:spPr>
            <a:xfrm>
              <a:off x="3320865" y="5458547"/>
              <a:ext cx="421200" cy="4932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" name="직사각형 9"/>
            <p:cNvSpPr>
              <a:spLocks/>
            </p:cNvSpPr>
            <p:nvPr/>
          </p:nvSpPr>
          <p:spPr>
            <a:xfrm>
              <a:off x="3236238" y="5396583"/>
              <a:ext cx="594000" cy="626798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52800" y="5034097"/>
              <a:ext cx="1130099" cy="24622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US" altLang="ko-KR" sz="1000" dirty="0" smtClean="0">
                  <a:solidFill>
                    <a:srgbClr val="FF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Palm </a:t>
              </a:r>
              <a:r>
                <a:rPr lang="ko-KR" altLang="en-US" sz="1000" smtClean="0">
                  <a:solidFill>
                    <a:srgbClr val="FF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영역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223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Palm rejection</a:t>
            </a:r>
            <a:endParaRPr lang="ko-KR" altLang="en-US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95536" y="720000"/>
                <a:ext cx="9036000" cy="4584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sz="1200" b="1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초기 </a:t>
                </a:r>
                <a:r>
                  <a:rPr lang="en-US" altLang="ko-KR" sz="1200" b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p</a:t>
                </a:r>
                <a:r>
                  <a:rPr lang="en-US" altLang="ko-KR" sz="1200" b="1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alm rejection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1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앞의 알고리즘에서 검출되지 않은 초기 </a:t>
                </a:r>
                <a:r>
                  <a:rPr lang="en-US" altLang="ko-KR" sz="11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palm</a:t>
                </a:r>
                <a:r>
                  <a:rPr lang="ko-KR" altLang="en-US" sz="110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을 제거</a:t>
                </a:r>
                <a:endParaRPr lang="en-US" altLang="ko-KR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Normal size finger</a:t>
                </a:r>
                <a:r>
                  <a:rPr lang="ko-KR" altLang="en-US" sz="110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는 만족하지 않고</a:t>
                </a:r>
                <a:r>
                  <a:rPr lang="en-US" altLang="ko-KR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, palm</a:t>
                </a:r>
                <a:r>
                  <a:rPr lang="ko-KR" altLang="en-US" sz="110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은 만족하는 </a:t>
                </a:r>
                <a:r>
                  <a:rPr lang="en-US" altLang="ko-KR" sz="1100" dirty="0" err="1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usPalmCandiStdTh</a:t>
                </a:r>
                <a:r>
                  <a:rPr lang="en-US" altLang="ko-KR" sz="11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</a:t>
                </a:r>
                <a:r>
                  <a:rPr lang="ko-KR" altLang="en-US" sz="110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값을 </a:t>
                </a:r>
                <a:r>
                  <a:rPr lang="ko-KR" altLang="en-US" sz="110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찾아 초기 </a:t>
                </a:r>
                <a:r>
                  <a:rPr lang="en-US" altLang="ko-KR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palm</a:t>
                </a:r>
                <a:r>
                  <a:rPr lang="ko-KR" altLang="en-US" sz="110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을 줄일 수 </a:t>
                </a:r>
                <a:r>
                  <a:rPr lang="ko-KR" altLang="en-US" sz="110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있음</a:t>
                </a:r>
                <a:endParaRPr lang="en-US" altLang="ko-KR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05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초기 좌표를 </a:t>
                </a:r>
                <a:r>
                  <a:rPr lang="en-US" altLang="ko-KR" sz="105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skip</a:t>
                </a:r>
                <a:r>
                  <a:rPr lang="ko-KR" altLang="en-US" sz="105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할지 판단하는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050" i="1" smtClean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</m:ctrlPr>
                      </m:fPr>
                      <m:num>
                        <m:r>
                          <a:rPr lang="ko-KR" altLang="en-US" sz="1050" i="1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표</m:t>
                        </m:r>
                        <m:r>
                          <a:rPr lang="ko-KR" altLang="en-US" sz="1050" i="1" smtClean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준</m:t>
                        </m:r>
                        <m:r>
                          <a:rPr lang="ko-KR" altLang="en-US" sz="1050" i="1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편</m:t>
                        </m:r>
                        <m:r>
                          <a:rPr lang="ko-KR" altLang="en-US" sz="1050" i="1" smtClean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차</m:t>
                        </m:r>
                      </m:num>
                      <m:den>
                        <m:r>
                          <a:rPr lang="ko-KR" altLang="en-US" sz="1050" i="1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터</m:t>
                        </m:r>
                        <m:r>
                          <a:rPr lang="ko-KR" altLang="en-US" sz="1050" i="1" smtClean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치</m:t>
                        </m:r>
                        <m:r>
                          <a:rPr lang="ko-KR" altLang="en-US" sz="1050" i="1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사</m:t>
                        </m:r>
                        <m:r>
                          <a:rPr lang="ko-KR" altLang="en-US" sz="1050" i="1" smtClean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이</m:t>
                        </m:r>
                        <m:r>
                          <a:rPr lang="ko-KR" altLang="en-US" sz="1050" i="1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즈</m:t>
                        </m:r>
                      </m:den>
                    </m:f>
                  </m:oMath>
                </a14:m>
                <a:r>
                  <a:rPr lang="en-US" altLang="ko-KR" sz="105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x10</a:t>
                </a:r>
                <a:r>
                  <a:rPr lang="ko-KR" altLang="en-US" sz="105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의</a:t>
                </a:r>
                <a:r>
                  <a:rPr lang="en-US" altLang="ko-KR" sz="105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threshold</a:t>
                </a:r>
                <a:r>
                  <a:rPr lang="ko-KR" altLang="en-US" sz="105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</a:t>
                </a:r>
                <a:r>
                  <a:rPr lang="en-US" altLang="ko-KR" sz="105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: </a:t>
                </a:r>
                <a:r>
                  <a:rPr lang="en-US" altLang="ko-KR" sz="1050" dirty="0" err="1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usPalmCandiStdTh</a:t>
                </a:r>
                <a:endParaRPr lang="en-US" altLang="ko-KR" sz="105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100" dirty="0" err="1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ucPalmCandiDeltaTh</a:t>
                </a:r>
                <a:r>
                  <a:rPr lang="ko-KR" altLang="en-US" sz="110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는 </a:t>
                </a:r>
                <a:r>
                  <a:rPr lang="en-US" altLang="ko-KR" sz="1100" dirty="0" err="1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usSeedBase</a:t>
                </a:r>
                <a:r>
                  <a:rPr lang="en-US" altLang="ko-KR" sz="11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</a:t>
                </a:r>
                <a:r>
                  <a:rPr lang="ko-KR" altLang="en-US" sz="110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정도나 </a:t>
                </a:r>
                <a:r>
                  <a:rPr lang="en-US" altLang="ko-KR" sz="11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noise</a:t>
                </a:r>
                <a:r>
                  <a:rPr lang="ko-KR" altLang="en-US" sz="110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가 없을 때는 그보다 약간 낮게 설정</a:t>
                </a:r>
                <a:endParaRPr lang="en-US" altLang="ko-KR" sz="11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05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표준편차 </a:t>
                </a:r>
                <a:r>
                  <a:rPr lang="ko-KR" altLang="en-US" sz="105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계산에 사용되는 </a:t>
                </a:r>
                <a:r>
                  <a:rPr lang="en-US" altLang="ko-KR" sz="105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delta threshold : </a:t>
                </a:r>
                <a:r>
                  <a:rPr lang="en-US" altLang="ko-KR" sz="1050" dirty="0" err="1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ucPalmCandiDeltaTh</a:t>
                </a:r>
                <a:endParaRPr lang="en-US" altLang="ko-KR" sz="105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1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1200" b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Power on </a:t>
                </a:r>
                <a:r>
                  <a:rPr lang="en-US" altLang="ko-KR" sz="1200" b="1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palm</a:t>
                </a:r>
                <a:endParaRPr lang="en-US" altLang="ko-KR" sz="1200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Palm</a:t>
                </a:r>
                <a:r>
                  <a:rPr lang="ko-KR" altLang="en-US" sz="110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을 대고 </a:t>
                </a:r>
                <a:r>
                  <a:rPr lang="en-US" altLang="ko-KR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power on</a:t>
                </a:r>
                <a:r>
                  <a:rPr lang="ko-KR" altLang="en-US" sz="110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후 </a:t>
                </a:r>
                <a:r>
                  <a:rPr lang="en-US" altLang="ko-KR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palm</a:t>
                </a:r>
                <a:r>
                  <a:rPr lang="ko-KR" altLang="en-US" sz="110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을 제거했을 때 </a:t>
                </a:r>
                <a:r>
                  <a:rPr lang="en-US" altLang="ko-KR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recalibration</a:t>
                </a:r>
                <a:r>
                  <a:rPr lang="ko-KR" altLang="en-US" sz="110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이 될 수 있도록 </a:t>
                </a:r>
                <a:r>
                  <a:rPr lang="ko-KR" altLang="en-US" sz="110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해야 함</a:t>
                </a:r>
                <a:endParaRPr lang="en-US" altLang="ko-KR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1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큰 사이즈의 </a:t>
                </a:r>
                <a:r>
                  <a:rPr lang="en-US" altLang="ko-KR" sz="11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palm</a:t>
                </a:r>
                <a:r>
                  <a:rPr lang="ko-KR" altLang="en-US" sz="110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은 </a:t>
                </a:r>
                <a:r>
                  <a:rPr lang="en-US" altLang="ko-KR" sz="11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recalibration </a:t>
                </a:r>
                <a:r>
                  <a:rPr lang="ko-KR" altLang="en-US" sz="110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조건 </a:t>
                </a:r>
                <a:r>
                  <a:rPr lang="en-US" altLang="ko-KR" sz="11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1</a:t>
                </a:r>
                <a:r>
                  <a:rPr lang="ko-KR" altLang="en-US" sz="110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에 의해 </a:t>
                </a:r>
                <a:r>
                  <a:rPr lang="en-US" altLang="ko-KR" sz="11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recalibration </a:t>
                </a:r>
                <a:r>
                  <a:rPr lang="ko-KR" altLang="en-US" sz="110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됨</a:t>
                </a:r>
                <a:endParaRPr lang="en-US" altLang="ko-KR" sz="11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05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Recalibration </a:t>
                </a:r>
                <a:r>
                  <a:rPr lang="ko-KR" altLang="en-US" sz="105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조건</a:t>
                </a:r>
                <a:r>
                  <a:rPr lang="en-US" altLang="ko-KR" sz="105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1</a:t>
                </a:r>
                <a:r>
                  <a:rPr lang="ko-KR" altLang="en-US" sz="105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의 </a:t>
                </a:r>
                <a:r>
                  <a:rPr lang="en-US" altLang="ko-KR" sz="1050" dirty="0" err="1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PosSum</a:t>
                </a:r>
                <a:r>
                  <a:rPr lang="ko-KR" altLang="en-US" sz="105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과 </a:t>
                </a:r>
                <a:r>
                  <a:rPr lang="en-US" altLang="ko-KR" sz="1050" dirty="0" err="1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NegSum</a:t>
                </a:r>
                <a:r>
                  <a:rPr lang="ko-KR" altLang="en-US" sz="105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의 합 </a:t>
                </a:r>
                <a:r>
                  <a:rPr lang="en-US" altLang="ko-KR" sz="105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threshold : iRecalCond1_AccSum_Thd</a:t>
                </a:r>
              </a:p>
              <a:p>
                <a:pPr marL="1257300" lvl="2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05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Recalibration </a:t>
                </a:r>
                <a:r>
                  <a:rPr lang="ko-KR" altLang="en-US" sz="105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조건</a:t>
                </a:r>
                <a:r>
                  <a:rPr lang="en-US" altLang="ko-KR" sz="105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1</a:t>
                </a:r>
                <a:r>
                  <a:rPr lang="ko-KR" altLang="en-US" sz="105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을 만족한 </a:t>
                </a:r>
                <a:r>
                  <a:rPr lang="en-US" altLang="ko-KR" sz="105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frame count</a:t>
                </a:r>
                <a:r>
                  <a:rPr lang="ko-KR" altLang="en-US" sz="105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</a:t>
                </a:r>
                <a:r>
                  <a:rPr lang="en-US" altLang="ko-KR" sz="105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threshold : ucRecalCond1_WaitCnt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1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작은 사이즈의 </a:t>
                </a:r>
                <a:r>
                  <a:rPr lang="en-US" altLang="ko-KR" sz="11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palm</a:t>
                </a:r>
                <a:r>
                  <a:rPr lang="ko-KR" altLang="en-US" sz="110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이나 </a:t>
                </a:r>
                <a:r>
                  <a:rPr lang="en-US" altLang="ko-KR" sz="11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finger</a:t>
                </a:r>
                <a:r>
                  <a:rPr lang="ko-KR" altLang="en-US" sz="110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는 </a:t>
                </a:r>
                <a:r>
                  <a:rPr lang="en-US" altLang="ko-KR" sz="11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recalibration </a:t>
                </a:r>
                <a:r>
                  <a:rPr lang="ko-KR" altLang="en-US" sz="110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조건 </a:t>
                </a:r>
                <a:r>
                  <a:rPr lang="en-US" altLang="ko-KR" sz="11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2</a:t>
                </a:r>
                <a:r>
                  <a:rPr lang="ko-KR" altLang="en-US" sz="110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에 의해 </a:t>
                </a:r>
                <a:r>
                  <a:rPr lang="en-US" altLang="ko-KR" sz="11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recalibration </a:t>
                </a:r>
                <a:r>
                  <a:rPr lang="ko-KR" altLang="en-US" sz="110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됨</a:t>
                </a:r>
                <a:endParaRPr lang="en-US" altLang="ko-KR" sz="11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05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Recalibration </a:t>
                </a:r>
                <a:r>
                  <a:rPr lang="ko-KR" altLang="en-US" sz="105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조건</a:t>
                </a:r>
                <a:r>
                  <a:rPr lang="en-US" altLang="ko-KR" sz="105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2</a:t>
                </a:r>
                <a:r>
                  <a:rPr lang="ko-KR" altLang="en-US" sz="105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의 </a:t>
                </a:r>
                <a:r>
                  <a:rPr lang="en-US" altLang="ko-KR" sz="1050" dirty="0" err="1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NegSum</a:t>
                </a:r>
                <a:r>
                  <a:rPr lang="ko-KR" altLang="en-US" sz="105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</a:t>
                </a:r>
                <a:r>
                  <a:rPr lang="en-US" altLang="ko-KR" sz="105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threshold : iRecalCond2_AccSum_Thd</a:t>
                </a:r>
              </a:p>
              <a:p>
                <a:pPr marL="1257300" lvl="2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05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Recalibration </a:t>
                </a:r>
                <a:r>
                  <a:rPr lang="ko-KR" altLang="en-US" sz="105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조건</a:t>
                </a:r>
                <a:r>
                  <a:rPr lang="en-US" altLang="ko-KR" sz="105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2</a:t>
                </a:r>
                <a:r>
                  <a:rPr lang="ko-KR" altLang="en-US" sz="105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를 만족한 </a:t>
                </a:r>
                <a:r>
                  <a:rPr lang="en-US" altLang="ko-KR" sz="105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frame count</a:t>
                </a:r>
                <a:r>
                  <a:rPr lang="ko-KR" altLang="en-US" sz="105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</a:t>
                </a:r>
                <a:r>
                  <a:rPr lang="en-US" altLang="ko-KR" sz="105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threshold : </a:t>
                </a:r>
                <a:r>
                  <a:rPr lang="en-US" altLang="ko-KR" sz="105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ucRecalCond2_WaitCnt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2</a:t>
                </a:r>
                <a:r>
                  <a:rPr lang="ko-KR" altLang="en-US" sz="110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번 </a:t>
                </a:r>
                <a:r>
                  <a:rPr lang="en-US" altLang="ko-KR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Line filter </a:t>
                </a:r>
                <a:r>
                  <a:rPr lang="ko-KR" altLang="en-US" sz="110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사용 시 </a:t>
                </a:r>
                <a:r>
                  <a:rPr lang="en-US" altLang="ko-KR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(-) </a:t>
                </a:r>
                <a:r>
                  <a:rPr lang="ko-KR" altLang="en-US" sz="110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부분이 보상되어 </a:t>
                </a:r>
                <a:r>
                  <a:rPr lang="en-US" altLang="ko-KR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recalibration</a:t>
                </a:r>
                <a:r>
                  <a:rPr lang="ko-KR" altLang="en-US" sz="110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이 되지 않으면 </a:t>
                </a:r>
                <a:r>
                  <a:rPr lang="en-US" altLang="ko-KR" sz="1100" dirty="0" err="1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ucMinDeltaTh</a:t>
                </a:r>
                <a:r>
                  <a:rPr lang="ko-KR" altLang="en-US" sz="110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를 조절하여 </a:t>
                </a:r>
                <a:r>
                  <a:rPr lang="en-US" altLang="ko-KR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average line filter</a:t>
                </a:r>
                <a:r>
                  <a:rPr lang="ko-KR" altLang="en-US" sz="110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를 사용하게 해야 함</a:t>
                </a:r>
                <a:endParaRPr lang="en-US" altLang="ko-KR" sz="11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05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Line filter </a:t>
                </a:r>
                <a:r>
                  <a:rPr lang="ko-KR" altLang="en-US" sz="105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버전 바꾸는 </a:t>
                </a:r>
                <a:r>
                  <a:rPr lang="en-US" altLang="ko-KR" sz="105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Min delta threshold</a:t>
                </a:r>
                <a:r>
                  <a:rPr lang="ko-KR" altLang="en-US" sz="105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</a:t>
                </a:r>
                <a:r>
                  <a:rPr lang="en-US" altLang="ko-KR" sz="105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: </a:t>
                </a:r>
                <a:r>
                  <a:rPr lang="en-US" altLang="ko-KR" sz="1050" dirty="0" err="1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ucMinDeltaTh</a:t>
                </a:r>
                <a:endParaRPr lang="en-US" altLang="ko-KR" sz="105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720000"/>
                <a:ext cx="9036000" cy="45849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그룹 9"/>
          <p:cNvGrpSpPr/>
          <p:nvPr/>
        </p:nvGrpSpPr>
        <p:grpSpPr>
          <a:xfrm>
            <a:off x="1712640" y="5242449"/>
            <a:ext cx="6624736" cy="1171831"/>
            <a:chOff x="1712640" y="5197992"/>
            <a:chExt cx="6624736" cy="1171831"/>
          </a:xfrm>
        </p:grpSpPr>
        <p:grpSp>
          <p:nvGrpSpPr>
            <p:cNvPr id="11" name="그룹 10"/>
            <p:cNvGrpSpPr>
              <a:grpSpLocks noChangeAspect="1"/>
            </p:cNvGrpSpPr>
            <p:nvPr/>
          </p:nvGrpSpPr>
          <p:grpSpPr>
            <a:xfrm>
              <a:off x="1712640" y="5445224"/>
              <a:ext cx="1130100" cy="924280"/>
              <a:chOff x="2185829" y="5301208"/>
              <a:chExt cx="1495695" cy="1223291"/>
            </a:xfrm>
          </p:grpSpPr>
          <p:sp>
            <p:nvSpPr>
              <p:cNvPr id="12" name="직사각형 11"/>
              <p:cNvSpPr>
                <a:spLocks noChangeAspect="1"/>
              </p:cNvSpPr>
              <p:nvPr/>
            </p:nvSpPr>
            <p:spPr>
              <a:xfrm>
                <a:off x="2185829" y="5301208"/>
                <a:ext cx="1495695" cy="8974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185830" y="6198624"/>
                <a:ext cx="1495694" cy="325875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ctr"/>
                <a:r>
                  <a:rPr lang="en-US" altLang="ko-KR" sz="10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Power off</a:t>
                </a:r>
                <a:endParaRPr lang="ko-KR" altLang="en-US" sz="1000" dirty="0"/>
              </a:p>
            </p:txBody>
          </p:sp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4864" y="5405205"/>
                <a:ext cx="598812" cy="689422"/>
              </a:xfrm>
              <a:prstGeom prst="rect">
                <a:avLst/>
              </a:prstGeom>
            </p:spPr>
          </p:pic>
        </p:grpSp>
        <p:sp>
          <p:nvSpPr>
            <p:cNvPr id="19" name="오른쪽 화살표 18"/>
            <p:cNvSpPr/>
            <p:nvPr/>
          </p:nvSpPr>
          <p:spPr>
            <a:xfrm>
              <a:off x="5754371" y="5693048"/>
              <a:ext cx="193067" cy="182409"/>
            </a:xfrm>
            <a:prstGeom prst="rightArrow">
              <a:avLst/>
            </a:prstGeom>
            <a:solidFill>
              <a:srgbClr val="7030A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오른쪽 화살표 19"/>
            <p:cNvSpPr/>
            <p:nvPr/>
          </p:nvSpPr>
          <p:spPr>
            <a:xfrm>
              <a:off x="2895799" y="5693048"/>
              <a:ext cx="193067" cy="182409"/>
            </a:xfrm>
            <a:prstGeom prst="rightArrow">
              <a:avLst/>
            </a:prstGeom>
            <a:solidFill>
              <a:srgbClr val="7030A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grpSp>
          <p:nvGrpSpPr>
            <p:cNvPr id="21" name="그룹 20"/>
            <p:cNvGrpSpPr>
              <a:grpSpLocks noChangeAspect="1"/>
            </p:cNvGrpSpPr>
            <p:nvPr/>
          </p:nvGrpSpPr>
          <p:grpSpPr>
            <a:xfrm>
              <a:off x="3141925" y="5445226"/>
              <a:ext cx="1130100" cy="924597"/>
              <a:chOff x="2185829" y="5301208"/>
              <a:chExt cx="1495695" cy="1223710"/>
            </a:xfrm>
          </p:grpSpPr>
          <p:sp>
            <p:nvSpPr>
              <p:cNvPr id="22" name="직사각형 21"/>
              <p:cNvSpPr>
                <a:spLocks noChangeAspect="1"/>
              </p:cNvSpPr>
              <p:nvPr/>
            </p:nvSpPr>
            <p:spPr>
              <a:xfrm>
                <a:off x="2185829" y="5301208"/>
                <a:ext cx="1495695" cy="8974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185830" y="6199043"/>
                <a:ext cx="1495694" cy="325875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ctr"/>
                <a:r>
                  <a:rPr lang="en-US" altLang="ko-KR" sz="10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Power On</a:t>
                </a:r>
                <a:endParaRPr lang="ko-KR" altLang="en-US" sz="1000" dirty="0"/>
              </a:p>
            </p:txBody>
          </p:sp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4864" y="5405205"/>
                <a:ext cx="598812" cy="689422"/>
              </a:xfrm>
              <a:prstGeom prst="rect">
                <a:avLst/>
              </a:prstGeom>
            </p:spPr>
          </p:pic>
        </p:grpSp>
        <p:grpSp>
          <p:nvGrpSpPr>
            <p:cNvPr id="9" name="그룹 8"/>
            <p:cNvGrpSpPr/>
            <p:nvPr/>
          </p:nvGrpSpPr>
          <p:grpSpPr>
            <a:xfrm>
              <a:off x="7207274" y="5197992"/>
              <a:ext cx="1130102" cy="1171829"/>
              <a:chOff x="5695106" y="5197992"/>
              <a:chExt cx="1130102" cy="1171829"/>
            </a:xfrm>
          </p:grpSpPr>
          <p:sp>
            <p:nvSpPr>
              <p:cNvPr id="16" name="직사각형 15"/>
              <p:cNvSpPr>
                <a:spLocks noChangeAspect="1"/>
              </p:cNvSpPr>
              <p:nvPr/>
            </p:nvSpPr>
            <p:spPr>
              <a:xfrm>
                <a:off x="5695108" y="5445224"/>
                <a:ext cx="1130100" cy="67806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695109" y="6123600"/>
                <a:ext cx="1130099" cy="246221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ctr"/>
                <a:r>
                  <a:rPr lang="en-US" altLang="ko-KR" sz="10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Power On</a:t>
                </a:r>
                <a:endParaRPr lang="ko-KR" altLang="en-US" sz="10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695106" y="5197992"/>
                <a:ext cx="1077858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000" dirty="0" smtClean="0">
                    <a:solidFill>
                      <a:srgbClr val="0070C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Baseline </a:t>
                </a:r>
                <a:r>
                  <a:rPr lang="ko-KR" altLang="en-US" sz="1000" smtClean="0">
                    <a:solidFill>
                      <a:srgbClr val="0070C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다시 계산</a:t>
                </a:r>
                <a:endParaRPr lang="ko-KR" altLang="en-US" sz="1000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28" name="오른쪽 화살표 27"/>
            <p:cNvSpPr/>
            <p:nvPr/>
          </p:nvSpPr>
          <p:spPr>
            <a:xfrm>
              <a:off x="6961151" y="5693048"/>
              <a:ext cx="193067" cy="182409"/>
            </a:xfrm>
            <a:prstGeom prst="rightArrow">
              <a:avLst/>
            </a:prstGeom>
            <a:solidFill>
              <a:srgbClr val="7030A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008735" y="5654199"/>
              <a:ext cx="907595" cy="24622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Recal</a:t>
              </a:r>
              <a:r>
                <a:rPr lang="en-US" altLang="ko-KR" sz="1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. </a:t>
              </a:r>
              <a:r>
                <a:rPr lang="ko-KR" altLang="en-US" sz="100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조건 만족</a:t>
              </a:r>
              <a:endParaRPr lang="ko-KR" altLang="en-US" sz="1000" dirty="0"/>
            </a:p>
          </p:txBody>
        </p:sp>
        <p:sp>
          <p:nvSpPr>
            <p:cNvPr id="30" name="오른쪽 화살표 29"/>
            <p:cNvSpPr/>
            <p:nvPr/>
          </p:nvSpPr>
          <p:spPr>
            <a:xfrm>
              <a:off x="4325084" y="5693048"/>
              <a:ext cx="193067" cy="182409"/>
            </a:xfrm>
            <a:prstGeom prst="rightArrow">
              <a:avLst/>
            </a:prstGeom>
            <a:solidFill>
              <a:srgbClr val="7030A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4571210" y="5197992"/>
              <a:ext cx="1130102" cy="1171829"/>
              <a:chOff x="5695106" y="5197992"/>
              <a:chExt cx="1130102" cy="1171829"/>
            </a:xfrm>
          </p:grpSpPr>
          <p:sp>
            <p:nvSpPr>
              <p:cNvPr id="32" name="직사각형 31"/>
              <p:cNvSpPr>
                <a:spLocks noChangeAspect="1"/>
              </p:cNvSpPr>
              <p:nvPr/>
            </p:nvSpPr>
            <p:spPr>
              <a:xfrm>
                <a:off x="5695108" y="5445224"/>
                <a:ext cx="1130100" cy="67806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695109" y="6123600"/>
                <a:ext cx="1130099" cy="246221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ctr"/>
                <a:r>
                  <a:rPr lang="en-US" altLang="ko-KR" sz="10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Power On</a:t>
                </a:r>
                <a:endParaRPr lang="ko-KR" altLang="en-US" sz="1000" dirty="0"/>
              </a:p>
            </p:txBody>
          </p:sp>
          <p:sp>
            <p:nvSpPr>
              <p:cNvPr id="34" name="직사각형 33"/>
              <p:cNvSpPr>
                <a:spLocks/>
              </p:cNvSpPr>
              <p:nvPr/>
            </p:nvSpPr>
            <p:spPr>
              <a:xfrm>
                <a:off x="5824189" y="5536800"/>
                <a:ext cx="421200" cy="49320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695106" y="5197992"/>
                <a:ext cx="914077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000" smtClean="0">
                    <a:solidFill>
                      <a:srgbClr val="FF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Baseline </a:t>
                </a:r>
                <a:r>
                  <a:rPr lang="ko-KR" altLang="en-US" sz="1000" smtClean="0">
                    <a:solidFill>
                      <a:srgbClr val="FF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잘못됨</a:t>
                </a:r>
                <a:endParaRPr lang="ko-KR" altLang="en-US" sz="1000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658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Touch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주변 영역에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delta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퍼지는 경우</a:t>
            </a:r>
            <a:endParaRPr lang="ko-KR" altLang="en-US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5536" y="720000"/>
            <a:ext cx="9036000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Spread</a:t>
            </a:r>
            <a:r>
              <a:rPr lang="ko-KR" altLang="en-US" sz="12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delta</a:t>
            </a:r>
            <a:r>
              <a:rPr lang="ko-KR" altLang="en-US" sz="12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제거</a:t>
            </a:r>
            <a:endParaRPr lang="en-US" altLang="ko-KR" sz="12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시에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한 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곳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 아닌 주변 영역에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delta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값이 퍼지는 경우가 있음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이로 인해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alm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으로 잘못 판단될 수 있기 때문에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offset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제거하여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한 곳의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delta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만 남아있게 함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Spread delta down On / Off 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결정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SpreadPannelDeltaDown_En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Spread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delta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인지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palm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인지 구분하는 표준편차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threshold (Spread delta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 경우에만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offset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계산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: </a:t>
            </a:r>
            <a:r>
              <a:rPr lang="en-US" altLang="ko-KR" sz="11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usPalmStdTh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Palm delta check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Labeling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영역의 표준편차를 확인하여 s</a:t>
            </a:r>
            <a:r>
              <a:rPr lang="en-US" altLang="ko-KR" sz="11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pread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delta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인지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palm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인지 판단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Palm delta check On / Off 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결정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11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PalmDeltaCheck_On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Palm delta check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할지 정하는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cell count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threshold : </a:t>
            </a:r>
            <a:r>
              <a:rPr lang="en-US" altLang="ko-KR" sz="11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ucPalmDeltaCheck_SizeTh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Palm cell count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정하는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delta threshold : </a:t>
            </a:r>
            <a:r>
              <a:rPr lang="en-US" altLang="ko-KR" sz="11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ucPalmDeltaTh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Spread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delta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인지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palm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인지 구분하는 표준편차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threshold : </a:t>
            </a:r>
            <a:r>
              <a:rPr lang="en-US" altLang="ko-KR" sz="11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usPalmStdTh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66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r>
              <a:rPr lang="en-US" altLang="ko-KR" sz="2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Noise detection (Hopping </a:t>
            </a:r>
            <a:r>
              <a:rPr lang="ko-KR" altLang="en-US" sz="200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적용 시</a:t>
            </a:r>
            <a:r>
              <a:rPr lang="en-US" altLang="ko-KR" sz="2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2200" dirty="0" smtClean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720000"/>
            <a:ext cx="9036000" cy="505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v"/>
              <a:defRPr sz="1200"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 sz="11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</a:lstStyle>
          <a:p>
            <a:r>
              <a:rPr lang="en-US" altLang="ko-KR" dirty="0" smtClean="0"/>
              <a:t>Hopping tuning</a:t>
            </a:r>
            <a:endParaRPr lang="en-US" altLang="ko-KR" dirty="0"/>
          </a:p>
          <a:p>
            <a:pPr lvl="1"/>
            <a:r>
              <a:rPr lang="ko-KR" altLang="en-US" dirty="0" smtClean="0"/>
              <a:t>첨부되어 있는 문서를 참조하여 </a:t>
            </a:r>
            <a:r>
              <a:rPr lang="en-US" altLang="ko-KR" dirty="0" smtClean="0"/>
              <a:t>noise</a:t>
            </a:r>
            <a:r>
              <a:rPr lang="ko-KR" altLang="en-US" smtClean="0"/>
              <a:t>를 인가하고 </a:t>
            </a:r>
            <a:r>
              <a:rPr lang="en-US" altLang="ko-KR" dirty="0" smtClean="0"/>
              <a:t>drawing </a:t>
            </a:r>
            <a:r>
              <a:rPr lang="ko-KR" altLang="en-US" smtClean="0"/>
              <a:t>끊김이 발생하지 않도록 해야 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ucHoppingThd</a:t>
            </a:r>
            <a:r>
              <a:rPr lang="ko-KR" altLang="en-US" smtClean="0"/>
              <a:t>를 조절하여 </a:t>
            </a:r>
            <a:r>
              <a:rPr lang="en-US" altLang="ko-KR" dirty="0" smtClean="0"/>
              <a:t>drawing</a:t>
            </a:r>
            <a:r>
              <a:rPr lang="ko-KR" altLang="en-US" smtClean="0"/>
              <a:t>이 끊기기 전에 </a:t>
            </a:r>
            <a:r>
              <a:rPr lang="en-US" altLang="ko-KR" dirty="0" smtClean="0"/>
              <a:t>hopping frequency</a:t>
            </a:r>
            <a:r>
              <a:rPr lang="ko-KR" altLang="en-US" smtClean="0"/>
              <a:t>로</a:t>
            </a:r>
            <a:r>
              <a:rPr lang="en-US" altLang="ko-KR" dirty="0" smtClean="0"/>
              <a:t> (or main frequency) </a:t>
            </a:r>
            <a:r>
              <a:rPr lang="ko-KR" altLang="en-US" smtClean="0"/>
              <a:t>전환이 빠르게 될 수 있게 해야 함</a:t>
            </a:r>
            <a:endParaRPr lang="en-US" altLang="ko-KR" dirty="0" smtClean="0"/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Noise detection On / Off 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및 버전 결정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105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ucNoiseDetectionMode</a:t>
            </a:r>
            <a:endParaRPr lang="en-US" altLang="ko-KR" sz="105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Hopping 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결정하는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Max delta difference threshold : </a:t>
            </a:r>
            <a:r>
              <a:rPr lang="en-US" altLang="ko-KR" sz="105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ucHoppingThd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05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Noise detection 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 버리는 초기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frame 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105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ucDiscardFrameNum</a:t>
            </a:r>
            <a:endParaRPr lang="en-US" altLang="ko-KR" sz="10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Noise detection 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 사용하는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Max delta type : </a:t>
            </a:r>
            <a:r>
              <a:rPr lang="en-US" altLang="ko-KR" sz="105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ucNoiseDetectMaxType</a:t>
            </a:r>
            <a:endParaRPr lang="en-US" altLang="ko-KR" sz="10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add_hopping_thd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초기화 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On / Off : </a:t>
            </a:r>
            <a:r>
              <a:rPr lang="en-US" altLang="ko-KR" sz="105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bInitAddHoppingThd</a:t>
            </a:r>
            <a:endParaRPr lang="en-US" altLang="ko-KR" sz="105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/>
            <a:r>
              <a:rPr lang="en-US" altLang="ko-KR" dirty="0" smtClean="0"/>
              <a:t>Main frequency</a:t>
            </a:r>
            <a:r>
              <a:rPr lang="ko-KR" altLang="en-US" smtClean="0"/>
              <a:t>와 </a:t>
            </a:r>
            <a:r>
              <a:rPr lang="en-US" altLang="ko-KR" dirty="0" smtClean="0"/>
              <a:t>hopping frequency </a:t>
            </a:r>
            <a:r>
              <a:rPr lang="ko-KR" altLang="en-US" smtClean="0"/>
              <a:t>사이</a:t>
            </a:r>
            <a:r>
              <a:rPr lang="ko-KR" altLang="en-US"/>
              <a:t>의</a:t>
            </a:r>
            <a:r>
              <a:rPr lang="ko-KR" altLang="en-US" smtClean="0"/>
              <a:t> 주파수에서 </a:t>
            </a:r>
            <a:r>
              <a:rPr lang="en-US" altLang="ko-KR" dirty="0" smtClean="0"/>
              <a:t>noise</a:t>
            </a:r>
            <a:r>
              <a:rPr lang="ko-KR" altLang="en-US" smtClean="0"/>
              <a:t>로 인해 </a:t>
            </a:r>
            <a:r>
              <a:rPr lang="en-US" altLang="ko-KR" dirty="0" smtClean="0"/>
              <a:t>split</a:t>
            </a:r>
            <a:r>
              <a:rPr lang="ko-KR" altLang="en-US" smtClean="0"/>
              <a:t>이</a:t>
            </a:r>
            <a:r>
              <a:rPr lang="en-US" altLang="ko-KR" dirty="0" smtClean="0"/>
              <a:t> </a:t>
            </a:r>
            <a:r>
              <a:rPr lang="ko-KR" altLang="en-US" smtClean="0"/>
              <a:t>되어 끊기는 경우 </a:t>
            </a:r>
            <a:r>
              <a:rPr lang="en-US" altLang="ko-KR" dirty="0" err="1" smtClean="0"/>
              <a:t>usMergeLabelSizeTh</a:t>
            </a:r>
            <a:r>
              <a:rPr lang="en-US" altLang="ko-KR" dirty="0"/>
              <a:t>, </a:t>
            </a:r>
            <a:r>
              <a:rPr lang="en-US" altLang="ko-KR" dirty="0" err="1" smtClean="0"/>
              <a:t>usLabelPeakDiffTh</a:t>
            </a:r>
            <a:r>
              <a:rPr lang="en-US" altLang="ko-KR" dirty="0"/>
              <a:t>, </a:t>
            </a:r>
            <a:r>
              <a:rPr lang="en-US" altLang="ko-KR" dirty="0" err="1" smtClean="0"/>
              <a:t>usLabelPeakValleyDiffTh</a:t>
            </a:r>
            <a:r>
              <a:rPr lang="ko-KR" altLang="en-US" smtClean="0"/>
              <a:t>를 조절하여 개선할 수 있으나 </a:t>
            </a:r>
            <a:r>
              <a:rPr lang="en-US" altLang="ko-KR" dirty="0" smtClean="0"/>
              <a:t>noise</a:t>
            </a:r>
            <a:r>
              <a:rPr lang="ko-KR" altLang="en-US" smtClean="0"/>
              <a:t>가 없을 때의 </a:t>
            </a:r>
            <a:r>
              <a:rPr lang="en-US" altLang="ko-KR" dirty="0" smtClean="0"/>
              <a:t>separation </a:t>
            </a:r>
            <a:r>
              <a:rPr lang="ko-KR" altLang="en-US" smtClean="0"/>
              <a:t>성능을 체크해야 함</a:t>
            </a:r>
            <a:endParaRPr lang="en-US" altLang="ko-KR" dirty="0"/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usMergeLabelSizeTh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보다 작은 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size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만 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merge 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진행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: </a:t>
            </a:r>
            <a:r>
              <a:rPr lang="en-US" altLang="ko-KR" sz="105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usMergeLabelSizeTh</a:t>
            </a:r>
            <a:endParaRPr lang="en-US" altLang="ko-KR" sz="105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개의 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peak 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값의 차이가 </a:t>
            </a:r>
            <a:r>
              <a:rPr lang="en-US" altLang="ko-KR" sz="105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usLabelPeakDiffTh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보다 크면 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wrong split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으로 판단하여 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merge 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진행  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105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usLabelPeakDiffTh</a:t>
            </a:r>
            <a:endParaRPr lang="en-US" altLang="ko-KR" sz="105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 중 작은 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peak 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값과 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valley 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값의 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차이가 </a:t>
            </a:r>
            <a:r>
              <a:rPr lang="en-US" altLang="ko-KR" sz="105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usLabelPeakValleyDiffTh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보다 작으면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wrong split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으로 판단하여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merge 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진행 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105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usLabelPeakValleyDiffTh</a:t>
            </a:r>
            <a:endParaRPr lang="en-US" altLang="ko-KR" sz="105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/>
            <a:r>
              <a:rPr lang="en-US" altLang="ko-KR" dirty="0" smtClean="0"/>
              <a:t>Touch off </a:t>
            </a:r>
            <a:r>
              <a:rPr lang="ko-KR" altLang="en-US" smtClean="0"/>
              <a:t>시에 </a:t>
            </a:r>
            <a:r>
              <a:rPr lang="en-US" altLang="ko-KR" dirty="0" smtClean="0"/>
              <a:t>hopping</a:t>
            </a:r>
            <a:r>
              <a:rPr lang="ko-KR" altLang="en-US" smtClean="0"/>
              <a:t>이 되는 경우가 많으면 </a:t>
            </a:r>
            <a:r>
              <a:rPr lang="en-US" altLang="ko-KR" dirty="0" err="1" smtClean="0"/>
              <a:t>ucNoiseStartThd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ucNoiseStartCntThd</a:t>
            </a:r>
            <a:r>
              <a:rPr lang="ko-KR" altLang="en-US" smtClean="0"/>
              <a:t>로 조절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Noise</a:t>
            </a:r>
            <a:r>
              <a:rPr lang="ko-KR" altLang="en-US" smtClean="0"/>
              <a:t>가 없을 때는 </a:t>
            </a:r>
            <a:r>
              <a:rPr lang="en-US" altLang="ko-KR" dirty="0" err="1" smtClean="0"/>
              <a:t>ucNoiseStartThd</a:t>
            </a:r>
            <a:r>
              <a:rPr lang="ko-KR" altLang="en-US" smtClean="0"/>
              <a:t>보다 작은 값</a:t>
            </a:r>
            <a:r>
              <a:rPr lang="ko-KR" altLang="en-US"/>
              <a:t>들</a:t>
            </a:r>
            <a:r>
              <a:rPr lang="ko-KR" altLang="en-US" smtClean="0"/>
              <a:t>이 계산되므로 </a:t>
            </a:r>
            <a:r>
              <a:rPr lang="en-US" altLang="ko-KR" dirty="0" smtClean="0"/>
              <a:t>touch off </a:t>
            </a:r>
            <a:r>
              <a:rPr lang="ko-KR" altLang="en-US" smtClean="0"/>
              <a:t>시에 큰 </a:t>
            </a:r>
            <a:r>
              <a:rPr lang="en-US" altLang="ko-KR" dirty="0" smtClean="0"/>
              <a:t>max delta difference</a:t>
            </a:r>
            <a:r>
              <a:rPr lang="ko-KR" altLang="en-US" smtClean="0"/>
              <a:t>가 나오더라도 </a:t>
            </a:r>
            <a:r>
              <a:rPr lang="en-US" altLang="ko-KR" dirty="0" smtClean="0"/>
              <a:t>hopping </a:t>
            </a:r>
            <a:r>
              <a:rPr lang="ko-KR" altLang="en-US" smtClean="0"/>
              <a:t>하지 않음</a:t>
            </a:r>
            <a:endParaRPr lang="en-US" altLang="ko-KR" dirty="0" smtClean="0"/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Noise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없는지 판단하는 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Max delta difference threshold : </a:t>
            </a:r>
            <a:r>
              <a:rPr lang="en-US" altLang="ko-KR" sz="105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ucNoiseStartThd</a:t>
            </a:r>
            <a:endParaRPr lang="en-US" altLang="ko-KR" sz="105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ucNoiseStartThd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만족하는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frame 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105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ucNoiseStartCntThd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Hopping frequency</a:t>
            </a:r>
            <a:r>
              <a:rPr lang="ko-KR" altLang="en-US" smtClean="0"/>
              <a:t>로 동작할 때 일정 </a:t>
            </a:r>
            <a:r>
              <a:rPr lang="ko-KR" altLang="en-US" dirty="0" smtClean="0"/>
              <a:t>시간 </a:t>
            </a:r>
            <a:r>
              <a:rPr lang="ko-KR" altLang="en-US" smtClean="0"/>
              <a:t>동안 터치가 없으면 </a:t>
            </a:r>
            <a:r>
              <a:rPr lang="en-US" altLang="ko-KR" dirty="0" smtClean="0"/>
              <a:t>main frequency</a:t>
            </a:r>
            <a:r>
              <a:rPr lang="ko-KR" altLang="en-US" smtClean="0"/>
              <a:t>로 복귀</a:t>
            </a:r>
            <a:endParaRPr lang="en-US" altLang="ko-KR" dirty="0" smtClean="0"/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No-touch 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원래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frequency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복귀하는 시간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105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HoppMainRollbackSec</a:t>
            </a:r>
            <a:endParaRPr lang="en-US" altLang="ko-KR" sz="105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691417"/>
              </p:ext>
            </p:extLst>
          </p:nvPr>
        </p:nvGraphicFramePr>
        <p:xfrm>
          <a:off x="7329264" y="582582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5" name="Acrobat Document" showAsIcon="1" r:id="rId4" imgW="914400" imgH="771480" progId="Acrobat.Document.DC">
                  <p:embed/>
                </p:oleObj>
              </mc:Choice>
              <mc:Fallback>
                <p:oleObj name="Acrobat Document" showAsIcon="1" r:id="rId4" imgW="914400" imgH="77148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29264" y="582582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029120"/>
              </p:ext>
            </p:extLst>
          </p:nvPr>
        </p:nvGraphicFramePr>
        <p:xfrm>
          <a:off x="7905328" y="582582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6" name="Acrobat Document" showAsIcon="1" r:id="rId6" imgW="914400" imgH="771480" progId="Acrobat.Document.DC">
                  <p:embed/>
                </p:oleObj>
              </mc:Choice>
              <mc:Fallback>
                <p:oleObj name="Acrobat Document" showAsIcon="1" r:id="rId6" imgW="914400" imgH="77148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05328" y="582582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861415"/>
              </p:ext>
            </p:extLst>
          </p:nvPr>
        </p:nvGraphicFramePr>
        <p:xfrm>
          <a:off x="8651758" y="579257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7" name="포장기 셸 개체" showAsIcon="1" r:id="rId8" imgW="914400" imgH="771480" progId="Package">
                  <p:embed/>
                </p:oleObj>
              </mc:Choice>
              <mc:Fallback>
                <p:oleObj name="포장기 셸 개체" showAsIcon="1" r:id="rId8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651758" y="579257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877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r>
              <a:rPr lang="en-US" altLang="ko-KR" sz="22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Algorithm Flow</a:t>
            </a:r>
            <a:endParaRPr lang="ko-KR" altLang="en-US" sz="22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charset="0"/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81240" y="2676144"/>
            <a:ext cx="3096000" cy="522000"/>
          </a:xfrm>
          <a:prstGeom prst="flowChartProcess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Calculate delta</a:t>
            </a:r>
          </a:p>
          <a:p>
            <a:pPr algn="ctr"/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ucOvrShift</a:t>
            </a:r>
            <a:r>
              <a:rPr lang="en-US" altLang="ko-KR" sz="1000" dirty="0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usSeedBase</a:t>
            </a:r>
            <a:endParaRPr lang="en-US" altLang="ko-KR" sz="1000" dirty="0" smtClean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sBlockPosThd</a:t>
            </a:r>
            <a:r>
              <a:rPr lang="en-US" altLang="ko-KR" sz="10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sBlockNegThd</a:t>
            </a:r>
            <a:endParaRPr lang="ko-KR" altLang="en-US" sz="1000" dirty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1638034" y="3515918"/>
            <a:ext cx="0" cy="154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03678" y="3305519"/>
            <a:ext cx="1468713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Intensity / Delta data</a:t>
            </a:r>
            <a:endParaRPr lang="ko-KR" altLang="en-US" sz="1000" dirty="0" err="1" smtClean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5" name="순서도: 처리 44"/>
          <p:cNvSpPr/>
          <p:nvPr/>
        </p:nvSpPr>
        <p:spPr>
          <a:xfrm>
            <a:off x="81240" y="3668929"/>
            <a:ext cx="3096000" cy="666000"/>
          </a:xfrm>
          <a:prstGeom prst="flowChartProcess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Touch threshold</a:t>
            </a:r>
          </a:p>
          <a:p>
            <a:pPr algn="ctr"/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sFirstTouchOnMaxCellVal</a:t>
            </a:r>
            <a:endParaRPr lang="en-US" altLang="ko-KR" sz="1000" dirty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lSmallTouchOnThd</a:t>
            </a:r>
            <a:r>
              <a:rPr lang="en-US" altLang="ko-KR" sz="1000" dirty="0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lTouchOffThd</a:t>
            </a:r>
            <a:endParaRPr lang="en-US" altLang="ko-KR" sz="1000" dirty="0" smtClean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000" dirty="0" err="1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ucMultifingerFirstTouchThDownOffset</a:t>
            </a:r>
            <a:endParaRPr lang="ko-KR" altLang="en-US" sz="1000" dirty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1638034" y="3196706"/>
            <a:ext cx="0" cy="154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/>
          <p:cNvSpPr/>
          <p:nvPr/>
        </p:nvSpPr>
        <p:spPr>
          <a:xfrm>
            <a:off x="81240" y="5471311"/>
            <a:ext cx="3096000" cy="522000"/>
          </a:xfrm>
          <a:prstGeom prst="flowChartProcess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Separation</a:t>
            </a:r>
          </a:p>
          <a:p>
            <a:pPr algn="ctr"/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ucMergeSmallThdPer</a:t>
            </a:r>
            <a:r>
              <a:rPr lang="en-US" altLang="ko-KR" sz="1000" dirty="0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ucMergeMediumThdPer</a:t>
            </a:r>
            <a:endParaRPr lang="en-US" altLang="ko-KR" sz="1000" dirty="0" smtClean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usSmallNodeCnt</a:t>
            </a:r>
            <a:r>
              <a:rPr lang="en-US" altLang="ko-KR" sz="1000" dirty="0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LabelNoiseThd</a:t>
            </a:r>
            <a:endParaRPr lang="ko-KR" altLang="en-US" sz="1000" dirty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1638034" y="5309611"/>
            <a:ext cx="0" cy="154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처리 59"/>
          <p:cNvSpPr/>
          <p:nvPr/>
        </p:nvSpPr>
        <p:spPr>
          <a:xfrm>
            <a:off x="81240" y="4498913"/>
            <a:ext cx="3096000" cy="810000"/>
          </a:xfrm>
          <a:prstGeom prst="flowChartProcess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Coordinate scale</a:t>
            </a:r>
          </a:p>
          <a:p>
            <a:pPr algn="ctr"/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sFingerGlobalCoordiXResolutionOffset</a:t>
            </a:r>
            <a:endParaRPr lang="en-US" altLang="ko-KR" sz="1000" dirty="0" smtClean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sFingerGlobalCoordiOffsetX</a:t>
            </a:r>
            <a:endParaRPr lang="en-US" altLang="ko-KR" sz="1000" dirty="0" smtClean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sFingerGlobalCoordiYResolutionOffset</a:t>
            </a:r>
            <a:endParaRPr lang="en-US" altLang="ko-KR" sz="1000" dirty="0" smtClean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000" dirty="0" err="1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sFingerGlobalCoordiOffsetY</a:t>
            </a:r>
            <a:endParaRPr lang="ko-KR" altLang="en-US" sz="1000" dirty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1638034" y="4340555"/>
            <a:ext cx="0" cy="154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54" idx="2"/>
            <a:endCxn id="67" idx="1"/>
          </p:cNvCxnSpPr>
          <p:nvPr/>
        </p:nvCxnSpPr>
        <p:spPr>
          <a:xfrm rot="5400000" flipH="1" flipV="1">
            <a:off x="216625" y="2778734"/>
            <a:ext cx="4627192" cy="1801962"/>
          </a:xfrm>
          <a:prstGeom prst="bentConnector4">
            <a:avLst>
              <a:gd name="adj1" fmla="val -2528"/>
              <a:gd name="adj2" fmla="val 92953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순서도: 처리 66"/>
          <p:cNvSpPr/>
          <p:nvPr/>
        </p:nvSpPr>
        <p:spPr>
          <a:xfrm>
            <a:off x="3431202" y="1033119"/>
            <a:ext cx="3096000" cy="666000"/>
          </a:xfrm>
          <a:prstGeom prst="flowChartProcess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Center </a:t>
            </a:r>
            <a:r>
              <a:rPr lang="en-US" altLang="ko-KR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coordinate smoothing</a:t>
            </a:r>
          </a:p>
          <a:p>
            <a:pPr algn="ctr"/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bFingerMeanSmoothing</a:t>
            </a:r>
            <a:r>
              <a:rPr lang="en-US" altLang="ko-KR" sz="1000" dirty="0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ucSmoothPastOrgInter</a:t>
            </a:r>
            <a:endParaRPr lang="en-US" altLang="ko-KR" sz="1000" dirty="0" smtClean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cDisSmoothOffset</a:t>
            </a:r>
            <a:r>
              <a:rPr lang="en-US" altLang="ko-KR" sz="1000" dirty="0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lMoveSmoothingLevel</a:t>
            </a:r>
            <a:endParaRPr lang="en-US" altLang="ko-KR" sz="1000" dirty="0" smtClean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000" dirty="0" err="1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ucVectorPredictionCoef</a:t>
            </a:r>
            <a:endParaRPr lang="ko-KR" altLang="en-US" sz="1000" dirty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8278720" y="2211149"/>
            <a:ext cx="0" cy="154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77" idx="2"/>
            <a:endCxn id="74" idx="1"/>
          </p:cNvCxnSpPr>
          <p:nvPr/>
        </p:nvCxnSpPr>
        <p:spPr>
          <a:xfrm rot="5400000" flipH="1" flipV="1">
            <a:off x="3411467" y="2909473"/>
            <a:ext cx="4862655" cy="1765753"/>
          </a:xfrm>
          <a:prstGeom prst="bentConnector4">
            <a:avLst>
              <a:gd name="adj1" fmla="val -2329"/>
              <a:gd name="adj2" fmla="val 93834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순서도: 처리 84"/>
          <p:cNvSpPr/>
          <p:nvPr/>
        </p:nvSpPr>
        <p:spPr>
          <a:xfrm>
            <a:off x="6729838" y="1835089"/>
            <a:ext cx="3096000" cy="378000"/>
          </a:xfrm>
          <a:prstGeom prst="flowChartProcess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Out-in drawing</a:t>
            </a:r>
          </a:p>
          <a:p>
            <a:pPr algn="ctr"/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usOutInDrawEdgeTh</a:t>
            </a:r>
            <a:r>
              <a:rPr lang="en-US" altLang="ko-KR" sz="1000" dirty="0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ucOutInDrawDisTh</a:t>
            </a:r>
            <a:endParaRPr lang="ko-KR" altLang="en-US" sz="1000" dirty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9" name="순서도: 처리 88"/>
          <p:cNvSpPr/>
          <p:nvPr/>
        </p:nvSpPr>
        <p:spPr>
          <a:xfrm>
            <a:off x="3411919" y="4875247"/>
            <a:ext cx="3096000" cy="666000"/>
          </a:xfrm>
          <a:prstGeom prst="flowChartProcess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Remove edge</a:t>
            </a:r>
          </a:p>
          <a:p>
            <a:pPr algn="ctr"/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bRemoveEdge</a:t>
            </a:r>
            <a:r>
              <a:rPr lang="en-US" altLang="ko-KR" sz="10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000" dirty="0" err="1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ucRemoveEdgeVer</a:t>
            </a:r>
            <a:endParaRPr lang="en-US" altLang="ko-KR" sz="1000" dirty="0" smtClean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usRemoveEdgeXdistThd</a:t>
            </a:r>
            <a:r>
              <a:rPr lang="en-US" altLang="ko-KR" sz="1000" dirty="0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usRemoveEdgeYdistThd</a:t>
            </a:r>
            <a:endParaRPr lang="en-US" altLang="ko-KR" sz="1000" dirty="0" smtClean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0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bUsetRealPastSentPos1</a:t>
            </a:r>
            <a:endParaRPr lang="ko-KR" altLang="en-US" sz="1000" dirty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4" name="순서도: 처리 93"/>
          <p:cNvSpPr/>
          <p:nvPr/>
        </p:nvSpPr>
        <p:spPr>
          <a:xfrm>
            <a:off x="6729838" y="2370253"/>
            <a:ext cx="3096000" cy="1386000"/>
          </a:xfrm>
          <a:prstGeom prst="flowChartProcess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Palm rejection</a:t>
            </a:r>
          </a:p>
          <a:p>
            <a:pPr algn="ctr"/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ucPalmDetectionOn</a:t>
            </a:r>
            <a:r>
              <a:rPr lang="en-US" altLang="ko-KR" sz="1000" dirty="0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usPalmLevel</a:t>
            </a:r>
            <a:endParaRPr lang="en-US" altLang="ko-KR" sz="1000" dirty="0" smtClean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000" dirty="0" err="1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ucPalm_PALM_CONNECT_DIST</a:t>
            </a:r>
            <a:endParaRPr lang="en-US" altLang="ko-KR" sz="1000" dirty="0" smtClean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000" dirty="0" err="1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ucPalm_PALM_REGION_UPDATE_PERIOD</a:t>
            </a:r>
            <a:endParaRPr lang="en-US" altLang="ko-KR" sz="1000" dirty="0" smtClean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000" dirty="0" err="1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ucPalm_TOUCHDOWNFRAMEMAX</a:t>
            </a:r>
            <a:endParaRPr lang="en-US" altLang="ko-KR" sz="1000" dirty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ucPalm_TOUCHDOWNSLOPETHRESHOLD</a:t>
            </a:r>
            <a:endParaRPr lang="en-US" altLang="ko-KR" sz="1000" dirty="0" smtClean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ucPalm_IGNOREFRAMENUM</a:t>
            </a:r>
            <a:endParaRPr lang="en-US" altLang="ko-KR" sz="1000" dirty="0" smtClean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000" dirty="0" err="1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ucPalm_KEEPPALMREGIONFRAME</a:t>
            </a:r>
            <a:endParaRPr lang="ko-KR" altLang="en-US" sz="1000" dirty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97" name="직선 화살표 연결선 96"/>
          <p:cNvCxnSpPr/>
          <p:nvPr/>
        </p:nvCxnSpPr>
        <p:spPr>
          <a:xfrm>
            <a:off x="8278720" y="3753535"/>
            <a:ext cx="0" cy="154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처리 97"/>
          <p:cNvSpPr/>
          <p:nvPr/>
        </p:nvSpPr>
        <p:spPr>
          <a:xfrm>
            <a:off x="6729838" y="3912283"/>
            <a:ext cx="3096000" cy="378000"/>
          </a:xfrm>
          <a:prstGeom prst="flowChartProcess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Initial palm rejection</a:t>
            </a:r>
          </a:p>
          <a:p>
            <a:pPr algn="ctr"/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usPalmCandiStdTh</a:t>
            </a:r>
            <a:r>
              <a:rPr lang="en-US" altLang="ko-KR" sz="1000" dirty="0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ucPalmCandiDeltaTh</a:t>
            </a:r>
            <a:endParaRPr lang="en-US" altLang="ko-KR" sz="1000" dirty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4979202" y="1703765"/>
            <a:ext cx="0" cy="154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8280000" y="1694514"/>
            <a:ext cx="0" cy="154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순서도: 처리 43"/>
          <p:cNvSpPr/>
          <p:nvPr/>
        </p:nvSpPr>
        <p:spPr>
          <a:xfrm>
            <a:off x="3411919" y="1847837"/>
            <a:ext cx="3096000" cy="378000"/>
          </a:xfrm>
          <a:prstGeom prst="flowChartProcess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Jitter</a:t>
            </a:r>
          </a:p>
          <a:p>
            <a:pPr algn="ctr"/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ucFirstDrawingCellCnt</a:t>
            </a:r>
            <a:r>
              <a:rPr lang="en-US" altLang="ko-KR" sz="1000" dirty="0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usFirstDrawingThd</a:t>
            </a:r>
            <a:endParaRPr lang="ko-KR" altLang="en-US" sz="1000" dirty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7" name="순서도: 처리 46"/>
          <p:cNvSpPr/>
          <p:nvPr/>
        </p:nvSpPr>
        <p:spPr>
          <a:xfrm>
            <a:off x="3413202" y="3904739"/>
            <a:ext cx="3096000" cy="810000"/>
          </a:xfrm>
          <a:prstGeom prst="flowChartProcess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Edge diagonal drawing</a:t>
            </a:r>
          </a:p>
          <a:p>
            <a:pPr algn="ctr"/>
            <a:r>
              <a:rPr lang="en-US" altLang="ko-KR" sz="1000" dirty="0" err="1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bUseMultiEdgeCoef</a:t>
            </a:r>
            <a:endParaRPr lang="en-US" altLang="ko-KR" sz="1000" dirty="0" smtClean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usSmallTouchMaxDeltaThd</a:t>
            </a:r>
            <a:r>
              <a:rPr lang="en-US" altLang="ko-KR" sz="1000" dirty="0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ucSmallTouchCellCntThd</a:t>
            </a:r>
            <a:endParaRPr lang="en-US" altLang="ko-KR" sz="1000" dirty="0" smtClean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ucSmallTouchHeightThd</a:t>
            </a:r>
            <a:r>
              <a:rPr lang="en-US" altLang="ko-KR" sz="1000" dirty="0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ucSmallTouchWidthThd</a:t>
            </a:r>
            <a:endParaRPr lang="en-US" altLang="ko-KR" sz="1000" dirty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ucLeftEdgeExpand</a:t>
            </a:r>
            <a:r>
              <a:rPr lang="en-US" altLang="ko-KR" sz="1000" dirty="0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ucLeftEdgeExpand_small</a:t>
            </a:r>
            <a:endParaRPr lang="en-US" altLang="ko-KR" sz="1000" dirty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4979202" y="3745287"/>
            <a:ext cx="0" cy="154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4966074" y="2912009"/>
            <a:ext cx="0" cy="154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6202" y="1276532"/>
            <a:ext cx="426484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NO</a:t>
            </a:r>
            <a:endParaRPr lang="ko-KR" altLang="en-US" sz="900" b="1" dirty="0" err="1" smtClean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1" name="순서도: 처리 50"/>
          <p:cNvSpPr/>
          <p:nvPr/>
        </p:nvSpPr>
        <p:spPr>
          <a:xfrm>
            <a:off x="82800" y="1798141"/>
            <a:ext cx="1476000" cy="378000"/>
          </a:xfrm>
          <a:prstGeom prst="flowChartProcess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Line Filter</a:t>
            </a:r>
          </a:p>
          <a:p>
            <a:pPr algn="ctr"/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cLineFilter</a:t>
            </a:r>
            <a:endParaRPr lang="ko-KR" altLang="en-US" sz="1000" dirty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6456" y="1433369"/>
            <a:ext cx="1468713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RAW data</a:t>
            </a:r>
            <a:endParaRPr lang="ko-KR" altLang="en-US" sz="1000" dirty="0" err="1" smtClean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7646" y="2295803"/>
            <a:ext cx="1468713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Filtered RAW data</a:t>
            </a:r>
            <a:endParaRPr lang="ko-KR" altLang="en-US" sz="1000" dirty="0" err="1" smtClean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791470" y="1634153"/>
            <a:ext cx="0" cy="155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832660" y="2510926"/>
            <a:ext cx="0" cy="154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2466356" y="2510926"/>
            <a:ext cx="0" cy="154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처리 64"/>
          <p:cNvSpPr/>
          <p:nvPr/>
        </p:nvSpPr>
        <p:spPr>
          <a:xfrm>
            <a:off x="82800" y="1054720"/>
            <a:ext cx="1476000" cy="252000"/>
          </a:xfrm>
          <a:prstGeom prst="flowChartProcess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Saturation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791470" y="1314546"/>
            <a:ext cx="0" cy="155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832660" y="2183503"/>
            <a:ext cx="0" cy="154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739619" y="2291091"/>
            <a:ext cx="1468713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B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aseline</a:t>
            </a:r>
            <a:endParaRPr lang="ko-KR" altLang="en-US" sz="1000" dirty="0" err="1" smtClean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0" name="순서도: 처리 69"/>
          <p:cNvSpPr/>
          <p:nvPr/>
        </p:nvSpPr>
        <p:spPr>
          <a:xfrm>
            <a:off x="3413202" y="3077389"/>
            <a:ext cx="3096000" cy="666000"/>
          </a:xfrm>
          <a:prstGeom prst="flowChartProcess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Edge coordinate</a:t>
            </a:r>
          </a:p>
          <a:p>
            <a:pPr algn="ctr"/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ucLeftEdgeExpand</a:t>
            </a:r>
            <a:r>
              <a:rPr lang="en-US" altLang="ko-KR" sz="1000" dirty="0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(</a:t>
            </a:r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bUseMultiEdgeCoef</a:t>
            </a:r>
            <a:r>
              <a:rPr lang="en-US" altLang="ko-KR" sz="1000" dirty="0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= 0)</a:t>
            </a:r>
          </a:p>
          <a:p>
            <a:pPr algn="ctr"/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ucLeftEdgeExpand_medium</a:t>
            </a:r>
            <a:r>
              <a:rPr lang="en-US" altLang="ko-KR" sz="1000" dirty="0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1000" dirty="0" err="1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bUseMultiEdgeCoef</a:t>
            </a:r>
            <a:r>
              <a:rPr lang="en-US" altLang="ko-KR" sz="10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= </a:t>
            </a:r>
            <a:r>
              <a:rPr lang="en-US" altLang="ko-KR" sz="1000" dirty="0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1)</a:t>
            </a:r>
            <a:endParaRPr lang="en-US" altLang="ko-KR" sz="1000" dirty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sXExpandStartOffset</a:t>
            </a:r>
            <a:r>
              <a:rPr lang="en-US" altLang="ko-KR" sz="10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000" dirty="0" err="1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usLabelEdgeExpandMode</a:t>
            </a:r>
            <a:endParaRPr lang="ko-KR" altLang="en-US" sz="1000" dirty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1" name="순서도: 처리 70"/>
          <p:cNvSpPr/>
          <p:nvPr/>
        </p:nvSpPr>
        <p:spPr>
          <a:xfrm>
            <a:off x="3411919" y="2383313"/>
            <a:ext cx="3096000" cy="522000"/>
          </a:xfrm>
          <a:prstGeom prst="flowChartProcess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Drum test</a:t>
            </a:r>
          </a:p>
          <a:p>
            <a:pPr algn="ctr"/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usFirstMoveDistanceThd</a:t>
            </a:r>
            <a:r>
              <a:rPr lang="en-US" altLang="ko-KR" sz="1000" dirty="0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usMoveDistanceThd</a:t>
            </a:r>
            <a:endParaRPr lang="en-US" altLang="ko-KR" sz="1000" dirty="0" smtClean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ucDynamicTrackingDistanceMode</a:t>
            </a:r>
            <a:r>
              <a:rPr lang="en-US" altLang="ko-KR" sz="10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usDrumTestDist</a:t>
            </a:r>
            <a:endParaRPr lang="ko-KR" altLang="en-US" sz="1000" dirty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4966074" y="2222409"/>
            <a:ext cx="0" cy="154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8278720" y="5110945"/>
            <a:ext cx="0" cy="154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순서도: 처리 74"/>
          <p:cNvSpPr/>
          <p:nvPr/>
        </p:nvSpPr>
        <p:spPr>
          <a:xfrm>
            <a:off x="6729838" y="5269693"/>
            <a:ext cx="3096000" cy="1098000"/>
          </a:xfrm>
          <a:prstGeom prst="flowChartProcess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Hopping</a:t>
            </a:r>
          </a:p>
          <a:p>
            <a:pPr algn="ctr"/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ucNoiseDetectionMode</a:t>
            </a:r>
            <a:r>
              <a:rPr lang="en-US" altLang="ko-KR" sz="1000" dirty="0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ucDiscardFrameNum</a:t>
            </a:r>
            <a:endParaRPr lang="en-US" altLang="ko-KR" sz="1000" dirty="0" smtClean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ucHoppingThd</a:t>
            </a:r>
            <a:r>
              <a:rPr lang="en-US" altLang="ko-KR" sz="1000" dirty="0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ucNoiseDetectMaxType</a:t>
            </a:r>
            <a:endParaRPr lang="en-US" altLang="ko-KR" sz="1000" dirty="0" smtClean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bInitAddHoppingThd</a:t>
            </a:r>
            <a:r>
              <a:rPr lang="en-US" altLang="ko-KR" sz="1000" dirty="0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HoppMainRollbackSec</a:t>
            </a:r>
            <a:endParaRPr lang="en-US" altLang="ko-KR" sz="1000" dirty="0" smtClean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ucNoiseStartThd</a:t>
            </a:r>
            <a:r>
              <a:rPr lang="en-US" altLang="ko-KR" sz="1000" dirty="0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ucNoiseStartCntThd</a:t>
            </a:r>
            <a:endParaRPr lang="en-US" altLang="ko-KR" sz="1000" dirty="0" smtClean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usMergeLabelSizeTh</a:t>
            </a:r>
            <a:endParaRPr lang="en-US" altLang="ko-KR" sz="1000" dirty="0" smtClean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usLabelPeakDiffTh</a:t>
            </a:r>
            <a:r>
              <a:rPr lang="en-US" altLang="ko-KR" sz="1000" dirty="0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usLabelPeakValleyDiffTh</a:t>
            </a:r>
            <a:endParaRPr lang="ko-KR" altLang="en-US" sz="1000" dirty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4" name="순서도: 처리 73"/>
          <p:cNvSpPr/>
          <p:nvPr/>
        </p:nvSpPr>
        <p:spPr>
          <a:xfrm>
            <a:off x="6725672" y="1028022"/>
            <a:ext cx="3096000" cy="666000"/>
          </a:xfrm>
          <a:prstGeom prst="flowChartProcess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In-out drawing</a:t>
            </a:r>
          </a:p>
          <a:p>
            <a:pPr algn="ctr"/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usPostProcessEdgeTH</a:t>
            </a:r>
            <a:r>
              <a:rPr lang="en-US" altLang="ko-KR" sz="1000" dirty="0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ucPostProcessDisTH</a:t>
            </a:r>
            <a:endParaRPr lang="en-US" altLang="ko-KR" sz="1000" dirty="0" smtClean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ucPostProcessExpendDiv</a:t>
            </a:r>
            <a:r>
              <a:rPr lang="en-US" altLang="ko-KR" sz="1000" dirty="0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cPostProcessEndMargin</a:t>
            </a:r>
            <a:endParaRPr lang="en-US" altLang="ko-KR" sz="1000" dirty="0" smtClean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bPostProcessInterpolationMode</a:t>
            </a:r>
            <a:endParaRPr lang="ko-KR" altLang="en-US" sz="1000" dirty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7" name="순서도: 처리 76"/>
          <p:cNvSpPr/>
          <p:nvPr/>
        </p:nvSpPr>
        <p:spPr>
          <a:xfrm>
            <a:off x="3411919" y="5701677"/>
            <a:ext cx="3096000" cy="522000"/>
          </a:xfrm>
          <a:prstGeom prst="flowChartProcess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Edge coordinate smoothing</a:t>
            </a:r>
          </a:p>
          <a:p>
            <a:pPr algn="ctr"/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cEdgeSmoothing_Finger_On</a:t>
            </a:r>
            <a:endParaRPr lang="en-US" altLang="ko-KR" sz="1000" dirty="0" smtClean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0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cEdgeSmoothingV2_Finger_On</a:t>
            </a:r>
            <a:endParaRPr lang="ko-KR" altLang="en-US" sz="1000" dirty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81" name="직선 화살표 연결선 80"/>
          <p:cNvCxnSpPr/>
          <p:nvPr/>
        </p:nvCxnSpPr>
        <p:spPr>
          <a:xfrm>
            <a:off x="4966074" y="4714343"/>
            <a:ext cx="0" cy="154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4966074" y="5534013"/>
            <a:ext cx="0" cy="154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8278720" y="4288409"/>
            <a:ext cx="0" cy="154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순서도: 처리 85"/>
          <p:cNvSpPr/>
          <p:nvPr/>
        </p:nvSpPr>
        <p:spPr>
          <a:xfrm>
            <a:off x="6729838" y="4447157"/>
            <a:ext cx="3096000" cy="666000"/>
          </a:xfrm>
          <a:prstGeom prst="flowChartProcess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Power on palm</a:t>
            </a:r>
          </a:p>
          <a:p>
            <a:pPr algn="ctr"/>
            <a:r>
              <a:rPr lang="en-US" altLang="ko-KR" sz="1000" dirty="0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iRecalCond1_AccSum_Thd, ucRecalCond1_WaitCnt</a:t>
            </a:r>
          </a:p>
          <a:p>
            <a:pPr algn="ctr"/>
            <a:r>
              <a:rPr lang="en-US" altLang="ko-KR" sz="1000" dirty="0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iRecalCond2_AccSum_Thd, ucRecalCond2_WaitCnt</a:t>
            </a:r>
            <a:endParaRPr lang="en-US" altLang="ko-KR" sz="1000" dirty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000" dirty="0" err="1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ucMinDeltaTh</a:t>
            </a:r>
            <a:endParaRPr lang="ko-KR" altLang="en-US" sz="1000" dirty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9" name="순서도: 처리 58"/>
          <p:cNvSpPr/>
          <p:nvPr/>
        </p:nvSpPr>
        <p:spPr>
          <a:xfrm>
            <a:off x="1696453" y="1668601"/>
            <a:ext cx="1476000" cy="522000"/>
          </a:xfrm>
          <a:prstGeom prst="flowChartProcess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Baseline tracking</a:t>
            </a:r>
          </a:p>
          <a:p>
            <a:pPr algn="ctr"/>
            <a:r>
              <a:rPr lang="en-US" altLang="ko-KR" sz="1000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bFingerBaseTracking</a:t>
            </a:r>
            <a:endParaRPr lang="en-US" altLang="ko-KR" sz="1000" dirty="0" smtClean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000" dirty="0" err="1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bFullFingerBaseTracking</a:t>
            </a:r>
            <a:endParaRPr lang="ko-KR" altLang="en-US" sz="1000" dirty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2466505" y="2183503"/>
            <a:ext cx="0" cy="154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68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Raw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/ Intensity data Check</a:t>
            </a:r>
            <a:endParaRPr lang="ko-KR" altLang="en-US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5536" y="720000"/>
            <a:ext cx="90360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Saturation </a:t>
            </a:r>
            <a:r>
              <a:rPr lang="ko-KR" altLang="en-US" sz="12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확인</a:t>
            </a:r>
            <a:endParaRPr lang="en-US" altLang="ko-KR" sz="12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Raw data saturation 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되는지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확인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문제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있으면 시스템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Part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문의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Line 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filter 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On / Off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Line noise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있는 경우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Line filter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사용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Line filter On / Off 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및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버전 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결정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11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cLineFilter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OverShift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결정</a:t>
            </a:r>
            <a:endParaRPr lang="en-US" altLang="ko-KR" sz="12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Finger touch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Max delta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값이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100~200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나오도록 </a:t>
            </a:r>
            <a:r>
              <a:rPr lang="en-US" altLang="ko-KR" sz="11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ucOvrShift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값 정하기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적어도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Max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값이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100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정도는 나오도록 해야 함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SeedBase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결정</a:t>
            </a:r>
            <a:endParaRPr lang="en-US" altLang="ko-KR" sz="12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usSeedBase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기본적으로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Max delta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1/10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정도로 정하고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Noise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정도에 따라 조절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Battery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상태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(System)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 touch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 발생하는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delta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값보다 낮게 설정해야 함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Palm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대고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drawing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되나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check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Baseline tracking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sBlockPosThd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en-US" altLang="ko-KR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sBlockNegThd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</a:t>
            </a:r>
            <a:r>
              <a:rPr lang="en-US" altLang="ko-KR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usSeedBase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보다 크지 않게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설정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Finger PJT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에서는 </a:t>
            </a:r>
            <a:r>
              <a:rPr lang="en-US" altLang="ko-KR" sz="11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bFingerBaseTracking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en-US" altLang="ko-KR" sz="11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bFullFingerBaseTracking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모두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해줘야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baseline tracking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 됨 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Pen PJT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에서는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Full finger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모드일 때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baseline tracking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할 필요가 없으므로 </a:t>
            </a:r>
            <a:r>
              <a:rPr lang="en-US" altLang="ko-KR" sz="11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bFingerBaseTracking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만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해줌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Baseline tracking On / Off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결정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11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bFingerBaseTracking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Full finger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모드일 때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aseline tracking On /Off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결정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11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bFullFingerBaseTracking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382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Touch threshold tuning</a:t>
            </a:r>
            <a:endParaRPr lang="ko-KR" altLang="en-US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5536" y="720000"/>
            <a:ext cx="9036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First</a:t>
            </a:r>
            <a:r>
              <a:rPr lang="ko-KR" altLang="en-US" sz="12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 threshold, Touch off threshold </a:t>
            </a:r>
            <a:r>
              <a:rPr lang="ko-KR" altLang="en-US" sz="12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결정 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 sFirstTouchEnable1Touch = 0 )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3-4</a:t>
            </a:r>
            <a:r>
              <a:rPr lang="el-GR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Φ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 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가능하도록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sFirstTouchOnMaxCellVal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(</a:t>
            </a:r>
            <a:r>
              <a:rPr lang="en-US" altLang="ko-KR" sz="11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MaxDelta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), </a:t>
            </a:r>
            <a:r>
              <a:rPr lang="en-US" altLang="ko-KR" sz="11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lSmallTouchOnThd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(</a:t>
            </a:r>
            <a:r>
              <a:rPr lang="en-US" altLang="ko-KR" sz="11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vusS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), </a:t>
            </a:r>
            <a:r>
              <a:rPr lang="en-US" altLang="ko-KR" sz="11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lTouchOffThd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(</a:t>
            </a:r>
            <a:r>
              <a:rPr lang="en-US" altLang="ko-KR" sz="11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vusS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정하기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첫 프레임 터치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좌표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report)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threshold : </a:t>
            </a:r>
            <a:r>
              <a:rPr lang="en-US" altLang="ko-KR" sz="105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sFirstTouchOnMaxCellVal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en-US" altLang="ko-KR" sz="105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lSmallTouchOnThd</a:t>
            </a:r>
            <a:endParaRPr lang="en-US" altLang="ko-KR" sz="10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두 번째 프레임 이후 터치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좌표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report)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threshold : </a:t>
            </a:r>
            <a:r>
              <a:rPr lang="en-US" altLang="ko-KR" sz="105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lTouchOffThd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05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Palm &amp; finger touch 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가능하도록 </a:t>
            </a:r>
            <a:r>
              <a:rPr lang="en-US" altLang="ko-KR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ucMultifingerFirstTouchThDownOffset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정하기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sFirstTouchOnMaxCellVal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– </a:t>
            </a:r>
            <a:r>
              <a:rPr lang="en-US" altLang="ko-KR" sz="105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ucMultifingerFirstTouchThDownOffset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</a:t>
            </a:r>
            <a:r>
              <a:rPr lang="en-US" altLang="ko-KR" sz="105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usSeedBase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보다 크게 설정</a:t>
            </a:r>
            <a:endParaRPr lang="en-US" altLang="ko-KR" sz="105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lTouchOffThd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– </a:t>
            </a:r>
            <a:r>
              <a:rPr lang="en-US" altLang="ko-KR" sz="105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ucMultifingerFirstTouchThDownOffset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/2 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</a:t>
            </a:r>
            <a:r>
              <a:rPr lang="en-US" altLang="ko-KR" sz="105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usSeedBase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보다 크게 설정</a:t>
            </a:r>
            <a:endParaRPr lang="en-US" altLang="ko-KR" sz="105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Palm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 있거나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6 touch 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이상일 때 </a:t>
            </a:r>
            <a:r>
              <a:rPr lang="en-US" altLang="ko-KR" sz="105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sFirstTouchOnMaxCellVal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en-US" altLang="ko-KR" sz="105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lTouchOffThd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낮춰주는 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offset : </a:t>
            </a:r>
            <a:r>
              <a:rPr lang="en-US" altLang="ko-KR" sz="105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ucMultifingerFirstTouchThDownOffset</a:t>
            </a:r>
            <a:endParaRPr lang="en-US" altLang="ko-KR" sz="105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05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First</a:t>
            </a:r>
            <a:r>
              <a:rPr lang="ko-KR" altLang="en-US" sz="12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 threshold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결정 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 sFirstTouchEnable1Touch 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&gt; 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0 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 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수에 따라 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First touch threshold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다르게 설정할 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때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사용</a:t>
            </a:r>
            <a:endParaRPr lang="en-US" altLang="ko-KR" sz="105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 Touch 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 </a:t>
            </a:r>
            <a:r>
              <a:rPr lang="ko-KR" altLang="en-US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때 첫 프레임 터치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(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좌표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report)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threshold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sFirstTouchEnable1Touch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 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 때 첫 프레임 터치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(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좌표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report)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threshold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sFirstTouchEnable2Touch</a:t>
            </a:r>
            <a:endParaRPr lang="en-US" altLang="ko-KR" sz="10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 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 때 첫 프레임 터치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(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좌표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report)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threshold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sFirstTouchEnable3Touch</a:t>
            </a:r>
            <a:endParaRPr lang="en-US" altLang="ko-KR" sz="10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 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 때 첫 프레임 터치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(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좌표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report)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threshold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sFirstTouchEnable4Touch</a:t>
            </a:r>
            <a:endParaRPr lang="en-US" altLang="ko-KR" sz="10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Palm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 있거나 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 Touch 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이상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 때 첫 프레임 터치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(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좌표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report)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threshold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sFirstTouchEnable5Touch</a:t>
            </a:r>
          </a:p>
        </p:txBody>
      </p:sp>
    </p:spTree>
    <p:extLst>
      <p:ext uri="{BB962C8B-B14F-4D97-AF65-F5344CB8AC3E}">
        <p14:creationId xmlns:p14="http://schemas.microsoft.com/office/powerpoint/2010/main" val="80281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395536" y="720000"/>
            <a:ext cx="9036000" cy="5967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좌표 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Scale </a:t>
            </a:r>
            <a:r>
              <a:rPr lang="ko-KR" altLang="en-US" sz="12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맞추기</a:t>
            </a:r>
            <a:endParaRPr lang="en-US" altLang="ko-KR" sz="12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Panel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여러 영역에서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도전봉과 터치 좌표 위치가 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일치하는지 확인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X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좌표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scale 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조절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Parameter : </a:t>
            </a:r>
            <a:r>
              <a:rPr lang="en-US" altLang="ko-KR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sFingerGlobalCoordiXResolutionOffset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en-US" altLang="ko-KR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sFingerGlobalCoordiOffsetX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Y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좌표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scale 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조절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Parameter : </a:t>
            </a:r>
            <a:r>
              <a:rPr lang="en-US" altLang="ko-KR" sz="11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sFingerGlobalCoordiYResolutionOffset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en-US" altLang="ko-KR" sz="11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sFingerGlobalCoordiOffsetY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Separation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Windows10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인증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Spec : 7</a:t>
            </a:r>
            <a:r>
              <a:rPr lang="el-GR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Φ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도전봉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edge to edge 8mm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최소한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Win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인증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Spec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은 만족해야 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big finger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한 개의 터치로 나올 수 있도록 변수 조절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ucMergeSmallThdPer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en-US" altLang="ko-KR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ucMergeMediumThdPer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낮을수록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merge 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잘 되고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en-US" altLang="ko-KR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LabelNoiseThd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낮을수록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split 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잘 됨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usSmallNodeCnt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보다 작은 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cell 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개수를 가진 라벨의 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merge threshold  : </a:t>
            </a:r>
            <a:r>
              <a:rPr lang="en-US" altLang="ko-KR" sz="105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ucMergeSmallThdPer</a:t>
            </a:r>
            <a:endParaRPr lang="en-US" altLang="ko-KR" sz="105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usSmallNodeCnt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이상의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cell 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개수를 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가진 라벨의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merge threshold 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: </a:t>
            </a:r>
            <a:r>
              <a:rPr lang="en-US" altLang="ko-KR" sz="105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ucMergeMediumThdPer</a:t>
            </a:r>
            <a:endParaRPr lang="en-US" altLang="ko-KR" sz="105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Split 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 첫 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Labeling threshold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정하는 변수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: </a:t>
            </a:r>
            <a:r>
              <a:rPr lang="en-US" altLang="ko-KR" sz="105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LabelNoiseThd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Center smoothing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Big finger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나 인접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finger drawing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시에도 지글거림이 적도록 해야 함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너무 강하게 하면 실제 그리는 것보다 작게 그려지며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밀착감 떨어짐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panning latency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만족하지 못할 수 있음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이전 좌표들을 이용한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smoothing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이전 좌표들을 이용한 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smoothing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On / Off : </a:t>
            </a:r>
            <a:r>
              <a:rPr lang="en-US" altLang="ko-KR" sz="105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bFingerMeanSmoothing</a:t>
            </a:r>
            <a:endParaRPr lang="en-US" altLang="ko-KR" sz="10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어떤 이전 좌표 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set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사용할지 결정 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105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ucSmoothPastOrgInter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Distance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기반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smoothing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Distance 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기반 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smoothing On / Off &amp;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distance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조절해주는 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offset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105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cDisSmoothOffset</a:t>
            </a:r>
            <a:endParaRPr lang="en-US" altLang="ko-KR" sz="105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Distance 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기반 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smoothing 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 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smoothing 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강도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: </a:t>
            </a:r>
            <a:r>
              <a:rPr lang="en-US" altLang="ko-KR" sz="105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lMoveSmoothingLevel</a:t>
            </a:r>
            <a:endParaRPr lang="en-US" altLang="ko-KR" sz="105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Vector prediction 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기반 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smoothing 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 강도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: </a:t>
            </a:r>
            <a:r>
              <a:rPr lang="en-US" altLang="ko-KR" sz="105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ucVectorPredictionCoef</a:t>
            </a:r>
            <a:endParaRPr lang="en-US" altLang="ko-KR" sz="105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Center coordinate tuning</a:t>
            </a:r>
            <a:endParaRPr lang="ko-KR" altLang="en-US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charset="0"/>
            </a:endParaRPr>
          </a:p>
        </p:txBody>
      </p:sp>
      <p:grpSp>
        <p:nvGrpSpPr>
          <p:cNvPr id="5" name="그룹 4"/>
          <p:cNvGrpSpPr>
            <a:grpSpLocks noChangeAspect="1"/>
          </p:cNvGrpSpPr>
          <p:nvPr/>
        </p:nvGrpSpPr>
        <p:grpSpPr>
          <a:xfrm>
            <a:off x="7550588" y="981276"/>
            <a:ext cx="998943" cy="1068205"/>
            <a:chOff x="7919368" y="824243"/>
            <a:chExt cx="1440160" cy="1540014"/>
          </a:xfrm>
        </p:grpSpPr>
        <p:sp>
          <p:nvSpPr>
            <p:cNvPr id="2" name="직사각형 1"/>
            <p:cNvSpPr/>
            <p:nvPr/>
          </p:nvSpPr>
          <p:spPr>
            <a:xfrm>
              <a:off x="7919368" y="1124744"/>
              <a:ext cx="1440160" cy="8640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" name="원통 2"/>
            <p:cNvSpPr/>
            <p:nvPr/>
          </p:nvSpPr>
          <p:spPr>
            <a:xfrm>
              <a:off x="8272415" y="824243"/>
              <a:ext cx="108000" cy="699858"/>
            </a:xfrm>
            <a:prstGeom prst="can">
              <a:avLst/>
            </a:prstGeom>
            <a:solidFill>
              <a:srgbClr val="FFC000"/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" name="타원 3"/>
            <p:cNvSpPr>
              <a:spLocks noChangeAspect="1"/>
            </p:cNvSpPr>
            <p:nvPr/>
          </p:nvSpPr>
          <p:spPr>
            <a:xfrm>
              <a:off x="8321843" y="1528566"/>
              <a:ext cx="108012" cy="108000"/>
            </a:xfrm>
            <a:prstGeom prst="ellipse">
              <a:avLst/>
            </a:prstGeom>
            <a:solidFill>
              <a:srgbClr val="00B05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167534" y="2009284"/>
              <a:ext cx="943827" cy="35497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Tuning</a:t>
              </a:r>
              <a:r>
                <a:rPr lang="ko-KR" altLang="en-US" sz="100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ko-KR" altLang="en-US" sz="1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필요</a:t>
              </a:r>
              <a:endParaRPr lang="ko-KR" altLang="en-US" sz="1000" dirty="0"/>
            </a:p>
          </p:txBody>
        </p:sp>
      </p:grpSp>
      <p:grpSp>
        <p:nvGrpSpPr>
          <p:cNvPr id="11" name="그룹 10"/>
          <p:cNvGrpSpPr>
            <a:grpSpLocks noChangeAspect="1"/>
          </p:cNvGrpSpPr>
          <p:nvPr/>
        </p:nvGrpSpPr>
        <p:grpSpPr>
          <a:xfrm>
            <a:off x="8634578" y="981489"/>
            <a:ext cx="998942" cy="1033638"/>
            <a:chOff x="7919368" y="824243"/>
            <a:chExt cx="1440160" cy="1490181"/>
          </a:xfrm>
        </p:grpSpPr>
        <p:sp>
          <p:nvSpPr>
            <p:cNvPr id="12" name="직사각형 11"/>
            <p:cNvSpPr/>
            <p:nvPr/>
          </p:nvSpPr>
          <p:spPr>
            <a:xfrm>
              <a:off x="7919368" y="1124744"/>
              <a:ext cx="1440160" cy="8640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3" name="원통 12"/>
            <p:cNvSpPr/>
            <p:nvPr/>
          </p:nvSpPr>
          <p:spPr>
            <a:xfrm>
              <a:off x="8272415" y="824243"/>
              <a:ext cx="108000" cy="699858"/>
            </a:xfrm>
            <a:prstGeom prst="can">
              <a:avLst/>
            </a:prstGeom>
            <a:solidFill>
              <a:srgbClr val="FFC000"/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4" name="타원 13"/>
            <p:cNvSpPr>
              <a:spLocks noChangeAspect="1"/>
            </p:cNvSpPr>
            <p:nvPr/>
          </p:nvSpPr>
          <p:spPr>
            <a:xfrm>
              <a:off x="8275674" y="1529864"/>
              <a:ext cx="108012" cy="108000"/>
            </a:xfrm>
            <a:prstGeom prst="ellipse">
              <a:avLst/>
            </a:prstGeom>
            <a:solidFill>
              <a:srgbClr val="00B05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68472" y="2006572"/>
              <a:ext cx="944592" cy="30785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OK</a:t>
              </a:r>
              <a:endParaRPr lang="ko-KR" altLang="en-US" sz="1000" dirty="0"/>
            </a:p>
          </p:txBody>
        </p:sp>
      </p:grpSp>
      <p:grpSp>
        <p:nvGrpSpPr>
          <p:cNvPr id="19" name="그룹 18"/>
          <p:cNvGrpSpPr>
            <a:grpSpLocks noChangeAspect="1"/>
          </p:cNvGrpSpPr>
          <p:nvPr/>
        </p:nvGrpSpPr>
        <p:grpSpPr>
          <a:xfrm>
            <a:off x="8374314" y="2857915"/>
            <a:ext cx="467118" cy="715101"/>
            <a:chOff x="8117837" y="2569883"/>
            <a:chExt cx="655200" cy="1003032"/>
          </a:xfrm>
        </p:grpSpPr>
        <p:sp>
          <p:nvSpPr>
            <p:cNvPr id="16" name="원통 15"/>
            <p:cNvSpPr>
              <a:spLocks noChangeAspect="1"/>
            </p:cNvSpPr>
            <p:nvPr/>
          </p:nvSpPr>
          <p:spPr>
            <a:xfrm>
              <a:off x="8516612" y="2569883"/>
              <a:ext cx="108796" cy="705020"/>
            </a:xfrm>
            <a:prstGeom prst="can">
              <a:avLst/>
            </a:prstGeom>
            <a:solidFill>
              <a:srgbClr val="FFC000"/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7" name="원통 16"/>
            <p:cNvSpPr>
              <a:spLocks noChangeAspect="1"/>
            </p:cNvSpPr>
            <p:nvPr/>
          </p:nvSpPr>
          <p:spPr>
            <a:xfrm>
              <a:off x="8246950" y="2569883"/>
              <a:ext cx="108796" cy="705020"/>
            </a:xfrm>
            <a:prstGeom prst="can">
              <a:avLst/>
            </a:prstGeom>
            <a:solidFill>
              <a:srgbClr val="FFC000"/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8" name="왼쪽 대괄호 17"/>
            <p:cNvSpPr/>
            <p:nvPr/>
          </p:nvSpPr>
          <p:spPr>
            <a:xfrm rot="16200000">
              <a:off x="8409437" y="3223516"/>
              <a:ext cx="72000" cy="162000"/>
            </a:xfrm>
            <a:prstGeom prst="leftBracket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17837" y="3326694"/>
              <a:ext cx="655200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8mm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7632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Center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coordinate tuning</a:t>
            </a:r>
            <a:endParaRPr lang="ko-KR" altLang="en-US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5536" y="720000"/>
            <a:ext cx="9036000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Jitter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큰 사이즈의 </a:t>
            </a:r>
            <a:r>
              <a:rPr lang="ko-KR" altLang="en-US" sz="11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도전봉이나</a:t>
            </a: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big finger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초기 터치 시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Jitter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줄일 수 있도록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tuning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작은 사이즈의 </a:t>
            </a:r>
            <a:r>
              <a:rPr lang="ko-KR" altLang="en-US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도전봉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(5-7</a:t>
            </a:r>
            <a:r>
              <a:rPr lang="el-GR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Φ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은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writing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될 수 있도록 변수 조절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초기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터치 시 </a:t>
            </a:r>
            <a:r>
              <a:rPr lang="en-US" altLang="ko-KR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ucFirstDrawingCellCnt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보다 사이즈가 큰 터치만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Jitter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막아줌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초기 터치 시 </a:t>
            </a:r>
            <a:r>
              <a:rPr lang="en-US" altLang="ko-KR" sz="11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usFirstDrawingThd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보다 움직임이 작은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J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itter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만 막아줌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Drum Test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Drum test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두 손가락을 번갈아 빠르게 터치하는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test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빠른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drawing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 끊김이 없고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Drum test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 선이 이어지지 않게 해야 함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첫 프레임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tracking distance threshold : </a:t>
            </a:r>
            <a:r>
              <a:rPr lang="en-US" altLang="ko-KR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usFirstMoveDistanceThd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두 번째 프레임 이후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tracking distance threshold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정하는 버전 선택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: </a:t>
            </a:r>
            <a:r>
              <a:rPr lang="en-US" altLang="ko-KR" sz="11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ucDynamicTrackingDistanceMode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ucDynamicTrackingDistanceMode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 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0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 때는 </a:t>
            </a:r>
            <a:r>
              <a:rPr lang="en-US" altLang="ko-KR" sz="105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usMoveDistanceThd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조절하여 빠른 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drawing, drum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모두 잘 될 수 있게 해야 함</a:t>
            </a:r>
            <a:endParaRPr lang="ko-KR" altLang="en-US" sz="105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두 번째 프레임 이후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tracking distance threshold 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105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usMoveDistanceThd</a:t>
            </a:r>
            <a:endParaRPr lang="en-US" altLang="ko-KR" sz="105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위 과정만으로 조절되지 않으면 알고리즘으로 개선 필요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Drum touch distance threshold : </a:t>
            </a:r>
            <a:r>
              <a:rPr lang="en-US" altLang="ko-KR" sz="105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usDrumTestDist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0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6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Edge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coordinate tuning</a:t>
            </a:r>
            <a:endParaRPr lang="ko-KR" altLang="en-US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5536" y="720000"/>
            <a:ext cx="9036000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Edge </a:t>
            </a:r>
            <a:r>
              <a:rPr lang="ko-KR" altLang="en-US" sz="12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좌표 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tuning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7</a:t>
            </a:r>
            <a:r>
              <a:rPr lang="el-GR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Φ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16</a:t>
            </a:r>
            <a:r>
              <a:rPr lang="el-GR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Φ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도전봉으로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Edge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영역 좌표 맞추기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7</a:t>
            </a:r>
            <a:r>
              <a:rPr lang="el-GR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Φ</a:t>
            </a: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edge spec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(Sharp : 1.5mm)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안에 들어오게 조절하되 최대한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edge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쪽으로 가도록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tuning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해야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16</a:t>
            </a:r>
            <a:r>
              <a:rPr lang="el-GR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Φ</a:t>
            </a: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도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Win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인증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pass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할 수 있음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방향 모두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tuning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해야 함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EdgeExpand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계수는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64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default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키울수록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edge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쪽으로 이동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Left edge expand 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계수 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en-US" altLang="ko-KR" sz="105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bUseMultiEdgeCoef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= 0) : </a:t>
            </a:r>
            <a:r>
              <a:rPr lang="en-US" altLang="ko-KR" sz="105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ucLeftEdgeExpand</a:t>
            </a:r>
            <a:endParaRPr lang="en-US" altLang="ko-KR" sz="10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Left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edge expand 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계수 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en-US" altLang="ko-KR" sz="105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bUseMultiEdgeCoef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= 1) : </a:t>
            </a:r>
            <a:r>
              <a:rPr lang="en-US" altLang="ko-KR" sz="105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ucLeftEdgeExpand_medium</a:t>
            </a:r>
            <a:endParaRPr lang="en-US" altLang="ko-KR" sz="105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sXExpandStartOffset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0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이면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Edge expand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1node (256)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적용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sXExpandStartOffset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키우면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big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finger drawing 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휨이 줄어듦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Edge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expand 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적용되는 영역 조절하는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offset : </a:t>
            </a:r>
            <a:r>
              <a:rPr lang="en-US" altLang="ko-KR" sz="105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sXExpandStartOffset</a:t>
            </a:r>
            <a:endParaRPr lang="en-US" altLang="ko-KR" sz="105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usLabelEdgeExpandMode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설정하면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big finger drawing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성능 좋아지는 경우 있음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label_EdgeExpand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함수에서 초기 </a:t>
            </a:r>
            <a:r>
              <a:rPr lang="en-US" altLang="ko-KR" sz="105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max_d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값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결정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105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usLabelEdgeExpandMode</a:t>
            </a:r>
            <a:endParaRPr lang="en-US" altLang="ko-KR" sz="10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Edge </a:t>
            </a:r>
            <a:r>
              <a:rPr lang="ko-KR" altLang="en-US" sz="12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사선 </a:t>
            </a: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drawing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Center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edge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쪽으로 사선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drawing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시에 휨이 없도록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7</a:t>
            </a:r>
            <a:r>
              <a:rPr lang="el-GR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Φ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(normal finger),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16</a:t>
            </a:r>
            <a:r>
              <a:rPr lang="el-GR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Φ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(big finger)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각각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tuning (</a:t>
            </a:r>
            <a:r>
              <a:rPr lang="en-US" altLang="ko-KR" sz="11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bUseMultiEdgeCoef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= 1)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Left edge expand 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계수로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big finger 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사선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drawing 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 사용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en-US" altLang="ko-KR" sz="105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bUseMultiEdgeCoef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= 1)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105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ucLeftEdgeExpand</a:t>
            </a:r>
            <a:endParaRPr lang="en-US" altLang="ko-KR" sz="10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Left edge expand 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계수로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normal finger 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사선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drawing 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 사용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en-US" altLang="ko-KR" sz="105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bUseMultiEdgeCoef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= 1)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105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ucLeftEdgeExpand_small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Normal finger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검출될 수 있도록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threshold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조절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Normal finger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 때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Max delta threshold : </a:t>
            </a:r>
            <a:r>
              <a:rPr lang="en-US" altLang="ko-KR" sz="105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usSmallTouchMaxDeltaThd</a:t>
            </a:r>
            <a:endParaRPr lang="en-US" altLang="ko-KR" sz="105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Normal 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finger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 때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cell count threshold : </a:t>
            </a:r>
            <a:r>
              <a:rPr lang="en-US" altLang="ko-KR" sz="105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ucSmallTouchCellCntThd</a:t>
            </a:r>
            <a:endParaRPr lang="en-US" altLang="ko-KR" sz="105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Normal 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finger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 때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row size threshold : </a:t>
            </a:r>
            <a:r>
              <a:rPr lang="en-US" altLang="ko-KR" sz="105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ucSmallTouchHeightThd</a:t>
            </a:r>
            <a:endParaRPr lang="en-US" altLang="ko-KR" sz="105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Normal 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finger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 때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column size threshold : </a:t>
            </a:r>
            <a:r>
              <a:rPr lang="en-US" altLang="ko-KR" sz="105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ucSmallTouchWidthThd</a:t>
            </a:r>
            <a:endParaRPr lang="en-US" altLang="ko-KR" sz="10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6978394" y="1789127"/>
            <a:ext cx="1791030" cy="1279833"/>
            <a:chOff x="7545288" y="1776669"/>
            <a:chExt cx="1791030" cy="1279833"/>
          </a:xfrm>
        </p:grpSpPr>
        <p:grpSp>
          <p:nvGrpSpPr>
            <p:cNvPr id="34" name="그룹 33"/>
            <p:cNvGrpSpPr>
              <a:grpSpLocks noChangeAspect="1"/>
            </p:cNvGrpSpPr>
            <p:nvPr/>
          </p:nvGrpSpPr>
          <p:grpSpPr>
            <a:xfrm>
              <a:off x="7545288" y="2004452"/>
              <a:ext cx="1791030" cy="1052050"/>
              <a:chOff x="7842490" y="2181563"/>
              <a:chExt cx="1142958" cy="671373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7842490" y="2181563"/>
                <a:ext cx="1142958" cy="671373"/>
              </a:xfrm>
              <a:prstGeom prst="rect">
                <a:avLst/>
              </a:prstGeom>
              <a:solidFill>
                <a:schemeClr val="accent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41" name="직사각형 40"/>
              <p:cNvSpPr>
                <a:spLocks noChangeAspect="1"/>
              </p:cNvSpPr>
              <p:nvPr/>
            </p:nvSpPr>
            <p:spPr>
              <a:xfrm>
                <a:off x="7978413" y="2285109"/>
                <a:ext cx="864991" cy="453081"/>
              </a:xfrm>
              <a:prstGeom prst="rect">
                <a:avLst/>
              </a:prstGeom>
              <a:solidFill>
                <a:schemeClr val="accent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Center</a:t>
                </a:r>
                <a:endParaRPr lang="ko-KR" altLang="en-US" sz="10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5" name="원통 34"/>
            <p:cNvSpPr>
              <a:spLocks/>
            </p:cNvSpPr>
            <p:nvPr/>
          </p:nvSpPr>
          <p:spPr>
            <a:xfrm>
              <a:off x="9152158" y="1776669"/>
              <a:ext cx="144000" cy="485444"/>
            </a:xfrm>
            <a:prstGeom prst="can">
              <a:avLst/>
            </a:prstGeom>
            <a:solidFill>
              <a:srgbClr val="FFC000"/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6" name="원통 35"/>
            <p:cNvSpPr/>
            <p:nvPr/>
          </p:nvSpPr>
          <p:spPr>
            <a:xfrm>
              <a:off x="7619689" y="1776669"/>
              <a:ext cx="74912" cy="485444"/>
            </a:xfrm>
            <a:prstGeom prst="can">
              <a:avLst/>
            </a:prstGeom>
            <a:solidFill>
              <a:srgbClr val="FFC000"/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" name="타원 36"/>
            <p:cNvSpPr>
              <a:spLocks noChangeAspect="1"/>
            </p:cNvSpPr>
            <p:nvPr/>
          </p:nvSpPr>
          <p:spPr>
            <a:xfrm>
              <a:off x="9190321" y="2262113"/>
              <a:ext cx="74921" cy="74912"/>
            </a:xfrm>
            <a:prstGeom prst="ellipse">
              <a:avLst/>
            </a:prstGeom>
            <a:solidFill>
              <a:srgbClr val="00B05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8" name="타원 37"/>
            <p:cNvSpPr>
              <a:spLocks noChangeAspect="1"/>
            </p:cNvSpPr>
            <p:nvPr/>
          </p:nvSpPr>
          <p:spPr>
            <a:xfrm>
              <a:off x="7624800" y="2262113"/>
              <a:ext cx="74921" cy="74912"/>
            </a:xfrm>
            <a:prstGeom prst="ellipse">
              <a:avLst/>
            </a:prstGeom>
            <a:solidFill>
              <a:srgbClr val="00B05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754256" y="1986902"/>
              <a:ext cx="352180" cy="195038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Edge</a:t>
              </a: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978116" y="5142311"/>
            <a:ext cx="1791030" cy="1078918"/>
            <a:chOff x="7257257" y="4782042"/>
            <a:chExt cx="1791030" cy="1078918"/>
          </a:xfrm>
        </p:grpSpPr>
        <p:sp>
          <p:nvSpPr>
            <p:cNvPr id="19" name="직사각형 18"/>
            <p:cNvSpPr/>
            <p:nvPr/>
          </p:nvSpPr>
          <p:spPr>
            <a:xfrm>
              <a:off x="7257257" y="4808910"/>
              <a:ext cx="1791030" cy="1052050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7" name="직사각형 26"/>
            <p:cNvSpPr>
              <a:spLocks noChangeAspect="1"/>
            </p:cNvSpPr>
            <p:nvPr/>
          </p:nvSpPr>
          <p:spPr>
            <a:xfrm>
              <a:off x="7470249" y="4971169"/>
              <a:ext cx="1355452" cy="709984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Center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원통 19"/>
            <p:cNvSpPr>
              <a:spLocks/>
            </p:cNvSpPr>
            <p:nvPr/>
          </p:nvSpPr>
          <p:spPr>
            <a:xfrm>
              <a:off x="8848487" y="4817729"/>
              <a:ext cx="144000" cy="485444"/>
            </a:xfrm>
            <a:prstGeom prst="can">
              <a:avLst/>
            </a:prstGeom>
            <a:solidFill>
              <a:srgbClr val="FFC000"/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2" name="원통 21"/>
            <p:cNvSpPr/>
            <p:nvPr/>
          </p:nvSpPr>
          <p:spPr>
            <a:xfrm>
              <a:off x="7364609" y="4782042"/>
              <a:ext cx="74912" cy="485444"/>
            </a:xfrm>
            <a:prstGeom prst="can">
              <a:avLst/>
            </a:prstGeom>
            <a:solidFill>
              <a:srgbClr val="FFC000"/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" name="타원 28"/>
            <p:cNvSpPr>
              <a:spLocks noChangeAspect="1"/>
            </p:cNvSpPr>
            <p:nvPr/>
          </p:nvSpPr>
          <p:spPr>
            <a:xfrm>
              <a:off x="8886650" y="5303173"/>
              <a:ext cx="74921" cy="74912"/>
            </a:xfrm>
            <a:prstGeom prst="ellipse">
              <a:avLst/>
            </a:prstGeom>
            <a:solidFill>
              <a:srgbClr val="00B05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0" name="타원 29"/>
            <p:cNvSpPr>
              <a:spLocks noChangeAspect="1"/>
            </p:cNvSpPr>
            <p:nvPr/>
          </p:nvSpPr>
          <p:spPr>
            <a:xfrm>
              <a:off x="7369720" y="5267486"/>
              <a:ext cx="74921" cy="74912"/>
            </a:xfrm>
            <a:prstGeom prst="ellipse">
              <a:avLst/>
            </a:prstGeom>
            <a:solidFill>
              <a:srgbClr val="00B05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466224" y="4791361"/>
              <a:ext cx="352180" cy="195038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Edge</a:t>
              </a:r>
            </a:p>
          </p:txBody>
        </p:sp>
        <p:cxnSp>
          <p:nvCxnSpPr>
            <p:cNvPr id="24" name="직선 화살표 연결선 23"/>
            <p:cNvCxnSpPr>
              <a:cxnSpLocks noChangeAspect="1"/>
            </p:cNvCxnSpPr>
            <p:nvPr/>
          </p:nvCxnSpPr>
          <p:spPr>
            <a:xfrm flipH="1">
              <a:off x="7265493" y="5157192"/>
              <a:ext cx="370087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cxnSpLocks noChangeAspect="1"/>
            </p:cNvCxnSpPr>
            <p:nvPr/>
          </p:nvCxnSpPr>
          <p:spPr>
            <a:xfrm rot="16200000" flipH="1">
              <a:off x="8694125" y="5193027"/>
              <a:ext cx="370087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>
            <a:grpSpLocks noChangeAspect="1"/>
          </p:cNvGrpSpPr>
          <p:nvPr/>
        </p:nvGrpSpPr>
        <p:grpSpPr>
          <a:xfrm>
            <a:off x="8913520" y="5128381"/>
            <a:ext cx="720000" cy="1133645"/>
            <a:chOff x="5410039" y="3055013"/>
            <a:chExt cx="966070" cy="1521086"/>
          </a:xfrm>
        </p:grpSpPr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8444" y="3055013"/>
              <a:ext cx="835493" cy="1521086"/>
            </a:xfrm>
            <a:prstGeom prst="rect">
              <a:avLst/>
            </a:prstGeom>
          </p:spPr>
        </p:pic>
        <p:cxnSp>
          <p:nvCxnSpPr>
            <p:cNvPr id="49" name="직선 화살표 연결선 48"/>
            <p:cNvCxnSpPr/>
            <p:nvPr/>
          </p:nvCxnSpPr>
          <p:spPr>
            <a:xfrm>
              <a:off x="5410039" y="3636910"/>
              <a:ext cx="190997" cy="238747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/>
            <p:cNvSpPr/>
            <p:nvPr/>
          </p:nvSpPr>
          <p:spPr>
            <a:xfrm>
              <a:off x="6016849" y="3939026"/>
              <a:ext cx="359260" cy="630757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68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Edge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coordinate tuning</a:t>
            </a:r>
            <a:endParaRPr lang="ko-KR" altLang="en-US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3631" y="722381"/>
            <a:ext cx="9155576" cy="487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Edge </a:t>
            </a:r>
            <a:r>
              <a:rPr lang="ko-KR" altLang="en-US" sz="12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꺾임 제거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Center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edge 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쪽으로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사선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drawing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edge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끝부분에 발생하는 꺾임 제거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en-US" altLang="ko-KR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bRemoveEdge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=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ucRemoveEdgeVer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Remove edge 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알고리즘 버전 결정 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105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ucRemoveEdgeVer</a:t>
            </a:r>
            <a:endParaRPr lang="en-US" altLang="ko-KR" sz="105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0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center 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→ 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edge drawing 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 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edge 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끝좌표 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report 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이후에는 좌표 출력 되지 않음</a:t>
            </a:r>
            <a:endParaRPr lang="en-US" altLang="ko-KR" sz="105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center 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→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edge drawing 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edge 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끝좌표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report 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이후에도 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끝좌표를 벗어나면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좌표 출력됨 </a:t>
            </a:r>
            <a:endParaRPr lang="en-US" altLang="ko-KR" sz="10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RemoveEdgedistThd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낮출수록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edge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제거 잘 됨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Remove edge 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적용 결정하는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X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distance threshold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: </a:t>
            </a:r>
            <a:r>
              <a:rPr lang="en-US" altLang="ko-KR" sz="105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usRemoveEdgeXdistThd</a:t>
            </a:r>
            <a:endParaRPr lang="en-US" altLang="ko-KR" sz="105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Remove edge 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적용 결정하는 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Y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distance threshold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: </a:t>
            </a:r>
            <a:r>
              <a:rPr lang="en-US" altLang="ko-KR" sz="105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usRemoveEdgeYdistThd</a:t>
            </a:r>
            <a:endParaRPr lang="en-US" altLang="ko-KR" sz="105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bUsetRealPastSentPos1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PastPos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[1] 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좌표 결정 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bUsetRealPastSentPos1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0 : </a:t>
            </a:r>
            <a:r>
              <a:rPr lang="en-US" altLang="ko-KR" sz="105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PastPos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[1] 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좌표 계산하여 사용 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(report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된 좌표와 다름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 : 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이전에 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report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된 </a:t>
            </a:r>
            <a:r>
              <a:rPr lang="en-US" altLang="ko-KR" sz="105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PastPos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[1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] 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좌표 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Edge smoothing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Edge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영역에서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smoothin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 더 필요한 경우 사용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cEdgeSmoothing_Finger_On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사용하면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x, y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각각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이전 좌표와 현재 좌표의 거리를 계산하여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smoothing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함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cEdgeSmoothingV2_Finger_On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사용하면 이전 좌표와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현재 좌표의 거리를 계산하여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smoothing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함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Distance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기반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edge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smoothing On / Off &amp; distance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조절해주는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offset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11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cEdgeSmoothing_Finger_On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cEdgeSmoothingV2_Finger_On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5125" y="1213882"/>
            <a:ext cx="809625" cy="1085850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7027286" y="1203960"/>
            <a:ext cx="1791030" cy="1078918"/>
            <a:chOff x="7257257" y="4782042"/>
            <a:chExt cx="1791030" cy="1078918"/>
          </a:xfrm>
        </p:grpSpPr>
        <p:sp>
          <p:nvSpPr>
            <p:cNvPr id="23" name="직사각형 22"/>
            <p:cNvSpPr/>
            <p:nvPr/>
          </p:nvSpPr>
          <p:spPr>
            <a:xfrm>
              <a:off x="7257257" y="4808910"/>
              <a:ext cx="1791030" cy="1052050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4" name="직사각형 23"/>
            <p:cNvSpPr>
              <a:spLocks noChangeAspect="1"/>
            </p:cNvSpPr>
            <p:nvPr/>
          </p:nvSpPr>
          <p:spPr>
            <a:xfrm>
              <a:off x="7470249" y="4971169"/>
              <a:ext cx="1355452" cy="709984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Center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5" name="원통 24"/>
            <p:cNvSpPr>
              <a:spLocks/>
            </p:cNvSpPr>
            <p:nvPr/>
          </p:nvSpPr>
          <p:spPr>
            <a:xfrm>
              <a:off x="8848487" y="4817729"/>
              <a:ext cx="144000" cy="485444"/>
            </a:xfrm>
            <a:prstGeom prst="can">
              <a:avLst/>
            </a:prstGeom>
            <a:solidFill>
              <a:srgbClr val="FFC000"/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6" name="원통 25"/>
            <p:cNvSpPr/>
            <p:nvPr/>
          </p:nvSpPr>
          <p:spPr>
            <a:xfrm>
              <a:off x="7364609" y="4782042"/>
              <a:ext cx="74912" cy="485444"/>
            </a:xfrm>
            <a:prstGeom prst="can">
              <a:avLst/>
            </a:prstGeom>
            <a:solidFill>
              <a:srgbClr val="FFC000"/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7" name="타원 26"/>
            <p:cNvSpPr>
              <a:spLocks noChangeAspect="1"/>
            </p:cNvSpPr>
            <p:nvPr/>
          </p:nvSpPr>
          <p:spPr>
            <a:xfrm>
              <a:off x="8886650" y="5303173"/>
              <a:ext cx="74921" cy="74912"/>
            </a:xfrm>
            <a:prstGeom prst="ellipse">
              <a:avLst/>
            </a:prstGeom>
            <a:solidFill>
              <a:srgbClr val="00B05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8" name="타원 27"/>
            <p:cNvSpPr>
              <a:spLocks noChangeAspect="1"/>
            </p:cNvSpPr>
            <p:nvPr/>
          </p:nvSpPr>
          <p:spPr>
            <a:xfrm>
              <a:off x="7369720" y="5267486"/>
              <a:ext cx="74921" cy="74912"/>
            </a:xfrm>
            <a:prstGeom prst="ellipse">
              <a:avLst/>
            </a:prstGeom>
            <a:solidFill>
              <a:srgbClr val="00B05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66224" y="4791361"/>
              <a:ext cx="352180" cy="195038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Edge</a:t>
              </a:r>
            </a:p>
          </p:txBody>
        </p:sp>
        <p:cxnSp>
          <p:nvCxnSpPr>
            <p:cNvPr id="30" name="직선 화살표 연결선 29"/>
            <p:cNvCxnSpPr>
              <a:cxnSpLocks noChangeAspect="1"/>
            </p:cNvCxnSpPr>
            <p:nvPr/>
          </p:nvCxnSpPr>
          <p:spPr>
            <a:xfrm flipH="1">
              <a:off x="7265493" y="5157192"/>
              <a:ext cx="370087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cxnSpLocks noChangeAspect="1"/>
            </p:cNvCxnSpPr>
            <p:nvPr/>
          </p:nvCxnSpPr>
          <p:spPr>
            <a:xfrm rot="16200000" flipH="1">
              <a:off x="8694125" y="5193027"/>
              <a:ext cx="370087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8496980" y="3648619"/>
            <a:ext cx="1118405" cy="369331"/>
            <a:chOff x="4566380" y="5943796"/>
            <a:chExt cx="1180909" cy="429062"/>
          </a:xfrm>
        </p:grpSpPr>
        <p:sp>
          <p:nvSpPr>
            <p:cNvPr id="71" name="TextBox 70"/>
            <p:cNvSpPr txBox="1"/>
            <p:nvPr/>
          </p:nvSpPr>
          <p:spPr>
            <a:xfrm>
              <a:off x="4727706" y="5943796"/>
              <a:ext cx="1019583" cy="429062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ko-KR" altLang="en-US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실제 움직임</a:t>
              </a:r>
              <a:endPara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  <a:p>
              <a:r>
                <a:rPr lang="en-US" altLang="ko-KR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Drawing </a:t>
              </a:r>
              <a:r>
                <a:rPr lang="ko-KR" altLang="en-US" sz="90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된 </a:t>
              </a:r>
              <a:r>
                <a:rPr lang="ko-KR" altLang="en-US" sz="90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라인</a:t>
              </a:r>
              <a:endParaRPr lang="en-US" altLang="ko-KR" sz="9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74" name="직선 화살표 연결선 73"/>
            <p:cNvCxnSpPr>
              <a:cxnSpLocks/>
            </p:cNvCxnSpPr>
            <p:nvPr/>
          </p:nvCxnSpPr>
          <p:spPr>
            <a:xfrm flipV="1">
              <a:off x="4566380" y="6226831"/>
              <a:ext cx="12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>
              <a:cxnSpLocks/>
            </p:cNvCxnSpPr>
            <p:nvPr/>
          </p:nvCxnSpPr>
          <p:spPr>
            <a:xfrm flipV="1">
              <a:off x="4566380" y="6064495"/>
              <a:ext cx="12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7021506" y="2487446"/>
            <a:ext cx="1293650" cy="1589625"/>
            <a:chOff x="7021506" y="2487446"/>
            <a:chExt cx="1293650" cy="1589625"/>
          </a:xfrm>
        </p:grpSpPr>
        <p:sp>
          <p:nvSpPr>
            <p:cNvPr id="61" name="TextBox 60"/>
            <p:cNvSpPr txBox="1"/>
            <p:nvPr/>
          </p:nvSpPr>
          <p:spPr>
            <a:xfrm>
              <a:off x="7639242" y="3066450"/>
              <a:ext cx="185270" cy="24622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rgbClr val="FF9933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②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052925" y="3066450"/>
              <a:ext cx="185270" cy="24622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rgbClr val="FF9933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②</a:t>
              </a:r>
            </a:p>
          </p:txBody>
        </p:sp>
        <p:sp>
          <p:nvSpPr>
            <p:cNvPr id="35" name="직사각형 34"/>
            <p:cNvSpPr>
              <a:spLocks/>
            </p:cNvSpPr>
            <p:nvPr/>
          </p:nvSpPr>
          <p:spPr>
            <a:xfrm>
              <a:off x="7818343" y="2586306"/>
              <a:ext cx="218066" cy="1231472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7816845" y="2586307"/>
              <a:ext cx="0" cy="123147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8038451" y="2586307"/>
              <a:ext cx="0" cy="123147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/>
            <p:cNvSpPr>
              <a:spLocks noChangeAspect="1"/>
            </p:cNvSpPr>
            <p:nvPr/>
          </p:nvSpPr>
          <p:spPr>
            <a:xfrm>
              <a:off x="7021506" y="2487446"/>
              <a:ext cx="1293650" cy="1589625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46" name="직선 화살표 연결선 45"/>
            <p:cNvCxnSpPr>
              <a:cxnSpLocks noChangeAspect="1"/>
            </p:cNvCxnSpPr>
            <p:nvPr/>
          </p:nvCxnSpPr>
          <p:spPr>
            <a:xfrm flipH="1">
              <a:off x="7824347" y="2770429"/>
              <a:ext cx="374153" cy="28148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/>
            <p:cNvSpPr>
              <a:spLocks/>
            </p:cNvSpPr>
            <p:nvPr/>
          </p:nvSpPr>
          <p:spPr>
            <a:xfrm>
              <a:off x="7229293" y="2586306"/>
              <a:ext cx="218066" cy="1231472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7227795" y="2586307"/>
              <a:ext cx="0" cy="123147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7449401" y="2586307"/>
              <a:ext cx="0" cy="123147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/>
            <p:cNvSpPr>
              <a:spLocks noChangeAspect="1"/>
            </p:cNvSpPr>
            <p:nvPr/>
          </p:nvSpPr>
          <p:spPr>
            <a:xfrm>
              <a:off x="7202378" y="3049379"/>
              <a:ext cx="45407" cy="39020"/>
            </a:xfrm>
            <a:prstGeom prst="ellipse">
              <a:avLst/>
            </a:prstGeom>
            <a:solidFill>
              <a:srgbClr val="92D05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52" name="직선 화살표 연결선 51"/>
            <p:cNvCxnSpPr>
              <a:cxnSpLocks noChangeAspect="1"/>
            </p:cNvCxnSpPr>
            <p:nvPr/>
          </p:nvCxnSpPr>
          <p:spPr>
            <a:xfrm flipH="1">
              <a:off x="7235296" y="2770429"/>
              <a:ext cx="374153" cy="28148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cxnSpLocks noChangeAspect="1"/>
            </p:cNvCxnSpPr>
            <p:nvPr/>
          </p:nvCxnSpPr>
          <p:spPr>
            <a:xfrm>
              <a:off x="7850835" y="3394017"/>
              <a:ext cx="180000" cy="138180"/>
            </a:xfrm>
            <a:prstGeom prst="straightConnector1">
              <a:avLst/>
            </a:prstGeom>
            <a:ln w="19050">
              <a:solidFill>
                <a:srgbClr val="FF0000">
                  <a:alpha val="40000"/>
                </a:srgbClr>
              </a:solidFill>
              <a:prstDash val="sysDot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cxnSpLocks noChangeAspect="1"/>
            </p:cNvCxnSpPr>
            <p:nvPr/>
          </p:nvCxnSpPr>
          <p:spPr>
            <a:xfrm>
              <a:off x="7251747" y="3376928"/>
              <a:ext cx="180000" cy="138179"/>
            </a:xfrm>
            <a:prstGeom prst="straightConnector1">
              <a:avLst/>
            </a:prstGeom>
            <a:ln w="19050">
              <a:solidFill>
                <a:srgbClr val="FF0000">
                  <a:alpha val="40000"/>
                </a:srgbClr>
              </a:solidFill>
              <a:prstDash val="sysDot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타원 54"/>
            <p:cNvSpPr>
              <a:spLocks noChangeAspect="1"/>
            </p:cNvSpPr>
            <p:nvPr/>
          </p:nvSpPr>
          <p:spPr>
            <a:xfrm>
              <a:off x="8011613" y="3517372"/>
              <a:ext cx="45407" cy="39020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6" name="타원 55"/>
            <p:cNvSpPr>
              <a:spLocks noChangeAspect="1"/>
            </p:cNvSpPr>
            <p:nvPr/>
          </p:nvSpPr>
          <p:spPr>
            <a:xfrm>
              <a:off x="7799311" y="3049379"/>
              <a:ext cx="45407" cy="39020"/>
            </a:xfrm>
            <a:prstGeom prst="ellipse">
              <a:avLst/>
            </a:prstGeom>
            <a:solidFill>
              <a:srgbClr val="FFC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7" name="곱셈 기호 56"/>
            <p:cNvSpPr>
              <a:spLocks noChangeAspect="1"/>
            </p:cNvSpPr>
            <p:nvPr/>
          </p:nvSpPr>
          <p:spPr>
            <a:xfrm>
              <a:off x="7377623" y="3477359"/>
              <a:ext cx="90814" cy="78040"/>
            </a:xfrm>
            <a:prstGeom prst="mathMultiply">
              <a:avLst/>
            </a:prstGeom>
            <a:solidFill>
              <a:srgbClr val="FF0000">
                <a:alpha val="4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58" name="직선 화살표 연결선 57"/>
            <p:cNvCxnSpPr>
              <a:cxnSpLocks/>
            </p:cNvCxnSpPr>
            <p:nvPr/>
          </p:nvCxnSpPr>
          <p:spPr>
            <a:xfrm flipH="1">
              <a:off x="7215869" y="3094652"/>
              <a:ext cx="0" cy="234119"/>
            </a:xfrm>
            <a:prstGeom prst="straightConnector1">
              <a:avLst/>
            </a:prstGeom>
            <a:ln w="19050">
              <a:solidFill>
                <a:srgbClr val="FF9933">
                  <a:alpha val="40000"/>
                </a:srgbClr>
              </a:solidFill>
              <a:prstDash val="sysDot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>
              <a:cxnSpLocks/>
            </p:cNvCxnSpPr>
            <p:nvPr/>
          </p:nvCxnSpPr>
          <p:spPr>
            <a:xfrm flipH="1">
              <a:off x="7805460" y="3094652"/>
              <a:ext cx="0" cy="234119"/>
            </a:xfrm>
            <a:prstGeom prst="straightConnector1">
              <a:avLst/>
            </a:prstGeom>
            <a:ln w="19050">
              <a:solidFill>
                <a:srgbClr val="FF9933">
                  <a:alpha val="40000"/>
                </a:srgbClr>
              </a:solidFill>
              <a:prstDash val="sysDot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7878629" y="2724490"/>
              <a:ext cx="185270" cy="24622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rgbClr val="FFC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①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784033" y="3384533"/>
              <a:ext cx="185270" cy="24622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rgbClr val="FF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③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292313" y="2724490"/>
              <a:ext cx="185270" cy="24622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rgbClr val="FFC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①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189834" y="3368767"/>
              <a:ext cx="185270" cy="24622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rgbClr val="FF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③</a:t>
              </a:r>
            </a:p>
          </p:txBody>
        </p:sp>
        <p:sp>
          <p:nvSpPr>
            <p:cNvPr id="66" name="타원 65"/>
            <p:cNvSpPr>
              <a:spLocks noChangeAspect="1"/>
            </p:cNvSpPr>
            <p:nvPr/>
          </p:nvSpPr>
          <p:spPr>
            <a:xfrm>
              <a:off x="7812465" y="3352197"/>
              <a:ext cx="45407" cy="3902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7" name="곱셈 기호 66"/>
            <p:cNvSpPr>
              <a:spLocks noChangeAspect="1"/>
            </p:cNvSpPr>
            <p:nvPr/>
          </p:nvSpPr>
          <p:spPr>
            <a:xfrm>
              <a:off x="7775464" y="3313820"/>
              <a:ext cx="90814" cy="78040"/>
            </a:xfrm>
            <a:prstGeom prst="mathMultiply">
              <a:avLst/>
            </a:prstGeom>
            <a:solidFill>
              <a:srgbClr val="FF9933">
                <a:alpha val="4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8" name="곱셈 기호 67"/>
            <p:cNvSpPr>
              <a:spLocks noChangeAspect="1"/>
            </p:cNvSpPr>
            <p:nvPr/>
          </p:nvSpPr>
          <p:spPr>
            <a:xfrm>
              <a:off x="7174172" y="3313820"/>
              <a:ext cx="90814" cy="78040"/>
            </a:xfrm>
            <a:prstGeom prst="mathMultiply">
              <a:avLst/>
            </a:prstGeom>
            <a:solidFill>
              <a:srgbClr val="FF9933">
                <a:alpha val="4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69" name="직선 화살표 연결선 68"/>
            <p:cNvCxnSpPr>
              <a:cxnSpLocks/>
            </p:cNvCxnSpPr>
            <p:nvPr/>
          </p:nvCxnSpPr>
          <p:spPr>
            <a:xfrm>
              <a:off x="7833320" y="3082684"/>
              <a:ext cx="0" cy="298876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>
              <a:cxnSpLocks noChangeAspect="1"/>
            </p:cNvCxnSpPr>
            <p:nvPr/>
          </p:nvCxnSpPr>
          <p:spPr>
            <a:xfrm>
              <a:off x="7440334" y="3524889"/>
              <a:ext cx="180000" cy="138180"/>
            </a:xfrm>
            <a:prstGeom prst="straightConnector1">
              <a:avLst/>
            </a:prstGeom>
            <a:ln w="19050">
              <a:solidFill>
                <a:srgbClr val="700000">
                  <a:alpha val="40000"/>
                </a:srgbClr>
              </a:solidFill>
              <a:prstDash val="sysDot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>
              <a:cxnSpLocks noChangeAspect="1"/>
            </p:cNvCxnSpPr>
            <p:nvPr/>
          </p:nvCxnSpPr>
          <p:spPr>
            <a:xfrm>
              <a:off x="8038070" y="3541655"/>
              <a:ext cx="180000" cy="138180"/>
            </a:xfrm>
            <a:prstGeom prst="straightConnector1">
              <a:avLst/>
            </a:prstGeom>
            <a:ln w="19050">
              <a:solidFill>
                <a:srgbClr val="700000">
                  <a:alpha val="40000"/>
                </a:srgbClr>
              </a:solidFill>
              <a:prstDash val="sysDot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408542" y="3532705"/>
              <a:ext cx="185270" cy="24622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rgbClr val="7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④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002750" y="3531600"/>
              <a:ext cx="185270" cy="24622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rgbClr val="7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④</a:t>
              </a:r>
            </a:p>
          </p:txBody>
        </p:sp>
        <p:cxnSp>
          <p:nvCxnSpPr>
            <p:cNvPr id="80" name="직선 화살표 연결선 79"/>
            <p:cNvCxnSpPr>
              <a:cxnSpLocks noChangeAspect="1"/>
            </p:cNvCxnSpPr>
            <p:nvPr/>
          </p:nvCxnSpPr>
          <p:spPr>
            <a:xfrm>
              <a:off x="7850638" y="3373658"/>
              <a:ext cx="379590" cy="288000"/>
            </a:xfrm>
            <a:prstGeom prst="straightConnector1">
              <a:avLst/>
            </a:prstGeom>
            <a:ln w="19050">
              <a:solidFill>
                <a:srgbClr val="700000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타원 80"/>
            <p:cNvSpPr>
              <a:spLocks noChangeAspect="1"/>
            </p:cNvSpPr>
            <p:nvPr/>
          </p:nvSpPr>
          <p:spPr>
            <a:xfrm>
              <a:off x="8206416" y="3645000"/>
              <a:ext cx="45407" cy="39020"/>
            </a:xfrm>
            <a:prstGeom prst="ellipse">
              <a:avLst/>
            </a:prstGeom>
            <a:solidFill>
              <a:srgbClr val="7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2" name="곱셈 기호 81"/>
            <p:cNvSpPr>
              <a:spLocks noChangeAspect="1"/>
            </p:cNvSpPr>
            <p:nvPr/>
          </p:nvSpPr>
          <p:spPr>
            <a:xfrm>
              <a:off x="7562936" y="3624546"/>
              <a:ext cx="90814" cy="78040"/>
            </a:xfrm>
            <a:prstGeom prst="mathMultiply">
              <a:avLst/>
            </a:prstGeom>
            <a:solidFill>
              <a:srgbClr val="700000">
                <a:alpha val="4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731533" y="3820619"/>
              <a:ext cx="440869" cy="230832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9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Ver</a:t>
              </a:r>
              <a:r>
                <a:rPr lang="en-US" altLang="ko-KR" sz="9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 = 1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120465" y="3820619"/>
              <a:ext cx="440869" cy="230832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9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Ver</a:t>
              </a:r>
              <a:r>
                <a:rPr lang="en-US" altLang="ko-KR" sz="9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 =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261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2"/>
          <p:cNvSpPr>
            <a:spLocks noGrp="1"/>
          </p:cNvSpPr>
          <p:nvPr>
            <p:ph type="title"/>
          </p:nvPr>
        </p:nvSpPr>
        <p:spPr>
          <a:xfrm>
            <a:off x="501650" y="260350"/>
            <a:ext cx="9333818" cy="582613"/>
          </a:xfrm>
          <a:ln/>
        </p:spPr>
        <p:txBody>
          <a:bodyPr/>
          <a:lstStyle/>
          <a:p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Edge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coordinate tuning</a:t>
            </a:r>
            <a:endParaRPr lang="ko-KR" altLang="en-US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5536" y="720000"/>
            <a:ext cx="9036000" cy="335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In-out 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drawing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Center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edge 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쪽으로 빠르게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drawing 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할 때 끝까지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drawing </a:t>
            </a:r>
            <a:r>
              <a:rPr lang="ko-KR" altLang="en-US" sz="11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될 수 있도록 해야 함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Post process On / Off &amp; Post process 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적용되는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edge 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범위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105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usPostProcessEdgeTH</a:t>
            </a:r>
            <a:endParaRPr lang="en-US" altLang="ko-KR" sz="10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Post process 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적용 결정하는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distance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threshold : </a:t>
            </a:r>
            <a:r>
              <a:rPr lang="en-US" altLang="ko-KR" sz="105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ucPostProcessDisTH</a:t>
            </a:r>
            <a:endParaRPr lang="en-US" altLang="ko-KR" sz="10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가상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좌표 생성 시 사용하는 변수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105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ucPostProcessExpendDiv</a:t>
            </a:r>
            <a:endParaRPr lang="en-US" altLang="ko-KR" sz="10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가상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좌표를 더 바깥 쪽으로 보내는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edge 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범위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105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cPostProcessEndMargin</a:t>
            </a:r>
            <a:endParaRPr lang="en-US" altLang="ko-KR" sz="10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Interpolation </a:t>
            </a:r>
            <a:r>
              <a:rPr lang="ko-KR" altLang="en-US" sz="105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수행 유무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: </a:t>
            </a:r>
            <a:r>
              <a:rPr lang="en-US" altLang="ko-KR" sz="105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bPostProcessInterpolationMode</a:t>
            </a:r>
            <a:endParaRPr lang="en-US" altLang="ko-KR" sz="10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Out-in drawing</a:t>
            </a:r>
            <a:endParaRPr lang="en-US" altLang="ko-KR" sz="1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Edge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center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쪽으로 빠르게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drawing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할 때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edge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끝에서부터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drawing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될 수 있도록 해야 함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Out-in drawing off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상태에서도 잘 되면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off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상태 유지 </a:t>
            </a:r>
            <a:endParaRPr lang="en-US" altLang="ko-KR" sz="11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Out-in drawing On / Off &amp; Out-in drawing 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적용 되는 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edge 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범위 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105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usOutInDrawEdgeTh</a:t>
            </a:r>
            <a:endParaRPr lang="en-US" altLang="ko-KR" sz="10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Out-in drawing 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적용 결정하는 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distance</a:t>
            </a:r>
            <a:r>
              <a:rPr lang="ko-KR" altLang="en-US" sz="105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5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threshold : </a:t>
            </a:r>
            <a:r>
              <a:rPr lang="en-US" altLang="ko-KR" sz="105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ucOutInDrawDisTh</a:t>
            </a:r>
            <a:endParaRPr lang="en-US" altLang="ko-KR" sz="105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7050402" y="2998154"/>
            <a:ext cx="1791030" cy="1078918"/>
            <a:chOff x="6844048" y="5373216"/>
            <a:chExt cx="1791030" cy="1078918"/>
          </a:xfrm>
        </p:grpSpPr>
        <p:sp>
          <p:nvSpPr>
            <p:cNvPr id="5" name="직사각형 4"/>
            <p:cNvSpPr/>
            <p:nvPr/>
          </p:nvSpPr>
          <p:spPr>
            <a:xfrm>
              <a:off x="6844048" y="5400084"/>
              <a:ext cx="1791030" cy="1052050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" name="직사각형 5"/>
            <p:cNvSpPr>
              <a:spLocks noChangeAspect="1"/>
            </p:cNvSpPr>
            <p:nvPr/>
          </p:nvSpPr>
          <p:spPr>
            <a:xfrm>
              <a:off x="7057040" y="5562343"/>
              <a:ext cx="1355452" cy="709984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Center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" name="원통 7"/>
            <p:cNvSpPr/>
            <p:nvPr/>
          </p:nvSpPr>
          <p:spPr>
            <a:xfrm>
              <a:off x="6951400" y="5373216"/>
              <a:ext cx="74912" cy="485444"/>
            </a:xfrm>
            <a:prstGeom prst="can">
              <a:avLst/>
            </a:prstGeom>
            <a:solidFill>
              <a:srgbClr val="FFC000"/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" name="타원 9"/>
            <p:cNvSpPr>
              <a:spLocks noChangeAspect="1"/>
            </p:cNvSpPr>
            <p:nvPr/>
          </p:nvSpPr>
          <p:spPr>
            <a:xfrm>
              <a:off x="6956511" y="5858660"/>
              <a:ext cx="74921" cy="74912"/>
            </a:xfrm>
            <a:prstGeom prst="ellipse">
              <a:avLst/>
            </a:prstGeom>
            <a:solidFill>
              <a:srgbClr val="00B05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53015" y="5382535"/>
              <a:ext cx="352180" cy="195038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Edge</a:t>
              </a:r>
            </a:p>
          </p:txBody>
        </p:sp>
        <p:cxnSp>
          <p:nvCxnSpPr>
            <p:cNvPr id="40" name="직선 화살표 연결선 39"/>
            <p:cNvCxnSpPr>
              <a:cxnSpLocks/>
            </p:cNvCxnSpPr>
            <p:nvPr/>
          </p:nvCxnSpPr>
          <p:spPr>
            <a:xfrm flipH="1" flipV="1">
              <a:off x="6852640" y="5942818"/>
              <a:ext cx="396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7050402" y="1052736"/>
            <a:ext cx="1791030" cy="1078918"/>
            <a:chOff x="6844048" y="3798480"/>
            <a:chExt cx="1791030" cy="1078918"/>
          </a:xfrm>
        </p:grpSpPr>
        <p:sp>
          <p:nvSpPr>
            <p:cNvPr id="33" name="직사각형 32"/>
            <p:cNvSpPr/>
            <p:nvPr/>
          </p:nvSpPr>
          <p:spPr>
            <a:xfrm>
              <a:off x="6844048" y="3825348"/>
              <a:ext cx="1791030" cy="1052050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4" name="직사각형 33"/>
            <p:cNvSpPr>
              <a:spLocks noChangeAspect="1"/>
            </p:cNvSpPr>
            <p:nvPr/>
          </p:nvSpPr>
          <p:spPr>
            <a:xfrm>
              <a:off x="7057040" y="3987607"/>
              <a:ext cx="1355452" cy="709984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Center</a:t>
              </a:r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6" name="원통 35"/>
            <p:cNvSpPr/>
            <p:nvPr/>
          </p:nvSpPr>
          <p:spPr>
            <a:xfrm>
              <a:off x="6951400" y="3798480"/>
              <a:ext cx="74912" cy="485444"/>
            </a:xfrm>
            <a:prstGeom prst="can">
              <a:avLst/>
            </a:prstGeom>
            <a:solidFill>
              <a:srgbClr val="FFC000"/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8" name="타원 37"/>
            <p:cNvSpPr>
              <a:spLocks noChangeAspect="1"/>
            </p:cNvSpPr>
            <p:nvPr/>
          </p:nvSpPr>
          <p:spPr>
            <a:xfrm>
              <a:off x="6956511" y="4283924"/>
              <a:ext cx="74921" cy="74912"/>
            </a:xfrm>
            <a:prstGeom prst="ellipse">
              <a:avLst/>
            </a:prstGeom>
            <a:solidFill>
              <a:srgbClr val="00B05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53015" y="3807799"/>
              <a:ext cx="352180" cy="195038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Edge</a:t>
              </a:r>
            </a:p>
          </p:txBody>
        </p:sp>
        <p:cxnSp>
          <p:nvCxnSpPr>
            <p:cNvPr id="45" name="직선 화살표 연결선 44"/>
            <p:cNvCxnSpPr>
              <a:cxnSpLocks/>
            </p:cNvCxnSpPr>
            <p:nvPr/>
          </p:nvCxnSpPr>
          <p:spPr>
            <a:xfrm flipH="1" flipV="1">
              <a:off x="6852640" y="4371083"/>
              <a:ext cx="396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581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/>
      </a:spPr>
      <a:bodyPr rtlCol="0" anchor="ctr"/>
      <a:lstStyle>
        <a:defPPr algn="ctr">
          <a:defRPr sz="1000" dirty="0">
            <a:solidFill>
              <a:schemeClr val="tx1"/>
            </a:solidFill>
            <a:latin typeface="Arial" panose="020B0604020202020204" pitchFamily="34" charset="0"/>
            <a:ea typeface="돋움" panose="020B0600000101010101" pitchFamily="50" charset="-127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oval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err="1" smtClean="0">
            <a:latin typeface="Arial" panose="020B0604020202020204" pitchFamily="34" charset="0"/>
            <a:ea typeface="돋움" panose="020B0600000101010101" pitchFamily="50" charset="-127"/>
            <a:cs typeface="Arial" panose="020B0604020202020204" pitchFamily="34" charset="0"/>
          </a:defRPr>
        </a:defPPr>
      </a:lstStyle>
    </a:tx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91338</TotalTime>
  <Words>1991</Words>
  <Application>Microsoft Office PowerPoint</Application>
  <PresentationFormat>A4 용지(210x297mm)</PresentationFormat>
  <Paragraphs>320</Paragraphs>
  <Slides>13</Slides>
  <Notes>13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6" baseType="lpstr">
      <vt:lpstr>HY견고딕</vt:lpstr>
      <vt:lpstr>LG스마트체 Regular</vt:lpstr>
      <vt:lpstr>LG스마트체2.0 Regular</vt:lpstr>
      <vt:lpstr>굴림</vt:lpstr>
      <vt:lpstr>돋움</vt:lpstr>
      <vt:lpstr>맑은 고딕</vt:lpstr>
      <vt:lpstr>Arial</vt:lpstr>
      <vt:lpstr>Cambria Math</vt:lpstr>
      <vt:lpstr>Trebuchet MS</vt:lpstr>
      <vt:lpstr>Wingdings</vt:lpstr>
      <vt:lpstr>디자인 사용자 지정</vt:lpstr>
      <vt:lpstr>Acrobat Document</vt:lpstr>
      <vt:lpstr>포장기 셸 개체</vt:lpstr>
      <vt:lpstr>PowerPoint 프레젠테이션</vt:lpstr>
      <vt:lpstr>Algorithm Flow</vt:lpstr>
      <vt:lpstr>Raw / Intensity data Check</vt:lpstr>
      <vt:lpstr>Touch threshold tuning</vt:lpstr>
      <vt:lpstr>Center coordinate tuning</vt:lpstr>
      <vt:lpstr>Center coordinate tuning</vt:lpstr>
      <vt:lpstr>Edge coordinate tuning</vt:lpstr>
      <vt:lpstr>Edge coordinate tuning</vt:lpstr>
      <vt:lpstr>Edge coordinate tuning</vt:lpstr>
      <vt:lpstr>Palm rejection</vt:lpstr>
      <vt:lpstr>Palm rejection</vt:lpstr>
      <vt:lpstr>Touch 주변 영역에 delta 퍼지는 경우</vt:lpstr>
      <vt:lpstr>Noise detection (Hopping 적용 시)</vt:lpstr>
    </vt:vector>
  </TitlesOfParts>
  <Company>LGH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LGE</dc:creator>
  <cp:lastModifiedBy>손지덕</cp:lastModifiedBy>
  <cp:revision>2411</cp:revision>
  <dcterms:created xsi:type="dcterms:W3CDTF">2010-03-23T05:00:45Z</dcterms:created>
  <dcterms:modified xsi:type="dcterms:W3CDTF">2023-05-10T10:19:07Z</dcterms:modified>
</cp:coreProperties>
</file>