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84" r:id="rId2"/>
  </p:sldMasterIdLst>
  <p:notesMasterIdLst>
    <p:notesMasterId r:id="rId14"/>
  </p:notesMasterIdLst>
  <p:sldIdLst>
    <p:sldId id="256" r:id="rId3"/>
    <p:sldId id="257" r:id="rId4"/>
    <p:sldId id="258" r:id="rId5"/>
    <p:sldId id="261" r:id="rId6"/>
    <p:sldId id="270" r:id="rId7"/>
    <p:sldId id="262" r:id="rId8"/>
    <p:sldId id="263" r:id="rId9"/>
    <p:sldId id="265" r:id="rId10"/>
    <p:sldId id="266" r:id="rId11"/>
    <p:sldId id="268" r:id="rId12"/>
    <p:sldId id="269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2F16"/>
    <a:srgbClr val="A22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35"/>
  </p:normalViewPr>
  <p:slideViewPr>
    <p:cSldViewPr>
      <p:cViewPr varScale="1">
        <p:scale>
          <a:sx n="194" d="100"/>
          <a:sy n="194" d="100"/>
        </p:scale>
        <p:origin x="116" y="308"/>
      </p:cViewPr>
      <p:guideLst>
        <p:guide orient="horz" pos="1847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&lt;</a:t>
            </a:r>
            <a:r>
              <a:rPr lang="ko-KR" altLang="en-US" sz="1000" dirty="0"/>
              <a:t>정신과 꺼리는 이유</a:t>
            </a:r>
            <a:r>
              <a:rPr lang="en-US" altLang="ko-KR" sz="1000" dirty="0"/>
              <a:t>,</a:t>
            </a:r>
            <a:r>
              <a:rPr lang="en-US" altLang="ko-KR" sz="1000" baseline="0" dirty="0"/>
              <a:t> </a:t>
            </a:r>
            <a:r>
              <a:rPr lang="ko-KR" altLang="en-US" sz="1000" baseline="0" dirty="0"/>
              <a:t>자료 서울대병원 박지은</a:t>
            </a:r>
            <a:r>
              <a:rPr lang="en-US" altLang="ko-KR" sz="1000" dirty="0"/>
              <a:t>&gt;</a:t>
            </a:r>
            <a:endParaRPr lang="ko-KR" altLang="en-US" sz="1000" dirty="0"/>
          </a:p>
        </c:rich>
      </c:tx>
      <c:layout>
        <c:manualLayout>
          <c:xMode val="edge"/>
          <c:yMode val="edge"/>
          <c:x val="0.10877457274796026"/>
          <c:y val="0.826853611295194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4930843958596447"/>
          <c:y val="0.18112103530332171"/>
          <c:w val="0.30543998139740497"/>
          <c:h val="0.458407716837101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BCA-4FD1-946C-3AA145C462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CA-4FD1-946C-3AA145C462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BCA-4FD1-946C-3AA145C462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CA-4FD1-946C-3AA145C462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ABCA-4FD1-946C-3AA145C462B1}"/>
              </c:ext>
            </c:extLst>
          </c:dPt>
          <c:dLbls>
            <c:dLbl>
              <c:idx val="0"/>
              <c:layout>
                <c:manualLayout>
                  <c:x val="0.15509078073408472"/>
                  <c:y val="-5.7221061405633121E-2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800" dirty="0"/>
                      <a:t>사회적 인식 </a:t>
                    </a:r>
                  </a:p>
                  <a:p>
                    <a:fld id="{96DDBF0B-8AD2-4A21-8E67-ADEC7D161015}" type="VALUE">
                      <a:rPr lang="en-US" altLang="ko-KR" sz="800" smtClean="0"/>
                      <a:pPr/>
                      <a:t>[값]</a:t>
                    </a:fld>
                    <a:r>
                      <a:rPr lang="en-US" altLang="ko-KR" sz="80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99647135036561"/>
                      <c:h val="0.2773790951638065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BCA-4FD1-946C-3AA145C462B1}"/>
                </c:ext>
              </c:extLst>
            </c:dLbl>
            <c:dLbl>
              <c:idx val="1"/>
              <c:layout>
                <c:manualLayout>
                  <c:x val="4.800428927483575E-2"/>
                  <c:y val="0.10967370102746347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800" dirty="0"/>
                      <a:t>약 부작용  </a:t>
                    </a:r>
                    <a:fld id="{62BD753B-282A-442E-8C71-472DACFD167D}" type="VALUE">
                      <a:rPr lang="en-US" altLang="ko-KR" sz="800" smtClean="0"/>
                      <a:pPr/>
                      <a:t>[값]</a:t>
                    </a:fld>
                    <a:r>
                      <a:rPr lang="en-US" altLang="ko-KR" sz="80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BCA-4FD1-946C-3AA145C462B1}"/>
                </c:ext>
              </c:extLst>
            </c:dLbl>
            <c:dLbl>
              <c:idx val="2"/>
              <c:layout>
                <c:manualLayout>
                  <c:x val="-0.10708649145924898"/>
                  <c:y val="0.10013685745985787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800" dirty="0"/>
                      <a:t>치료 비용 </a:t>
                    </a:r>
                    <a:fld id="{531254A4-5759-4544-BC57-D1C0EE8284C0}" type="VALUE">
                      <a:rPr lang="en-US" altLang="ko-KR" sz="800" smtClean="0"/>
                      <a:pPr/>
                      <a:t>[값]</a:t>
                    </a:fld>
                    <a:r>
                      <a:rPr lang="en-US" altLang="ko-KR" sz="80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BCA-4FD1-946C-3AA145C462B1}"/>
                </c:ext>
              </c:extLst>
            </c:dLbl>
            <c:dLbl>
              <c:idx val="3"/>
              <c:layout>
                <c:manualLayout>
                  <c:x val="-0.10339385382272316"/>
                  <c:y val="4.7684217838027598E-3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800" dirty="0"/>
                      <a:t>기타 </a:t>
                    </a:r>
                  </a:p>
                  <a:p>
                    <a:fld id="{C58660C8-2A79-4E7B-94E9-B101030A94FD}" type="VALUE">
                      <a:rPr lang="en-US" altLang="ko-KR" sz="800" smtClean="0"/>
                      <a:pPr/>
                      <a:t>[값]</a:t>
                    </a:fld>
                    <a:r>
                      <a:rPr lang="en-US" altLang="ko-KR" sz="80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BCA-4FD1-946C-3AA145C462B1}"/>
                </c:ext>
              </c:extLst>
            </c:dLbl>
            <c:dLbl>
              <c:idx val="4"/>
              <c:layout>
                <c:manualLayout>
                  <c:x val="-2.9541101092206583E-2"/>
                  <c:y val="-0.11921054459506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ko-KR" altLang="en-US" sz="800" dirty="0"/>
                      <a:t>제도적 불이익 </a:t>
                    </a:r>
                  </a:p>
                  <a:p>
                    <a:pPr>
                      <a:defRPr/>
                    </a:pPr>
                    <a:r>
                      <a:rPr lang="en-US" altLang="ko-KR" sz="800" dirty="0"/>
                      <a:t>34%</a:t>
                    </a:r>
                    <a:endParaRPr lang="ko-KR" altLang="en-US" sz="8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66644026242733"/>
                      <c:h val="0.1797935310914241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6-ABCA-4FD1-946C-3AA145C462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사회적 인식</c:v>
                </c:pt>
                <c:pt idx="1">
                  <c:v>약 부작용</c:v>
                </c:pt>
                <c:pt idx="2">
                  <c:v>치료 비용</c:v>
                </c:pt>
                <c:pt idx="3">
                  <c:v>기타</c:v>
                </c:pt>
                <c:pt idx="4">
                  <c:v>제도적 불이익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27.8</c:v>
                </c:pt>
                <c:pt idx="1">
                  <c:v>18.600000000000001</c:v>
                </c:pt>
                <c:pt idx="2">
                  <c:v>16.100000000000001</c:v>
                </c:pt>
                <c:pt idx="3">
                  <c:v>3.5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A-4FD1-946C-3AA145C462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0FE4780-4742-4AF7-B9F6-29387D06C872}" type="datetime1">
              <a:rPr lang="ko-KR" altLang="en-US"/>
              <a:pPr lvl="0">
                <a:defRPr lang="ko-KR" altLang="en-US"/>
              </a:pPr>
              <a:t>2021-06-21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820E160-F603-41F3-A192-DC95957721C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820E160-F603-41F3-A192-DC95957721C3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만들고자 하는거 설명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>
                <a:sym typeface="Wingdings"/>
              </a:rPr>
              <a:t>상담 어플을 만들고자 함 </a:t>
            </a:r>
            <a:r>
              <a:rPr lang="en-US" altLang="ko-KR">
                <a:sym typeface="Wingdings"/>
              </a:rPr>
              <a:t>(</a:t>
            </a:r>
            <a:r>
              <a:rPr lang="ko-KR" altLang="en-US">
                <a:sym typeface="Wingdings"/>
              </a:rPr>
              <a:t>간단하게 우리가 만들고자 하는거에 대해 설명</a:t>
            </a:r>
            <a:r>
              <a:rPr lang="en-US" altLang="ko-KR">
                <a:sym typeface="Wingdings"/>
              </a:rPr>
              <a:t>)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AI</a:t>
            </a:r>
          </a:p>
          <a:p>
            <a:pPr lvl="0">
              <a:defRPr lang="ko-KR" altLang="en-US"/>
            </a:pPr>
            <a:r>
              <a:rPr lang="ko-KR" altLang="en-US"/>
              <a:t>자연어 처리</a:t>
            </a:r>
          </a:p>
          <a:p>
            <a:pPr lvl="0">
              <a:defRPr lang="ko-KR" altLang="en-US"/>
            </a:pPr>
            <a:r>
              <a:rPr lang="ko-KR" altLang="en-US"/>
              <a:t>챗봇</a:t>
            </a:r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820E160-F603-41F3-A192-DC95957721C3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이런 어플을 만들고자 하는 이유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ko-KR" altLang="en-US"/>
              <a:t>정신 질환을 앓고 있는 사람들 중 </a:t>
            </a:r>
            <a:r>
              <a:rPr lang="en-US" altLang="ko-KR"/>
              <a:t>20</a:t>
            </a:r>
            <a:r>
              <a:rPr lang="ko-KR" altLang="en-US"/>
              <a:t>퍼센트만이 정신건강 서비스 이용</a:t>
            </a:r>
          </a:p>
          <a:p>
            <a:pPr lvl="0">
              <a:defRPr lang="ko-KR" altLang="en-US"/>
            </a:pPr>
            <a:r>
              <a:rPr lang="en-US" altLang="ko-KR"/>
              <a:t>(2018</a:t>
            </a:r>
            <a:r>
              <a:rPr lang="ko-KR" altLang="en-US"/>
              <a:t>년 기준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ko-KR" altLang="en-US"/>
              <a:t>이용하지 않는 이유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ko-KR" altLang="en-US"/>
              <a:t>부정적인 인식 </a:t>
            </a:r>
            <a:r>
              <a:rPr lang="en-US" altLang="ko-KR"/>
              <a:t>– </a:t>
            </a:r>
            <a:r>
              <a:rPr lang="ko-KR" altLang="en-US"/>
              <a:t>정신과 상담에 대한 아직 부정적 의식 있음</a:t>
            </a:r>
            <a:r>
              <a:rPr lang="en-US" altLang="ko-KR"/>
              <a:t> – </a:t>
            </a:r>
            <a:r>
              <a:rPr lang="ko-KR" altLang="en-US"/>
              <a:t>정신병자나 가는 곳 </a:t>
            </a:r>
            <a:r>
              <a:rPr lang="en-US" altLang="ko-KR"/>
              <a:t>or </a:t>
            </a:r>
            <a:r>
              <a:rPr lang="ko-KR" altLang="en-US"/>
              <a:t>취업 시 불이익이 있을거란 잘못된 상식</a:t>
            </a:r>
          </a:p>
          <a:p>
            <a:pPr lvl="0">
              <a:defRPr lang="ko-KR" altLang="en-US"/>
            </a:pPr>
            <a:r>
              <a:rPr lang="ko-KR" altLang="en-US"/>
              <a:t>높은 비용 </a:t>
            </a:r>
            <a:r>
              <a:rPr lang="en-US" altLang="ko-KR"/>
              <a:t>– </a:t>
            </a:r>
            <a:r>
              <a:rPr lang="ko-KR" altLang="en-US"/>
              <a:t>높은 심리 상담 비용</a:t>
            </a:r>
          </a:p>
          <a:p>
            <a:pPr lvl="0">
              <a:defRPr lang="ko-KR" altLang="en-US"/>
            </a:pPr>
            <a:r>
              <a:rPr lang="ko-KR" altLang="en-US"/>
              <a:t>타인 의식 </a:t>
            </a:r>
            <a:r>
              <a:rPr lang="en-US" altLang="ko-KR"/>
              <a:t>– </a:t>
            </a:r>
            <a:r>
              <a:rPr lang="ko-KR" altLang="en-US"/>
              <a:t>타인이 자신을 정신병자로 볼 것에 대한 두려움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820E160-F603-41F3-A192-DC95957721C3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이런 어플을 만들고자 하는 이유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ko-KR" altLang="en-US"/>
              <a:t>정신 질환을 앓고 있는 사람들 중 </a:t>
            </a:r>
            <a:r>
              <a:rPr lang="en-US" altLang="ko-KR"/>
              <a:t>20</a:t>
            </a:r>
            <a:r>
              <a:rPr lang="ko-KR" altLang="en-US"/>
              <a:t>퍼센트만이 정신건강 서비스 이용</a:t>
            </a:r>
          </a:p>
          <a:p>
            <a:pPr lvl="0">
              <a:defRPr lang="ko-KR" altLang="en-US"/>
            </a:pPr>
            <a:r>
              <a:rPr lang="en-US" altLang="ko-KR"/>
              <a:t>(2018</a:t>
            </a:r>
            <a:r>
              <a:rPr lang="ko-KR" altLang="en-US"/>
              <a:t>년 기준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ko-KR" altLang="en-US"/>
              <a:t>이용하지 않는 이유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ko-KR" altLang="en-US"/>
              <a:t>부정적인 인식 </a:t>
            </a:r>
            <a:r>
              <a:rPr lang="en-US" altLang="ko-KR"/>
              <a:t>– </a:t>
            </a:r>
            <a:r>
              <a:rPr lang="ko-KR" altLang="en-US"/>
              <a:t>정신과 상담에 대한 아직 부정적 의식 있음</a:t>
            </a:r>
            <a:r>
              <a:rPr lang="en-US" altLang="ko-KR"/>
              <a:t> – </a:t>
            </a:r>
            <a:r>
              <a:rPr lang="ko-KR" altLang="en-US"/>
              <a:t>정신병자나 가는 곳 </a:t>
            </a:r>
            <a:r>
              <a:rPr lang="en-US" altLang="ko-KR"/>
              <a:t>or </a:t>
            </a:r>
            <a:r>
              <a:rPr lang="ko-KR" altLang="en-US"/>
              <a:t>취업 시 불이익이 있을거란 잘못된 상식</a:t>
            </a:r>
          </a:p>
          <a:p>
            <a:pPr lvl="0">
              <a:defRPr lang="ko-KR" altLang="en-US"/>
            </a:pPr>
            <a:r>
              <a:rPr lang="ko-KR" altLang="en-US"/>
              <a:t>높은 비용 </a:t>
            </a:r>
            <a:r>
              <a:rPr lang="en-US" altLang="ko-KR"/>
              <a:t>– </a:t>
            </a:r>
            <a:r>
              <a:rPr lang="ko-KR" altLang="en-US"/>
              <a:t>높은 심리 상담 비용</a:t>
            </a:r>
          </a:p>
          <a:p>
            <a:pPr lvl="0">
              <a:defRPr lang="ko-KR" altLang="en-US"/>
            </a:pPr>
            <a:r>
              <a:rPr lang="ko-KR" altLang="en-US"/>
              <a:t>타인 의식 </a:t>
            </a:r>
            <a:r>
              <a:rPr lang="en-US" altLang="ko-KR"/>
              <a:t>– </a:t>
            </a:r>
            <a:r>
              <a:rPr lang="ko-KR" altLang="en-US"/>
              <a:t>타인이 자신을 정신병자로 볼 것에 대한 두려움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820E160-F603-41F3-A192-DC95957721C3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4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플레이버튼_검 : 합성 음성</a:t>
            </a:r>
          </a:p>
          <a:p>
            <a:pPr>
              <a:defRPr lang="ko-KR" altLang="en-US"/>
            </a:pPr>
            <a:r>
              <a:rPr lang="ko-KR" altLang="en-US"/>
              <a:t>플레이버튼_청 : 원본 음성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820E160-F603-41F3-A192-DC95957721C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820E160-F603-41F3-A192-DC95957721C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여기에 </a:t>
            </a:r>
            <a:r>
              <a:rPr lang="en-US" altLang="ko-KR"/>
              <a:t>UI </a:t>
            </a:r>
            <a:r>
              <a:rPr lang="ko-KR" altLang="en-US"/>
              <a:t>디자인 올라오면 넣고 간단한 설명 더하면 될듯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820E160-F603-41F3-A192-DC95957721C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여기에 </a:t>
            </a:r>
            <a:r>
              <a:rPr lang="en-US" altLang="ko-KR"/>
              <a:t>UI </a:t>
            </a:r>
            <a:r>
              <a:rPr lang="ko-KR" altLang="en-US"/>
              <a:t>디자인 올라오면 넣고 간단한 설명 더하면 될듯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820E160-F603-41F3-A192-DC95957721C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인공지능 챗봇을 통해 시간과 장소에 구애받지 않고 사람들의 정신 건강을 개선한다</a:t>
            </a:r>
            <a:r>
              <a:rPr lang="en-US" altLang="ko-KR"/>
              <a:t>. </a:t>
            </a:r>
            <a:r>
              <a:rPr lang="ko-KR" altLang="en-US"/>
              <a:t>자연어 처리 기능을 갖춘 봇은 도움이 필요한 사람들에게 채팅을 통해 환자의 심리상태 개선 등의 서비스를 제공한다</a:t>
            </a:r>
            <a:r>
              <a:rPr lang="en-US" altLang="ko-KR"/>
              <a:t>. </a:t>
            </a:r>
            <a:r>
              <a:rPr lang="ko-KR" altLang="en-US"/>
              <a:t>또한 사이버상의 상담사인 챗봇을 상대로 대화함으로써 개인적인 이야기까지 털어놓을 수 있어 정확한 상담이 가능하고</a:t>
            </a:r>
            <a:r>
              <a:rPr lang="en-US" altLang="ko-KR"/>
              <a:t>, </a:t>
            </a:r>
            <a:r>
              <a:rPr lang="ko-KR" altLang="en-US"/>
              <a:t>상담비용이 들지 않으며 상담기록도 남지 않아 이용자들의 많은 활용이 기대된다</a:t>
            </a:r>
            <a:r>
              <a:rPr lang="en-US" altLang="ko-KR"/>
              <a:t>. </a:t>
            </a:r>
            <a:r>
              <a:rPr lang="ko-KR" altLang="en-US"/>
              <a:t>나아가 트위터</a:t>
            </a:r>
            <a:r>
              <a:rPr lang="en-US" altLang="ko-KR"/>
              <a:t>, </a:t>
            </a:r>
            <a:r>
              <a:rPr lang="ko-KR" altLang="en-US"/>
              <a:t>페이스북 등 </a:t>
            </a:r>
            <a:r>
              <a:rPr lang="en-US" altLang="ko-KR"/>
              <a:t>SNS</a:t>
            </a:r>
            <a:r>
              <a:rPr lang="ko-KR" altLang="en-US"/>
              <a:t>와 연동하여 다양한 채널 및 디바이스를 통한 접근성 향상도 기대할 수 있다</a:t>
            </a:r>
            <a:r>
              <a:rPr lang="en-US" altLang="ko-KR"/>
              <a:t>. </a:t>
            </a:r>
          </a:p>
          <a:p>
            <a:pPr marL="171450" indent="-171450">
              <a:buFont typeface="Wingdings"/>
              <a:buChar char="à"/>
              <a:defRPr lang="ko-KR" altLang="en-US"/>
            </a:pPr>
            <a:r>
              <a:rPr lang="ko-KR" altLang="en-US">
                <a:sym typeface="Wingdings"/>
              </a:rPr>
              <a:t>현구님 적어주신 것 기반</a:t>
            </a:r>
          </a:p>
          <a:p>
            <a:pPr marL="171450" indent="-171450">
              <a:buFont typeface="Wingdings"/>
              <a:buChar char="à"/>
              <a:defRPr lang="ko-KR" altLang="en-US"/>
            </a:pPr>
            <a:endParaRPr lang="en-US" altLang="ko-KR">
              <a:sym typeface="Wingdings"/>
            </a:endParaRPr>
          </a:p>
          <a:p>
            <a:pPr marL="0" indent="0">
              <a:buFont typeface="Wingdings"/>
              <a:buNone/>
              <a:defRPr lang="ko-KR" altLang="en-US"/>
            </a:pPr>
            <a:r>
              <a:rPr lang="en-US" altLang="ko-KR">
                <a:sym typeface="Wingdings"/>
              </a:rPr>
              <a:t>====================================</a:t>
            </a:r>
          </a:p>
          <a:p>
            <a:pPr marL="0" indent="0">
              <a:buFont typeface="Wingdings"/>
              <a:buNone/>
              <a:defRPr lang="ko-KR" altLang="en-US"/>
            </a:pPr>
            <a:r>
              <a:rPr lang="en-US" altLang="ko-KR">
                <a:sym typeface="Wingdings"/>
              </a:rPr>
              <a:t>2</a:t>
            </a:r>
            <a:r>
              <a:rPr lang="ko-KR" altLang="en-US">
                <a:sym typeface="Wingdings"/>
              </a:rPr>
              <a:t>번에서 민호님이 말씀하신 음성</a:t>
            </a:r>
            <a:r>
              <a:rPr lang="en-US" altLang="ko-KR">
                <a:sym typeface="Wingdings"/>
              </a:rPr>
              <a:t>, </a:t>
            </a:r>
            <a:r>
              <a:rPr lang="ko-KR" altLang="en-US">
                <a:sym typeface="Wingdings"/>
              </a:rPr>
              <a:t>지인 강조하면 될 것 같습니다</a:t>
            </a:r>
          </a:p>
          <a:p>
            <a:pPr marL="0" indent="0">
              <a:buFont typeface="Wingdings"/>
              <a:buNone/>
              <a:defRPr lang="ko-KR" altLang="en-US"/>
            </a:pPr>
            <a:r>
              <a:rPr lang="ko-KR" altLang="en-US">
                <a:sym typeface="Wingdings"/>
              </a:rPr>
              <a:t>음성 합성으로 개인이 원하는 목소리 맞춤 설정 가능하니</a:t>
            </a:r>
          </a:p>
          <a:p>
            <a:pPr marL="0" indent="0">
              <a:buFont typeface="Wingdings"/>
              <a:buNone/>
              <a:defRPr lang="ko-KR" altLang="en-US"/>
            </a:pPr>
            <a:r>
              <a:rPr lang="en-US" altLang="ko-KR">
                <a:sym typeface="Wingdings"/>
              </a:rPr>
              <a:t> </a:t>
            </a:r>
            <a:r>
              <a:rPr lang="ko-KR" altLang="en-US">
                <a:sym typeface="Wingdings"/>
              </a:rPr>
              <a:t>편안한 상황에서 속에 있는 얘기 편하게 가능하다</a:t>
            </a:r>
            <a:r>
              <a:rPr lang="en-US" altLang="ko-KR">
                <a:sym typeface="Wingdings"/>
              </a:rPr>
              <a:t>~ </a:t>
            </a:r>
            <a:r>
              <a:rPr lang="ko-KR" altLang="en-US">
                <a:sym typeface="Wingdings"/>
              </a:rPr>
              <a:t>이런 식으로요</a:t>
            </a:r>
            <a:endParaRPr lang="en-US" altLang="ko-KR">
              <a:sym typeface="Wingding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820E160-F603-41F3-A192-DC95957721C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2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image" Target="../media/image22.png"/><Relationship Id="rId3" Type="http://schemas.microsoft.com/office/2007/relationships/media" Target="../media/media2.wav"/><Relationship Id="rId7" Type="http://schemas.microsoft.com/office/2007/relationships/media" Target="../media/media4.mp3"/><Relationship Id="rId12" Type="http://schemas.openxmlformats.org/officeDocument/2006/relationships/image" Target="../media/image21.png"/><Relationship Id="rId2" Type="http://schemas.openxmlformats.org/officeDocument/2006/relationships/audio" Target="../media/media1.wav"/><Relationship Id="rId16" Type="http://schemas.openxmlformats.org/officeDocument/2006/relationships/image" Target="../media/image25.png"/><Relationship Id="rId1" Type="http://schemas.microsoft.com/office/2007/relationships/media" Target="../media/media1.wav"/><Relationship Id="rId6" Type="http://schemas.openxmlformats.org/officeDocument/2006/relationships/audio" Target="../media/media3.mp3"/><Relationship Id="rId11" Type="http://schemas.openxmlformats.org/officeDocument/2006/relationships/image" Target="../media/image11.png"/><Relationship Id="rId5" Type="http://schemas.microsoft.com/office/2007/relationships/media" Target="../media/media3.mp3"/><Relationship Id="rId15" Type="http://schemas.openxmlformats.org/officeDocument/2006/relationships/image" Target="../media/image24.png"/><Relationship Id="rId10" Type="http://schemas.openxmlformats.org/officeDocument/2006/relationships/notesSlide" Target="../notesSlides/notesSlide5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79912" y="1995686"/>
            <a:ext cx="5220072" cy="108012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1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학기 </a:t>
            </a:r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캡스톤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디자인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38875" y="3507854"/>
            <a:ext cx="2303748" cy="141962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b="1" dirty="0">
                <a:latin typeface="a아시아헤드1" panose="02020600000000000000" pitchFamily="18" charset="-127"/>
                <a:ea typeface="a아시아헤드2" panose="02020600000000000000"/>
              </a:rPr>
              <a:t>컴퓨터과학과 </a:t>
            </a:r>
            <a:r>
              <a:rPr lang="ko-KR" altLang="en-US" sz="1500" b="1" dirty="0" err="1">
                <a:latin typeface="a아시아헤드1" panose="02020600000000000000" pitchFamily="18" charset="-127"/>
                <a:ea typeface="a아시아헤드2" panose="02020600000000000000"/>
              </a:rPr>
              <a:t>너목들</a:t>
            </a:r>
            <a:r>
              <a:rPr lang="ko-KR" altLang="en-US" sz="1500" b="1" dirty="0">
                <a:latin typeface="a아시아헤드1" panose="02020600000000000000" pitchFamily="18" charset="-127"/>
                <a:ea typeface="a아시아헤드2" panose="02020600000000000000"/>
              </a:rPr>
              <a:t> 팀</a:t>
            </a:r>
            <a:endParaRPr lang="en-US" altLang="ko-KR" sz="1500" b="1" dirty="0">
              <a:latin typeface="a아시아헤드1" panose="02020600000000000000" pitchFamily="18" charset="-127"/>
              <a:ea typeface="a아시아헤드2" panose="0202060000000000000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a아시아헤드1" panose="02020600000000000000" pitchFamily="18" charset="-127"/>
              <a:ea typeface="a아시아헤드2" panose="0202060000000000000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dirty="0">
                <a:latin typeface="a아시아헤드1" panose="02020600000000000000" pitchFamily="18" charset="-127"/>
                <a:ea typeface="a아시아헤드2" panose="02020600000000000000"/>
              </a:rPr>
              <a:t>길민호 </a:t>
            </a:r>
            <a:r>
              <a:rPr lang="en-US" altLang="ko-KR" sz="1300" dirty="0">
                <a:latin typeface="a아시아헤드1" panose="02020600000000000000" pitchFamily="18" charset="-127"/>
                <a:ea typeface="a아시아헤드2" panose="02020600000000000000"/>
              </a:rPr>
              <a:t>201411087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dirty="0">
                <a:latin typeface="a아시아헤드1" panose="02020600000000000000" pitchFamily="18" charset="-127"/>
                <a:ea typeface="a아시아헤드2" panose="02020600000000000000"/>
              </a:rPr>
              <a:t>이현구 </a:t>
            </a:r>
            <a:r>
              <a:rPr lang="en-US" altLang="ko-KR" sz="1300" dirty="0">
                <a:latin typeface="a아시아헤드1" panose="02020600000000000000" pitchFamily="18" charset="-127"/>
                <a:ea typeface="a아시아헤드2" panose="02020600000000000000"/>
              </a:rPr>
              <a:t>201511049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dirty="0">
                <a:latin typeface="a아시아헤드1" panose="02020600000000000000" pitchFamily="18" charset="-127"/>
                <a:ea typeface="a아시아헤드2" panose="02020600000000000000"/>
              </a:rPr>
              <a:t>전예진 </a:t>
            </a:r>
            <a:r>
              <a:rPr lang="en-US" altLang="ko-KR" sz="1300" dirty="0">
                <a:latin typeface="a아시아헤드1" panose="02020600000000000000" pitchFamily="18" charset="-127"/>
                <a:ea typeface="a아시아헤드2" panose="02020600000000000000"/>
              </a:rPr>
              <a:t>201511056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dirty="0">
                <a:latin typeface="a아시아헤드1" panose="02020600000000000000" pitchFamily="18" charset="-127"/>
                <a:ea typeface="a아시아헤드2" panose="02020600000000000000"/>
              </a:rPr>
              <a:t>장희진 </a:t>
            </a:r>
            <a:r>
              <a:rPr lang="en-US" altLang="ko-KR" sz="1300" dirty="0">
                <a:latin typeface="a아시아헤드1" panose="02020600000000000000" pitchFamily="18" charset="-127"/>
                <a:ea typeface="a아시아헤드2" panose="02020600000000000000"/>
              </a:rPr>
              <a:t>201810991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dirty="0">
                <a:latin typeface="a아시아헤드1" panose="02020600000000000000" pitchFamily="18" charset="-127"/>
                <a:ea typeface="a아시아헤드2" panose="02020600000000000000"/>
              </a:rPr>
              <a:t>허승연 </a:t>
            </a:r>
            <a:r>
              <a:rPr lang="en-US" altLang="ko-KR" sz="1300" dirty="0">
                <a:latin typeface="a아시아헤드1" panose="02020600000000000000" pitchFamily="18" charset="-127"/>
                <a:ea typeface="a아시아헤드2" panose="02020600000000000000"/>
              </a:rPr>
              <a:t>201811007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9674" y="181566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0"/>
            <a:ext cx="1529870" cy="2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438" y="287546"/>
            <a:ext cx="9144000" cy="576064"/>
          </a:xfrm>
        </p:spPr>
        <p:txBody>
          <a:bodyPr/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기대 효과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532080"/>
            <a:chOff x="496119" y="2469560"/>
            <a:chExt cx="1752190" cy="532080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시간과 공간에 대한 제약 극복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2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유연한 상담 운용 가능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4" y="1572477"/>
            <a:ext cx="2727385" cy="901412"/>
            <a:chOff x="496119" y="2469560"/>
            <a:chExt cx="1752190" cy="901412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개인이 원하는 목소리 맞춤 설정으로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지인과 대화하는 듯한 편안한 상담이 가능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3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개인 맞춤 음성 설정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716746"/>
            <a:chOff x="496119" y="2469560"/>
            <a:chExt cx="1752190" cy="716746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상담 비용으로 인한 부담 해소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상담 기록에 대한 걱정 극복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이용자 부담 해소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716746"/>
            <a:chOff x="496119" y="2469560"/>
            <a:chExt cx="1752190" cy="716746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SNS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연동을 이용하여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다양한 채널 및 디바이스를 통한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접근 가능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4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  <a:cs typeface="Arial" pitchFamily="34" charset="0"/>
                </a:rPr>
                <a:t>접근성 향상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4</a:t>
            </a:r>
            <a:endParaRPr lang="ko-KR" altLang="en-US" sz="3600" b="1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rial" pitchFamily="34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30" y="4848640"/>
            <a:ext cx="1529870" cy="2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355726"/>
            <a:ext cx="2736303" cy="576063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302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44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cs typeface="Arial" pitchFamily="34" charset="0"/>
              </a:rPr>
              <a:t>목 차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02225" y="1347505"/>
            <a:ext cx="190911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개발 주제와 목적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202225" y="2272027"/>
            <a:ext cx="475252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주요 기능 및 예상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UI</a:t>
            </a:r>
          </a:p>
          <a:p>
            <a:pPr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202225" y="4119792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기대 효과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rial" pitchFamily="34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30" y="4848640"/>
            <a:ext cx="1529870" cy="293399"/>
          </a:xfrm>
          <a:prstGeom prst="rect">
            <a:avLst/>
          </a:prstGeom>
        </p:spPr>
      </p:pic>
      <p:sp>
        <p:nvSpPr>
          <p:cNvPr id="47" name="TextBox 10"/>
          <p:cNvSpPr txBox="1"/>
          <p:nvPr/>
        </p:nvSpPr>
        <p:spPr bwMode="auto">
          <a:xfrm>
            <a:off x="3202225" y="3196549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학습 결과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5">
            <a:extLst>
              <a:ext uri="{FF2B5EF4-FFF2-40B4-BE49-F238E27FC236}">
                <a16:creationId xmlns:a16="http://schemas.microsoft.com/office/drawing/2014/main" id="{957BBC34-69CA-437D-8E82-A1901AEE3542}"/>
              </a:ext>
            </a:extLst>
          </p:cNvPr>
          <p:cNvSpPr/>
          <p:nvPr/>
        </p:nvSpPr>
        <p:spPr>
          <a:xfrm>
            <a:off x="5832140" y="1881980"/>
            <a:ext cx="703922" cy="70392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549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sz="25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개발 주제</a:t>
            </a:r>
          </a:p>
        </p:txBody>
      </p:sp>
      <p:sp>
        <p:nvSpPr>
          <p:cNvPr id="5" name="Oval 4"/>
          <p:cNvSpPr/>
          <p:nvPr/>
        </p:nvSpPr>
        <p:spPr>
          <a:xfrm>
            <a:off x="2415828" y="2631064"/>
            <a:ext cx="705600" cy="70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06062" y="1661788"/>
            <a:ext cx="703922" cy="7039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2604384" y="3522291"/>
            <a:ext cx="705600" cy="70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92608" y="3092062"/>
            <a:ext cx="705600" cy="70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8208" y="3260196"/>
            <a:ext cx="13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심리 상담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66638" y="1836118"/>
            <a:ext cx="123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인공지능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357" y="2799198"/>
            <a:ext cx="173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자연어 처리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57652" y="3687692"/>
            <a:ext cx="74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챗봇</a:t>
            </a:r>
          </a:p>
        </p:txBody>
      </p:sp>
      <p:pic>
        <p:nvPicPr>
          <p:cNvPr id="36" name="그림 개체 틀 35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7" r="1547"/>
          <a:stretch>
            <a:fillRect/>
          </a:stretch>
        </p:blipFill>
        <p:spPr>
          <a:xfrm>
            <a:off x="3563888" y="1217153"/>
            <a:ext cx="1945465" cy="3005145"/>
          </a:xfrm>
        </p:spPr>
      </p:pic>
      <p:pic>
        <p:nvPicPr>
          <p:cNvPr id="2050" name="Picture 2" descr="C:\Users\wlawa\Desktop\PPT\chi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08" y="1765347"/>
            <a:ext cx="506782" cy="5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lawa\Desktop\PPT\langua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78" y="2736042"/>
            <a:ext cx="478299" cy="4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lawa\Desktop\PPT\chatbo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06" y="3615866"/>
            <a:ext cx="512984" cy="51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30" y="4848640"/>
            <a:ext cx="1529870" cy="2933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36" y="3220009"/>
            <a:ext cx="432048" cy="432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4BFFEA-8BAE-4A5B-ABD7-67429A38AA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99" y="2029631"/>
            <a:ext cx="408165" cy="4081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D27B82-D42F-4EC2-B73E-C2DC8504DD66}"/>
              </a:ext>
            </a:extLst>
          </p:cNvPr>
          <p:cNvSpPr txBox="1"/>
          <p:nvPr/>
        </p:nvSpPr>
        <p:spPr>
          <a:xfrm>
            <a:off x="6555223" y="2050114"/>
            <a:ext cx="194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음성 합성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인식</a:t>
            </a:r>
          </a:p>
        </p:txBody>
      </p:sp>
    </p:spTree>
    <p:extLst>
      <p:ext uri="{BB962C8B-B14F-4D97-AF65-F5344CB8AC3E}">
        <p14:creationId xmlns:p14="http://schemas.microsoft.com/office/powerpoint/2010/main" val="7807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30" y="4848640"/>
            <a:ext cx="1529870" cy="293399"/>
          </a:xfrm>
          <a:prstGeom prst="rect">
            <a:avLst/>
          </a:prstGeom>
        </p:spPr>
      </p:pic>
      <p:sp>
        <p:nvSpPr>
          <p:cNvPr id="29" name="텍스트 개체 틀 1">
            <a:extLst>
              <a:ext uri="{FF2B5EF4-FFF2-40B4-BE49-F238E27FC236}">
                <a16:creationId xmlns:a16="http://schemas.microsoft.com/office/drawing/2014/main" id="{7C168CCE-7A6E-472B-80A3-B70509BF9E45}"/>
              </a:ext>
            </a:extLst>
          </p:cNvPr>
          <p:cNvSpPr txBox="1">
            <a:spLocks/>
          </p:cNvSpPr>
          <p:nvPr/>
        </p:nvSpPr>
        <p:spPr>
          <a:xfrm>
            <a:off x="0" y="27511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개발 목적</a:t>
            </a:r>
          </a:p>
        </p:txBody>
      </p:sp>
      <p:pic>
        <p:nvPicPr>
          <p:cNvPr id="1026" name="Picture 2" descr="2019년 상반기, 2020년 상반기 건강보험 청구 인원(성별/연령별) 신현영 의원실 제공">
            <a:extLst>
              <a:ext uri="{FF2B5EF4-FFF2-40B4-BE49-F238E27FC236}">
                <a16:creationId xmlns:a16="http://schemas.microsoft.com/office/drawing/2014/main" id="{6E1155AE-97FC-4057-8FCC-09E8AB5FC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3636404" cy="129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3E2AEE3-F031-48FC-8BF1-79B44BC71159}"/>
              </a:ext>
            </a:extLst>
          </p:cNvPr>
          <p:cNvSpPr/>
          <p:nvPr/>
        </p:nvSpPr>
        <p:spPr>
          <a:xfrm>
            <a:off x="4427984" y="2211710"/>
            <a:ext cx="288032" cy="1800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C501E8-CA10-4D75-9E84-C9C967CCD043}"/>
              </a:ext>
            </a:extLst>
          </p:cNvPr>
          <p:cNvSpPr/>
          <p:nvPr/>
        </p:nvSpPr>
        <p:spPr>
          <a:xfrm>
            <a:off x="5580112" y="2211710"/>
            <a:ext cx="288032" cy="1800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40EFF5-D3FF-4762-B8F7-6BB6F06D3E0B}"/>
              </a:ext>
            </a:extLst>
          </p:cNvPr>
          <p:cNvSpPr txBox="1"/>
          <p:nvPr/>
        </p:nvSpPr>
        <p:spPr>
          <a:xfrm>
            <a:off x="3843046" y="2839747"/>
            <a:ext cx="35461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b="0" i="0" dirty="0">
                <a:solidFill>
                  <a:srgbClr val="1E1E1E"/>
                </a:solidFill>
                <a:effectLst/>
                <a:latin typeface="Apple SD Gothic Neo"/>
                <a:ea typeface="a아시아헤드1" panose="02020600000000000000"/>
              </a:rPr>
              <a:t>&lt;2019</a:t>
            </a:r>
            <a:r>
              <a:rPr lang="ko-KR" altLang="en-US" sz="700" b="0" i="0" dirty="0">
                <a:solidFill>
                  <a:srgbClr val="1E1E1E"/>
                </a:solidFill>
                <a:effectLst/>
                <a:latin typeface="Apple SD Gothic Neo"/>
                <a:ea typeface="a아시아헤드1" panose="02020600000000000000"/>
              </a:rPr>
              <a:t>년 상반기</a:t>
            </a:r>
            <a:r>
              <a:rPr lang="en-US" altLang="ko-KR" sz="700" b="0" i="0" dirty="0">
                <a:solidFill>
                  <a:srgbClr val="1E1E1E"/>
                </a:solidFill>
                <a:effectLst/>
                <a:latin typeface="Apple SD Gothic Neo"/>
                <a:ea typeface="a아시아헤드1" panose="02020600000000000000"/>
              </a:rPr>
              <a:t>, 2020</a:t>
            </a:r>
            <a:r>
              <a:rPr lang="ko-KR" altLang="en-US" sz="700" b="0" i="0" dirty="0">
                <a:solidFill>
                  <a:srgbClr val="1E1E1E"/>
                </a:solidFill>
                <a:effectLst/>
                <a:latin typeface="Apple SD Gothic Neo"/>
                <a:ea typeface="a아시아헤드1" panose="02020600000000000000"/>
              </a:rPr>
              <a:t>년 상반기 건강보험 청구 인원</a:t>
            </a:r>
            <a:r>
              <a:rPr lang="en-US" altLang="ko-KR" sz="700" b="0" i="0" dirty="0">
                <a:solidFill>
                  <a:srgbClr val="1E1E1E"/>
                </a:solidFill>
                <a:effectLst/>
                <a:latin typeface="Apple SD Gothic Neo"/>
                <a:ea typeface="a아시아헤드1" panose="02020600000000000000"/>
              </a:rPr>
              <a:t>(</a:t>
            </a:r>
            <a:r>
              <a:rPr lang="ko-KR" altLang="en-US" sz="700" b="0" i="0" dirty="0">
                <a:solidFill>
                  <a:srgbClr val="1E1E1E"/>
                </a:solidFill>
                <a:effectLst/>
                <a:latin typeface="Apple SD Gothic Neo"/>
                <a:ea typeface="a아시아헤드1" panose="02020600000000000000"/>
              </a:rPr>
              <a:t>성별</a:t>
            </a:r>
            <a:r>
              <a:rPr lang="en-US" altLang="ko-KR" sz="700" b="0" i="0" dirty="0">
                <a:solidFill>
                  <a:srgbClr val="1E1E1E"/>
                </a:solidFill>
                <a:effectLst/>
                <a:latin typeface="Apple SD Gothic Neo"/>
                <a:ea typeface="a아시아헤드1" panose="02020600000000000000"/>
              </a:rPr>
              <a:t>/</a:t>
            </a:r>
            <a:r>
              <a:rPr lang="ko-KR" altLang="en-US" sz="700" b="0" i="0" dirty="0">
                <a:solidFill>
                  <a:srgbClr val="1E1E1E"/>
                </a:solidFill>
                <a:effectLst/>
                <a:latin typeface="Apple SD Gothic Neo"/>
                <a:ea typeface="a아시아헤드1" panose="02020600000000000000"/>
              </a:rPr>
              <a:t>연령별</a:t>
            </a:r>
            <a:r>
              <a:rPr lang="en-US" altLang="ko-KR" sz="700" b="0" i="0" dirty="0">
                <a:solidFill>
                  <a:srgbClr val="1E1E1E"/>
                </a:solidFill>
                <a:effectLst/>
                <a:latin typeface="Apple SD Gothic Neo"/>
                <a:ea typeface="a아시아헤드1" panose="02020600000000000000"/>
              </a:rPr>
              <a:t>) </a:t>
            </a:r>
            <a:r>
              <a:rPr lang="ko-KR" altLang="en-US" sz="700" b="0" i="0" dirty="0">
                <a:solidFill>
                  <a:srgbClr val="1E1E1E"/>
                </a:solidFill>
                <a:effectLst/>
                <a:latin typeface="Apple SD Gothic Neo"/>
                <a:ea typeface="a아시아헤드1" panose="02020600000000000000"/>
              </a:rPr>
              <a:t>신현영 의원실 제공</a:t>
            </a:r>
            <a:r>
              <a:rPr lang="en-US" altLang="ko-KR" sz="700" b="0" i="0" dirty="0">
                <a:solidFill>
                  <a:srgbClr val="1E1E1E"/>
                </a:solidFill>
                <a:effectLst/>
                <a:latin typeface="Apple SD Gothic Neo"/>
                <a:ea typeface="a아시아헤드1" panose="02020600000000000000"/>
              </a:rPr>
              <a:t>&gt;</a:t>
            </a:r>
            <a:endParaRPr lang="ko-KR" altLang="en-US" sz="700" dirty="0">
              <a:ea typeface="a아시아헤드1" panose="0202060000000000000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F66153-9B57-4F77-97EF-CDF46BB57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52" y="3181146"/>
            <a:ext cx="3546140" cy="113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0100E2E-67C7-4B71-A042-3C901619A4B2}"/>
              </a:ext>
            </a:extLst>
          </p:cNvPr>
          <p:cNvSpPr txBox="1"/>
          <p:nvPr/>
        </p:nvSpPr>
        <p:spPr>
          <a:xfrm>
            <a:off x="4328973" y="4315911"/>
            <a:ext cx="26822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b="0" i="0" dirty="0">
                <a:effectLst/>
                <a:latin typeface="Noto Sans KR" panose="020B0500000000000000" pitchFamily="34" charset="-127"/>
                <a:ea typeface="a아시아헤드1" panose="02020600000000000000"/>
              </a:rPr>
              <a:t>&lt;</a:t>
            </a:r>
            <a:r>
              <a:rPr lang="ko-KR" altLang="en-US" sz="700" b="0" i="0" dirty="0">
                <a:effectLst/>
                <a:latin typeface="Noto Sans KR" panose="020B0500000000000000" pitchFamily="34" charset="-127"/>
                <a:ea typeface="a아시아헤드1" panose="02020600000000000000"/>
              </a:rPr>
              <a:t>연령별 우울증 발생현황</a:t>
            </a:r>
            <a:r>
              <a:rPr lang="en-US" altLang="ko-KR" sz="700" b="0" i="0" dirty="0">
                <a:effectLst/>
                <a:latin typeface="Noto Sans KR" panose="020B0500000000000000" pitchFamily="34" charset="-127"/>
                <a:ea typeface="a아시아헤드1" panose="02020600000000000000"/>
              </a:rPr>
              <a:t>(</a:t>
            </a:r>
            <a:r>
              <a:rPr lang="ko-KR" altLang="en-US" sz="700" b="0" i="0" dirty="0">
                <a:effectLst/>
                <a:latin typeface="Noto Sans KR" panose="020B0500000000000000" pitchFamily="34" charset="-127"/>
                <a:ea typeface="a아시아헤드1" panose="02020600000000000000"/>
              </a:rPr>
              <a:t>제공</a:t>
            </a:r>
            <a:r>
              <a:rPr lang="en-US" altLang="ko-KR" sz="700" b="0" i="0" dirty="0">
                <a:effectLst/>
                <a:latin typeface="Noto Sans KR" panose="020B0500000000000000" pitchFamily="34" charset="-127"/>
                <a:ea typeface="a아시아헤드1" panose="02020600000000000000"/>
              </a:rPr>
              <a:t>=</a:t>
            </a:r>
            <a:r>
              <a:rPr lang="ko-KR" altLang="en-US" sz="700" b="0" i="0" dirty="0">
                <a:effectLst/>
                <a:latin typeface="Noto Sans KR" panose="020B0500000000000000" pitchFamily="34" charset="-127"/>
                <a:ea typeface="a아시아헤드1" panose="02020600000000000000"/>
              </a:rPr>
              <a:t>심평원</a:t>
            </a:r>
            <a:r>
              <a:rPr lang="en-US" altLang="ko-KR" sz="700" b="0" i="0" dirty="0">
                <a:effectLst/>
                <a:latin typeface="Noto Sans KR" panose="020B0500000000000000" pitchFamily="34" charset="-127"/>
                <a:ea typeface="a아시아헤드1" panose="02020600000000000000"/>
              </a:rPr>
              <a:t>, </a:t>
            </a:r>
            <a:r>
              <a:rPr lang="ko-KR" altLang="en-US" sz="700" b="0" i="0" dirty="0">
                <a:effectLst/>
                <a:latin typeface="Noto Sans KR" panose="020B0500000000000000" pitchFamily="34" charset="-127"/>
                <a:ea typeface="a아시아헤드1" panose="02020600000000000000"/>
              </a:rPr>
              <a:t>재구성</a:t>
            </a:r>
            <a:r>
              <a:rPr lang="en-US" altLang="ko-KR" sz="700" b="0" i="0" dirty="0">
                <a:effectLst/>
                <a:latin typeface="Noto Sans KR" panose="020B0500000000000000" pitchFamily="34" charset="-127"/>
                <a:ea typeface="a아시아헤드1" panose="02020600000000000000"/>
              </a:rPr>
              <a:t>=</a:t>
            </a:r>
            <a:r>
              <a:rPr lang="ko-KR" altLang="en-US" sz="700" b="0" i="0" dirty="0" err="1">
                <a:effectLst/>
                <a:latin typeface="Noto Sans KR" panose="020B0500000000000000" pitchFamily="34" charset="-127"/>
                <a:ea typeface="a아시아헤드1" panose="02020600000000000000"/>
              </a:rPr>
              <a:t>조명희의원실</a:t>
            </a:r>
            <a:r>
              <a:rPr lang="en-US" altLang="ko-KR" sz="700" b="0" i="0" dirty="0">
                <a:effectLst/>
                <a:latin typeface="Noto Sans KR" panose="020B0500000000000000" pitchFamily="34" charset="-127"/>
                <a:ea typeface="a아시아헤드1" panose="02020600000000000000"/>
              </a:rPr>
              <a:t>)&gt;</a:t>
            </a:r>
            <a:endParaRPr lang="ko-KR" altLang="en-US" sz="700" dirty="0">
              <a:ea typeface="a아시아헤드1" panose="0202060000000000000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5B1C90-F578-4648-A181-427391F85442}"/>
              </a:ext>
            </a:extLst>
          </p:cNvPr>
          <p:cNvSpPr/>
          <p:nvPr/>
        </p:nvSpPr>
        <p:spPr>
          <a:xfrm>
            <a:off x="6171406" y="3363997"/>
            <a:ext cx="252028" cy="7200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0B1AF7-3837-4F7A-AF18-6F294BF3BC43}"/>
              </a:ext>
            </a:extLst>
          </p:cNvPr>
          <p:cNvSpPr/>
          <p:nvPr/>
        </p:nvSpPr>
        <p:spPr>
          <a:xfrm>
            <a:off x="6798270" y="3366651"/>
            <a:ext cx="252028" cy="7200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A8600-C8C1-48D2-AA80-FB77BE42C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" t="13525" r="4148" b="8048"/>
          <a:stretch/>
        </p:blipFill>
        <p:spPr bwMode="auto">
          <a:xfrm>
            <a:off x="1278516" y="1995686"/>
            <a:ext cx="2151825" cy="18723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F87E350-9EF7-4958-8974-02833BB973FD}"/>
              </a:ext>
            </a:extLst>
          </p:cNvPr>
          <p:cNvSpPr txBox="1"/>
          <p:nvPr/>
        </p:nvSpPr>
        <p:spPr>
          <a:xfrm>
            <a:off x="1157169" y="3888009"/>
            <a:ext cx="27271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1E1E1E"/>
                </a:solidFill>
                <a:effectLst/>
                <a:latin typeface="Apple SD Gothic Neo"/>
                <a:ea typeface="a아시아헤드1" panose="02020600000000000000"/>
              </a:rPr>
              <a:t>&lt;</a:t>
            </a:r>
            <a:r>
              <a:rPr lang="ko-KR" altLang="en-US" sz="800" dirty="0">
                <a:solidFill>
                  <a:srgbClr val="1E1E1E"/>
                </a:solidFill>
                <a:latin typeface="Apple SD Gothic Neo"/>
                <a:ea typeface="a아시아헤드1" panose="02020600000000000000"/>
              </a:rPr>
              <a:t>연도별 우울증 환자 추이</a:t>
            </a:r>
            <a:r>
              <a:rPr lang="en-US" altLang="ko-KR" sz="800" dirty="0">
                <a:solidFill>
                  <a:srgbClr val="1E1E1E"/>
                </a:solidFill>
                <a:latin typeface="Apple SD Gothic Neo"/>
                <a:ea typeface="a아시아헤드1" panose="02020600000000000000"/>
              </a:rPr>
              <a:t>, </a:t>
            </a:r>
            <a:r>
              <a:rPr lang="ko-KR" altLang="en-US" sz="800" dirty="0">
                <a:solidFill>
                  <a:srgbClr val="1E1E1E"/>
                </a:solidFill>
                <a:latin typeface="Apple SD Gothic Neo"/>
                <a:ea typeface="a아시아헤드1" panose="02020600000000000000"/>
              </a:rPr>
              <a:t>자료 </a:t>
            </a:r>
            <a:r>
              <a:rPr lang="en-US" altLang="ko-KR" sz="800" dirty="0">
                <a:solidFill>
                  <a:srgbClr val="1E1E1E"/>
                </a:solidFill>
                <a:latin typeface="Apple SD Gothic Neo"/>
                <a:ea typeface="a아시아헤드1" panose="02020600000000000000"/>
              </a:rPr>
              <a:t>: </a:t>
            </a:r>
            <a:r>
              <a:rPr lang="ko-KR" altLang="en-US" sz="800" dirty="0">
                <a:solidFill>
                  <a:srgbClr val="1E1E1E"/>
                </a:solidFill>
                <a:latin typeface="Apple SD Gothic Neo"/>
                <a:ea typeface="a아시아헤드1" panose="02020600000000000000"/>
              </a:rPr>
              <a:t>국민건강보험공단</a:t>
            </a:r>
            <a:r>
              <a:rPr lang="en-US" altLang="ko-KR" sz="800" b="0" i="0" dirty="0">
                <a:solidFill>
                  <a:srgbClr val="1E1E1E"/>
                </a:solidFill>
                <a:effectLst/>
                <a:latin typeface="Apple SD Gothic Neo"/>
                <a:ea typeface="a아시아헤드1" panose="02020600000000000000"/>
              </a:rPr>
              <a:t>&gt;</a:t>
            </a:r>
            <a:endParaRPr lang="ko-KR" altLang="en-US" sz="800" dirty="0">
              <a:ea typeface="a아시아헤드1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1053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6843225" y="1434096"/>
            <a:ext cx="966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20%</a:t>
            </a:r>
            <a:endParaRPr lang="ko-KR" altLang="en-US" sz="3000" b="1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82436" y="1567905"/>
            <a:ext cx="2309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rial" pitchFamily="34" charset="0"/>
              </a:rPr>
              <a:t>정신 건강 서비스 이용률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710300" y="1419622"/>
            <a:ext cx="2861700" cy="631858"/>
            <a:chOff x="586415" y="1362087"/>
            <a:chExt cx="2861700" cy="631858"/>
          </a:xfrm>
        </p:grpSpPr>
        <p:grpSp>
          <p:nvGrpSpPr>
            <p:cNvPr id="26" name="Group 25"/>
            <p:cNvGrpSpPr/>
            <p:nvPr/>
          </p:nvGrpSpPr>
          <p:grpSpPr>
            <a:xfrm>
              <a:off x="586415" y="1362087"/>
              <a:ext cx="2861700" cy="631858"/>
              <a:chOff x="5764394" y="3394105"/>
              <a:chExt cx="2861700" cy="631858"/>
            </a:xfrm>
            <a:solidFill>
              <a:schemeClr val="accent3"/>
            </a:solidFill>
          </p:grpSpPr>
          <p:sp>
            <p:nvSpPr>
              <p:cNvPr id="27" name="Round Same Side Corner Rectangle 20"/>
              <p:cNvSpPr/>
              <p:nvPr/>
            </p:nvSpPr>
            <p:spPr>
              <a:xfrm rot="10800000">
                <a:off x="5764394" y="3394105"/>
                <a:ext cx="289417" cy="617384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Round Same Side Corner Rectangle 20"/>
              <p:cNvSpPr/>
              <p:nvPr/>
            </p:nvSpPr>
            <p:spPr>
              <a:xfrm rot="10800000">
                <a:off x="6050203" y="3394105"/>
                <a:ext cx="289417" cy="617384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Round Same Side Corner Rectangle 20"/>
              <p:cNvSpPr/>
              <p:nvPr/>
            </p:nvSpPr>
            <p:spPr>
              <a:xfrm rot="10800000">
                <a:off x="7193439" y="3394105"/>
                <a:ext cx="289417" cy="617384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Round Same Side Corner Rectangle 20"/>
              <p:cNvSpPr/>
              <p:nvPr/>
            </p:nvSpPr>
            <p:spPr>
              <a:xfrm rot="10800000">
                <a:off x="7479248" y="3394105"/>
                <a:ext cx="289417" cy="617384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Round Same Side Corner Rectangle 20"/>
              <p:cNvSpPr/>
              <p:nvPr/>
            </p:nvSpPr>
            <p:spPr>
              <a:xfrm rot="10800000">
                <a:off x="7765057" y="3394105"/>
                <a:ext cx="289417" cy="617384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Round Same Side Corner Rectangle 20"/>
              <p:cNvSpPr/>
              <p:nvPr/>
            </p:nvSpPr>
            <p:spPr>
              <a:xfrm rot="10800000">
                <a:off x="8050866" y="3394105"/>
                <a:ext cx="289417" cy="617384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" name="Round Same Side Corner Rectangle 20"/>
              <p:cNvSpPr/>
              <p:nvPr/>
            </p:nvSpPr>
            <p:spPr>
              <a:xfrm rot="10800000">
                <a:off x="8336677" y="3394105"/>
                <a:ext cx="289417" cy="617384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9" name="Round Same Side Corner Rectangle 20"/>
              <p:cNvSpPr/>
              <p:nvPr/>
            </p:nvSpPr>
            <p:spPr>
              <a:xfrm rot="10800000">
                <a:off x="6613979" y="3408579"/>
                <a:ext cx="289417" cy="617384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0" name="Round Same Side Corner Rectangle 20"/>
              <p:cNvSpPr/>
              <p:nvPr/>
            </p:nvSpPr>
            <p:spPr>
              <a:xfrm rot="10800000">
                <a:off x="6899788" y="3408579"/>
                <a:ext cx="289417" cy="617384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7" name="Round Same Side Corner Rectangle 20"/>
            <p:cNvSpPr/>
            <p:nvPr/>
          </p:nvSpPr>
          <p:spPr>
            <a:xfrm rot="10800000">
              <a:off x="1146583" y="1362087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8" name="그림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30" y="4848640"/>
            <a:ext cx="1529870" cy="293399"/>
          </a:xfrm>
          <a:prstGeom prst="rect">
            <a:avLst/>
          </a:prstGeom>
        </p:spPr>
      </p:pic>
      <p:sp>
        <p:nvSpPr>
          <p:cNvPr id="29" name="텍스트 개체 틀 1">
            <a:extLst>
              <a:ext uri="{FF2B5EF4-FFF2-40B4-BE49-F238E27FC236}">
                <a16:creationId xmlns:a16="http://schemas.microsoft.com/office/drawing/2014/main" id="{7C168CCE-7A6E-472B-80A3-B70509BF9E45}"/>
              </a:ext>
            </a:extLst>
          </p:cNvPr>
          <p:cNvSpPr txBox="1">
            <a:spLocks/>
          </p:cNvSpPr>
          <p:nvPr/>
        </p:nvSpPr>
        <p:spPr>
          <a:xfrm>
            <a:off x="0" y="27511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개발 목적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4C6C2C3-1BA1-4680-8BB0-28BC8B700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129780"/>
              </p:ext>
            </p:extLst>
          </p:nvPr>
        </p:nvGraphicFramePr>
        <p:xfrm>
          <a:off x="2955879" y="2391730"/>
          <a:ext cx="3453114" cy="2343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153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438" y="287546"/>
            <a:ext cx="9144000" cy="57606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/>
                <a:ea typeface="a아시아헤드2"/>
              </a:rPr>
              <a:t>음성 합성 결과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614130" y="4848640"/>
            <a:ext cx="1529870" cy="293399"/>
          </a:xfrm>
          <a:prstGeom prst="rect">
            <a:avLst/>
          </a:prstGeom>
        </p:spPr>
      </p:pic>
      <p:pic>
        <p:nvPicPr>
          <p:cNvPr id="34" name="그림 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67545" y="1604348"/>
            <a:ext cx="3459276" cy="913770"/>
          </a:xfrm>
          <a:prstGeom prst="rect">
            <a:avLst/>
          </a:prstGeom>
        </p:spPr>
      </p:pic>
      <p:pic>
        <p:nvPicPr>
          <p:cNvPr id="35" name="이름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4839615" y="1988139"/>
            <a:ext cx="541800" cy="541800"/>
          </a:xfrm>
          <a:prstGeom prst="rect">
            <a:avLst/>
          </a:prstGeom>
        </p:spPr>
      </p:pic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467755" y="2958032"/>
            <a:ext cx="3409926" cy="913770"/>
          </a:xfrm>
          <a:prstGeom prst="rect">
            <a:avLst/>
          </a:prstGeom>
        </p:spPr>
      </p:pic>
      <p:pic>
        <p:nvPicPr>
          <p:cNvPr id="37" name="컴과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4839615" y="3250019"/>
            <a:ext cx="541800" cy="541800"/>
          </a:xfrm>
          <a:prstGeom prst="rect">
            <a:avLst/>
          </a:prstGeom>
        </p:spPr>
      </p:pic>
      <p:grpSp>
        <p:nvGrpSpPr>
          <p:cNvPr id="38" name="Group 7"/>
          <p:cNvGrpSpPr/>
          <p:nvPr/>
        </p:nvGrpSpPr>
        <p:grpSpPr>
          <a:xfrm>
            <a:off x="5760134" y="2723148"/>
            <a:ext cx="3135208" cy="1008164"/>
            <a:chOff x="2113656" y="4283314"/>
            <a:chExt cx="2120135" cy="272152"/>
          </a:xfrm>
        </p:grpSpPr>
        <p:sp>
          <p:nvSpPr>
            <p:cNvPr id="39" name="TextBox 8"/>
            <p:cNvSpPr txBox="1"/>
            <p:nvPr/>
          </p:nvSpPr>
          <p:spPr>
            <a:xfrm>
              <a:off x="2113656" y="4433593"/>
              <a:ext cx="2120135" cy="1218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데이터가 적음에도 불구하고 </a:t>
              </a:r>
            </a:p>
            <a:p>
              <a:pPr lvl="0">
                <a:defRPr lang="ko-KR" altLang="en-US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실제 목소리와 상당히 유사한 음성 표현 </a:t>
              </a:r>
            </a:p>
          </p:txBody>
        </p:sp>
        <p:sp>
          <p:nvSpPr>
            <p:cNvPr id="40" name="TextBox 9"/>
            <p:cNvSpPr txBox="1"/>
            <p:nvPr/>
          </p:nvSpPr>
          <p:spPr>
            <a:xfrm>
              <a:off x="2113656" y="4283314"/>
              <a:ext cx="2120134" cy="734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단 18분의 음성 녹음 활용</a:t>
              </a:r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6156176" y="1825843"/>
            <a:ext cx="637895" cy="637895"/>
          </a:xfrm>
          <a:prstGeom prst="rect">
            <a:avLst/>
          </a:prstGeom>
        </p:spPr>
      </p:pic>
      <p:pic>
        <p:nvPicPr>
          <p:cNvPr id="44" name="이현구원본음성1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4050471" y="2090482"/>
            <a:ext cx="310167" cy="310167"/>
          </a:xfrm>
          <a:prstGeom prst="rect">
            <a:avLst/>
          </a:prstGeom>
        </p:spPr>
      </p:pic>
      <p:pic>
        <p:nvPicPr>
          <p:cNvPr id="46" name="이현구원본음성2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4051038" y="3332572"/>
            <a:ext cx="309600" cy="3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994EE-BC9E-4E18-9BA2-B4161FE32F8F}"/>
              </a:ext>
            </a:extLst>
          </p:cNvPr>
          <p:cNvSpPr txBox="1"/>
          <p:nvPr/>
        </p:nvSpPr>
        <p:spPr>
          <a:xfrm>
            <a:off x="4679948" y="1779662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합성된 음성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A1BBD-DCB4-4176-853E-9C75728371E6}"/>
              </a:ext>
            </a:extLst>
          </p:cNvPr>
          <p:cNvSpPr txBox="1"/>
          <p:nvPr/>
        </p:nvSpPr>
        <p:spPr>
          <a:xfrm>
            <a:off x="3839107" y="177966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실제 음성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438" y="287546"/>
            <a:ext cx="9144000" cy="57606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/>
                <a:ea typeface="a아시아헤드2"/>
              </a:rPr>
              <a:t>자연어 처리 결과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4130" y="4848640"/>
            <a:ext cx="1529870" cy="29339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65481" y="1599641"/>
            <a:ext cx="2609850" cy="8001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17643" y="1528204"/>
            <a:ext cx="2238375" cy="94297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95636" y="2607754"/>
            <a:ext cx="2895600" cy="81915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150968" y="2611898"/>
            <a:ext cx="2305050" cy="1047750"/>
          </a:xfrm>
          <a:prstGeom prst="rect">
            <a:avLst/>
          </a:prstGeom>
        </p:spPr>
      </p:pic>
      <p:cxnSp>
        <p:nvCxnSpPr>
          <p:cNvPr id="51" name="직선 화살표 연결선 50"/>
          <p:cNvCxnSpPr/>
          <p:nvPr/>
        </p:nvCxnSpPr>
        <p:spPr>
          <a:xfrm>
            <a:off x="4391980" y="3093357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</p:cxnSp>
      <p:grpSp>
        <p:nvGrpSpPr>
          <p:cNvPr id="52" name="Group 7"/>
          <p:cNvGrpSpPr/>
          <p:nvPr/>
        </p:nvGrpSpPr>
        <p:grpSpPr>
          <a:xfrm>
            <a:off x="1367559" y="3723866"/>
            <a:ext cx="6012722" cy="760504"/>
            <a:chOff x="496094" y="2469552"/>
            <a:chExt cx="1752205" cy="393280"/>
          </a:xfrm>
          <a:noFill/>
        </p:grpSpPr>
        <p:sp>
          <p:nvSpPr>
            <p:cNvPr id="53" name="TextBox 8"/>
            <p:cNvSpPr txBox="1"/>
            <p:nvPr/>
          </p:nvSpPr>
          <p:spPr>
            <a:xfrm>
              <a:off x="496092" y="2724632"/>
              <a:ext cx="1752190" cy="13820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/>
                  <a:ea typeface="a아시아헤드1"/>
                  <a:cs typeface="Arial"/>
                </a:rPr>
                <a:t>전처리 작업 → 학습 → 실행 → 챗봇과 대화</a:t>
              </a:r>
            </a:p>
          </p:txBody>
        </p:sp>
        <p:sp>
          <p:nvSpPr>
            <p:cNvPr id="54" name="TextBox 9"/>
            <p:cNvSpPr txBox="1"/>
            <p:nvPr/>
          </p:nvSpPr>
          <p:spPr>
            <a:xfrm>
              <a:off x="496102" y="2469552"/>
              <a:ext cx="1752190" cy="265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1"/>
                  <a:ea typeface="a아시아헤드1"/>
                  <a:cs typeface="Arial"/>
                </a:rPr>
                <a:t>KoGPT2 모델 사용</a:t>
              </a:r>
            </a:p>
            <a:p>
              <a:pPr lvl="0">
                <a:defRPr lang="ko-KR" altLang="en-US"/>
              </a:pP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1"/>
                <a:ea typeface="a아시아헤드1"/>
                <a:cs typeface="Arial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5CFA516-5219-437F-B87F-139771DBD25C}"/>
              </a:ext>
            </a:extLst>
          </p:cNvPr>
          <p:cNvCxnSpPr/>
          <p:nvPr/>
        </p:nvCxnSpPr>
        <p:spPr>
          <a:xfrm>
            <a:off x="4391980" y="2103698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sz="25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주요 기능 및 예상 </a:t>
            </a:r>
            <a:r>
              <a:rPr lang="en-US" altLang="ko-KR" sz="25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UI</a:t>
            </a:r>
            <a:r>
              <a:rPr lang="ko-KR" altLang="en-US" sz="25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40687" y="4704624"/>
            <a:ext cx="3275856" cy="288032"/>
          </a:xfrm>
        </p:spPr>
        <p:txBody>
          <a:bodyPr/>
          <a:lstStyle/>
          <a:p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&lt;</a:t>
            </a:r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상담 목록 화면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&gt;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30" y="4848640"/>
            <a:ext cx="1529870" cy="2933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D7E095-8E95-4885-9D82-47082C710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11" t="3801" r="11111" b="5201"/>
          <a:stretch/>
        </p:blipFill>
        <p:spPr>
          <a:xfrm>
            <a:off x="1718139" y="942814"/>
            <a:ext cx="1920953" cy="36724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A8FF91-4FE5-477A-BBFA-581BAE0FB1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70" t="6419" r="10308" b="5201"/>
          <a:stretch/>
        </p:blipFill>
        <p:spPr>
          <a:xfrm>
            <a:off x="5504910" y="955816"/>
            <a:ext cx="2083663" cy="3622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59BC422B-1557-4D12-AE4E-0260BD672C6C}"/>
              </a:ext>
            </a:extLst>
          </p:cNvPr>
          <p:cNvSpPr txBox="1">
            <a:spLocks/>
          </p:cNvSpPr>
          <p:nvPr/>
        </p:nvSpPr>
        <p:spPr>
          <a:xfrm>
            <a:off x="4908813" y="4629249"/>
            <a:ext cx="327585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&lt;</a:t>
            </a:r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챗봇</a:t>
            </a:r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설정 화면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&gt;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27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sz="25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주요 기능 및 예상 </a:t>
            </a:r>
            <a:r>
              <a:rPr lang="en-US" altLang="ko-KR" sz="25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UI</a:t>
            </a:r>
            <a:r>
              <a:rPr lang="ko-KR" altLang="en-US" sz="25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10036" y="4718899"/>
            <a:ext cx="3923928" cy="293398"/>
          </a:xfrm>
        </p:spPr>
        <p:txBody>
          <a:bodyPr/>
          <a:lstStyle/>
          <a:p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&lt;</a:t>
            </a:r>
            <a:r>
              <a: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상담 화면</a:t>
            </a:r>
            <a:r>
              <a:rPr lang="en-US" altLang="ko-KR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&gt;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30" y="4848640"/>
            <a:ext cx="1529870" cy="2933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43F497-FA05-4345-8433-DBCED7DABD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8" t="8001" r="10132" b="5201"/>
          <a:stretch/>
        </p:blipFill>
        <p:spPr>
          <a:xfrm>
            <a:off x="1800176" y="1054216"/>
            <a:ext cx="2069649" cy="35283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660E6A-42E7-416D-BCA9-DC720AE29E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48" t="14435" r="5020" b="3793"/>
          <a:stretch/>
        </p:blipFill>
        <p:spPr>
          <a:xfrm>
            <a:off x="5244777" y="1049317"/>
            <a:ext cx="2088232" cy="3492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24864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541</Words>
  <Application>Microsoft Office PowerPoint</Application>
  <PresentationFormat>화면 슬라이드 쇼(16:9)</PresentationFormat>
  <Paragraphs>107</Paragraphs>
  <Slides>11</Slides>
  <Notes>9</Notes>
  <HiddenSlides>0</HiddenSlides>
  <MMClips>4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Apple SD Gothic Neo</vt:lpstr>
      <vt:lpstr>a아시아헤드1</vt:lpstr>
      <vt:lpstr>a아시아헤드2</vt:lpstr>
      <vt:lpstr>Noto Sans KR</vt:lpstr>
      <vt:lpstr>Arial</vt:lpstr>
      <vt:lpstr>Wingdings</vt:lpstr>
      <vt:lpstr>맑은 고딕</vt:lpstr>
      <vt:lpstr>Cover and End Slide Master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길민호</cp:lastModifiedBy>
  <cp:revision>135</cp:revision>
  <dcterms:created xsi:type="dcterms:W3CDTF">2016-12-05T23:26:54Z</dcterms:created>
  <dcterms:modified xsi:type="dcterms:W3CDTF">2021-06-22T02:48:20Z</dcterms:modified>
</cp:coreProperties>
</file>