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5"/>
  </p:notesMasterIdLst>
  <p:sldIdLst>
    <p:sldId id="257" r:id="rId2"/>
    <p:sldId id="265" r:id="rId3"/>
    <p:sldId id="258" r:id="rId4"/>
    <p:sldId id="271" r:id="rId5"/>
    <p:sldId id="275" r:id="rId6"/>
    <p:sldId id="276" r:id="rId7"/>
    <p:sldId id="277" r:id="rId8"/>
    <p:sldId id="278" r:id="rId9"/>
    <p:sldId id="274" r:id="rId10"/>
    <p:sldId id="270" r:id="rId11"/>
    <p:sldId id="273" r:id="rId12"/>
    <p:sldId id="272" r:id="rId13"/>
    <p:sldId id="269" r:id="rId14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ncsoft.com/end-to-end-speech-synthesis-1/" TargetMode="External"/><Relationship Id="rId13" Type="http://schemas.openxmlformats.org/officeDocument/2006/relationships/hyperlink" Target="http://nblog.syszone.co.kr/archives/9416" TargetMode="External"/><Relationship Id="rId18" Type="http://schemas.openxmlformats.org/officeDocument/2006/relationships/hyperlink" Target="https://hcnoh.github.io/2018-12-11-tacotron" TargetMode="External"/><Relationship Id="rId3" Type="http://schemas.openxmlformats.org/officeDocument/2006/relationships/hyperlink" Target="https://github.com/carpedm20/multi-Speaker-tacotron-tensorflow" TargetMode="External"/><Relationship Id="rId7" Type="http://schemas.openxmlformats.org/officeDocument/2006/relationships/hyperlink" Target="https://www.youtube.com/watch?v=BmD8OA9FGR0" TargetMode="External"/><Relationship Id="rId12" Type="http://schemas.openxmlformats.org/officeDocument/2006/relationships/hyperlink" Target="https://hcnoh.github.io/2019-01-21-multi-speaker-tacotron-tensorflow" TargetMode="External"/><Relationship Id="rId17" Type="http://schemas.openxmlformats.org/officeDocument/2006/relationships/hyperlink" Target="http://openslr.org/40/" TargetMode="External"/><Relationship Id="rId2" Type="http://schemas.openxmlformats.org/officeDocument/2006/relationships/hyperlink" Target="https://www.youtube.com/watch?v=klnfWhPGPRs&amp;feature=emb_logo" TargetMode="External"/><Relationship Id="rId16" Type="http://schemas.openxmlformats.org/officeDocument/2006/relationships/hyperlink" Target="https://www.kaggle.com/bryanpark/korean-single-speaker-speech-datase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andb.ai/site/articles/fundamentals-of-neural-networks" TargetMode="External"/><Relationship Id="rId11" Type="http://schemas.openxmlformats.org/officeDocument/2006/relationships/hyperlink" Target="https://medium.com/dessa-news/realtalk-how-it-works-94c1afda62f0" TargetMode="External"/><Relationship Id="rId5" Type="http://schemas.openxmlformats.org/officeDocument/2006/relationships/hyperlink" Target="https://carpedm20.github.io/tacotron/en.html" TargetMode="External"/><Relationship Id="rId15" Type="http://schemas.openxmlformats.org/officeDocument/2006/relationships/hyperlink" Target="https://aihub.or.kr/user/15692/download_list" TargetMode="External"/><Relationship Id="rId10" Type="http://schemas.openxmlformats.org/officeDocument/2006/relationships/hyperlink" Target="https://blog.naver.com/rlaalwlaks74/221542807804" TargetMode="External"/><Relationship Id="rId4" Type="http://schemas.openxmlformats.org/officeDocument/2006/relationships/hyperlink" Target="http://melonicedlatte.com/machinelearning/2018/07/02/215933.html" TargetMode="External"/><Relationship Id="rId9" Type="http://schemas.openxmlformats.org/officeDocument/2006/relationships/hyperlink" Target="https://blog.ncsoft.com/end-to-end-speech-synthesis-2/" TargetMode="External"/><Relationship Id="rId14" Type="http://schemas.openxmlformats.org/officeDocument/2006/relationships/hyperlink" Target="https://chldkato.tistory.com/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klnfWhPGPRs?t=186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5674" y="2730042"/>
            <a:ext cx="4020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길민호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D0DBFAF2-319F-409F-B982-F88185E7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275" y="4073978"/>
            <a:ext cx="5114441" cy="136703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44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r>
              <a:rPr lang="ko-KR" altLang="en-US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A5F2E-43AC-477E-8F2B-33B8649F54D4}"/>
              </a:ext>
            </a:extLst>
          </p:cNvPr>
          <p:cNvSpPr txBox="1"/>
          <p:nvPr/>
        </p:nvSpPr>
        <p:spPr>
          <a:xfrm>
            <a:off x="1069803" y="1017685"/>
            <a:ext cx="9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Set</a:t>
            </a:r>
            <a:endParaRPr lang="ko-KR" altLang="en-US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1773C4-5384-465A-AB2D-00728E4AD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4"/>
          <a:stretch/>
        </p:blipFill>
        <p:spPr>
          <a:xfrm>
            <a:off x="1076385" y="1898542"/>
            <a:ext cx="3852076" cy="23622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2FB393-14BB-4C98-8593-ECCDF71A8C39}"/>
              </a:ext>
            </a:extLst>
          </p:cNvPr>
          <p:cNvSpPr/>
          <p:nvPr/>
        </p:nvSpPr>
        <p:spPr>
          <a:xfrm>
            <a:off x="1069803" y="2406461"/>
            <a:ext cx="808611" cy="185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8A7FEB-350D-4C75-9C2F-95D70B7EDB14}"/>
              </a:ext>
            </a:extLst>
          </p:cNvPr>
          <p:cNvCxnSpPr>
            <a:cxnSpLocks/>
          </p:cNvCxnSpPr>
          <p:nvPr/>
        </p:nvCxnSpPr>
        <p:spPr>
          <a:xfrm>
            <a:off x="3272768" y="3754464"/>
            <a:ext cx="2595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DD4A8E-9EB9-461C-9B89-63CCC946D569}"/>
              </a:ext>
            </a:extLst>
          </p:cNvPr>
          <p:cNvCxnSpPr>
            <a:cxnSpLocks/>
          </p:cNvCxnSpPr>
          <p:nvPr/>
        </p:nvCxnSpPr>
        <p:spPr>
          <a:xfrm>
            <a:off x="2475896" y="3754464"/>
            <a:ext cx="2377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5CC8129-9A07-4226-AF80-D4DF11875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26" y="4318611"/>
            <a:ext cx="4458909" cy="158740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5CF001-5A9C-4B0D-9615-F3639B2E3A9B}"/>
              </a:ext>
            </a:extLst>
          </p:cNvPr>
          <p:cNvSpPr/>
          <p:nvPr/>
        </p:nvSpPr>
        <p:spPr>
          <a:xfrm>
            <a:off x="1009269" y="1797707"/>
            <a:ext cx="4526025" cy="410830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3F2995-5DF4-445F-9ABE-EFB40098CD10}"/>
              </a:ext>
            </a:extLst>
          </p:cNvPr>
          <p:cNvSpPr txBox="1"/>
          <p:nvPr/>
        </p:nvSpPr>
        <p:spPr>
          <a:xfrm>
            <a:off x="2742026" y="5906024"/>
            <a:ext cx="868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&lt;AI Hub&gt;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C274F9-D388-4490-9095-B86CD7CDFD7A}"/>
              </a:ext>
            </a:extLst>
          </p:cNvPr>
          <p:cNvSpPr/>
          <p:nvPr/>
        </p:nvSpPr>
        <p:spPr>
          <a:xfrm>
            <a:off x="6148275" y="4073977"/>
            <a:ext cx="5114442" cy="13670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378D0CE-6631-4A4E-9BB0-D42854B34141}"/>
              </a:ext>
            </a:extLst>
          </p:cNvPr>
          <p:cNvCxnSpPr>
            <a:cxnSpLocks/>
          </p:cNvCxnSpPr>
          <p:nvPr/>
        </p:nvCxnSpPr>
        <p:spPr>
          <a:xfrm>
            <a:off x="8888321" y="4949125"/>
            <a:ext cx="3757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D9082F-5761-4EC3-AA4A-8740FA712ECF}"/>
              </a:ext>
            </a:extLst>
          </p:cNvPr>
          <p:cNvCxnSpPr>
            <a:cxnSpLocks/>
          </p:cNvCxnSpPr>
          <p:nvPr/>
        </p:nvCxnSpPr>
        <p:spPr>
          <a:xfrm>
            <a:off x="9304192" y="4949125"/>
            <a:ext cx="5914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4C7EFB2-E3FF-4107-A80D-630AFCAEE97A}"/>
              </a:ext>
            </a:extLst>
          </p:cNvPr>
          <p:cNvCxnSpPr>
            <a:cxnSpLocks/>
          </p:cNvCxnSpPr>
          <p:nvPr/>
        </p:nvCxnSpPr>
        <p:spPr>
          <a:xfrm>
            <a:off x="10018405" y="4949125"/>
            <a:ext cx="2221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D7D477B-7D73-4670-ADD0-F4DD02070ED1}"/>
              </a:ext>
            </a:extLst>
          </p:cNvPr>
          <p:cNvCxnSpPr>
            <a:cxnSpLocks/>
          </p:cNvCxnSpPr>
          <p:nvPr/>
        </p:nvCxnSpPr>
        <p:spPr>
          <a:xfrm>
            <a:off x="7701409" y="4949125"/>
            <a:ext cx="222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53994F-49AF-4EC0-82EF-A57EF1228FE2}"/>
              </a:ext>
            </a:extLst>
          </p:cNvPr>
          <p:cNvSpPr txBox="1"/>
          <p:nvPr/>
        </p:nvSpPr>
        <p:spPr>
          <a:xfrm>
            <a:off x="8386622" y="5441015"/>
            <a:ext cx="100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&lt;Open </a:t>
            </a:r>
            <a:r>
              <a:rPr lang="en-US" altLang="ko-KR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Slr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54AFA9E-5BC9-4AA2-809D-831B87CE1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663" y="1588641"/>
            <a:ext cx="3563315" cy="158739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A7A21E-8FBF-4148-91DB-0E76A7DB048F}"/>
              </a:ext>
            </a:extLst>
          </p:cNvPr>
          <p:cNvSpPr/>
          <p:nvPr/>
        </p:nvSpPr>
        <p:spPr>
          <a:xfrm>
            <a:off x="7040254" y="1570167"/>
            <a:ext cx="3533633" cy="158739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D553B4-F8B5-4C2B-922E-5AF64B144721}"/>
              </a:ext>
            </a:extLst>
          </p:cNvPr>
          <p:cNvSpPr txBox="1"/>
          <p:nvPr/>
        </p:nvSpPr>
        <p:spPr>
          <a:xfrm>
            <a:off x="8362571" y="3194511"/>
            <a:ext cx="888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&lt;Kaggle&gt;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18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44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r>
              <a:rPr lang="ko-KR" altLang="en-US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A5F2E-43AC-477E-8F2B-33B8649F54D4}"/>
              </a:ext>
            </a:extLst>
          </p:cNvPr>
          <p:cNvSpPr txBox="1"/>
          <p:nvPr/>
        </p:nvSpPr>
        <p:spPr>
          <a:xfrm>
            <a:off x="1026522" y="102733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생각해봐야할 것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D846845-7E54-43CE-A96B-46829042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60" y="18876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EC8378-FAEF-4922-9B3A-D4863475BE5F}"/>
              </a:ext>
            </a:extLst>
          </p:cNvPr>
          <p:cNvSpPr/>
          <p:nvPr/>
        </p:nvSpPr>
        <p:spPr>
          <a:xfrm>
            <a:off x="2872068" y="2223911"/>
            <a:ext cx="6483853" cy="267256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635F34-5DEA-4575-BDC8-2B4CEB42221B}"/>
              </a:ext>
            </a:extLst>
          </p:cNvPr>
          <p:cNvSpPr txBox="1"/>
          <p:nvPr/>
        </p:nvSpPr>
        <p:spPr>
          <a:xfrm>
            <a:off x="5401025" y="4914646"/>
            <a:ext cx="1425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생각해봐야할 것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6FA4C-8DFA-4DB6-8F17-8EA314F97665}"/>
              </a:ext>
            </a:extLst>
          </p:cNvPr>
          <p:cNvSpPr txBox="1"/>
          <p:nvPr/>
        </p:nvSpPr>
        <p:spPr>
          <a:xfrm>
            <a:off x="2836079" y="2223911"/>
            <a:ext cx="63133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프로젝트의 목적 구체화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한국어 음성 데이터 셋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 데이터 저작권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 복제의 성능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TTS, Vocoder</a:t>
            </a:r>
          </a:p>
          <a:p>
            <a:pPr marL="228600" indent="-228600">
              <a:buFont typeface="+mj-lt"/>
              <a:buAutoNum type="arabicParenR"/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GPU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arenR"/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44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44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r>
              <a:rPr lang="ko-KR" altLang="en-US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A5F2E-43AC-477E-8F2B-33B8649F54D4}"/>
              </a:ext>
            </a:extLst>
          </p:cNvPr>
          <p:cNvSpPr txBox="1"/>
          <p:nvPr/>
        </p:nvSpPr>
        <p:spPr>
          <a:xfrm>
            <a:off x="1069803" y="101768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참조</a:t>
            </a:r>
            <a:r>
              <a:rPr lang="en-US" altLang="ko-KR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URL</a:t>
            </a:r>
            <a:endParaRPr lang="ko-KR" altLang="en-US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15466-C843-44A8-AC2C-2E4194741EA7}"/>
              </a:ext>
            </a:extLst>
          </p:cNvPr>
          <p:cNvSpPr txBox="1"/>
          <p:nvPr/>
        </p:nvSpPr>
        <p:spPr>
          <a:xfrm>
            <a:off x="1441432" y="1971375"/>
            <a:ext cx="93091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유튜브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 읽어 주는 딥러닝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https://www.youtube.com/watch?v=klnfWhPGPRs&amp;feature=emb_logo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hub - (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https://github.com/carpedm20/multi-Speaker-tacotron-tensorflow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(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http://melonicedlatte.com/machinelearning/2018/07/02/215933.html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(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5"/>
              </a:rPr>
              <a:t>https://carpedm20.github.io/tacotron/en.html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lvl="1"/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초만에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음성 합성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0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6"/>
              </a:rPr>
              <a:t>https://wandb.ai/site/articles/fundamentals-of-neural-networks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kern="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Tacotron2 (</a:t>
            </a:r>
            <a:r>
              <a:rPr lang="en-US" altLang="ko-KR" sz="1000" kern="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7"/>
              </a:rPr>
              <a:t>https://www.youtube.com/watch?v=BmD8OA9FGR0</a:t>
            </a:r>
            <a:r>
              <a:rPr lang="en-US" altLang="ko-KR" sz="1000" kern="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/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사례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엔씨소프트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8"/>
              </a:rPr>
              <a:t>https://blog.ncsoft.com/end-to-end-speech-synthesis-1/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9"/>
              </a:rPr>
              <a:t>https://blog.ncsoft.com/end-to-end-speech-synthesis-2/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Dessa : </a:t>
            </a:r>
            <a:r>
              <a:rPr lang="en-US" altLang="ko-KR" sz="1000" b="1" kern="0" spc="0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RealTalk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0"/>
              </a:rPr>
              <a:t>https://blog.naver.com/rlaalwlaks74/221542807804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0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1"/>
              </a:rPr>
              <a:t>https://medium.com/dessa-news/realtalk-how-it-works-94c1afda62f0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로건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음성 복제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악의적 사용 가능성으로 인해 연구 결과와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모델을 완전히 공개 하지 않음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endParaRPr lang="en-US" altLang="ko-KR" sz="1000" kern="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 </a:t>
            </a:r>
            <a:r>
              <a:rPr lang="en-US" altLang="ko-KR" sz="1000" b="1" kern="0" spc="0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Tacotron</a:t>
            </a: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NVIDIA – </a:t>
            </a:r>
            <a:r>
              <a:rPr lang="en-US" altLang="ko-KR" sz="1000" b="1" kern="0" spc="0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WaveGlow</a:t>
            </a:r>
            <a:r>
              <a:rPr lang="en-US" altLang="ko-KR" sz="1000" b="1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lang="en-US" altLang="ko-KR" sz="1000" b="1" kern="0" spc="0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000" b="1" kern="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2"/>
              </a:rPr>
              <a:t>https://hcnoh.github.io/2019-01-21-multi-speaker-tacotron-tensorflow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3"/>
              </a:rPr>
              <a:t>http://nblog.syszone.co.kr/archives/9416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4"/>
              </a:rPr>
              <a:t>https://chldkato.tistory.com/5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2"/>
            <a:endParaRPr lang="en-US" altLang="ko-KR" sz="1000" b="1" kern="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셋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Hub (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5"/>
              </a:rPr>
              <a:t>https://aihub.or.kr/user/15692/download_list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Kaggle (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6"/>
              </a:rPr>
              <a:t>https://www.kaggle.com/bryanpark/korean-single-speaker-speech-dataset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b="1" kern="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</a:t>
            </a:r>
            <a:r>
              <a:rPr lang="en-US" altLang="ko-KR" sz="1000" b="1" kern="0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Slr</a:t>
            </a:r>
            <a:r>
              <a:rPr lang="en-US" altLang="ko-KR" sz="1000" b="1" kern="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</a:t>
            </a:r>
            <a:r>
              <a:rPr lang="en-US" altLang="ko-KR" sz="1000" b="1" kern="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7"/>
              </a:rPr>
              <a:t>http://openslr.org/40/</a:t>
            </a:r>
            <a:r>
              <a:rPr lang="en-US" altLang="ko-KR" sz="1000" b="1" kern="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sz="1000" b="1" kern="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000" b="1" kern="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내용</a:t>
            </a:r>
            <a:endParaRPr lang="en-US" altLang="ko-KR" sz="1000" b="1" kern="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Tacotron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논문 정리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18"/>
              </a:rPr>
              <a:t>https://hcnoh.github.io/2018-12-11-tacotron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6557AA-4825-45F0-8E90-E259248EF2BD}"/>
              </a:ext>
            </a:extLst>
          </p:cNvPr>
          <p:cNvSpPr/>
          <p:nvPr/>
        </p:nvSpPr>
        <p:spPr>
          <a:xfrm>
            <a:off x="1441432" y="1971376"/>
            <a:ext cx="9120663" cy="425506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7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스퀘어 Bold" panose="020B0600000101010101" pitchFamily="50" charset="-127"/>
              </a:rPr>
              <a:t>음성 복제의 장점과 단점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44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r>
              <a:rPr lang="ko-KR" altLang="en-US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2069" y="2254029"/>
            <a:ext cx="64478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장점  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비서 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동시 통역 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 IoT 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등 음성 기반 인공 지능 서비스 구현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기반 대국민 민원 서비스 개선 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 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음성 </a:t>
            </a:r>
            <a:r>
              <a:rPr lang="ko-KR" altLang="en-US" sz="1200" spc="-1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기반 민원 상담 콜센터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고령화에 따른 독거노인 대화 서비스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경찰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소방관 등 정신 노동자 상담 등 감성형 대화 인공 지능 서비스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목소리를 이용한 앱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목소리 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의사소통 개선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목소리 더빙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 장애가 있는 사람들을 위한  음성 인터페이스 개발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단점  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피해자 지인들의 목소리를 통한 보이스 피싱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목소리를 이용하여 명예훼손</a:t>
            </a:r>
            <a:r>
              <a:rPr lang="en-US" altLang="ko-KR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인신공격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정부 기관 등 보안성이 중요시 되는 기관에 고위 관직 목소리로 접근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정치인들의 목소리를 이용하여 선거조작</a:t>
            </a:r>
            <a:endParaRPr lang="en-US" altLang="ko-KR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40DCD5-56F1-426D-B398-5AD7BFB167B2}"/>
              </a:ext>
            </a:extLst>
          </p:cNvPr>
          <p:cNvSpPr/>
          <p:nvPr/>
        </p:nvSpPr>
        <p:spPr>
          <a:xfrm>
            <a:off x="2872069" y="2223912"/>
            <a:ext cx="6447862" cy="313850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7AF42-3687-4C4C-A294-F99A93B2CFA5}"/>
              </a:ext>
            </a:extLst>
          </p:cNvPr>
          <p:cNvSpPr txBox="1"/>
          <p:nvPr/>
        </p:nvSpPr>
        <p:spPr>
          <a:xfrm>
            <a:off x="1026522" y="1005339"/>
            <a:ext cx="22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 복제의 장점과 단점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35887-3CA5-42BE-B492-7FD358C1EBBA}"/>
              </a:ext>
            </a:extLst>
          </p:cNvPr>
          <p:cNvSpPr txBox="1"/>
          <p:nvPr/>
        </p:nvSpPr>
        <p:spPr>
          <a:xfrm>
            <a:off x="5512514" y="5392531"/>
            <a:ext cx="1166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장점과 단점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스퀘어 Bold" panose="020B0600000101010101" pitchFamily="50" charset="-127"/>
              </a:rPr>
              <a:t>TTS</a:t>
            </a:r>
            <a:endParaRPr lang="ko-KR" altLang="en-US" dirty="0">
              <a:latin typeface="나눔고딕 ExtraBold" panose="020D0904000000000000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09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44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r>
              <a:rPr lang="ko-KR" altLang="en-US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7AF42-3687-4C4C-A294-F99A93B2CFA5}"/>
              </a:ext>
            </a:extLst>
          </p:cNvPr>
          <p:cNvSpPr txBox="1"/>
          <p:nvPr/>
        </p:nvSpPr>
        <p:spPr>
          <a:xfrm>
            <a:off x="1301405" y="1036335"/>
            <a:ext cx="49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TTS</a:t>
            </a:r>
            <a:endParaRPr lang="ko-KR" altLang="en-US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Tacotron Explained | Papers With Code">
            <a:extLst>
              <a:ext uri="{FF2B5EF4-FFF2-40B4-BE49-F238E27FC236}">
                <a16:creationId xmlns:a16="http://schemas.microsoft.com/office/drawing/2014/main" id="{95DD7F71-F694-40A5-A0A6-020F7F6B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54" y="2309247"/>
            <a:ext cx="4221277" cy="294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F5B24-FC2B-465A-92F9-0A34E6118E9B}"/>
              </a:ext>
            </a:extLst>
          </p:cNvPr>
          <p:cNvSpPr/>
          <p:nvPr/>
        </p:nvSpPr>
        <p:spPr>
          <a:xfrm>
            <a:off x="3536653" y="2508740"/>
            <a:ext cx="4221277" cy="27413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3ACB6-F82D-40DB-A6BE-96DE476E4809}"/>
              </a:ext>
            </a:extLst>
          </p:cNvPr>
          <p:cNvSpPr txBox="1"/>
          <p:nvPr/>
        </p:nvSpPr>
        <p:spPr>
          <a:xfrm>
            <a:off x="4738198" y="5250050"/>
            <a:ext cx="181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Tacotron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Model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F2F4516-5F2E-4F1F-ABDC-B53FCE78F832}"/>
              </a:ext>
            </a:extLst>
          </p:cNvPr>
          <p:cNvSpPr/>
          <p:nvPr/>
        </p:nvSpPr>
        <p:spPr>
          <a:xfrm>
            <a:off x="3638227" y="3157780"/>
            <a:ext cx="4021810" cy="1724186"/>
          </a:xfrm>
          <a:custGeom>
            <a:avLst/>
            <a:gdLst>
              <a:gd name="connsiteX0" fmla="*/ 11624 w 4021810"/>
              <a:gd name="connsiteY0" fmla="*/ 0 h 1724186"/>
              <a:gd name="connsiteX1" fmla="*/ 2088397 w 4021810"/>
              <a:gd name="connsiteY1" fmla="*/ 0 h 1724186"/>
              <a:gd name="connsiteX2" fmla="*/ 2092271 w 4021810"/>
              <a:gd name="connsiteY2" fmla="*/ 255722 h 1724186"/>
              <a:gd name="connsiteX3" fmla="*/ 4010187 w 4021810"/>
              <a:gd name="connsiteY3" fmla="*/ 271220 h 1724186"/>
              <a:gd name="connsiteX4" fmla="*/ 4021810 w 4021810"/>
              <a:gd name="connsiteY4" fmla="*/ 1724186 h 1724186"/>
              <a:gd name="connsiteX5" fmla="*/ 0 w 4021810"/>
              <a:gd name="connsiteY5" fmla="*/ 1704813 h 1724186"/>
              <a:gd name="connsiteX6" fmla="*/ 11624 w 4021810"/>
              <a:gd name="connsiteY6" fmla="*/ 0 h 17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1810" h="1724186">
                <a:moveTo>
                  <a:pt x="11624" y="0"/>
                </a:moveTo>
                <a:lnTo>
                  <a:pt x="2088397" y="0"/>
                </a:lnTo>
                <a:cubicBezTo>
                  <a:pt x="2089688" y="85241"/>
                  <a:pt x="2090980" y="170481"/>
                  <a:pt x="2092271" y="255722"/>
                </a:cubicBezTo>
                <a:lnTo>
                  <a:pt x="4010187" y="271220"/>
                </a:lnTo>
                <a:cubicBezTo>
                  <a:pt x="4014061" y="755542"/>
                  <a:pt x="4017936" y="1239864"/>
                  <a:pt x="4021810" y="1724186"/>
                </a:cubicBezTo>
                <a:lnTo>
                  <a:pt x="0" y="1704813"/>
                </a:lnTo>
                <a:cubicBezTo>
                  <a:pt x="3875" y="1136542"/>
                  <a:pt x="7749" y="568271"/>
                  <a:pt x="11624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41F5B6-BE27-4DD2-A7F2-AACCCC74104D}"/>
              </a:ext>
            </a:extLst>
          </p:cNvPr>
          <p:cNvCxnSpPr/>
          <p:nvPr/>
        </p:nvCxnSpPr>
        <p:spPr>
          <a:xfrm>
            <a:off x="7660037" y="3932695"/>
            <a:ext cx="5734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97E01B-21E0-4BFD-BD63-105D2789DF22}"/>
              </a:ext>
            </a:extLst>
          </p:cNvPr>
          <p:cNvSpPr txBox="1"/>
          <p:nvPr/>
        </p:nvSpPr>
        <p:spPr>
          <a:xfrm>
            <a:off x="8195612" y="3794195"/>
            <a:ext cx="599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FB93EB-5655-4F76-A533-69C68EE3E06D}"/>
              </a:ext>
            </a:extLst>
          </p:cNvPr>
          <p:cNvSpPr/>
          <p:nvPr/>
        </p:nvSpPr>
        <p:spPr>
          <a:xfrm>
            <a:off x="5924228" y="2626963"/>
            <a:ext cx="1247613" cy="747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1CDBD3-5EE4-4C63-B608-D486913E7FAF}"/>
              </a:ext>
            </a:extLst>
          </p:cNvPr>
          <p:cNvCxnSpPr>
            <a:cxnSpLocks/>
          </p:cNvCxnSpPr>
          <p:nvPr/>
        </p:nvCxnSpPr>
        <p:spPr>
          <a:xfrm>
            <a:off x="7136969" y="2917557"/>
            <a:ext cx="7671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ABB09C-C583-435B-A0A5-8CBEBF601DD3}"/>
              </a:ext>
            </a:extLst>
          </p:cNvPr>
          <p:cNvSpPr txBox="1"/>
          <p:nvPr/>
        </p:nvSpPr>
        <p:spPr>
          <a:xfrm>
            <a:off x="7946756" y="2779057"/>
            <a:ext cx="599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96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스퀘어 Bold" panose="020B0600000101010101" pitchFamily="50" charset="-127"/>
              </a:rPr>
              <a:t>사례</a:t>
            </a:r>
          </a:p>
        </p:txBody>
      </p:sp>
    </p:spTree>
    <p:extLst>
      <p:ext uri="{BB962C8B-B14F-4D97-AF65-F5344CB8AC3E}">
        <p14:creationId xmlns:p14="http://schemas.microsoft.com/office/powerpoint/2010/main" val="178812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44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r>
              <a:rPr lang="ko-KR" altLang="en-US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7AF42-3687-4C4C-A294-F99A93B2CFA5}"/>
              </a:ext>
            </a:extLst>
          </p:cNvPr>
          <p:cNvSpPr txBox="1"/>
          <p:nvPr/>
        </p:nvSpPr>
        <p:spPr>
          <a:xfrm>
            <a:off x="1259119" y="10363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DB103-654A-447B-A379-6A08548DA584}"/>
              </a:ext>
            </a:extLst>
          </p:cNvPr>
          <p:cNvSpPr txBox="1"/>
          <p:nvPr/>
        </p:nvSpPr>
        <p:spPr>
          <a:xfrm>
            <a:off x="5267486" y="3904747"/>
            <a:ext cx="65267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 읽어 주는 딥러닝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/>
              </a:rPr>
              <a:t>https://youtu.be/klnfWhPGPRs?t=1860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5E0788-A5FF-4209-9A0B-853251D5A444}"/>
              </a:ext>
            </a:extLst>
          </p:cNvPr>
          <p:cNvSpPr/>
          <p:nvPr/>
        </p:nvSpPr>
        <p:spPr>
          <a:xfrm>
            <a:off x="5722749" y="2719952"/>
            <a:ext cx="4599122" cy="1418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B47DAE-4DE1-409F-B8AF-300C5D38B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07" y="2631444"/>
            <a:ext cx="2853873" cy="15544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3FDF60-6B98-4833-95C3-A96D152A0A03}"/>
              </a:ext>
            </a:extLst>
          </p:cNvPr>
          <p:cNvSpPr/>
          <p:nvPr/>
        </p:nvSpPr>
        <p:spPr>
          <a:xfrm>
            <a:off x="1720312" y="2609077"/>
            <a:ext cx="2983424" cy="157678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4230703-A057-4ED6-8133-0EC097C40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254"/>
          <a:stretch/>
        </p:blipFill>
        <p:spPr>
          <a:xfrm>
            <a:off x="6216600" y="2944107"/>
            <a:ext cx="3611419" cy="8885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98F976-A8E5-49F1-983A-080911BA470E}"/>
              </a:ext>
            </a:extLst>
          </p:cNvPr>
          <p:cNvSpPr txBox="1"/>
          <p:nvPr/>
        </p:nvSpPr>
        <p:spPr>
          <a:xfrm>
            <a:off x="2082063" y="4222801"/>
            <a:ext cx="2208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 읽어주는 딥러닝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577B0-DE80-43AD-9BDD-11404DB4F293}"/>
              </a:ext>
            </a:extLst>
          </p:cNvPr>
          <p:cNvSpPr txBox="1"/>
          <p:nvPr/>
        </p:nvSpPr>
        <p:spPr>
          <a:xfrm>
            <a:off x="7037583" y="4192257"/>
            <a:ext cx="1969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&lt;multi-speaker </a:t>
            </a:r>
            <a:r>
              <a:rPr lang="en-US" altLang="ko-KR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tacotron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35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2447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Voice Cloning</a:t>
            </a:r>
            <a:r>
              <a:rPr lang="ko-KR" altLang="en-US" sz="3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7AF42-3687-4C4C-A294-F99A93B2CFA5}"/>
              </a:ext>
            </a:extLst>
          </p:cNvPr>
          <p:cNvSpPr txBox="1"/>
          <p:nvPr/>
        </p:nvSpPr>
        <p:spPr>
          <a:xfrm>
            <a:off x="1259119" y="10363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293DD-7B7E-4D38-A3C0-C221EF3620B4}"/>
              </a:ext>
            </a:extLst>
          </p:cNvPr>
          <p:cNvSpPr txBox="1"/>
          <p:nvPr/>
        </p:nvSpPr>
        <p:spPr>
          <a:xfrm>
            <a:off x="4299811" y="3160876"/>
            <a:ext cx="3592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초만에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음성 합성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0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https://youtu.be/0sR1rU3gLzQ?t=39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43AD7E-3BA6-402F-9EA4-6D788142C062}"/>
              </a:ext>
            </a:extLst>
          </p:cNvPr>
          <p:cNvSpPr/>
          <p:nvPr/>
        </p:nvSpPr>
        <p:spPr>
          <a:xfrm>
            <a:off x="4299811" y="3160875"/>
            <a:ext cx="3547010" cy="24622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3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스퀘어 Bold" panose="020B0600000101010101" pitchFamily="50" charset="-127"/>
              </a:rPr>
              <a:t>Data Set</a:t>
            </a:r>
            <a:endParaRPr lang="ko-KR" altLang="en-US" dirty="0">
              <a:latin typeface="나눔고딕 ExtraBold" panose="020D0904000000000000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733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518</Words>
  <Application>Microsoft Office PowerPoint</Application>
  <PresentationFormat>와이드스크린</PresentationFormat>
  <Paragraphs>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 ExtraBold</vt:lpstr>
      <vt:lpstr>나눔스퀘어 Bold</vt:lpstr>
      <vt:lpstr>Arial</vt:lpstr>
      <vt:lpstr>나눔스퀘어 ExtraBold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24</cp:revision>
  <dcterms:created xsi:type="dcterms:W3CDTF">2017-05-29T09:12:16Z</dcterms:created>
  <dcterms:modified xsi:type="dcterms:W3CDTF">2021-01-08T02:24:18Z</dcterms:modified>
</cp:coreProperties>
</file>