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5"/>
  </p:notesMasterIdLst>
  <p:sldIdLst>
    <p:sldId id="257" r:id="rId2"/>
    <p:sldId id="261" r:id="rId3"/>
    <p:sldId id="278" r:id="rId4"/>
    <p:sldId id="280" r:id="rId5"/>
    <p:sldId id="279" r:id="rId6"/>
    <p:sldId id="272" r:id="rId7"/>
    <p:sldId id="274" r:id="rId8"/>
    <p:sldId id="273" r:id="rId9"/>
    <p:sldId id="270" r:id="rId10"/>
    <p:sldId id="277" r:id="rId11"/>
    <p:sldId id="275" r:id="rId12"/>
    <p:sldId id="281" r:id="rId13"/>
    <p:sldId id="269" r:id="rId14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.blog.naver.com/PostView.nhn?blogId=sooftware&amp;logNo=221784419691&amp;proxyReferer=https:%2F%2Fwww.google.com%2F" TargetMode="External"/><Relationship Id="rId3" Type="http://schemas.openxmlformats.org/officeDocument/2006/relationships/hyperlink" Target="https://corpus.korean.go.kr/" TargetMode="External"/><Relationship Id="rId7" Type="http://schemas.openxmlformats.org/officeDocument/2006/relationships/hyperlink" Target="https://m.blog.naver.com/PostView.nhn?blogId=rkdwnsdud555&amp;logNo=221222362555&amp;proxyReferer=https:%2F%2Fwww.google.com%2F" TargetMode="External"/><Relationship Id="rId2" Type="http://schemas.openxmlformats.org/officeDocument/2006/relationships/hyperlink" Target="https://pypi.org/project/kocha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q44fefORi1k" TargetMode="External"/><Relationship Id="rId5" Type="http://schemas.openxmlformats.org/officeDocument/2006/relationships/hyperlink" Target="https://brunch.co.kr/@gentlepie/26" TargetMode="External"/><Relationship Id="rId10" Type="http://schemas.openxmlformats.org/officeDocument/2006/relationships/hyperlink" Target="https://bkshin.tistory.com/entry/NLP-13-%EC%8B%9C%ED%80%80%EC%8A%A4%ED%88%AC%EC%8B%9C%ED%80%80%EC%8A%A4seq2seq" TargetMode="External"/><Relationship Id="rId4" Type="http://schemas.openxmlformats.org/officeDocument/2006/relationships/hyperlink" Target="https://www.aihub.or.kr/" TargetMode="External"/><Relationship Id="rId9" Type="http://schemas.openxmlformats.org/officeDocument/2006/relationships/hyperlink" Target="https://nlpinkorean.github.io/visualizing-neural-machine-translation-mechanics-of-seq2seq-models-with-attentio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3739" y="2447473"/>
            <a:ext cx="4384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98914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8ED7C7-2B98-4163-82FD-B7E37852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379" y="1905000"/>
            <a:ext cx="5020647" cy="372427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C55B7F-A0F2-4D1D-8F01-1F2E524ECFFB}"/>
              </a:ext>
            </a:extLst>
          </p:cNvPr>
          <p:cNvCxnSpPr/>
          <p:nvPr/>
        </p:nvCxnSpPr>
        <p:spPr>
          <a:xfrm>
            <a:off x="7658100" y="5581650"/>
            <a:ext cx="25622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D4391E-9F32-42D9-BF8A-943CCA10A564}"/>
              </a:ext>
            </a:extLst>
          </p:cNvPr>
          <p:cNvSpPr/>
          <p:nvPr/>
        </p:nvSpPr>
        <p:spPr>
          <a:xfrm>
            <a:off x="6471248" y="1904999"/>
            <a:ext cx="5020647" cy="3857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83F114-0A12-4C64-9B63-8A5A07B7E8B3}"/>
              </a:ext>
            </a:extLst>
          </p:cNvPr>
          <p:cNvSpPr txBox="1"/>
          <p:nvPr/>
        </p:nvSpPr>
        <p:spPr>
          <a:xfrm>
            <a:off x="8216778" y="5762618"/>
            <a:ext cx="15295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감성 대화 말뭉치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8D79BF4-17CA-43D5-A7D4-03699C38F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03" y="2314572"/>
            <a:ext cx="4507552" cy="30384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776C9C-9BA9-4BD9-8CF0-3A9D6D2DE4D8}"/>
              </a:ext>
            </a:extLst>
          </p:cNvPr>
          <p:cNvSpPr/>
          <p:nvPr/>
        </p:nvSpPr>
        <p:spPr>
          <a:xfrm>
            <a:off x="1026522" y="2228165"/>
            <a:ext cx="4550833" cy="3124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9FC1B5-FFDF-461F-8336-9D077A3857D1}"/>
              </a:ext>
            </a:extLst>
          </p:cNvPr>
          <p:cNvSpPr txBox="1"/>
          <p:nvPr/>
        </p:nvSpPr>
        <p:spPr>
          <a:xfrm>
            <a:off x="2343985" y="535304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대화 말뭉치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16A65A3-9C2B-48D9-953F-FBDD52E88C89}"/>
              </a:ext>
            </a:extLst>
          </p:cNvPr>
          <p:cNvCxnSpPr>
            <a:cxnSpLocks/>
          </p:cNvCxnSpPr>
          <p:nvPr/>
        </p:nvCxnSpPr>
        <p:spPr>
          <a:xfrm>
            <a:off x="2041864" y="5082815"/>
            <a:ext cx="17300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6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25990" y="1835079"/>
            <a:ext cx="94050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프레임워크</a:t>
            </a:r>
            <a:endParaRPr lang="en-US" altLang="ko-KR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Kochat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 Getting Started (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https://pypi.org/project/kochat/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endParaRPr lang="en-US" altLang="ko-KR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</a:t>
            </a:r>
            <a:endParaRPr lang="en-US" altLang="ko-KR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모두의 말뭉치 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https://corpus.korean.go.kr/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hub (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https://www.aihub.or.kr/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 내용</a:t>
            </a:r>
            <a:endParaRPr lang="en-US" altLang="ko-KR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챗봇에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사용되는 기본 용어 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5"/>
              </a:rPr>
              <a:t>https://brunch.co.kr/@gentlepie/26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500" b="0" i="0" dirty="0" err="1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신정규</a:t>
            </a:r>
            <a:r>
              <a:rPr lang="ko-KR" altLang="en-US" sz="15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Creating AI chat bot with Python 3 and </a:t>
            </a:r>
            <a:r>
              <a:rPr lang="en-US" altLang="ko-KR" sz="1500" b="0" i="0" dirty="0" err="1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</a:t>
            </a:r>
            <a:r>
              <a:rPr lang="en-US" altLang="ko-KR" sz="15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en-US" altLang="ko-KR" sz="1500" b="0" i="0" dirty="0" err="1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PyCon</a:t>
            </a:r>
            <a:r>
              <a:rPr lang="en-US" altLang="ko-KR" sz="1500" b="0" i="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APAC 2016 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6"/>
              </a:rPr>
              <a:t>https://www.youtube.com/watch?v=q44fefORi1k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5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챗봇을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위한 딥러닝 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part1 (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7"/>
              </a:rPr>
              <a:t>https://m.blog.naver.com/PostView.nhn?blogId=rkdwnsdud555&amp;logNo=221222362555&amp;proxyReferer=https:%2F%2Fwww.google.com%2F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Seq2seq (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8"/>
              </a:rPr>
              <a:t>https://m.blog.naver.com/PostView.nhn?blogId=sooftware&amp;logNo=221784419691&amp;proxyReferer=https:%2F%2Fwww.google.com%2F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9"/>
              </a:rPr>
              <a:t>https://nlpinkorean.github.io/visualizing-neural-machine-translation-mechanics-of-seq2seq-models-with-attention/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10"/>
              </a:rPr>
              <a:t>https://bkshin.tistory.com/entry/NLP-13-%EC%8B%9C%ED%80%80%EC%8A%A4%ED%88%AC%EC%8B%9C%ED%80%80%EC%8A%A4seq2seq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6150" y="9887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6B8067-26C0-4411-AA03-F2E11A416C6F}"/>
              </a:ext>
            </a:extLst>
          </p:cNvPr>
          <p:cNvSpPr/>
          <p:nvPr/>
        </p:nvSpPr>
        <p:spPr>
          <a:xfrm>
            <a:off x="1069803" y="1808771"/>
            <a:ext cx="9561283" cy="47352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64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3" y="98769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스터디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D3EC6D-72CA-4108-AC06-6B107592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039" y="2218625"/>
            <a:ext cx="5659921" cy="32382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C6DF3A-1749-494F-9A93-45AC4C8B9347}"/>
              </a:ext>
            </a:extLst>
          </p:cNvPr>
          <p:cNvSpPr/>
          <p:nvPr/>
        </p:nvSpPr>
        <p:spPr>
          <a:xfrm>
            <a:off x="3266039" y="2218639"/>
            <a:ext cx="5780580" cy="3238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24940-CFEA-4761-8670-363C46F86B72}"/>
              </a:ext>
            </a:extLst>
          </p:cNvPr>
          <p:cNvSpPr txBox="1"/>
          <p:nvPr/>
        </p:nvSpPr>
        <p:spPr>
          <a:xfrm>
            <a:off x="5429206" y="5456888"/>
            <a:ext cx="14542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&lt;Node.js 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교과서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96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처리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C006A5-13B2-4827-9B63-E6B0AE8899CA}"/>
              </a:ext>
            </a:extLst>
          </p:cNvPr>
          <p:cNvSpPr txBox="1"/>
          <p:nvPr/>
        </p:nvSpPr>
        <p:spPr>
          <a:xfrm>
            <a:off x="1069803" y="989148"/>
            <a:ext cx="349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(Natural Language Processing)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8228EA-3607-4D51-8547-6B1F619677DA}"/>
              </a:ext>
            </a:extLst>
          </p:cNvPr>
          <p:cNvSpPr/>
          <p:nvPr/>
        </p:nvSpPr>
        <p:spPr>
          <a:xfrm>
            <a:off x="3294827" y="2777221"/>
            <a:ext cx="5602344" cy="10837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99AF5-B480-44CA-A4B3-97C342B29066}"/>
              </a:ext>
            </a:extLst>
          </p:cNvPr>
          <p:cNvSpPr txBox="1"/>
          <p:nvPr/>
        </p:nvSpPr>
        <p:spPr>
          <a:xfrm>
            <a:off x="3428347" y="2811244"/>
            <a:ext cx="533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</a:t>
            </a:r>
            <a:r>
              <a:rPr lang="ko-KR" altLang="en-US" sz="1500" dirty="0"/>
              <a:t> </a:t>
            </a:r>
            <a:r>
              <a:rPr lang="en-US" altLang="ko-KR" sz="1500" dirty="0">
                <a:latin typeface="+mj-ea"/>
                <a:ea typeface="+mj-ea"/>
              </a:rPr>
              <a:t>: </a:t>
            </a:r>
            <a:r>
              <a:rPr lang="ko-KR" altLang="en-US" sz="1500" dirty="0">
                <a:latin typeface="+mj-ea"/>
                <a:ea typeface="+mj-ea"/>
              </a:rPr>
              <a:t>우리가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일상 생활에서 사용하는 언어</a:t>
            </a:r>
            <a:endParaRPr lang="en-US" altLang="ko-KR" sz="15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(Natural Language Processing)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dirty="0"/>
              <a:t>: </a:t>
            </a:r>
            <a:r>
              <a:rPr lang="ko-KR" altLang="en-US" sz="1500" dirty="0">
                <a:latin typeface="+mj-ea"/>
                <a:ea typeface="+mj-ea"/>
              </a:rPr>
              <a:t>자연어의 의미를 분석해서 컴퓨터가 처리할 수 있도록 하는 일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900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hatbot_table">
            <a:extLst>
              <a:ext uri="{FF2B5EF4-FFF2-40B4-BE49-F238E27FC236}">
                <a16:creationId xmlns:a16="http://schemas.microsoft.com/office/drawing/2014/main" id="{F3A69A9B-4798-4F70-B400-8E148DBDC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r="23047"/>
          <a:stretch/>
        </p:blipFill>
        <p:spPr bwMode="auto">
          <a:xfrm>
            <a:off x="2733675" y="2178050"/>
            <a:ext cx="6648450" cy="35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A0462C-34AB-44FD-A9CD-6C373A8F8752}"/>
              </a:ext>
            </a:extLst>
          </p:cNvPr>
          <p:cNvSpPr/>
          <p:nvPr/>
        </p:nvSpPr>
        <p:spPr>
          <a:xfrm>
            <a:off x="2809875" y="2575919"/>
            <a:ext cx="6438900" cy="270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0CA7B-7C42-4360-855E-38674155A90D}"/>
              </a:ext>
            </a:extLst>
          </p:cNvPr>
          <p:cNvSpPr txBox="1"/>
          <p:nvPr/>
        </p:nvSpPr>
        <p:spPr>
          <a:xfrm>
            <a:off x="5420023" y="5318811"/>
            <a:ext cx="12186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5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챗봇의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분류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006A5-13B2-4827-9B63-E6B0AE8899CA}"/>
              </a:ext>
            </a:extLst>
          </p:cNvPr>
          <p:cNvSpPr txBox="1"/>
          <p:nvPr/>
        </p:nvSpPr>
        <p:spPr>
          <a:xfrm>
            <a:off x="1069803" y="989148"/>
            <a:ext cx="349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(Natural Language Processing)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0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hatbot_seq2seq">
            <a:extLst>
              <a:ext uri="{FF2B5EF4-FFF2-40B4-BE49-F238E27FC236}">
                <a16:creationId xmlns:a16="http://schemas.microsoft.com/office/drawing/2014/main" id="{AF44622E-9609-4BC7-935A-8D01756F3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32" y="2424098"/>
            <a:ext cx="4985732" cy="255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70781-3085-4241-B645-4C99339E1039}"/>
              </a:ext>
            </a:extLst>
          </p:cNvPr>
          <p:cNvSpPr/>
          <p:nvPr/>
        </p:nvSpPr>
        <p:spPr>
          <a:xfrm>
            <a:off x="478409" y="2333601"/>
            <a:ext cx="5174778" cy="27336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214FF-CDFB-46F5-9955-D98F9400A4B6}"/>
              </a:ext>
            </a:extLst>
          </p:cNvPr>
          <p:cNvSpPr txBox="1"/>
          <p:nvPr/>
        </p:nvSpPr>
        <p:spPr>
          <a:xfrm>
            <a:off x="2383559" y="5157788"/>
            <a:ext cx="13644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&lt;seq2seq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모델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30B93-05CA-4ED1-8912-9326E1D4514E}"/>
              </a:ext>
            </a:extLst>
          </p:cNvPr>
          <p:cNvSpPr txBox="1"/>
          <p:nvPr/>
        </p:nvSpPr>
        <p:spPr>
          <a:xfrm>
            <a:off x="1069803" y="989148"/>
            <a:ext cx="349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(Natural Language Processing)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443D622-E087-44E4-9273-1CBE5FCC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28" y="2296627"/>
            <a:ext cx="5107211" cy="277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D5BA8F-080F-4761-AB20-9501CE17A381}"/>
              </a:ext>
            </a:extLst>
          </p:cNvPr>
          <p:cNvSpPr txBox="1"/>
          <p:nvPr/>
        </p:nvSpPr>
        <p:spPr>
          <a:xfrm>
            <a:off x="8351422" y="5156651"/>
            <a:ext cx="6944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3C3ABA-68EE-427C-A3CC-0C635050A7D0}"/>
              </a:ext>
            </a:extLst>
          </p:cNvPr>
          <p:cNvSpPr/>
          <p:nvPr/>
        </p:nvSpPr>
        <p:spPr>
          <a:xfrm>
            <a:off x="6111248" y="2333601"/>
            <a:ext cx="5174778" cy="27336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4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tbot_slot_filling">
            <a:extLst>
              <a:ext uri="{FF2B5EF4-FFF2-40B4-BE49-F238E27FC236}">
                <a16:creationId xmlns:a16="http://schemas.microsoft.com/office/drawing/2014/main" id="{59AE97DE-B6D8-4412-B4F6-4D3B7AF1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77" y="2891208"/>
            <a:ext cx="5602344" cy="249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76025" y="5381625"/>
            <a:ext cx="11352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&lt;Slot Filling&gt;</a:t>
            </a:r>
            <a:endParaRPr lang="ko-KR" altLang="en-US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133247-92C1-4673-A1C9-3DBF07873F82}"/>
              </a:ext>
            </a:extLst>
          </p:cNvPr>
          <p:cNvSpPr/>
          <p:nvPr/>
        </p:nvSpPr>
        <p:spPr>
          <a:xfrm>
            <a:off x="3542477" y="2438406"/>
            <a:ext cx="5602344" cy="294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524C6-8B47-4570-AB51-51554365102D}"/>
              </a:ext>
            </a:extLst>
          </p:cNvPr>
          <p:cNvSpPr txBox="1"/>
          <p:nvPr/>
        </p:nvSpPr>
        <p:spPr>
          <a:xfrm>
            <a:off x="1069803" y="989148"/>
            <a:ext cx="349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(Natural Language Processing)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41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A0462C-34AB-44FD-A9CD-6C373A8F8752}"/>
              </a:ext>
            </a:extLst>
          </p:cNvPr>
          <p:cNvSpPr/>
          <p:nvPr/>
        </p:nvSpPr>
        <p:spPr>
          <a:xfrm>
            <a:off x="2809875" y="2575919"/>
            <a:ext cx="6438900" cy="270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0CA7B-7C42-4360-855E-38674155A90D}"/>
              </a:ext>
            </a:extLst>
          </p:cNvPr>
          <p:cNvSpPr txBox="1"/>
          <p:nvPr/>
        </p:nvSpPr>
        <p:spPr>
          <a:xfrm>
            <a:off x="4907543" y="5317971"/>
            <a:ext cx="22435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&lt;Ai </a:t>
            </a:r>
            <a:r>
              <a:rPr lang="ko-KR" altLang="en-US" sz="15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챗봇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프레임워크 </a:t>
            </a:r>
            <a:r>
              <a:rPr lang="en-US" altLang="ko-KR" sz="15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Kochat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16E576-F953-4306-A340-9723BF28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337" y="2778622"/>
            <a:ext cx="6149325" cy="22955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8BE696-6B8D-4AF5-A150-17F05CAFFAD1}"/>
              </a:ext>
            </a:extLst>
          </p:cNvPr>
          <p:cNvSpPr txBox="1"/>
          <p:nvPr/>
        </p:nvSpPr>
        <p:spPr>
          <a:xfrm>
            <a:off x="1026522" y="98914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52481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01_introduction_mlcode">
            <a:extLst>
              <a:ext uri="{FF2B5EF4-FFF2-40B4-BE49-F238E27FC236}">
                <a16:creationId xmlns:a16="http://schemas.microsoft.com/office/drawing/2014/main" id="{A84E42C6-3BF1-47AB-A346-0611E09CE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3" t="8726" r="14415" b="6604"/>
          <a:stretch/>
        </p:blipFill>
        <p:spPr bwMode="auto">
          <a:xfrm>
            <a:off x="2970977" y="2276475"/>
            <a:ext cx="6572250" cy="34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10CE34-AF9F-4F02-AC5B-6F6E4D0E9AA4}"/>
              </a:ext>
            </a:extLst>
          </p:cNvPr>
          <p:cNvSpPr/>
          <p:nvPr/>
        </p:nvSpPr>
        <p:spPr>
          <a:xfrm>
            <a:off x="2970977" y="2276474"/>
            <a:ext cx="6572250" cy="3324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5BBE1-192E-48C4-9589-BB7BC05938B5}"/>
              </a:ext>
            </a:extLst>
          </p:cNvPr>
          <p:cNvSpPr txBox="1"/>
          <p:nvPr/>
        </p:nvSpPr>
        <p:spPr>
          <a:xfrm>
            <a:off x="1026522" y="98914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72196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FEC57230-1268-4EBA-99ED-EEE2841A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80" y="4098656"/>
            <a:ext cx="3248389" cy="232779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4D76767-8B99-42A7-93FD-C9FC3613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9" y="1606940"/>
            <a:ext cx="3936385" cy="47510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98914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AA8DE1-591F-4D28-893A-609E97344198}"/>
              </a:ext>
            </a:extLst>
          </p:cNvPr>
          <p:cNvSpPr/>
          <p:nvPr/>
        </p:nvSpPr>
        <p:spPr>
          <a:xfrm>
            <a:off x="635088" y="1573923"/>
            <a:ext cx="3936385" cy="47510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334AC4-7A6A-463B-91B2-D846428EB066}"/>
              </a:ext>
            </a:extLst>
          </p:cNvPr>
          <p:cNvSpPr txBox="1"/>
          <p:nvPr/>
        </p:nvSpPr>
        <p:spPr>
          <a:xfrm>
            <a:off x="1812428" y="6325001"/>
            <a:ext cx="13740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모두의 말뭉치 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7DC5819-B4FF-438D-94B6-4F622F9E23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589"/>
          <a:stretch/>
        </p:blipFill>
        <p:spPr>
          <a:xfrm>
            <a:off x="6898004" y="1231026"/>
            <a:ext cx="4388022" cy="225193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ED2E28-69EF-4269-9841-E52C2F182407}"/>
              </a:ext>
            </a:extLst>
          </p:cNvPr>
          <p:cNvSpPr/>
          <p:nvPr/>
        </p:nvSpPr>
        <p:spPr>
          <a:xfrm>
            <a:off x="6898004" y="1231023"/>
            <a:ext cx="4388022" cy="2327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956A5-EFC1-4AF7-A284-D4E47D01790C}"/>
              </a:ext>
            </a:extLst>
          </p:cNvPr>
          <p:cNvSpPr txBox="1"/>
          <p:nvPr/>
        </p:nvSpPr>
        <p:spPr>
          <a:xfrm>
            <a:off x="8482713" y="3527350"/>
            <a:ext cx="12186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구어 말뭉치 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CB02F5-22EB-4F01-A746-DCF6CD460C42}"/>
              </a:ext>
            </a:extLst>
          </p:cNvPr>
          <p:cNvSpPr/>
          <p:nvPr/>
        </p:nvSpPr>
        <p:spPr>
          <a:xfrm>
            <a:off x="7305676" y="4029075"/>
            <a:ext cx="3323998" cy="24669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8EA434-B9CF-4F6C-BC59-A0FD441610E5}"/>
              </a:ext>
            </a:extLst>
          </p:cNvPr>
          <p:cNvSpPr txBox="1"/>
          <p:nvPr/>
        </p:nvSpPr>
        <p:spPr>
          <a:xfrm>
            <a:off x="8404967" y="6496033"/>
            <a:ext cx="13740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메신저 말뭉치 </a:t>
            </a:r>
            <a:r>
              <a:rPr lang="en-US" altLang="ko-KR" sz="15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5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22C5DB-B3EA-42CF-B3D6-261DA3738848}"/>
              </a:ext>
            </a:extLst>
          </p:cNvPr>
          <p:cNvCxnSpPr>
            <a:cxnSpLocks/>
          </p:cNvCxnSpPr>
          <p:nvPr/>
        </p:nvCxnSpPr>
        <p:spPr>
          <a:xfrm>
            <a:off x="8574881" y="3471052"/>
            <a:ext cx="5171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F1C3FA4-6B68-403A-BBC2-FC48FF713507}"/>
              </a:ext>
            </a:extLst>
          </p:cNvPr>
          <p:cNvCxnSpPr>
            <a:cxnSpLocks/>
          </p:cNvCxnSpPr>
          <p:nvPr/>
        </p:nvCxnSpPr>
        <p:spPr>
          <a:xfrm>
            <a:off x="7965579" y="4787540"/>
            <a:ext cx="8678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B6D6BC-A16C-460E-A768-29DA896A8DF6}"/>
              </a:ext>
            </a:extLst>
          </p:cNvPr>
          <p:cNvCxnSpPr>
            <a:cxnSpLocks/>
          </p:cNvCxnSpPr>
          <p:nvPr/>
        </p:nvCxnSpPr>
        <p:spPr>
          <a:xfrm>
            <a:off x="8637092" y="5259016"/>
            <a:ext cx="2806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7F48E7-B935-4528-A3FC-CCF1C21FFEE8}"/>
              </a:ext>
            </a:extLst>
          </p:cNvPr>
          <p:cNvSpPr/>
          <p:nvPr/>
        </p:nvSpPr>
        <p:spPr>
          <a:xfrm>
            <a:off x="7100888" y="2209800"/>
            <a:ext cx="2047875" cy="619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000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386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길민호</cp:lastModifiedBy>
  <cp:revision>25</cp:revision>
  <dcterms:created xsi:type="dcterms:W3CDTF">2017-05-29T09:12:16Z</dcterms:created>
  <dcterms:modified xsi:type="dcterms:W3CDTF">2021-01-14T22:54:09Z</dcterms:modified>
</cp:coreProperties>
</file>