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5"/>
  </p:notesMasterIdLst>
  <p:sldIdLst>
    <p:sldId id="257" r:id="rId2"/>
    <p:sldId id="261" r:id="rId3"/>
    <p:sldId id="290" r:id="rId4"/>
    <p:sldId id="302" r:id="rId5"/>
    <p:sldId id="294" r:id="rId6"/>
    <p:sldId id="303" r:id="rId7"/>
    <p:sldId id="304" r:id="rId8"/>
    <p:sldId id="292" r:id="rId9"/>
    <p:sldId id="306" r:id="rId10"/>
    <p:sldId id="305" r:id="rId11"/>
    <p:sldId id="307" r:id="rId12"/>
    <p:sldId id="288" r:id="rId13"/>
    <p:sldId id="269" r:id="rId14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nmin-wu/jupyter-tabnine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3934" y="2412602"/>
            <a:ext cx="340413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 Model </a:t>
            </a:r>
          </a:p>
          <a:p>
            <a:pPr algn="ctr"/>
            <a:r>
              <a:rPr lang="en-US" altLang="ko-KR" sz="25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(What’s under the hood)</a:t>
            </a:r>
            <a:endParaRPr lang="ko-KR" altLang="en-US" sz="25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432910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Question1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AD578E-5B98-4C64-AD98-0B3CE19B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58" y="3072087"/>
            <a:ext cx="4002437" cy="7138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FAFFB9-2A90-4867-AE9C-9C4C841AD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2"/>
          <a:stretch/>
        </p:blipFill>
        <p:spPr>
          <a:xfrm>
            <a:off x="6721099" y="2551408"/>
            <a:ext cx="3315113" cy="175518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A1547-2388-4BF6-9884-2C5A29C99F50}"/>
              </a:ext>
            </a:extLst>
          </p:cNvPr>
          <p:cNvSpPr/>
          <p:nvPr/>
        </p:nvSpPr>
        <p:spPr>
          <a:xfrm>
            <a:off x="6736598" y="2462031"/>
            <a:ext cx="3361173" cy="19339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BF4629-EF2C-4930-AF11-807920CB72BC}"/>
              </a:ext>
            </a:extLst>
          </p:cNvPr>
          <p:cNvSpPr/>
          <p:nvPr/>
        </p:nvSpPr>
        <p:spPr>
          <a:xfrm>
            <a:off x="1499460" y="3012563"/>
            <a:ext cx="4033434" cy="83287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AC53D-0B37-48BF-BCE8-2BB48E0F82BC}"/>
              </a:ext>
            </a:extLst>
          </p:cNvPr>
          <p:cNvSpPr txBox="1"/>
          <p:nvPr/>
        </p:nvSpPr>
        <p:spPr>
          <a:xfrm>
            <a:off x="7722696" y="4395969"/>
            <a:ext cx="1388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&lt;Gradient Vector&gt;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9B992-6F09-4901-A320-C056424EE869}"/>
              </a:ext>
            </a:extLst>
          </p:cNvPr>
          <p:cNvSpPr txBox="1"/>
          <p:nvPr/>
        </p:nvSpPr>
        <p:spPr>
          <a:xfrm>
            <a:off x="2703013" y="3877227"/>
            <a:ext cx="1626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&lt;MSE Partial derivative&gt;</a:t>
            </a:r>
            <a:endParaRPr lang="ko-KR" altLang="en-US" sz="10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EE2144-BDA9-4CA6-B408-CA30970A338B}"/>
              </a:ext>
            </a:extLst>
          </p:cNvPr>
          <p:cNvCxnSpPr/>
          <p:nvPr/>
        </p:nvCxnSpPr>
        <p:spPr>
          <a:xfrm>
            <a:off x="8810786" y="3638227"/>
            <a:ext cx="11363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404373"/>
            <a:ext cx="4278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Additional Information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367F87-BAB7-4678-8C0C-F52DA3B0EBC2}"/>
              </a:ext>
            </a:extLst>
          </p:cNvPr>
          <p:cNvSpPr txBox="1"/>
          <p:nvPr/>
        </p:nvSpPr>
        <p:spPr>
          <a:xfrm>
            <a:off x="1069803" y="1017684"/>
            <a:ext cx="778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+mj-lt"/>
                <a:ea typeface="나눔고딕 ExtraBold" panose="020D0904000000000000" pitchFamily="50" charset="-127"/>
              </a:rPr>
              <a:t>Tab nine</a:t>
            </a:r>
            <a:endParaRPr lang="ko-KR" altLang="en-US" sz="1500" spc="-15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jupyter-tabnine">
            <a:extLst>
              <a:ext uri="{FF2B5EF4-FFF2-40B4-BE49-F238E27FC236}">
                <a16:creationId xmlns:a16="http://schemas.microsoft.com/office/drawing/2014/main" id="{22AB71D8-E75A-454D-88FE-AB36493420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80" y="2362200"/>
            <a:ext cx="4953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1398F9-B108-44B1-8AB7-C210E61BD998}"/>
              </a:ext>
            </a:extLst>
          </p:cNvPr>
          <p:cNvSpPr/>
          <p:nvPr/>
        </p:nvSpPr>
        <p:spPr>
          <a:xfrm>
            <a:off x="3584180" y="2329705"/>
            <a:ext cx="4953000" cy="24542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9F913-419C-4AF9-A142-7A91899826F5}"/>
              </a:ext>
            </a:extLst>
          </p:cNvPr>
          <p:cNvSpPr txBox="1"/>
          <p:nvPr/>
        </p:nvSpPr>
        <p:spPr>
          <a:xfrm>
            <a:off x="4572836" y="4495800"/>
            <a:ext cx="3046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ko-KR" altLang="en-US" sz="1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https://github.com/wenmin-wu/jupyter-tabnine</a:t>
            </a:r>
            <a:r>
              <a:rPr lang="en-US" altLang="ko-KR" sz="10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10B601-46D4-41A6-A66E-5DEFEBF2F0E3}"/>
              </a:ext>
            </a:extLst>
          </p:cNvPr>
          <p:cNvSpPr txBox="1"/>
          <p:nvPr/>
        </p:nvSpPr>
        <p:spPr>
          <a:xfrm>
            <a:off x="5687945" y="4816415"/>
            <a:ext cx="816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Tabnine</a:t>
            </a:r>
            <a:r>
              <a:rPr lang="en-US" altLang="ko-KR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296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5024860-C482-4C4C-ACF9-0EB85894C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1814512"/>
            <a:ext cx="71151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9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Model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37D9F35B-B9CD-409A-8349-E0D0D6880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34534" r="15474" b="27946"/>
          <a:stretch/>
        </p:blipFill>
        <p:spPr>
          <a:xfrm>
            <a:off x="1755526" y="3408989"/>
            <a:ext cx="2807745" cy="4502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17685"/>
            <a:ext cx="1710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0" i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Gradient descent</a:t>
            </a:r>
            <a:endParaRPr lang="ko-KR" altLang="en-US" sz="15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4D40A5-253D-49A5-B0B4-19F309A7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52" y="2146693"/>
            <a:ext cx="2975524" cy="7004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02CE8D-6CDD-4BB1-A608-F7A9C339B6B1}"/>
              </a:ext>
            </a:extLst>
          </p:cNvPr>
          <p:cNvSpPr/>
          <p:nvPr/>
        </p:nvSpPr>
        <p:spPr>
          <a:xfrm>
            <a:off x="1671635" y="2167522"/>
            <a:ext cx="2923609" cy="57343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F2180-3A2D-4EA1-B7C7-C8BFFA5511DB}"/>
              </a:ext>
            </a:extLst>
          </p:cNvPr>
          <p:cNvSpPr/>
          <p:nvPr/>
        </p:nvSpPr>
        <p:spPr>
          <a:xfrm>
            <a:off x="1746132" y="3369098"/>
            <a:ext cx="2869364" cy="5598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84AC4-8DB4-4946-9396-B56DB79C5CF9}"/>
              </a:ext>
            </a:extLst>
          </p:cNvPr>
          <p:cNvSpPr txBox="1"/>
          <p:nvPr/>
        </p:nvSpPr>
        <p:spPr>
          <a:xfrm>
            <a:off x="1538293" y="2749641"/>
            <a:ext cx="3190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&lt;MSE cost function for a Linear Regression model&gt;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455E4-8BD4-49D5-87E4-31979BD5A3E5}"/>
              </a:ext>
            </a:extLst>
          </p:cNvPr>
          <p:cNvSpPr txBox="1"/>
          <p:nvPr/>
        </p:nvSpPr>
        <p:spPr>
          <a:xfrm>
            <a:off x="1858091" y="3967018"/>
            <a:ext cx="2550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&lt;Partial derivatives of the cost function&gt;</a:t>
            </a:r>
            <a:endParaRPr lang="ko-KR" altLang="en-US" sz="10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8EDC3E8-4A29-4198-ABE7-A4D3E0E06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35" b="7301"/>
          <a:stretch/>
        </p:blipFill>
        <p:spPr>
          <a:xfrm>
            <a:off x="7205711" y="2451884"/>
            <a:ext cx="2430404" cy="216467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2145A8-CEEE-4A27-A821-4D8DE34BC8E0}"/>
              </a:ext>
            </a:extLst>
          </p:cNvPr>
          <p:cNvSpPr/>
          <p:nvPr/>
        </p:nvSpPr>
        <p:spPr>
          <a:xfrm>
            <a:off x="7199508" y="2402807"/>
            <a:ext cx="2435786" cy="21917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249CA7-590F-4D95-8E34-D677948B835C}"/>
              </a:ext>
            </a:extLst>
          </p:cNvPr>
          <p:cNvSpPr txBox="1"/>
          <p:nvPr/>
        </p:nvSpPr>
        <p:spPr>
          <a:xfrm>
            <a:off x="7631769" y="4616555"/>
            <a:ext cx="15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j-lt"/>
              </a:rPr>
              <a:t>&lt;</a:t>
            </a:r>
            <a:r>
              <a:rPr lang="el-GR" altLang="ko-KR" sz="1000" b="0" i="0" dirty="0">
                <a:solidFill>
                  <a:srgbClr val="202124"/>
                </a:solidFill>
                <a:effectLst/>
                <a:latin typeface="+mj-lt"/>
              </a:rPr>
              <a:t>θ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+mj-lt"/>
              </a:rPr>
              <a:t>j against cost Graph</a:t>
            </a:r>
            <a:r>
              <a:rPr lang="en-US" altLang="ko-KR" sz="1000" dirty="0">
                <a:latin typeface="+mj-lt"/>
              </a:rPr>
              <a:t>&gt;</a:t>
            </a:r>
            <a:endParaRPr lang="ko-KR" altLang="en-US" sz="1000" dirty="0">
              <a:latin typeface="+mj-lt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A93F05C-E52B-43D4-969C-F63671882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538" y="4527919"/>
            <a:ext cx="2567723" cy="41725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D3BD4-ECCE-4468-8B59-1840C2A3D985}"/>
              </a:ext>
            </a:extLst>
          </p:cNvPr>
          <p:cNvSpPr/>
          <p:nvPr/>
        </p:nvSpPr>
        <p:spPr>
          <a:xfrm>
            <a:off x="1902660" y="4594525"/>
            <a:ext cx="2567723" cy="4172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B2A507-37B4-47AC-BCFE-3D1DEEC446B4}"/>
              </a:ext>
            </a:extLst>
          </p:cNvPr>
          <p:cNvSpPr txBox="1"/>
          <p:nvPr/>
        </p:nvSpPr>
        <p:spPr>
          <a:xfrm>
            <a:off x="2302123" y="5071856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&lt;Gradient Descent Step&gt;</a:t>
            </a:r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08E2531-AACD-4632-850E-14448B3A0D5B}"/>
              </a:ext>
            </a:extLst>
          </p:cNvPr>
          <p:cNvCxnSpPr>
            <a:cxnSpLocks/>
          </p:cNvCxnSpPr>
          <p:nvPr/>
        </p:nvCxnSpPr>
        <p:spPr>
          <a:xfrm flipV="1">
            <a:off x="8380708" y="2872751"/>
            <a:ext cx="822325" cy="13404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CA280B-A860-4340-8096-7767CA921D24}"/>
              </a:ext>
            </a:extLst>
          </p:cNvPr>
          <p:cNvSpPr txBox="1"/>
          <p:nvPr/>
        </p:nvSpPr>
        <p:spPr>
          <a:xfrm>
            <a:off x="9171122" y="273862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기울기 양수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7A90AFF-B8A4-4FFC-A570-2D47F6E31B85}"/>
              </a:ext>
            </a:extLst>
          </p:cNvPr>
          <p:cNvCxnSpPr>
            <a:cxnSpLocks/>
          </p:cNvCxnSpPr>
          <p:nvPr/>
        </p:nvCxnSpPr>
        <p:spPr>
          <a:xfrm flipH="1" flipV="1">
            <a:off x="7344621" y="3146156"/>
            <a:ext cx="869481" cy="9439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17CC0-4BDA-4A6F-AFA7-2DBB187025AB}"/>
              </a:ext>
            </a:extLst>
          </p:cNvPr>
          <p:cNvSpPr txBox="1"/>
          <p:nvPr/>
        </p:nvSpPr>
        <p:spPr>
          <a:xfrm>
            <a:off x="6728964" y="290142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기울기 음수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B8223026-CE3F-4FA4-A3A9-633BF9E04C5F}"/>
              </a:ext>
            </a:extLst>
          </p:cNvPr>
          <p:cNvSpPr/>
          <p:nvPr/>
        </p:nvSpPr>
        <p:spPr>
          <a:xfrm rot="10800000">
            <a:off x="8491015" y="3316636"/>
            <a:ext cx="267245" cy="7894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B48A6016-1728-44A7-8103-D04E63756AC0}"/>
              </a:ext>
            </a:extLst>
          </p:cNvPr>
          <p:cNvSpPr/>
          <p:nvPr/>
        </p:nvSpPr>
        <p:spPr>
          <a:xfrm>
            <a:off x="7882235" y="3500694"/>
            <a:ext cx="267245" cy="7894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0F87EDF1-DBA8-42A0-BBBA-D987F4B05FFE}"/>
              </a:ext>
            </a:extLst>
          </p:cNvPr>
          <p:cNvSpPr/>
          <p:nvPr/>
        </p:nvSpPr>
        <p:spPr>
          <a:xfrm rot="20547965">
            <a:off x="7918783" y="3560382"/>
            <a:ext cx="298343" cy="331308"/>
          </a:xfrm>
          <a:custGeom>
            <a:avLst/>
            <a:gdLst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2" fmla="*/ 298343 w 596685"/>
              <a:gd name="connsiteY2" fmla="*/ 329339 h 658678"/>
              <a:gd name="connsiteX3" fmla="*/ 298342 w 596685"/>
              <a:gd name="connsiteY3" fmla="*/ 0 h 658678"/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11473 h 340812"/>
              <a:gd name="connsiteX1" fmla="*/ 298343 w 298343"/>
              <a:gd name="connsiteY1" fmla="*/ 340812 h 340812"/>
              <a:gd name="connsiteX2" fmla="*/ 1 w 298343"/>
              <a:gd name="connsiteY2" fmla="*/ 340812 h 340812"/>
              <a:gd name="connsiteX3" fmla="*/ 0 w 298343"/>
              <a:gd name="connsiteY3" fmla="*/ 11473 h 340812"/>
              <a:gd name="connsiteX0" fmla="*/ 0 w 298343"/>
              <a:gd name="connsiteY0" fmla="*/ 11473 h 340812"/>
              <a:gd name="connsiteX1" fmla="*/ 58119 w 298343"/>
              <a:gd name="connsiteY1" fmla="*/ 162581 h 340812"/>
              <a:gd name="connsiteX0" fmla="*/ 0 w 298343"/>
              <a:gd name="connsiteY0" fmla="*/ 1969 h 331308"/>
              <a:gd name="connsiteX1" fmla="*/ 298343 w 298343"/>
              <a:gd name="connsiteY1" fmla="*/ 331308 h 331308"/>
              <a:gd name="connsiteX2" fmla="*/ 1 w 298343"/>
              <a:gd name="connsiteY2" fmla="*/ 331308 h 331308"/>
              <a:gd name="connsiteX3" fmla="*/ 0 w 298343"/>
              <a:gd name="connsiteY3" fmla="*/ 1969 h 331308"/>
              <a:gd name="connsiteX0" fmla="*/ 0 w 298343"/>
              <a:gd name="connsiteY0" fmla="*/ 1969 h 331308"/>
              <a:gd name="connsiteX1" fmla="*/ 58119 w 298343"/>
              <a:gd name="connsiteY1" fmla="*/ 153077 h 33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343" h="331308" stroke="0" extrusionOk="0">
                <a:moveTo>
                  <a:pt x="0" y="1969"/>
                </a:moveTo>
                <a:cubicBezTo>
                  <a:pt x="164770" y="1969"/>
                  <a:pt x="298343" y="149419"/>
                  <a:pt x="298343" y="331308"/>
                </a:cubicBezTo>
                <a:lnTo>
                  <a:pt x="1" y="331308"/>
                </a:lnTo>
                <a:cubicBezTo>
                  <a:pt x="1" y="221528"/>
                  <a:pt x="0" y="111749"/>
                  <a:pt x="0" y="1969"/>
                </a:cubicBezTo>
                <a:close/>
              </a:path>
              <a:path w="298343" h="331308" fill="none">
                <a:moveTo>
                  <a:pt x="0" y="1969"/>
                </a:moveTo>
                <a:cubicBezTo>
                  <a:pt x="164770" y="1969"/>
                  <a:pt x="209228" y="-28812"/>
                  <a:pt x="58119" y="15307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6B03A28-F480-4922-9361-304CC28CA1E8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7918784" y="3741475"/>
            <a:ext cx="58559" cy="1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원호 60">
            <a:extLst>
              <a:ext uri="{FF2B5EF4-FFF2-40B4-BE49-F238E27FC236}">
                <a16:creationId xmlns:a16="http://schemas.microsoft.com/office/drawing/2014/main" id="{05ED6F74-B142-416B-955D-75CEED0DD300}"/>
              </a:ext>
            </a:extLst>
          </p:cNvPr>
          <p:cNvSpPr/>
          <p:nvPr/>
        </p:nvSpPr>
        <p:spPr>
          <a:xfrm rot="20547965">
            <a:off x="7799275" y="3399188"/>
            <a:ext cx="298343" cy="331308"/>
          </a:xfrm>
          <a:custGeom>
            <a:avLst/>
            <a:gdLst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2" fmla="*/ 298343 w 596685"/>
              <a:gd name="connsiteY2" fmla="*/ 329339 h 658678"/>
              <a:gd name="connsiteX3" fmla="*/ 298342 w 596685"/>
              <a:gd name="connsiteY3" fmla="*/ 0 h 658678"/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11473 h 340812"/>
              <a:gd name="connsiteX1" fmla="*/ 298343 w 298343"/>
              <a:gd name="connsiteY1" fmla="*/ 340812 h 340812"/>
              <a:gd name="connsiteX2" fmla="*/ 1 w 298343"/>
              <a:gd name="connsiteY2" fmla="*/ 340812 h 340812"/>
              <a:gd name="connsiteX3" fmla="*/ 0 w 298343"/>
              <a:gd name="connsiteY3" fmla="*/ 11473 h 340812"/>
              <a:gd name="connsiteX0" fmla="*/ 0 w 298343"/>
              <a:gd name="connsiteY0" fmla="*/ 11473 h 340812"/>
              <a:gd name="connsiteX1" fmla="*/ 58119 w 298343"/>
              <a:gd name="connsiteY1" fmla="*/ 162581 h 340812"/>
              <a:gd name="connsiteX0" fmla="*/ 0 w 298343"/>
              <a:gd name="connsiteY0" fmla="*/ 1969 h 331308"/>
              <a:gd name="connsiteX1" fmla="*/ 298343 w 298343"/>
              <a:gd name="connsiteY1" fmla="*/ 331308 h 331308"/>
              <a:gd name="connsiteX2" fmla="*/ 1 w 298343"/>
              <a:gd name="connsiteY2" fmla="*/ 331308 h 331308"/>
              <a:gd name="connsiteX3" fmla="*/ 0 w 298343"/>
              <a:gd name="connsiteY3" fmla="*/ 1969 h 331308"/>
              <a:gd name="connsiteX0" fmla="*/ 0 w 298343"/>
              <a:gd name="connsiteY0" fmla="*/ 1969 h 331308"/>
              <a:gd name="connsiteX1" fmla="*/ 58119 w 298343"/>
              <a:gd name="connsiteY1" fmla="*/ 153077 h 33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343" h="331308" stroke="0" extrusionOk="0">
                <a:moveTo>
                  <a:pt x="0" y="1969"/>
                </a:moveTo>
                <a:cubicBezTo>
                  <a:pt x="164770" y="1969"/>
                  <a:pt x="298343" y="149419"/>
                  <a:pt x="298343" y="331308"/>
                </a:cubicBezTo>
                <a:lnTo>
                  <a:pt x="1" y="331308"/>
                </a:lnTo>
                <a:cubicBezTo>
                  <a:pt x="1" y="221528"/>
                  <a:pt x="0" y="111749"/>
                  <a:pt x="0" y="1969"/>
                </a:cubicBezTo>
                <a:close/>
              </a:path>
              <a:path w="298343" h="331308" fill="none">
                <a:moveTo>
                  <a:pt x="0" y="1969"/>
                </a:moveTo>
                <a:cubicBezTo>
                  <a:pt x="164770" y="1969"/>
                  <a:pt x="209228" y="-28812"/>
                  <a:pt x="58119" y="15307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DAD40AE-8E01-45AA-A06F-A34E40D5BA88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7799276" y="3580281"/>
            <a:ext cx="58559" cy="1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원호 60">
            <a:extLst>
              <a:ext uri="{FF2B5EF4-FFF2-40B4-BE49-F238E27FC236}">
                <a16:creationId xmlns:a16="http://schemas.microsoft.com/office/drawing/2014/main" id="{0A5CE6C2-5208-476E-8E35-BD87D4D623B0}"/>
              </a:ext>
            </a:extLst>
          </p:cNvPr>
          <p:cNvSpPr/>
          <p:nvPr/>
        </p:nvSpPr>
        <p:spPr>
          <a:xfrm rot="20547965">
            <a:off x="8014317" y="3717879"/>
            <a:ext cx="264976" cy="109929"/>
          </a:xfrm>
          <a:custGeom>
            <a:avLst/>
            <a:gdLst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2" fmla="*/ 298343 w 596685"/>
              <a:gd name="connsiteY2" fmla="*/ 329339 h 658678"/>
              <a:gd name="connsiteX3" fmla="*/ 298342 w 596685"/>
              <a:gd name="connsiteY3" fmla="*/ 0 h 658678"/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11473 h 340812"/>
              <a:gd name="connsiteX1" fmla="*/ 298343 w 298343"/>
              <a:gd name="connsiteY1" fmla="*/ 340812 h 340812"/>
              <a:gd name="connsiteX2" fmla="*/ 1 w 298343"/>
              <a:gd name="connsiteY2" fmla="*/ 340812 h 340812"/>
              <a:gd name="connsiteX3" fmla="*/ 0 w 298343"/>
              <a:gd name="connsiteY3" fmla="*/ 11473 h 340812"/>
              <a:gd name="connsiteX0" fmla="*/ 0 w 298343"/>
              <a:gd name="connsiteY0" fmla="*/ 11473 h 340812"/>
              <a:gd name="connsiteX1" fmla="*/ 58119 w 298343"/>
              <a:gd name="connsiteY1" fmla="*/ 162581 h 340812"/>
              <a:gd name="connsiteX0" fmla="*/ 0 w 298343"/>
              <a:gd name="connsiteY0" fmla="*/ 1969 h 331308"/>
              <a:gd name="connsiteX1" fmla="*/ 298343 w 298343"/>
              <a:gd name="connsiteY1" fmla="*/ 331308 h 331308"/>
              <a:gd name="connsiteX2" fmla="*/ 1 w 298343"/>
              <a:gd name="connsiteY2" fmla="*/ 331308 h 331308"/>
              <a:gd name="connsiteX3" fmla="*/ 0 w 298343"/>
              <a:gd name="connsiteY3" fmla="*/ 1969 h 331308"/>
              <a:gd name="connsiteX0" fmla="*/ 0 w 298343"/>
              <a:gd name="connsiteY0" fmla="*/ 1969 h 331308"/>
              <a:gd name="connsiteX1" fmla="*/ 58119 w 298343"/>
              <a:gd name="connsiteY1" fmla="*/ 153077 h 33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343" h="331308" stroke="0" extrusionOk="0">
                <a:moveTo>
                  <a:pt x="0" y="1969"/>
                </a:moveTo>
                <a:cubicBezTo>
                  <a:pt x="164770" y="1969"/>
                  <a:pt x="298343" y="149419"/>
                  <a:pt x="298343" y="331308"/>
                </a:cubicBezTo>
                <a:lnTo>
                  <a:pt x="1" y="331308"/>
                </a:lnTo>
                <a:cubicBezTo>
                  <a:pt x="1" y="221528"/>
                  <a:pt x="0" y="111749"/>
                  <a:pt x="0" y="1969"/>
                </a:cubicBezTo>
                <a:close/>
              </a:path>
              <a:path w="298343" h="331308" fill="none">
                <a:moveTo>
                  <a:pt x="0" y="1969"/>
                </a:moveTo>
                <a:cubicBezTo>
                  <a:pt x="164770" y="1969"/>
                  <a:pt x="209228" y="-28812"/>
                  <a:pt x="58119" y="15307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845BE89-A8DF-4F84-8050-5120D8AB0825}"/>
              </a:ext>
            </a:extLst>
          </p:cNvPr>
          <p:cNvCxnSpPr>
            <a:cxnSpLocks/>
          </p:cNvCxnSpPr>
          <p:nvPr/>
        </p:nvCxnSpPr>
        <p:spPr>
          <a:xfrm flipH="1">
            <a:off x="7986773" y="3799266"/>
            <a:ext cx="71828" cy="65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원호 60">
            <a:extLst>
              <a:ext uri="{FF2B5EF4-FFF2-40B4-BE49-F238E27FC236}">
                <a16:creationId xmlns:a16="http://schemas.microsoft.com/office/drawing/2014/main" id="{658783C0-BE67-4321-B7F4-DA52D95B2806}"/>
              </a:ext>
            </a:extLst>
          </p:cNvPr>
          <p:cNvSpPr/>
          <p:nvPr/>
        </p:nvSpPr>
        <p:spPr>
          <a:xfrm rot="20547965">
            <a:off x="8059851" y="3817645"/>
            <a:ext cx="263852" cy="48989"/>
          </a:xfrm>
          <a:custGeom>
            <a:avLst/>
            <a:gdLst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2" fmla="*/ 298343 w 596685"/>
              <a:gd name="connsiteY2" fmla="*/ 329339 h 658678"/>
              <a:gd name="connsiteX3" fmla="*/ 298342 w 596685"/>
              <a:gd name="connsiteY3" fmla="*/ 0 h 658678"/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11473 h 340812"/>
              <a:gd name="connsiteX1" fmla="*/ 298343 w 298343"/>
              <a:gd name="connsiteY1" fmla="*/ 340812 h 340812"/>
              <a:gd name="connsiteX2" fmla="*/ 1 w 298343"/>
              <a:gd name="connsiteY2" fmla="*/ 340812 h 340812"/>
              <a:gd name="connsiteX3" fmla="*/ 0 w 298343"/>
              <a:gd name="connsiteY3" fmla="*/ 11473 h 340812"/>
              <a:gd name="connsiteX0" fmla="*/ 0 w 298343"/>
              <a:gd name="connsiteY0" fmla="*/ 11473 h 340812"/>
              <a:gd name="connsiteX1" fmla="*/ 58119 w 298343"/>
              <a:gd name="connsiteY1" fmla="*/ 162581 h 340812"/>
              <a:gd name="connsiteX0" fmla="*/ 0 w 298343"/>
              <a:gd name="connsiteY0" fmla="*/ 1969 h 331308"/>
              <a:gd name="connsiteX1" fmla="*/ 298343 w 298343"/>
              <a:gd name="connsiteY1" fmla="*/ 331308 h 331308"/>
              <a:gd name="connsiteX2" fmla="*/ 1 w 298343"/>
              <a:gd name="connsiteY2" fmla="*/ 331308 h 331308"/>
              <a:gd name="connsiteX3" fmla="*/ 0 w 298343"/>
              <a:gd name="connsiteY3" fmla="*/ 1969 h 331308"/>
              <a:gd name="connsiteX0" fmla="*/ 0 w 298343"/>
              <a:gd name="connsiteY0" fmla="*/ 1969 h 331308"/>
              <a:gd name="connsiteX1" fmla="*/ 58119 w 298343"/>
              <a:gd name="connsiteY1" fmla="*/ 153077 h 33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343" h="331308" stroke="0" extrusionOk="0">
                <a:moveTo>
                  <a:pt x="0" y="1969"/>
                </a:moveTo>
                <a:cubicBezTo>
                  <a:pt x="164770" y="1969"/>
                  <a:pt x="298343" y="149419"/>
                  <a:pt x="298343" y="331308"/>
                </a:cubicBezTo>
                <a:lnTo>
                  <a:pt x="1" y="331308"/>
                </a:lnTo>
                <a:cubicBezTo>
                  <a:pt x="1" y="221528"/>
                  <a:pt x="0" y="111749"/>
                  <a:pt x="0" y="1969"/>
                </a:cubicBezTo>
                <a:close/>
              </a:path>
              <a:path w="298343" h="331308" fill="none">
                <a:moveTo>
                  <a:pt x="0" y="1969"/>
                </a:moveTo>
                <a:cubicBezTo>
                  <a:pt x="164770" y="1969"/>
                  <a:pt x="209228" y="-28812"/>
                  <a:pt x="58119" y="15307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F3CC215-7343-474B-916C-F9D716AB9984}"/>
              </a:ext>
            </a:extLst>
          </p:cNvPr>
          <p:cNvCxnSpPr>
            <a:cxnSpLocks/>
          </p:cNvCxnSpPr>
          <p:nvPr/>
        </p:nvCxnSpPr>
        <p:spPr>
          <a:xfrm flipH="1">
            <a:off x="8072539" y="3864603"/>
            <a:ext cx="59663" cy="40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원호 60">
            <a:extLst>
              <a:ext uri="{FF2B5EF4-FFF2-40B4-BE49-F238E27FC236}">
                <a16:creationId xmlns:a16="http://schemas.microsoft.com/office/drawing/2014/main" id="{C5512F5A-3241-4491-A209-429BACC29144}"/>
              </a:ext>
            </a:extLst>
          </p:cNvPr>
          <p:cNvSpPr/>
          <p:nvPr/>
        </p:nvSpPr>
        <p:spPr>
          <a:xfrm rot="20547965">
            <a:off x="8130735" y="3854455"/>
            <a:ext cx="263852" cy="48989"/>
          </a:xfrm>
          <a:custGeom>
            <a:avLst/>
            <a:gdLst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2" fmla="*/ 298343 w 596685"/>
              <a:gd name="connsiteY2" fmla="*/ 329339 h 658678"/>
              <a:gd name="connsiteX3" fmla="*/ 298342 w 596685"/>
              <a:gd name="connsiteY3" fmla="*/ 0 h 658678"/>
              <a:gd name="connsiteX0" fmla="*/ 298342 w 596685"/>
              <a:gd name="connsiteY0" fmla="*/ 0 h 658678"/>
              <a:gd name="connsiteX1" fmla="*/ 596685 w 596685"/>
              <a:gd name="connsiteY1" fmla="*/ 329339 h 658678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0 h 329339"/>
              <a:gd name="connsiteX1" fmla="*/ 298343 w 298343"/>
              <a:gd name="connsiteY1" fmla="*/ 329339 h 329339"/>
              <a:gd name="connsiteX2" fmla="*/ 1 w 298343"/>
              <a:gd name="connsiteY2" fmla="*/ 329339 h 329339"/>
              <a:gd name="connsiteX3" fmla="*/ 0 w 298343"/>
              <a:gd name="connsiteY3" fmla="*/ 0 h 329339"/>
              <a:gd name="connsiteX0" fmla="*/ 0 w 298343"/>
              <a:gd name="connsiteY0" fmla="*/ 0 h 329339"/>
              <a:gd name="connsiteX1" fmla="*/ 81367 w 298343"/>
              <a:gd name="connsiteY1" fmla="*/ 251847 h 329339"/>
              <a:gd name="connsiteX0" fmla="*/ 0 w 298343"/>
              <a:gd name="connsiteY0" fmla="*/ 11473 h 340812"/>
              <a:gd name="connsiteX1" fmla="*/ 298343 w 298343"/>
              <a:gd name="connsiteY1" fmla="*/ 340812 h 340812"/>
              <a:gd name="connsiteX2" fmla="*/ 1 w 298343"/>
              <a:gd name="connsiteY2" fmla="*/ 340812 h 340812"/>
              <a:gd name="connsiteX3" fmla="*/ 0 w 298343"/>
              <a:gd name="connsiteY3" fmla="*/ 11473 h 340812"/>
              <a:gd name="connsiteX0" fmla="*/ 0 w 298343"/>
              <a:gd name="connsiteY0" fmla="*/ 11473 h 340812"/>
              <a:gd name="connsiteX1" fmla="*/ 58119 w 298343"/>
              <a:gd name="connsiteY1" fmla="*/ 162581 h 340812"/>
              <a:gd name="connsiteX0" fmla="*/ 0 w 298343"/>
              <a:gd name="connsiteY0" fmla="*/ 1969 h 331308"/>
              <a:gd name="connsiteX1" fmla="*/ 298343 w 298343"/>
              <a:gd name="connsiteY1" fmla="*/ 331308 h 331308"/>
              <a:gd name="connsiteX2" fmla="*/ 1 w 298343"/>
              <a:gd name="connsiteY2" fmla="*/ 331308 h 331308"/>
              <a:gd name="connsiteX3" fmla="*/ 0 w 298343"/>
              <a:gd name="connsiteY3" fmla="*/ 1969 h 331308"/>
              <a:gd name="connsiteX0" fmla="*/ 0 w 298343"/>
              <a:gd name="connsiteY0" fmla="*/ 1969 h 331308"/>
              <a:gd name="connsiteX1" fmla="*/ 58119 w 298343"/>
              <a:gd name="connsiteY1" fmla="*/ 153077 h 33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343" h="331308" stroke="0" extrusionOk="0">
                <a:moveTo>
                  <a:pt x="0" y="1969"/>
                </a:moveTo>
                <a:cubicBezTo>
                  <a:pt x="164770" y="1969"/>
                  <a:pt x="298343" y="149419"/>
                  <a:pt x="298343" y="331308"/>
                </a:cubicBezTo>
                <a:lnTo>
                  <a:pt x="1" y="331308"/>
                </a:lnTo>
                <a:cubicBezTo>
                  <a:pt x="1" y="221528"/>
                  <a:pt x="0" y="111749"/>
                  <a:pt x="0" y="1969"/>
                </a:cubicBezTo>
                <a:close/>
              </a:path>
              <a:path w="298343" h="331308" fill="none">
                <a:moveTo>
                  <a:pt x="0" y="1969"/>
                </a:moveTo>
                <a:cubicBezTo>
                  <a:pt x="164770" y="1969"/>
                  <a:pt x="209228" y="-28812"/>
                  <a:pt x="58119" y="15307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692789-340D-473F-B081-AF6F0D8BCC4D}"/>
              </a:ext>
            </a:extLst>
          </p:cNvPr>
          <p:cNvCxnSpPr>
            <a:cxnSpLocks/>
          </p:cNvCxnSpPr>
          <p:nvPr/>
        </p:nvCxnSpPr>
        <p:spPr>
          <a:xfrm flipH="1">
            <a:off x="8143423" y="3901413"/>
            <a:ext cx="59663" cy="40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28F179-43B8-47E4-95D3-85B87BE34C15}"/>
              </a:ext>
            </a:extLst>
          </p:cNvPr>
          <p:cNvSpPr txBox="1"/>
          <p:nvPr/>
        </p:nvSpPr>
        <p:spPr>
          <a:xfrm>
            <a:off x="1026522" y="437391"/>
            <a:ext cx="285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71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17685"/>
            <a:ext cx="1710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0" i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Gradient descent</a:t>
            </a:r>
            <a:endParaRPr lang="ko-KR" altLang="en-US" sz="15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A93F05C-E52B-43D4-969C-F6367188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60" y="3133072"/>
            <a:ext cx="2567723" cy="41725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D3BD4-ECCE-4468-8B59-1840C2A3D985}"/>
              </a:ext>
            </a:extLst>
          </p:cNvPr>
          <p:cNvSpPr/>
          <p:nvPr/>
        </p:nvSpPr>
        <p:spPr>
          <a:xfrm>
            <a:off x="1929782" y="3199678"/>
            <a:ext cx="2567723" cy="4172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B2A507-37B4-47AC-BCFE-3D1DEEC446B4}"/>
              </a:ext>
            </a:extLst>
          </p:cNvPr>
          <p:cNvSpPr txBox="1"/>
          <p:nvPr/>
        </p:nvSpPr>
        <p:spPr>
          <a:xfrm>
            <a:off x="2329245" y="3677009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&lt;Gradient Descent Step&gt;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59D7C3-1F05-4426-B581-4CB579D5C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9"/>
          <a:stretch/>
        </p:blipFill>
        <p:spPr>
          <a:xfrm>
            <a:off x="6385302" y="2401038"/>
            <a:ext cx="4066888" cy="218128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57025F-72CF-4B11-B77C-342C5A6E1B15}"/>
              </a:ext>
            </a:extLst>
          </p:cNvPr>
          <p:cNvSpPr/>
          <p:nvPr/>
        </p:nvSpPr>
        <p:spPr>
          <a:xfrm>
            <a:off x="6358180" y="2330619"/>
            <a:ext cx="4145798" cy="227505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04FA13-149F-4F83-BA51-70C925347965}"/>
              </a:ext>
            </a:extLst>
          </p:cNvPr>
          <p:cNvSpPr txBox="1"/>
          <p:nvPr/>
        </p:nvSpPr>
        <p:spPr>
          <a:xfrm>
            <a:off x="7574915" y="4605672"/>
            <a:ext cx="1712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&lt;Learning Rate too large&gt;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7F5D2-A180-41F3-BFD7-EC88A57DA377}"/>
              </a:ext>
            </a:extLst>
          </p:cNvPr>
          <p:cNvSpPr txBox="1"/>
          <p:nvPr/>
        </p:nvSpPr>
        <p:spPr>
          <a:xfrm>
            <a:off x="1026522" y="437391"/>
            <a:ext cx="285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1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17685"/>
            <a:ext cx="2165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+mj-lt"/>
                <a:ea typeface="나눔고딕 ExtraBold" panose="020D0904000000000000" pitchFamily="50" charset="-127"/>
              </a:rPr>
              <a:t>Stochastic Gradient Descent</a:t>
            </a:r>
            <a:endParaRPr lang="ko-KR" altLang="en-US" sz="1500" spc="-15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D05FB-5C26-4C42-A9C9-7870042F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30" y="2919655"/>
            <a:ext cx="4486295" cy="20281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BF8E7C9-B546-4EFA-AA31-07AA14EA5B09}"/>
              </a:ext>
            </a:extLst>
          </p:cNvPr>
          <p:cNvSpPr/>
          <p:nvPr/>
        </p:nvSpPr>
        <p:spPr>
          <a:xfrm>
            <a:off x="1538450" y="2885838"/>
            <a:ext cx="4168801" cy="20619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A5B8B0-29E9-4712-97B3-1AAB12AD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404" y="2747769"/>
            <a:ext cx="3270465" cy="24801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76D55E-FC4A-477E-B222-D597323C72F0}"/>
              </a:ext>
            </a:extLst>
          </p:cNvPr>
          <p:cNvSpPr/>
          <p:nvPr/>
        </p:nvSpPr>
        <p:spPr>
          <a:xfrm>
            <a:off x="7064887" y="2697970"/>
            <a:ext cx="3020636" cy="25586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CBE0D-6B09-4D37-A1F1-4312FAE5A1E2}"/>
              </a:ext>
            </a:extLst>
          </p:cNvPr>
          <p:cNvSpPr txBox="1"/>
          <p:nvPr/>
        </p:nvSpPr>
        <p:spPr>
          <a:xfrm>
            <a:off x="2583943" y="4981651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&lt;Batch Gradient Descent Code&gt;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D531F-DDA3-43AE-A2CD-6892D91F2CCE}"/>
              </a:ext>
            </a:extLst>
          </p:cNvPr>
          <p:cNvSpPr txBox="1"/>
          <p:nvPr/>
        </p:nvSpPr>
        <p:spPr>
          <a:xfrm>
            <a:off x="7497519" y="5315992"/>
            <a:ext cx="237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&lt;Stochastic Gradient Descent Code&gt;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F92BB7-1A9C-4C8F-A511-2A80767B8C9F}"/>
              </a:ext>
            </a:extLst>
          </p:cNvPr>
          <p:cNvCxnSpPr>
            <a:cxnSpLocks/>
          </p:cNvCxnSpPr>
          <p:nvPr/>
        </p:nvCxnSpPr>
        <p:spPr>
          <a:xfrm>
            <a:off x="1571605" y="3332136"/>
            <a:ext cx="15382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6FE2D2-EB89-4E31-95D5-B614208AF028}"/>
              </a:ext>
            </a:extLst>
          </p:cNvPr>
          <p:cNvCxnSpPr>
            <a:cxnSpLocks/>
          </p:cNvCxnSpPr>
          <p:nvPr/>
        </p:nvCxnSpPr>
        <p:spPr>
          <a:xfrm>
            <a:off x="3401696" y="4453180"/>
            <a:ext cx="10346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56F391-05A0-43C9-AA35-103D5EF34E80}"/>
              </a:ext>
            </a:extLst>
          </p:cNvPr>
          <p:cNvCxnSpPr>
            <a:cxnSpLocks/>
          </p:cNvCxnSpPr>
          <p:nvPr/>
        </p:nvCxnSpPr>
        <p:spPr>
          <a:xfrm>
            <a:off x="7133739" y="2885838"/>
            <a:ext cx="727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BACCF5D-C82D-4032-A49E-15AF8D7B78CC}"/>
              </a:ext>
            </a:extLst>
          </p:cNvPr>
          <p:cNvCxnSpPr>
            <a:cxnSpLocks/>
          </p:cNvCxnSpPr>
          <p:nvPr/>
        </p:nvCxnSpPr>
        <p:spPr>
          <a:xfrm>
            <a:off x="7875971" y="4152949"/>
            <a:ext cx="8107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D28FB0-A21C-443D-95E7-786C54777800}"/>
              </a:ext>
            </a:extLst>
          </p:cNvPr>
          <p:cNvCxnSpPr>
            <a:cxnSpLocks/>
          </p:cNvCxnSpPr>
          <p:nvPr/>
        </p:nvCxnSpPr>
        <p:spPr>
          <a:xfrm>
            <a:off x="7875971" y="4319372"/>
            <a:ext cx="3922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68F58CF-D9ED-4A3A-B1E5-26FB921FAB51}"/>
              </a:ext>
            </a:extLst>
          </p:cNvPr>
          <p:cNvSpPr txBox="1"/>
          <p:nvPr/>
        </p:nvSpPr>
        <p:spPr>
          <a:xfrm>
            <a:off x="1026522" y="437391"/>
            <a:ext cx="285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6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17685"/>
            <a:ext cx="2165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+mj-lt"/>
                <a:ea typeface="나눔고딕 ExtraBold" panose="020D0904000000000000" pitchFamily="50" charset="-127"/>
              </a:rPr>
              <a:t>Stochastic Gradient Descent</a:t>
            </a:r>
            <a:endParaRPr lang="ko-KR" altLang="en-US" sz="1500" spc="-15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18" name="Picture 2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3CF31126-20EA-4BC0-9804-C62855482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24"/>
          <a:stretch/>
        </p:blipFill>
        <p:spPr bwMode="auto">
          <a:xfrm>
            <a:off x="4300886" y="2748969"/>
            <a:ext cx="3590228" cy="9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603642-F8C1-4B45-9701-A4068BE3EFDA}"/>
              </a:ext>
            </a:extLst>
          </p:cNvPr>
          <p:cNvSpPr/>
          <p:nvPr/>
        </p:nvSpPr>
        <p:spPr>
          <a:xfrm>
            <a:off x="4260897" y="2748969"/>
            <a:ext cx="3670206" cy="10076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EDF1A-EED6-4132-9E79-AA181B10EB09}"/>
              </a:ext>
            </a:extLst>
          </p:cNvPr>
          <p:cNvSpPr txBox="1"/>
          <p:nvPr/>
        </p:nvSpPr>
        <p:spPr>
          <a:xfrm>
            <a:off x="3268944" y="3956795"/>
            <a:ext cx="565411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Batch size : Number of data to learn at a time</a:t>
            </a:r>
          </a:p>
          <a:p>
            <a:r>
              <a:rPr lang="en-US" altLang="ko-KR" sz="1500" dirty="0"/>
              <a:t>Epoch : Number of times the entire data is repeatedly learned</a:t>
            </a:r>
          </a:p>
          <a:p>
            <a:r>
              <a:rPr lang="en-US" altLang="ko-KR" sz="1500" dirty="0"/>
              <a:t>Iteration : The number of times to learn a batch in one epoch.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5CA19-0B96-4FDB-8E60-2E6922E1A977}"/>
              </a:ext>
            </a:extLst>
          </p:cNvPr>
          <p:cNvSpPr txBox="1"/>
          <p:nvPr/>
        </p:nvSpPr>
        <p:spPr>
          <a:xfrm>
            <a:off x="1026522" y="437391"/>
            <a:ext cx="285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15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3B850D2-B888-4695-8EC7-A3AA381B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37" y="1922926"/>
            <a:ext cx="2879617" cy="54849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99D212-A106-4025-BFD7-23A9A2B0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121" y="2915398"/>
            <a:ext cx="3006777" cy="199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17685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000000"/>
                </a:solidFill>
                <a:effectLst/>
              </a:rPr>
              <a:t>Momentum</a:t>
            </a:r>
          </a:p>
        </p:txBody>
      </p:sp>
      <p:pic>
        <p:nvPicPr>
          <p:cNvPr id="2050" name="Picture 2" descr="산내려오는작은오솔길잘찾기(Optimizer)의발달계보&#10;SGD&#10;Momentum&#10;NAG&#10;Adagrad&#10;RMSProp&#10;AdaDelta&#10;Adam&#10;Nadam&#10;스텝계산해서움직인후, &#10;아까내려오던관성방향또가자&#10;일단관성방향먼저움직이고...">
            <a:extLst>
              <a:ext uri="{FF2B5EF4-FFF2-40B4-BE49-F238E27FC236}">
                <a16:creationId xmlns:a16="http://schemas.microsoft.com/office/drawing/2014/main" id="{80E458B3-C040-4714-B6FA-D0CA64EF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34" y="2669548"/>
            <a:ext cx="3361173" cy="189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E994314-F1CC-4708-9D3E-E742A40F8883}"/>
              </a:ext>
            </a:extLst>
          </p:cNvPr>
          <p:cNvSpPr/>
          <p:nvPr/>
        </p:nvSpPr>
        <p:spPr>
          <a:xfrm>
            <a:off x="7058671" y="2902826"/>
            <a:ext cx="2936444" cy="20066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C7257-FE8A-49C4-A470-8D57455FC4E8}"/>
              </a:ext>
            </a:extLst>
          </p:cNvPr>
          <p:cNvSpPr/>
          <p:nvPr/>
        </p:nvSpPr>
        <p:spPr>
          <a:xfrm>
            <a:off x="2196885" y="3259652"/>
            <a:ext cx="523068" cy="127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84FC3-3D17-40C8-B607-CC42BFABFB9E}"/>
              </a:ext>
            </a:extLst>
          </p:cNvPr>
          <p:cNvSpPr/>
          <p:nvPr/>
        </p:nvSpPr>
        <p:spPr>
          <a:xfrm>
            <a:off x="1532234" y="2643229"/>
            <a:ext cx="3361173" cy="19339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DE00D96-E8E9-40C2-814B-58F1C73D194F}"/>
              </a:ext>
            </a:extLst>
          </p:cNvPr>
          <p:cNvSpPr/>
          <p:nvPr/>
        </p:nvSpPr>
        <p:spPr>
          <a:xfrm>
            <a:off x="7503761" y="3162945"/>
            <a:ext cx="422329" cy="852407"/>
          </a:xfrm>
          <a:custGeom>
            <a:avLst/>
            <a:gdLst>
              <a:gd name="connsiteX0" fmla="*/ 0 w 433953"/>
              <a:gd name="connsiteY0" fmla="*/ 0 h 809786"/>
              <a:gd name="connsiteX1" fmla="*/ 247973 w 433953"/>
              <a:gd name="connsiteY1" fmla="*/ 151108 h 809786"/>
              <a:gd name="connsiteX2" fmla="*/ 433953 w 433953"/>
              <a:gd name="connsiteY2" fmla="*/ 809786 h 80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953" h="809786">
                <a:moveTo>
                  <a:pt x="0" y="0"/>
                </a:moveTo>
                <a:cubicBezTo>
                  <a:pt x="87824" y="8072"/>
                  <a:pt x="175648" y="16144"/>
                  <a:pt x="247973" y="151108"/>
                </a:cubicBezTo>
                <a:cubicBezTo>
                  <a:pt x="320298" y="286072"/>
                  <a:pt x="396499" y="688383"/>
                  <a:pt x="433953" y="8097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E1059DB-1224-4807-A40C-2EE392FB664C}"/>
              </a:ext>
            </a:extLst>
          </p:cNvPr>
          <p:cNvSpPr/>
          <p:nvPr/>
        </p:nvSpPr>
        <p:spPr>
          <a:xfrm>
            <a:off x="7964836" y="3778200"/>
            <a:ext cx="747793" cy="884207"/>
          </a:xfrm>
          <a:custGeom>
            <a:avLst/>
            <a:gdLst>
              <a:gd name="connsiteX0" fmla="*/ 0 w 747793"/>
              <a:gd name="connsiteY0" fmla="*/ 268149 h 884207"/>
              <a:gd name="connsiteX1" fmla="*/ 65868 w 747793"/>
              <a:gd name="connsiteY1" fmla="*/ 241027 h 884207"/>
              <a:gd name="connsiteX2" fmla="*/ 290593 w 747793"/>
              <a:gd name="connsiteY2" fmla="*/ 24051 h 884207"/>
              <a:gd name="connsiteX3" fmla="*/ 747793 w 747793"/>
              <a:gd name="connsiteY3" fmla="*/ 884207 h 88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793" h="884207">
                <a:moveTo>
                  <a:pt x="0" y="268149"/>
                </a:moveTo>
                <a:cubicBezTo>
                  <a:pt x="8718" y="274929"/>
                  <a:pt x="17436" y="281710"/>
                  <a:pt x="65868" y="241027"/>
                </a:cubicBezTo>
                <a:cubicBezTo>
                  <a:pt x="114300" y="200344"/>
                  <a:pt x="176939" y="-83146"/>
                  <a:pt x="290593" y="24051"/>
                </a:cubicBezTo>
                <a:cubicBezTo>
                  <a:pt x="404247" y="131248"/>
                  <a:pt x="687737" y="727933"/>
                  <a:pt x="747793" y="884207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1027C7-2CB0-47EF-8779-DAB7F81FEA90}"/>
              </a:ext>
            </a:extLst>
          </p:cNvPr>
          <p:cNvCxnSpPr>
            <a:cxnSpLocks/>
          </p:cNvCxnSpPr>
          <p:nvPr/>
        </p:nvCxnSpPr>
        <p:spPr>
          <a:xfrm>
            <a:off x="8712629" y="4660792"/>
            <a:ext cx="17400" cy="292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126D10E-B46D-4961-BBDF-193558497483}"/>
              </a:ext>
            </a:extLst>
          </p:cNvPr>
          <p:cNvSpPr/>
          <p:nvPr/>
        </p:nvSpPr>
        <p:spPr>
          <a:xfrm>
            <a:off x="7468890" y="313194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3E9ABE-205A-4B79-817D-E87B7BDF9037}"/>
              </a:ext>
            </a:extLst>
          </p:cNvPr>
          <p:cNvSpPr txBox="1"/>
          <p:nvPr/>
        </p:nvSpPr>
        <p:spPr>
          <a:xfrm>
            <a:off x="7979751" y="4967767"/>
            <a:ext cx="1094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Momemtum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E7BE64-943E-4BC2-B4EF-11FD52A9EFE2}"/>
              </a:ext>
            </a:extLst>
          </p:cNvPr>
          <p:cNvSpPr txBox="1"/>
          <p:nvPr/>
        </p:nvSpPr>
        <p:spPr>
          <a:xfrm>
            <a:off x="1026522" y="437391"/>
            <a:ext cx="285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3E139-D043-4A18-97FC-CDCA0D30C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57" y="1254991"/>
            <a:ext cx="2466975" cy="6096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BD4D2E-51C9-4C52-999F-B89080D8CFF5}"/>
              </a:ext>
            </a:extLst>
          </p:cNvPr>
          <p:cNvSpPr/>
          <p:nvPr/>
        </p:nvSpPr>
        <p:spPr>
          <a:xfrm>
            <a:off x="7058671" y="1274736"/>
            <a:ext cx="2936444" cy="13101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1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22253"/>
            <a:ext cx="206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+mj-lt"/>
                <a:ea typeface="나눔고딕 ExtraBold" panose="020D0904000000000000" pitchFamily="50" charset="-127"/>
              </a:rPr>
              <a:t>What is Bias and Variance?</a:t>
            </a:r>
            <a:endParaRPr lang="ko-KR" altLang="en-US" sz="1500" spc="-15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 descr="머신러닝 - 12. 편향(Bias)과 분산(Variance) Trade-off">
            <a:extLst>
              <a:ext uri="{FF2B5EF4-FFF2-40B4-BE49-F238E27FC236}">
                <a16:creationId xmlns:a16="http://schemas.microsoft.com/office/drawing/2014/main" id="{D88E76B7-1FC1-4CBD-86E1-BFB10C233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17" b="12316"/>
          <a:stretch/>
        </p:blipFill>
        <p:spPr bwMode="auto">
          <a:xfrm>
            <a:off x="4529416" y="2201526"/>
            <a:ext cx="3133168" cy="300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6A2A55-1F29-4A2D-9DD4-06E2A45233B4}"/>
              </a:ext>
            </a:extLst>
          </p:cNvPr>
          <p:cNvSpPr/>
          <p:nvPr/>
        </p:nvSpPr>
        <p:spPr>
          <a:xfrm>
            <a:off x="4490876" y="2201526"/>
            <a:ext cx="3210248" cy="297878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5A560-2568-43A9-B1B1-8D3B299A23CF}"/>
              </a:ext>
            </a:extLst>
          </p:cNvPr>
          <p:cNvSpPr txBox="1"/>
          <p:nvPr/>
        </p:nvSpPr>
        <p:spPr>
          <a:xfrm>
            <a:off x="4692465" y="5208196"/>
            <a:ext cx="2807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&lt;Graphical illustration of bias and variance&gt;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A17083-6254-4321-AE05-0389A42200F4}"/>
              </a:ext>
            </a:extLst>
          </p:cNvPr>
          <p:cNvSpPr/>
          <p:nvPr/>
        </p:nvSpPr>
        <p:spPr>
          <a:xfrm>
            <a:off x="6350431" y="2530098"/>
            <a:ext cx="1278610" cy="12398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F21D6-BFD5-4253-942A-0FBB57EB5889}"/>
              </a:ext>
            </a:extLst>
          </p:cNvPr>
          <p:cNvSpPr txBox="1"/>
          <p:nvPr/>
        </p:nvSpPr>
        <p:spPr>
          <a:xfrm>
            <a:off x="1026522" y="437391"/>
            <a:ext cx="285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0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FC8849-D222-48EE-A605-A3296793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87" y="2718770"/>
            <a:ext cx="2452686" cy="35257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03154A-9997-42F4-B3D4-AE496195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5" y="4014608"/>
            <a:ext cx="29146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349F43E-B38A-4CEB-BD15-CBFD162EE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93" y="4373144"/>
            <a:ext cx="8286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ECEC5BD-ED38-4617-9548-21837C36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4692643"/>
            <a:ext cx="29146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1019490"/>
            <a:ext cx="58430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+mj-lt"/>
                <a:ea typeface="나눔고딕 ExtraBold" panose="020D0904000000000000" pitchFamily="50" charset="-127"/>
              </a:rPr>
              <a:t>What is the difference between Multiple Regression and Polynomial Regression?</a:t>
            </a:r>
            <a:endParaRPr lang="ko-KR" altLang="en-US" sz="1500" spc="-15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7DA91-B1C0-44D9-AAEB-9D405065A482}"/>
              </a:ext>
            </a:extLst>
          </p:cNvPr>
          <p:cNvSpPr txBox="1"/>
          <p:nvPr/>
        </p:nvSpPr>
        <p:spPr>
          <a:xfrm>
            <a:off x="1026522" y="437391"/>
            <a:ext cx="285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33E88-F108-48E8-8B1D-A5C7D96D5697}"/>
              </a:ext>
            </a:extLst>
          </p:cNvPr>
          <p:cNvSpPr txBox="1"/>
          <p:nvPr/>
        </p:nvSpPr>
        <p:spPr>
          <a:xfrm>
            <a:off x="5331765" y="3112604"/>
            <a:ext cx="1506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&lt;Multiple Regression&gt;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4DBE1-54D4-4612-9B11-A8157871788E}"/>
              </a:ext>
            </a:extLst>
          </p:cNvPr>
          <p:cNvSpPr txBox="1"/>
          <p:nvPr/>
        </p:nvSpPr>
        <p:spPr>
          <a:xfrm>
            <a:off x="5341358" y="5165687"/>
            <a:ext cx="1683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&lt;Polynomial Regression&gt;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D3193C-D3D1-487C-A427-855AD7526344}"/>
              </a:ext>
            </a:extLst>
          </p:cNvPr>
          <p:cNvSpPr/>
          <p:nvPr/>
        </p:nvSpPr>
        <p:spPr>
          <a:xfrm>
            <a:off x="4606871" y="3992383"/>
            <a:ext cx="2998922" cy="11176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00EC8A-AAB6-4B53-99A1-8A46B01A04E1}"/>
              </a:ext>
            </a:extLst>
          </p:cNvPr>
          <p:cNvSpPr/>
          <p:nvPr/>
        </p:nvSpPr>
        <p:spPr>
          <a:xfrm>
            <a:off x="4800600" y="2704341"/>
            <a:ext cx="2580468" cy="38143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04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 ExtraBold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 ExtraBold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216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Bold</vt:lpstr>
      <vt:lpstr>나눔고딕 ExtraBold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60</cp:revision>
  <dcterms:created xsi:type="dcterms:W3CDTF">2017-05-29T09:12:16Z</dcterms:created>
  <dcterms:modified xsi:type="dcterms:W3CDTF">2021-01-29T03:25:08Z</dcterms:modified>
</cp:coreProperties>
</file>