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61" autoAdjust="0"/>
  </p:normalViewPr>
  <p:slideViewPr>
    <p:cSldViewPr>
      <p:cViewPr varScale="1">
        <p:scale>
          <a:sx n="39" d="100"/>
          <a:sy n="39" d="100"/>
        </p:scale>
        <p:origin x="67" y="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16B25-9120-4F88-8D6E-09E5CEA61D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C98A3-AFB6-4E61-A6D5-C234B867C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성도는 </a:t>
            </a:r>
            <a:r>
              <a:rPr lang="en-US" altLang="ko-KR" dirty="0"/>
              <a:t>Vocal tract </a:t>
            </a:r>
            <a:r>
              <a:rPr lang="ko-KR" altLang="en-US" dirty="0"/>
              <a:t>또는 </a:t>
            </a:r>
            <a:r>
              <a:rPr lang="en-US" altLang="ko-KR" dirty="0"/>
              <a:t>Oral Cavity </a:t>
            </a:r>
            <a:r>
              <a:rPr lang="ko-KR" altLang="en-US" dirty="0"/>
              <a:t>라고 불리는데 </a:t>
            </a:r>
            <a:r>
              <a:rPr lang="en-US" altLang="ko-KR" dirty="0"/>
              <a:t>Vocal Tract </a:t>
            </a:r>
            <a:r>
              <a:rPr lang="ko-KR" altLang="en-US" dirty="0"/>
              <a:t>는 음성이 나오는 길이라는 </a:t>
            </a:r>
            <a:r>
              <a:rPr lang="ko-KR" altLang="en-US" dirty="0" err="1"/>
              <a:t>생성적</a:t>
            </a:r>
            <a:r>
              <a:rPr lang="ko-KR" altLang="en-US" dirty="0"/>
              <a:t> 측면에서 붙인 이름이고</a:t>
            </a:r>
            <a:r>
              <a:rPr lang="en-US" altLang="ko-KR" dirty="0"/>
              <a:t>, Oral Cavity</a:t>
            </a:r>
            <a:r>
              <a:rPr lang="ko-KR" altLang="en-US" dirty="0"/>
              <a:t>는 그냥 </a:t>
            </a:r>
            <a:r>
              <a:rPr lang="ko-KR" altLang="en-US" dirty="0" err="1"/>
              <a:t>입속의</a:t>
            </a:r>
            <a:r>
              <a:rPr lang="ko-KR" altLang="en-US" dirty="0"/>
              <a:t> 공간이란 뜻으로 구조적인 면에서 붙인 이름으로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C98A3-AFB6-4E61-A6D5-C234B867C2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9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사람의 목소리는 기본 주파수</a:t>
            </a:r>
            <a:r>
              <a:rPr lang="en-US" altLang="ko-KR" dirty="0"/>
              <a:t>(F0 : fundamental frequency)</a:t>
            </a:r>
            <a:r>
              <a:rPr lang="ko-KR" altLang="en-US" dirty="0"/>
              <a:t>와 배음</a:t>
            </a:r>
            <a:r>
              <a:rPr lang="en-US" altLang="ko-KR" dirty="0"/>
              <a:t>(harmonics)</a:t>
            </a:r>
            <a:r>
              <a:rPr lang="ko-KR" altLang="en-US" dirty="0"/>
              <a:t>으로 이루어진다</a:t>
            </a:r>
            <a:r>
              <a:rPr lang="en-US" altLang="ko-KR" dirty="0"/>
              <a:t>. </a:t>
            </a:r>
            <a:r>
              <a:rPr lang="ko-KR" altLang="en-US" dirty="0"/>
              <a:t>기본 주파수는 </a:t>
            </a:r>
            <a:r>
              <a:rPr lang="ko-KR" altLang="en-US" dirty="0" err="1"/>
              <a:t>정현파</a:t>
            </a:r>
            <a:r>
              <a:rPr lang="en-US" altLang="ko-KR" dirty="0"/>
              <a:t>(</a:t>
            </a:r>
            <a:r>
              <a:rPr lang="ko-KR" altLang="en-US" dirty="0" err="1"/>
              <a:t>사인파</a:t>
            </a:r>
            <a:r>
              <a:rPr lang="en-US" altLang="ko-KR" dirty="0"/>
              <a:t>) </a:t>
            </a:r>
            <a:r>
              <a:rPr lang="ko-KR" altLang="en-US" dirty="0"/>
              <a:t>요소 중 가장 작은 주파수이고</a:t>
            </a:r>
            <a:r>
              <a:rPr lang="en-US" altLang="ko-KR" dirty="0"/>
              <a:t>, </a:t>
            </a:r>
            <a:r>
              <a:rPr lang="ko-KR" altLang="en-US" dirty="0"/>
              <a:t>배음은 기본 주파수의 정수배로 발생한다</a:t>
            </a:r>
            <a:r>
              <a:rPr lang="en-US" altLang="ko-KR" dirty="0"/>
              <a:t>. </a:t>
            </a:r>
            <a:r>
              <a:rPr lang="ko-KR" altLang="en-US" dirty="0"/>
              <a:t>소리가 공명되는 특정 주파수를 음형</a:t>
            </a:r>
            <a:r>
              <a:rPr lang="en-US" altLang="ko-KR" dirty="0"/>
              <a:t>(formant)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C98A3-AFB6-4E61-A6D5-C234B867C2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3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cepstrum</a:t>
            </a:r>
            <a:r>
              <a:rPr lang="ko-KR" altLang="en-US" dirty="0"/>
              <a:t>에서 삐죽 튀어나온 부분이 기본 주파수</a:t>
            </a:r>
            <a:r>
              <a:rPr lang="en-US" altLang="ko-KR" dirty="0"/>
              <a:t>(fundamental frequency)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정리를 하자면 </a:t>
            </a:r>
            <a:r>
              <a:rPr lang="en-US" altLang="ko-KR" dirty="0" err="1"/>
              <a:t>cepstrum</a:t>
            </a:r>
            <a:r>
              <a:rPr lang="ko-KR" altLang="en-US" dirty="0"/>
              <a:t>은 </a:t>
            </a:r>
            <a:r>
              <a:rPr lang="en-US" altLang="ko-KR" dirty="0"/>
              <a:t>spectrum</a:t>
            </a:r>
            <a:r>
              <a:rPr lang="ko-KR" altLang="en-US" dirty="0"/>
              <a:t>의 </a:t>
            </a:r>
            <a:r>
              <a:rPr lang="en-US" altLang="ko-KR" dirty="0"/>
              <a:t>harmonic peak </a:t>
            </a:r>
            <a:r>
              <a:rPr lang="ko-KR" altLang="en-US" dirty="0"/>
              <a:t>간 간격을 구하기 위한 방법</a:t>
            </a:r>
          </a:p>
          <a:p>
            <a:r>
              <a:rPr lang="en-US" altLang="ko-KR" dirty="0"/>
              <a:t>harmonic peak</a:t>
            </a:r>
            <a:r>
              <a:rPr lang="ko-KR" altLang="en-US" dirty="0"/>
              <a:t>간 간격이 기본 주파수</a:t>
            </a:r>
            <a:r>
              <a:rPr lang="en-US" altLang="ko-KR" dirty="0"/>
              <a:t>(f0: fundamental frequency)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C98A3-AFB6-4E61-A6D5-C234B867C2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1000Hz</a:t>
            </a:r>
            <a:r>
              <a:rPr lang="ko-KR" altLang="en-US" dirty="0"/>
              <a:t>까지는 </a:t>
            </a:r>
            <a:r>
              <a:rPr lang="en-US" altLang="ko-KR" dirty="0"/>
              <a:t>linear </a:t>
            </a:r>
            <a:r>
              <a:rPr lang="ko-KR" altLang="en-US" dirty="0"/>
              <a:t>하게 변환하다가 그 이후로 </a:t>
            </a:r>
            <a:r>
              <a:rPr lang="en-US" altLang="ko-KR" dirty="0" err="1"/>
              <a:t>mel</a:t>
            </a:r>
            <a:r>
              <a:rPr lang="en-US" altLang="ko-KR" dirty="0"/>
              <a:t> scale triangular filter</a:t>
            </a:r>
            <a:r>
              <a:rPr lang="ko-KR" altLang="en-US" dirty="0"/>
              <a:t>를 만들어 곱해준다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C98A3-AFB6-4E61-A6D5-C234B867C2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2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파란색 동그라미가 </a:t>
            </a:r>
            <a:r>
              <a:rPr lang="en-US" altLang="ko-KR" dirty="0"/>
              <a:t>state</a:t>
            </a:r>
          </a:p>
          <a:p>
            <a:r>
              <a:rPr lang="ko-KR" altLang="en-US" dirty="0"/>
              <a:t>화살표는 </a:t>
            </a:r>
            <a:r>
              <a:rPr lang="en-US" altLang="ko-KR" dirty="0"/>
              <a:t>transition probability(</a:t>
            </a:r>
            <a:r>
              <a:rPr lang="ko-KR" altLang="en-US" dirty="0"/>
              <a:t>전이 확률</a:t>
            </a:r>
            <a:r>
              <a:rPr lang="en-US" altLang="ko-KR" dirty="0"/>
              <a:t>; </a:t>
            </a:r>
            <a:r>
              <a:rPr lang="ko-KR" altLang="en-US" dirty="0"/>
              <a:t>다음 </a:t>
            </a:r>
            <a:r>
              <a:rPr lang="en-US" altLang="ko-KR" dirty="0"/>
              <a:t>state</a:t>
            </a:r>
            <a:r>
              <a:rPr lang="ko-KR" altLang="en-US" dirty="0"/>
              <a:t>로 갈 확률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핵심 가정은 </a:t>
            </a:r>
            <a:r>
              <a:rPr lang="en-US" altLang="ko-KR" dirty="0"/>
              <a:t>t+1 </a:t>
            </a:r>
            <a:r>
              <a:rPr lang="ko-KR" altLang="en-US" dirty="0"/>
              <a:t>시점의 </a:t>
            </a:r>
            <a:r>
              <a:rPr lang="en-US" altLang="ko-KR" dirty="0"/>
              <a:t>state</a:t>
            </a:r>
            <a:r>
              <a:rPr lang="ko-KR" altLang="en-US" dirty="0"/>
              <a:t>가 오직 현재 </a:t>
            </a:r>
            <a:r>
              <a:rPr lang="en-US" altLang="ko-KR" dirty="0"/>
              <a:t>t </a:t>
            </a:r>
            <a:r>
              <a:rPr lang="ko-KR" altLang="en-US" dirty="0"/>
              <a:t>시점의 </a:t>
            </a:r>
            <a:r>
              <a:rPr lang="en-US" altLang="ko-KR" dirty="0"/>
              <a:t>state</a:t>
            </a:r>
            <a:r>
              <a:rPr lang="ko-KR" altLang="en-US" dirty="0"/>
              <a:t>에 의해 결정된다는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</a:t>
            </a:r>
            <a:r>
              <a:rPr lang="ko-KR" altLang="en-US" dirty="0"/>
              <a:t>를 </a:t>
            </a:r>
            <a:r>
              <a:rPr lang="en-US" altLang="ko-KR" dirty="0"/>
              <a:t>state</a:t>
            </a:r>
            <a:r>
              <a:rPr lang="ko-KR" altLang="en-US" dirty="0"/>
              <a:t>라고 </a:t>
            </a:r>
            <a:r>
              <a:rPr lang="ko-KR" altLang="en-US" dirty="0" err="1"/>
              <a:t>할때</a:t>
            </a:r>
            <a:r>
              <a:rPr lang="ko-KR" altLang="en-US" dirty="0"/>
              <a:t> 수식으로 나타내면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C98A3-AFB6-4E61-A6D5-C234B867C2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날씨</a:t>
            </a:r>
            <a:r>
              <a:rPr lang="en-US" altLang="ko-KR" dirty="0"/>
              <a:t>(hidden state)</a:t>
            </a:r>
            <a:r>
              <a:rPr lang="ko-KR" altLang="en-US" dirty="0"/>
              <a:t>가 궁금한데 주어진 값이 아이스크림 개수</a:t>
            </a:r>
            <a:r>
              <a:rPr lang="en-US" altLang="ko-KR" dirty="0"/>
              <a:t>(Observation)</a:t>
            </a:r>
            <a:r>
              <a:rPr lang="ko-KR" altLang="en-US" dirty="0"/>
              <a:t>인 경우</a:t>
            </a:r>
          </a:p>
          <a:p>
            <a:endParaRPr lang="ko-KR" altLang="en-US" dirty="0"/>
          </a:p>
          <a:p>
            <a:r>
              <a:rPr lang="en-US" altLang="ko-KR" dirty="0"/>
              <a:t>-&gt; hidden state</a:t>
            </a:r>
            <a:r>
              <a:rPr lang="ko-KR" altLang="en-US" dirty="0"/>
              <a:t>가 주어졌을 때 먹은 아이스크림 개수에 대한 방출 확률 </a:t>
            </a:r>
            <a:r>
              <a:rPr lang="en-US" altLang="ko-KR" dirty="0"/>
              <a:t>B</a:t>
            </a:r>
            <a:r>
              <a:rPr lang="ko-KR" altLang="en-US" dirty="0"/>
              <a:t>를 정의 할 수 있음</a:t>
            </a:r>
          </a:p>
          <a:p>
            <a:r>
              <a:rPr lang="ko-KR" altLang="en-US" dirty="0"/>
              <a:t>이는 각 </a:t>
            </a:r>
            <a:r>
              <a:rPr lang="en-US" altLang="ko-KR" dirty="0"/>
              <a:t>hidden state</a:t>
            </a:r>
            <a:r>
              <a:rPr lang="ko-KR" altLang="en-US" dirty="0"/>
              <a:t>에 대한 </a:t>
            </a:r>
            <a:r>
              <a:rPr lang="ko-KR" altLang="en-US" dirty="0" err="1"/>
              <a:t>관측값의</a:t>
            </a:r>
            <a:r>
              <a:rPr lang="ko-KR" altLang="en-US" dirty="0"/>
              <a:t> 가능도</a:t>
            </a:r>
            <a:r>
              <a:rPr lang="en-US" altLang="ko-KR" dirty="0"/>
              <a:t>(observation likelihood)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hidden state</a:t>
            </a:r>
            <a:r>
              <a:rPr lang="ko-KR" altLang="en-US" dirty="0"/>
              <a:t>로부터 </a:t>
            </a:r>
            <a:r>
              <a:rPr lang="ko-KR" altLang="en-US" dirty="0" err="1"/>
              <a:t>관측값이</a:t>
            </a:r>
            <a:r>
              <a:rPr lang="ko-KR" altLang="en-US" dirty="0"/>
              <a:t> 튀어나올 확률이므로 방출확률</a:t>
            </a:r>
            <a:r>
              <a:rPr lang="en-US" altLang="ko-KR" dirty="0"/>
              <a:t>(emission probability)</a:t>
            </a:r>
          </a:p>
          <a:p>
            <a:endParaRPr lang="en-US" altLang="ko-KR" dirty="0"/>
          </a:p>
          <a:p>
            <a:r>
              <a:rPr lang="en-US" altLang="ko-KR" dirty="0"/>
              <a:t>{.8,.2}</a:t>
            </a:r>
            <a:r>
              <a:rPr lang="ko-KR" altLang="en-US" dirty="0"/>
              <a:t>이므로 각각 날씨가 더울 확률이 </a:t>
            </a:r>
            <a:r>
              <a:rPr lang="en-US" altLang="ko-KR" dirty="0"/>
              <a:t>0.8, </a:t>
            </a:r>
            <a:r>
              <a:rPr lang="ko-KR" altLang="en-US" dirty="0"/>
              <a:t>추울 확률이 </a:t>
            </a:r>
            <a:r>
              <a:rPr lang="en-US" altLang="ko-KR" dirty="0"/>
              <a:t>0.2</a:t>
            </a:r>
            <a:r>
              <a:rPr lang="ko-KR" altLang="en-US" dirty="0"/>
              <a:t>인 상태로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C98A3-AFB6-4E61-A6D5-C234B867C28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4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정한 파라미터 </a:t>
            </a:r>
            <a:r>
              <a:rPr lang="en-US" altLang="ko-KR" dirty="0" err="1"/>
              <a:t>a,b</a:t>
            </a:r>
            <a:r>
              <a:rPr lang="ko-KR" altLang="en-US" dirty="0"/>
              <a:t>로 관찰한 상태 </a:t>
            </a:r>
            <a:r>
              <a:rPr lang="en-US" altLang="ko-KR" dirty="0"/>
              <a:t>o</a:t>
            </a:r>
            <a:r>
              <a:rPr lang="ko-KR" altLang="en-US" dirty="0"/>
              <a:t>를 </a:t>
            </a:r>
            <a:r>
              <a:rPr lang="ko-KR" altLang="en-US" dirty="0" err="1"/>
              <a:t>계산해놓는다는</a:t>
            </a:r>
            <a:r>
              <a:rPr lang="ko-KR" altLang="en-US" dirty="0"/>
              <a:t> 의미</a:t>
            </a:r>
          </a:p>
          <a:p>
            <a:r>
              <a:rPr lang="ko-KR" altLang="en-US" dirty="0"/>
              <a:t>관측 </a:t>
            </a:r>
            <a:r>
              <a:rPr lang="en-US" altLang="ko-KR" dirty="0"/>
              <a:t>o</a:t>
            </a:r>
            <a:r>
              <a:rPr lang="ko-KR" altLang="en-US" dirty="0"/>
              <a:t>는 이미 정해진 값이고 파라미터 </a:t>
            </a:r>
            <a:r>
              <a:rPr lang="en-US" altLang="ko-KR" dirty="0" err="1"/>
              <a:t>a,b</a:t>
            </a:r>
            <a:r>
              <a:rPr lang="ko-KR" altLang="en-US" dirty="0"/>
              <a:t>가 변수인 함수</a:t>
            </a:r>
          </a:p>
          <a:p>
            <a:endParaRPr lang="ko-KR" altLang="en-US" dirty="0"/>
          </a:p>
          <a:p>
            <a:r>
              <a:rPr lang="en-US" altLang="ko-KR" dirty="0"/>
              <a:t>forward algorithm</a:t>
            </a:r>
            <a:r>
              <a:rPr lang="ko-KR" altLang="en-US" dirty="0"/>
              <a:t>은 중복되는 계산 결과를 저장해 두었다가 필요할 때 불러 쓰자는 아이디어</a:t>
            </a:r>
          </a:p>
          <a:p>
            <a:endParaRPr lang="ko-KR" altLang="en-US" dirty="0"/>
          </a:p>
          <a:p>
            <a:r>
              <a:rPr lang="ko-KR" altLang="en-US" dirty="0"/>
              <a:t>각 </a:t>
            </a:r>
            <a:r>
              <a:rPr lang="en-US" altLang="ko-KR" dirty="0"/>
              <a:t>state</a:t>
            </a:r>
            <a:r>
              <a:rPr lang="ko-KR" altLang="en-US" dirty="0"/>
              <a:t>에서 정의되는 </a:t>
            </a:r>
            <a:r>
              <a:rPr lang="en-US" altLang="ko-KR" dirty="0"/>
              <a:t>forward probability</a:t>
            </a:r>
            <a:r>
              <a:rPr lang="ko-KR" altLang="en-US" dirty="0"/>
              <a:t>는 </a:t>
            </a:r>
            <a:r>
              <a:rPr lang="en-US" altLang="ko-KR" dirty="0"/>
              <a:t>t </a:t>
            </a:r>
            <a:r>
              <a:rPr lang="ko-KR" altLang="en-US" dirty="0"/>
              <a:t>시점까지 관측된 값들 </a:t>
            </a:r>
            <a:r>
              <a:rPr lang="en-US" altLang="ko-KR" dirty="0"/>
              <a:t>o1, o2, </a:t>
            </a:r>
            <a:r>
              <a:rPr lang="en-US" altLang="ko-KR" dirty="0" err="1"/>
              <a:t>ot</a:t>
            </a:r>
            <a:r>
              <a:rPr lang="ko-KR" altLang="en-US" dirty="0"/>
              <a:t>가 관측되었을 때 </a:t>
            </a:r>
            <a:r>
              <a:rPr lang="en-US" altLang="ko-KR" dirty="0"/>
              <a:t>t </a:t>
            </a:r>
            <a:r>
              <a:rPr lang="ko-KR" altLang="en-US" dirty="0"/>
              <a:t>시점에서 </a:t>
            </a:r>
            <a:r>
              <a:rPr lang="en-US" altLang="ko-KR" dirty="0"/>
              <a:t>j state</a:t>
            </a:r>
            <a:r>
              <a:rPr lang="ko-KR" altLang="en-US" dirty="0"/>
              <a:t>로 올 확률을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Viterbi </a:t>
            </a:r>
            <a:r>
              <a:rPr lang="en-US" altLang="ko-KR" dirty="0" err="1"/>
              <a:t>algorith</a:t>
            </a:r>
            <a:r>
              <a:rPr lang="ko-KR" altLang="en-US" dirty="0"/>
              <a:t>은 위에서 살펴본 포워드 알고리즘과 매우 유사 각 상태에서의 전이 확률과 방출 확률의 곱을 계산</a:t>
            </a:r>
          </a:p>
          <a:p>
            <a:r>
              <a:rPr lang="ko-KR" altLang="en-US" dirty="0"/>
              <a:t>포워드는 모든 </a:t>
            </a:r>
            <a:r>
              <a:rPr lang="en-US" altLang="ko-KR" dirty="0"/>
              <a:t>path</a:t>
            </a:r>
            <a:r>
              <a:rPr lang="ko-KR" altLang="en-US" dirty="0"/>
              <a:t>에 대해 </a:t>
            </a:r>
            <a:r>
              <a:rPr lang="en-US" altLang="ko-KR" dirty="0"/>
              <a:t>sum, </a:t>
            </a:r>
            <a:r>
              <a:rPr lang="ko-KR" altLang="en-US" dirty="0" err="1"/>
              <a:t>비터비는</a:t>
            </a:r>
            <a:r>
              <a:rPr lang="ko-KR" altLang="en-US" dirty="0"/>
              <a:t> </a:t>
            </a:r>
            <a:r>
              <a:rPr lang="en-US" altLang="ko-KR" dirty="0"/>
              <a:t>max</a:t>
            </a:r>
            <a:r>
              <a:rPr lang="ko-KR" altLang="en-US" dirty="0"/>
              <a:t>를 취해 해당 </a:t>
            </a:r>
            <a:r>
              <a:rPr lang="en-US" altLang="ko-KR" dirty="0"/>
              <a:t>state</a:t>
            </a:r>
            <a:r>
              <a:rPr lang="ko-KR" altLang="en-US" dirty="0"/>
              <a:t>로 오는 </a:t>
            </a:r>
            <a:r>
              <a:rPr lang="en-US" altLang="ko-KR" dirty="0"/>
              <a:t>path </a:t>
            </a:r>
            <a:r>
              <a:rPr lang="ko-KR" altLang="en-US" dirty="0"/>
              <a:t>중 가장 높은 확률 하나만을 그 값으로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C98A3-AFB6-4E61-A6D5-C234B867C28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7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  <a:endParaRPr lang="en-US" altLang="ko-KR" dirty="0"/>
          </a:p>
          <a:p>
            <a:r>
              <a:rPr lang="en-US" altLang="ko-KR" dirty="0"/>
              <a:t>https://hyunlee103.tistory.com/53</a:t>
            </a:r>
          </a:p>
          <a:p>
            <a:r>
              <a:rPr lang="en-US" altLang="ko-KR" dirty="0"/>
              <a:t>https://m.blog.naver.com/PostView.nhn?blogId=tnalsdl326&amp;logNo=220186257663&amp;proxyReferer=https:%2F%2Fwww.google.com%2F</a:t>
            </a:r>
          </a:p>
          <a:p>
            <a:r>
              <a:rPr lang="en-US" altLang="ko-KR" dirty="0"/>
              <a:t>https://m.blog.naver.com/PostView.nhn?blogId=mino_0206&amp;logNo=220674786300&amp;proxyReferer=https:%2F%2Fwww.google.com%2F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C98A3-AFB6-4E61-A6D5-C234B867C28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5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5.png"/><Relationship Id="rId10" Type="http://schemas.openxmlformats.org/officeDocument/2006/relationships/image" Target="../media/image72.png"/><Relationship Id="rId4" Type="http://schemas.openxmlformats.org/officeDocument/2006/relationships/image" Target="../media/image78.png"/><Relationship Id="rId9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71.png"/><Relationship Id="rId4" Type="http://schemas.openxmlformats.org/officeDocument/2006/relationships/image" Target="../media/image5.png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1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5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1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5.png"/><Relationship Id="rId10" Type="http://schemas.openxmlformats.org/officeDocument/2006/relationships/image" Target="../media/image97.png"/><Relationship Id="rId4" Type="http://schemas.openxmlformats.org/officeDocument/2006/relationships/image" Target="../media/image92.png"/><Relationship Id="rId9" Type="http://schemas.openxmlformats.org/officeDocument/2006/relationships/image" Target="../media/image9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1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4.png"/><Relationship Id="rId5" Type="http://schemas.openxmlformats.org/officeDocument/2006/relationships/image" Target="../media/image5.png"/><Relationship Id="rId10" Type="http://schemas.openxmlformats.org/officeDocument/2006/relationships/image" Target="../media/image103.png"/><Relationship Id="rId4" Type="http://schemas.openxmlformats.org/officeDocument/2006/relationships/image" Target="../media/image99.png"/><Relationship Id="rId9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5.png"/><Relationship Id="rId4" Type="http://schemas.openxmlformats.org/officeDocument/2006/relationships/image" Target="../media/image104.png"/><Relationship Id="rId9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9.png"/><Relationship Id="rId5" Type="http://schemas.openxmlformats.org/officeDocument/2006/relationships/image" Target="../media/image108.png"/><Relationship Id="rId10" Type="http://schemas.openxmlformats.org/officeDocument/2006/relationships/image" Target="../media/image8.png"/><Relationship Id="rId4" Type="http://schemas.openxmlformats.org/officeDocument/2006/relationships/image" Target="../media/image107.png"/><Relationship Id="rId9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5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5.png"/><Relationship Id="rId5" Type="http://schemas.openxmlformats.org/officeDocument/2006/relationships/image" Target="../media/image3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5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61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5.png"/><Relationship Id="rId10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9524" y="190476"/>
            <a:ext cx="17866667" cy="9904762"/>
            <a:chOff x="209524" y="190476"/>
            <a:chExt cx="17866667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09524" y="190476"/>
              <a:ext cx="17866667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0429" y="2888410"/>
            <a:ext cx="2819048" cy="21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8693" y="5851779"/>
            <a:ext cx="5323810" cy="20380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9894" y="7762533"/>
            <a:ext cx="657143" cy="4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04641" y="1045404"/>
            <a:ext cx="204592" cy="198495"/>
            <a:chOff x="1304641" y="1045404"/>
            <a:chExt cx="204592" cy="1984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4641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5265" y="931046"/>
            <a:ext cx="857143" cy="4285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27732" y="931046"/>
            <a:ext cx="1000000" cy="4285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91154" y="1034834"/>
            <a:ext cx="196778" cy="196778"/>
            <a:chOff x="10991154" y="1034834"/>
            <a:chExt cx="196778" cy="1967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91154" y="1034834"/>
              <a:ext cx="196778" cy="1967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0648" y="1045404"/>
            <a:ext cx="204592" cy="198495"/>
            <a:chOff x="9000648" y="1045404"/>
            <a:chExt cx="204592" cy="1984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648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0333" y="931046"/>
            <a:ext cx="1514286" cy="42857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6658" y="5422145"/>
            <a:ext cx="712482" cy="68626"/>
            <a:chOff x="1046658" y="5422145"/>
            <a:chExt cx="712482" cy="686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046658" y="5422145"/>
              <a:ext cx="712482" cy="686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06184" y="209524"/>
            <a:ext cx="4570006" cy="9866667"/>
            <a:chOff x="13506184" y="209524"/>
            <a:chExt cx="4570006" cy="986666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06184" y="209524"/>
              <a:ext cx="4570006" cy="986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9524" y="190476"/>
            <a:ext cx="17866667" cy="9904762"/>
            <a:chOff x="209524" y="190476"/>
            <a:chExt cx="17866667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09524" y="190476"/>
              <a:ext cx="17866667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09637" y="931046"/>
            <a:ext cx="447619" cy="4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45323" y="1045404"/>
            <a:ext cx="204592" cy="198495"/>
            <a:chOff x="16145323" y="1045404"/>
            <a:chExt cx="204592" cy="1984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5323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1675" y="1905799"/>
            <a:ext cx="4142857" cy="8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641" y="1045404"/>
            <a:ext cx="204592" cy="198495"/>
            <a:chOff x="1304641" y="1045404"/>
            <a:chExt cx="204592" cy="1984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641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0468" y="3006004"/>
            <a:ext cx="9247619" cy="1333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84734" y="4899967"/>
            <a:ext cx="6171429" cy="3550399"/>
            <a:chOff x="2184734" y="4899967"/>
            <a:chExt cx="6171429" cy="35503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84734" y="4899967"/>
              <a:ext cx="6171429" cy="35503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22011" y="4899967"/>
            <a:ext cx="6427904" cy="3550399"/>
            <a:chOff x="9922011" y="4899967"/>
            <a:chExt cx="6427904" cy="35503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22011" y="4899967"/>
              <a:ext cx="6427904" cy="35503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15265" y="931046"/>
            <a:ext cx="2114286" cy="4571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3305" y="217367"/>
            <a:ext cx="17866667" cy="9904762"/>
            <a:chOff x="263305" y="217367"/>
            <a:chExt cx="17866667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63305" y="217367"/>
              <a:ext cx="17866667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09637" y="931046"/>
            <a:ext cx="447619" cy="4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45323" y="1045404"/>
            <a:ext cx="204592" cy="198495"/>
            <a:chOff x="16145323" y="1045404"/>
            <a:chExt cx="204592" cy="1984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45323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1675" y="1905799"/>
            <a:ext cx="4142857" cy="8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641" y="1045404"/>
            <a:ext cx="204592" cy="198495"/>
            <a:chOff x="1304641" y="1045404"/>
            <a:chExt cx="204592" cy="1984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641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2063" y="4417770"/>
            <a:ext cx="11800000" cy="24000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23503" y="3388493"/>
            <a:ext cx="3161905" cy="5428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41952" y="6960085"/>
            <a:ext cx="7780952" cy="4285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15265" y="931046"/>
            <a:ext cx="2114286" cy="4571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3305" y="217367"/>
            <a:ext cx="17866667" cy="9904762"/>
            <a:chOff x="263305" y="217367"/>
            <a:chExt cx="17866667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63305" y="217367"/>
              <a:ext cx="17866667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09637" y="931046"/>
            <a:ext cx="485714" cy="4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45323" y="1045404"/>
            <a:ext cx="204592" cy="198495"/>
            <a:chOff x="16145323" y="1045404"/>
            <a:chExt cx="204592" cy="1984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5323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1675" y="1905799"/>
            <a:ext cx="7619048" cy="8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641" y="1045404"/>
            <a:ext cx="204592" cy="198495"/>
            <a:chOff x="1304641" y="1045404"/>
            <a:chExt cx="204592" cy="1984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641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5265" y="931046"/>
            <a:ext cx="3933333" cy="4571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0372" y="3889287"/>
            <a:ext cx="12523810" cy="13333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23506" y="3388496"/>
            <a:ext cx="1980952" cy="4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78142" y="5446439"/>
            <a:ext cx="10251555" cy="3154325"/>
            <a:chOff x="3778142" y="5446439"/>
            <a:chExt cx="10251555" cy="31543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78142" y="5446439"/>
              <a:ext cx="10251555" cy="3154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3305" y="217367"/>
            <a:ext cx="17866667" cy="9904762"/>
            <a:chOff x="263305" y="217367"/>
            <a:chExt cx="17866667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63305" y="217367"/>
              <a:ext cx="17866667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01065" y="931046"/>
            <a:ext cx="466667" cy="4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45323" y="1045404"/>
            <a:ext cx="204592" cy="198495"/>
            <a:chOff x="16145323" y="1045404"/>
            <a:chExt cx="204592" cy="1984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5323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1675" y="1905799"/>
            <a:ext cx="6247619" cy="8285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641" y="1045404"/>
            <a:ext cx="204592" cy="198495"/>
            <a:chOff x="1304641" y="1045404"/>
            <a:chExt cx="204592" cy="1984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641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5265" y="931046"/>
            <a:ext cx="2476190" cy="4285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06668" y="4400806"/>
            <a:ext cx="7352381" cy="25714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00820" y="3065811"/>
            <a:ext cx="1885714" cy="4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42720" y="3790808"/>
            <a:ext cx="6171429" cy="3727127"/>
            <a:chOff x="1942720" y="3790808"/>
            <a:chExt cx="6171429" cy="37271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42720" y="3790808"/>
              <a:ext cx="6171429" cy="37271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42720" y="7805042"/>
            <a:ext cx="6171429" cy="1000000"/>
            <a:chOff x="1942720" y="7805042"/>
            <a:chExt cx="6171429" cy="10000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42720" y="7805042"/>
              <a:ext cx="6171429" cy="100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3305" y="217367"/>
            <a:ext cx="17866667" cy="9904762"/>
            <a:chOff x="263305" y="217367"/>
            <a:chExt cx="17866667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63305" y="217367"/>
              <a:ext cx="17866667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01065" y="931046"/>
            <a:ext cx="457143" cy="4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45323" y="1045404"/>
            <a:ext cx="204592" cy="198495"/>
            <a:chOff x="16145323" y="1045404"/>
            <a:chExt cx="204592" cy="1984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5323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1675" y="1905799"/>
            <a:ext cx="6247619" cy="8285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641" y="1045404"/>
            <a:ext cx="204592" cy="198495"/>
            <a:chOff x="1304641" y="1045404"/>
            <a:chExt cx="204592" cy="1984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641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00035" y="2099307"/>
            <a:ext cx="6438095" cy="4285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04641" y="3677017"/>
            <a:ext cx="8888546" cy="3523276"/>
            <a:chOff x="1304641" y="3677017"/>
            <a:chExt cx="8888546" cy="35232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4641" y="3677017"/>
              <a:ext cx="8888546" cy="352327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99893" y="7483519"/>
            <a:ext cx="8485714" cy="1276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96580" y="4541489"/>
            <a:ext cx="7704762" cy="19047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15265" y="931046"/>
            <a:ext cx="2476190" cy="4285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9524" y="190476"/>
            <a:ext cx="17866667" cy="9904762"/>
            <a:chOff x="209524" y="190476"/>
            <a:chExt cx="17866667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09524" y="190476"/>
              <a:ext cx="17866667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01065" y="931046"/>
            <a:ext cx="457143" cy="4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45323" y="1045404"/>
            <a:ext cx="204592" cy="198495"/>
            <a:chOff x="16145323" y="1045404"/>
            <a:chExt cx="204592" cy="1984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5323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1675" y="1905799"/>
            <a:ext cx="6247619" cy="8285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641" y="1045404"/>
            <a:ext cx="204592" cy="198495"/>
            <a:chOff x="1304641" y="1045404"/>
            <a:chExt cx="204592" cy="1984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641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44591" y="4255034"/>
            <a:ext cx="10000000" cy="36952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42151" y="3536423"/>
            <a:ext cx="733333" cy="4952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15265" y="931046"/>
            <a:ext cx="2476190" cy="4285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9524" y="190476"/>
            <a:ext cx="17866667" cy="9904762"/>
            <a:chOff x="209524" y="190476"/>
            <a:chExt cx="17866667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09524" y="190476"/>
              <a:ext cx="17866667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0407" y="3927578"/>
            <a:ext cx="4819048" cy="10285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8427" y="5789355"/>
            <a:ext cx="7942857" cy="2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75666" y="7876817"/>
            <a:ext cx="5133333" cy="9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00417" y="1159690"/>
            <a:ext cx="204592" cy="198495"/>
            <a:chOff x="5900417" y="1159690"/>
            <a:chExt cx="204592" cy="1984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00417" y="1159690"/>
              <a:ext cx="204592" cy="1984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1046" y="1045332"/>
            <a:ext cx="2733333" cy="4285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23446" y="1045332"/>
            <a:ext cx="1038095" cy="4285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586930" y="1149120"/>
            <a:ext cx="196778" cy="196778"/>
            <a:chOff x="15586930" y="1149120"/>
            <a:chExt cx="196778" cy="1967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86930" y="1149120"/>
              <a:ext cx="196778" cy="1967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96424" y="1159690"/>
            <a:ext cx="204592" cy="198495"/>
            <a:chOff x="13596424" y="1159690"/>
            <a:chExt cx="204592" cy="1984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96424" y="1159690"/>
              <a:ext cx="204592" cy="19849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07065" y="1045332"/>
            <a:ext cx="1514286" cy="42857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9524" y="209524"/>
            <a:ext cx="4570006" cy="9866667"/>
            <a:chOff x="209524" y="209524"/>
            <a:chExt cx="4570006" cy="98666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9524" y="209524"/>
              <a:ext cx="4570006" cy="986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42434" y="5417166"/>
            <a:ext cx="712482" cy="68626"/>
            <a:chOff x="5642434" y="5417166"/>
            <a:chExt cx="712482" cy="6862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5642434" y="5417166"/>
              <a:ext cx="712482" cy="686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4127" y="190476"/>
            <a:ext cx="17866667" cy="9904762"/>
            <a:chOff x="184127" y="190476"/>
            <a:chExt cx="17866667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4127" y="190476"/>
              <a:ext cx="17866667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1827" y="931046"/>
            <a:ext cx="1085714" cy="4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45323" y="1045404"/>
            <a:ext cx="204592" cy="198495"/>
            <a:chOff x="16145323" y="1045404"/>
            <a:chExt cx="204592" cy="1984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45323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38655" y="2037374"/>
            <a:ext cx="5552381" cy="8857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3199" y="3928043"/>
            <a:ext cx="2028571" cy="5428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08913" y="4467966"/>
            <a:ext cx="4466667" cy="13333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03199" y="6390519"/>
            <a:ext cx="2933333" cy="5428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08913" y="6930443"/>
            <a:ext cx="3523810" cy="13333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61980" y="3928043"/>
            <a:ext cx="2685714" cy="5428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67715" y="4467963"/>
            <a:ext cx="4104762" cy="9238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61980" y="6390519"/>
            <a:ext cx="2419048" cy="5428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67694" y="6930443"/>
            <a:ext cx="5771429" cy="13333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641" y="1045404"/>
            <a:ext cx="204592" cy="198495"/>
            <a:chOff x="1304641" y="1045404"/>
            <a:chExt cx="204592" cy="1984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641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15265" y="931046"/>
            <a:ext cx="2876190" cy="4666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9524" y="190476"/>
            <a:ext cx="17866667" cy="9904762"/>
            <a:chOff x="209524" y="190476"/>
            <a:chExt cx="17866667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09524" y="190476"/>
              <a:ext cx="17866667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11827" y="931046"/>
            <a:ext cx="1057143" cy="4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45323" y="1045404"/>
            <a:ext cx="204592" cy="198495"/>
            <a:chOff x="16145323" y="1045404"/>
            <a:chExt cx="204592" cy="1984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5323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0611" y="1996187"/>
            <a:ext cx="4200000" cy="8857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2775" y="3134408"/>
            <a:ext cx="8133333" cy="13333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0023" y="5212207"/>
            <a:ext cx="3161905" cy="5047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51582" y="5748372"/>
            <a:ext cx="4485714" cy="9238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50023" y="6752360"/>
            <a:ext cx="4095238" cy="54285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7623" y="7311468"/>
            <a:ext cx="5247619" cy="9238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09675" y="5212211"/>
            <a:ext cx="2247619" cy="5428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87604" y="5748372"/>
            <a:ext cx="2133333" cy="9238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641" y="1045404"/>
            <a:ext cx="204592" cy="198495"/>
            <a:chOff x="1304641" y="1045404"/>
            <a:chExt cx="204592" cy="1984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641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15265" y="931046"/>
            <a:ext cx="2180952" cy="45714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62982" y="2710670"/>
            <a:ext cx="5961905" cy="17428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27934" y="6752363"/>
            <a:ext cx="2704762" cy="5047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28788" y="7226750"/>
            <a:ext cx="5638095" cy="240000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94051" y="5286855"/>
            <a:ext cx="2333333" cy="5047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936092" y="5748369"/>
            <a:ext cx="2247619" cy="17428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9524" y="190476"/>
            <a:ext cx="17866667" cy="9904762"/>
            <a:chOff x="209524" y="190476"/>
            <a:chExt cx="17866667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09524" y="190476"/>
              <a:ext cx="17866667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07256" y="931046"/>
            <a:ext cx="447619" cy="4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45323" y="1045404"/>
            <a:ext cx="204592" cy="198495"/>
            <a:chOff x="16145323" y="1045404"/>
            <a:chExt cx="204592" cy="1984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45323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0609" y="1996190"/>
            <a:ext cx="7228571" cy="8857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7649" y="4732463"/>
            <a:ext cx="923810" cy="495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9739" y="5237988"/>
            <a:ext cx="5361905" cy="9238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058" y="6426897"/>
            <a:ext cx="4990476" cy="5428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8001" y="7010478"/>
            <a:ext cx="2809524" cy="4666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29513" y="3477473"/>
            <a:ext cx="3228571" cy="5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641" y="1045404"/>
            <a:ext cx="204592" cy="198495"/>
            <a:chOff x="1304641" y="1045404"/>
            <a:chExt cx="204592" cy="1984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641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15265" y="931046"/>
            <a:ext cx="3742857" cy="46666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28031" y="4174504"/>
            <a:ext cx="8266667" cy="5038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9524" y="190476"/>
            <a:ext cx="17866667" cy="9904762"/>
            <a:chOff x="209524" y="190476"/>
            <a:chExt cx="17866667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09524" y="190476"/>
              <a:ext cx="17866667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70494" y="931046"/>
            <a:ext cx="590476" cy="4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45323" y="1045404"/>
            <a:ext cx="204592" cy="198495"/>
            <a:chOff x="16145323" y="1045404"/>
            <a:chExt cx="204592" cy="1984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45323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0609" y="1996190"/>
            <a:ext cx="4161905" cy="8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641" y="1045404"/>
            <a:ext cx="204592" cy="198495"/>
            <a:chOff x="1304641" y="1045404"/>
            <a:chExt cx="204592" cy="1984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641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5265" y="931046"/>
            <a:ext cx="3742857" cy="4666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2904" y="3889291"/>
            <a:ext cx="15828571" cy="25714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9524" y="190476"/>
            <a:ext cx="17866667" cy="9904762"/>
            <a:chOff x="209524" y="190476"/>
            <a:chExt cx="17866667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09524" y="190476"/>
              <a:ext cx="17866667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09637" y="931046"/>
            <a:ext cx="457143" cy="4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45323" y="1045404"/>
            <a:ext cx="204592" cy="198495"/>
            <a:chOff x="16145323" y="1045404"/>
            <a:chExt cx="204592" cy="1984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45323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0609" y="1996190"/>
            <a:ext cx="7228571" cy="8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641" y="1045404"/>
            <a:ext cx="204592" cy="198495"/>
            <a:chOff x="1304641" y="1045404"/>
            <a:chExt cx="204592" cy="1984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641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5265" y="931046"/>
            <a:ext cx="3742857" cy="4666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65033" y="3254036"/>
            <a:ext cx="5104762" cy="5047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26865" y="3980856"/>
            <a:ext cx="6171429" cy="2035714"/>
            <a:chOff x="1426865" y="3980856"/>
            <a:chExt cx="6171429" cy="20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6865" y="3980856"/>
              <a:ext cx="6171429" cy="20357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65805" y="6215690"/>
            <a:ext cx="4571429" cy="15809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5033" y="7848335"/>
            <a:ext cx="1714286" cy="4952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3043" y="8542234"/>
            <a:ext cx="3647619" cy="7523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07144" y="3254039"/>
            <a:ext cx="4266667" cy="5047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32382" y="3962515"/>
            <a:ext cx="3400000" cy="7523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86572" y="6001420"/>
            <a:ext cx="3733333" cy="5047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11810" y="6709896"/>
            <a:ext cx="3857143" cy="752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9524" y="190476"/>
            <a:ext cx="17866667" cy="9904762"/>
            <a:chOff x="209524" y="190476"/>
            <a:chExt cx="17866667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09524" y="190476"/>
              <a:ext cx="17866667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09637" y="931046"/>
            <a:ext cx="457143" cy="4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45323" y="1045404"/>
            <a:ext cx="204592" cy="198495"/>
            <a:chOff x="16145323" y="1045404"/>
            <a:chExt cx="204592" cy="1984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45323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1199" y="2569892"/>
            <a:ext cx="2847619" cy="8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641" y="1045404"/>
            <a:ext cx="204592" cy="198495"/>
            <a:chOff x="1304641" y="1045404"/>
            <a:chExt cx="204592" cy="1984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641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5265" y="931046"/>
            <a:ext cx="3742857" cy="4666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11381" y="2761507"/>
            <a:ext cx="4761905" cy="4285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89420" y="4671205"/>
            <a:ext cx="7209524" cy="2161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29552" y="3790326"/>
            <a:ext cx="6171429" cy="3852468"/>
            <a:chOff x="1829552" y="3790326"/>
            <a:chExt cx="6171429" cy="385246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9552" y="3790326"/>
              <a:ext cx="6171429" cy="3852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9524" y="190476"/>
            <a:ext cx="17866667" cy="9904762"/>
            <a:chOff x="209524" y="190476"/>
            <a:chExt cx="17866667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09524" y="190476"/>
              <a:ext cx="17866667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09637" y="931046"/>
            <a:ext cx="457143" cy="4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45323" y="1045404"/>
            <a:ext cx="204592" cy="198495"/>
            <a:chOff x="16145323" y="1045404"/>
            <a:chExt cx="204592" cy="1984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45323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1676" y="1905802"/>
            <a:ext cx="9009524" cy="8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641" y="1045404"/>
            <a:ext cx="204592" cy="198495"/>
            <a:chOff x="1304641" y="1045404"/>
            <a:chExt cx="204592" cy="1984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641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5265" y="931046"/>
            <a:ext cx="3742857" cy="4666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1739" y="6487526"/>
            <a:ext cx="10438095" cy="25714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3515" y="2664851"/>
            <a:ext cx="4200000" cy="4285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87929" y="3319270"/>
            <a:ext cx="6171429" cy="2936749"/>
            <a:chOff x="1687929" y="3319270"/>
            <a:chExt cx="6171429" cy="293674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929" y="3319270"/>
              <a:ext cx="6171429" cy="2936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9524" y="190476"/>
            <a:ext cx="17866667" cy="9904762"/>
            <a:chOff x="209524" y="190476"/>
            <a:chExt cx="17866667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09524" y="190476"/>
              <a:ext cx="17866667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09637" y="931046"/>
            <a:ext cx="447619" cy="4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45323" y="1045404"/>
            <a:ext cx="204592" cy="198495"/>
            <a:chOff x="16145323" y="1045404"/>
            <a:chExt cx="204592" cy="1984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5323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1675" y="1905799"/>
            <a:ext cx="4142857" cy="8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641" y="1045404"/>
            <a:ext cx="204592" cy="198495"/>
            <a:chOff x="1304641" y="1045404"/>
            <a:chExt cx="204592" cy="1984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641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5265" y="931046"/>
            <a:ext cx="2114286" cy="4571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0633" y="7142171"/>
            <a:ext cx="7542857" cy="9238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69845" y="9331551"/>
            <a:ext cx="7809524" cy="4476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06705" y="6936677"/>
            <a:ext cx="5685714" cy="1333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20029" y="3042194"/>
            <a:ext cx="6171429" cy="3823109"/>
            <a:chOff x="1620029" y="3042194"/>
            <a:chExt cx="6171429" cy="38231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20029" y="3042194"/>
              <a:ext cx="6171429" cy="38231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74000" y="3042194"/>
            <a:ext cx="6171429" cy="3823109"/>
            <a:chOff x="10674000" y="3042194"/>
            <a:chExt cx="6171429" cy="38231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74000" y="3042194"/>
              <a:ext cx="6171429" cy="38231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457</Words>
  <Application>Microsoft Office PowerPoint</Application>
  <PresentationFormat>사용자 지정</PresentationFormat>
  <Paragraphs>40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장 희진</cp:lastModifiedBy>
  <cp:revision>3</cp:revision>
  <dcterms:created xsi:type="dcterms:W3CDTF">2021-02-18T17:41:47Z</dcterms:created>
  <dcterms:modified xsi:type="dcterms:W3CDTF">2021-02-18T09:42:40Z</dcterms:modified>
</cp:coreProperties>
</file>