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6" r:id="rId8"/>
    <p:sldId id="267" r:id="rId9"/>
    <p:sldId id="265" r:id="rId10"/>
    <p:sldId id="268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68" d="100"/>
          <a:sy n="68" d="100"/>
        </p:scale>
        <p:origin x="456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4DFB4-E714-49FD-8DCF-3AA355A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61EC9-59D3-4752-BE1B-153625777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DA27C-210C-463F-BC7C-823F620D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40EF9-967E-40BB-ACF5-0EF56165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880C0-4633-484B-B809-6B7A8647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6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D506E-2FEB-4A55-92A5-95BAA19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8DB7C-B44C-46A9-9D01-FDA413DB8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92C1-54FD-49C2-9B96-D2D59F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07AA5-8167-47E7-9C1F-6633E77A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8E5E4-0905-4B50-9E9A-A04271C2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3E2DF-6C81-4D5A-81F7-8D7E6EDF0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3B8AC-8614-47CC-9B95-F0D12C05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2ABC2-4244-471D-946F-AC046FFF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84BA-96ED-4CC9-A855-4765B894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265E8-59D4-4BB7-BD24-E0EFFD20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0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A8EC1-1938-4C69-BF32-ECE2F225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55CAE-FC95-4329-A89E-72D23038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4582B-B94A-405F-9EEF-F58558DE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571DC-E869-4B01-8904-277EB4A8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687E0-9345-4749-9FB3-25C5A64E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0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6E3F-CAAC-4263-B899-5BEA23AB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DCC28-3D6B-4F1D-A9B9-BC361FAB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E29A4-F309-4542-B4F5-076959C6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073B9-E6BD-443D-9BD8-F2DFEDA5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550D-24AB-4C81-B3E7-848A4ED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9353F-4314-440A-8E32-386D21FB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F089-1569-4756-B8E4-7A3275E2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F5A1B-E8CC-406D-93AF-099D7565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BFBF1-5C29-42C4-BB01-A02B2EF0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B1EE6-E4C3-48A9-BB08-CF1C0AAB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6ACA5-42E2-42FD-9C2D-EFBA14E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537F9-2B97-4B7F-859C-7129FAB8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21B51-80CD-4D2C-905D-FA80AA6E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60AA3D-72BC-4750-8F8E-E0D8532A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0DE365-F8CF-4F15-9D3E-8FE3EC29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319FA7-82C6-411A-A061-F22A614E4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F0010-F4C9-41AF-B35F-1086EBDB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55FCDA-D3DE-4EFE-AE45-02255C47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5EF2D-2D19-4D3B-A22F-53B5B72B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5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66912-10B4-4C45-B90F-8C8D3410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30E877-FC5E-4CC5-8561-0723C35D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1B1FF-516F-4AF5-B781-02A182E9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D55C5-D873-4305-9993-BB32F5A4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2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10732-46EE-4E97-BFF8-373487E6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9346F-01C0-4E98-8597-1495F37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2E6AC-E07D-4FC2-A1E4-9F4D6188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8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2DA6-BB0A-461E-9DB0-9D48EAD4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68D64-C54C-42C0-8088-F59B8A1D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001F5-DAFC-4BF3-B9FA-E6FC7A8E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45ECD-B022-45EE-ADE7-144C469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51EDD-97AB-4A2A-9838-B58BF7C2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64330-BB5D-45D0-B639-D04C23B2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2945A-EF31-42C0-B172-A913E818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CDAC80-98A9-4DC5-B368-D02B3AC3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26384-4A22-4FC6-BF25-539F419D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A1523-5024-4C63-93FF-225BC6E9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90C8A-B675-41D3-9CB7-85EC296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514D-B2AF-4A1D-A7EA-D8949C31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93C23A-9261-4DF1-87BE-96AFD84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E9487-91AA-44E0-9418-19C5B292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0F08D-1DA2-4FA3-8AA6-39AC5A6C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CFD1-650D-40F0-97C3-46E86491797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F7B7-5A52-4560-B1FC-3DDE5C2BF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A6DB2-48DE-4EC2-9972-D534513D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42E2F-B5B0-46BD-9E78-538DB2FBC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ldkato/Tacotron-Korean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chldkato.tistory.com/141?category=83955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ldkato.tistory.com/144" TargetMode="External"/><Relationship Id="rId5" Type="http://schemas.openxmlformats.org/officeDocument/2006/relationships/hyperlink" Target="https://www.kaggle.com/bryanpark/korean-single-speaker-speech-dataset" TargetMode="External"/><Relationship Id="rId4" Type="http://schemas.openxmlformats.org/officeDocument/2006/relationships/hyperlink" Target="&#49352;%20&#54260;&#45908;/MelGAN;%20Generative%20Adversarial%20Networks%20for%20Condiional%20Waveform%20Synthesis.pdf" TargetMode="External"/><Relationship Id="rId9" Type="http://schemas.openxmlformats.org/officeDocument/2006/relationships/hyperlink" Target="https://github.com/chldkato/Tacotron-Korean-Tensorflow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perswithcode.com/method/griffin-lim-algorith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&#49352;%20&#54260;&#45908;/&#54620;&#44397;&#50612;%20text-to-speech(TTS)%20&#49884;&#49828;&#53596;&#51012;%20&#50948;&#54620;%20&#50644;&#46300;&#53804;&#50644;&#46300;%20&#54633;&#49457;%20&#48169;&#49885;%20&#50672;&#44396;.pdf" TargetMode="External"/><Relationship Id="rId4" Type="http://schemas.openxmlformats.org/officeDocument/2006/relationships/hyperlink" Target="&#49352;%20&#54260;&#45908;/Tacortron;%20Towards%20End-To-End%20Speech%20Synthesi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ahnjg.tistory.com/9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GyQnex_DK2k" TargetMode="External"/><Relationship Id="rId4" Type="http://schemas.openxmlformats.org/officeDocument/2006/relationships/hyperlink" Target="&#49352;%20&#54260;&#45908;/Wavenet;%20A%20Generative%20Model%20For%20Raw%20Audio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A721D5-302F-4DDF-9F86-F6B6D7CB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47" y="1269000"/>
            <a:ext cx="3750905" cy="4320000"/>
          </a:xfrm>
          <a:prstGeom prst="rect">
            <a:avLst/>
          </a:prstGeom>
        </p:spPr>
      </p:pic>
      <p:sp>
        <p:nvSpPr>
          <p:cNvPr id="5" name="Object 32">
            <a:extLst>
              <a:ext uri="{FF2B5EF4-FFF2-40B4-BE49-F238E27FC236}">
                <a16:creationId xmlns:a16="http://schemas.microsoft.com/office/drawing/2014/main" id="{1BD1492D-BA74-4318-AA39-57B1559C1FDA}"/>
              </a:ext>
            </a:extLst>
          </p:cNvPr>
          <p:cNvSpPr txBox="1"/>
          <p:nvPr/>
        </p:nvSpPr>
        <p:spPr>
          <a:xfrm>
            <a:off x="4517719" y="2214424"/>
            <a:ext cx="3156559" cy="23701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0"/>
            <a:r>
              <a:rPr lang="en-US" altLang="ko-KR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2021</a:t>
            </a:r>
          </a:p>
          <a:p>
            <a:pPr latinLnBrk="0"/>
            <a:r>
              <a:rPr lang="en-US" altLang="ko-KR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CAPSTONE</a:t>
            </a:r>
          </a:p>
          <a:p>
            <a:pPr latinLnBrk="0"/>
            <a:r>
              <a:rPr lang="en-US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DESIGN</a:t>
            </a:r>
          </a:p>
          <a:p>
            <a:pPr latinLnBrk="0"/>
            <a:endParaRPr lang="en-US" sz="5000" b="1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에스코어 드림 8" pitchFamily="34" charset="0"/>
            </a:endParaRPr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FA3F0079-21EC-49A5-8181-6B14425672B6}"/>
              </a:ext>
            </a:extLst>
          </p:cNvPr>
          <p:cNvSpPr txBox="1"/>
          <p:nvPr/>
        </p:nvSpPr>
        <p:spPr>
          <a:xfrm>
            <a:off x="5455082" y="5756386"/>
            <a:ext cx="1281832" cy="334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latinLnBrk="0"/>
            <a:r>
              <a:rPr lang="ko-KR" altLang="en-US" sz="1600" b="1" kern="0" spc="100" dirty="0">
                <a:solidFill>
                  <a:srgbClr val="494949"/>
                </a:solidFill>
                <a:cs typeface="에스코어 드림 5" pitchFamily="34" charset="0"/>
              </a:rPr>
              <a:t>전예진</a:t>
            </a:r>
            <a:endParaRPr lang="en-US" sz="16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93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MelGAN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697C5-DF2A-4B5A-8BBA-E77F1A59C460}"/>
              </a:ext>
            </a:extLst>
          </p:cNvPr>
          <p:cNvSpPr txBox="1"/>
          <p:nvPr/>
        </p:nvSpPr>
        <p:spPr>
          <a:xfrm>
            <a:off x="1027162" y="2237322"/>
            <a:ext cx="10137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논문</a:t>
            </a:r>
            <a:r>
              <a:rPr lang="en-US" altLang="ko-KR" dirty="0"/>
              <a:t>] </a:t>
            </a:r>
          </a:p>
          <a:p>
            <a:r>
              <a:rPr lang="en-US" altLang="ko-KR" b="1" dirty="0">
                <a:solidFill>
                  <a:srgbClr val="7030A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MelGAN: Generative Adversarial Networks for Conditional Waveform Synthesis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한국어 음성 </a:t>
            </a:r>
            <a:r>
              <a:rPr lang="en-US" altLang="ko-KR" dirty="0"/>
              <a:t>KSS Datasets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https://www.kaggle.com/bryanpark/korean-single-speaker-speech-dataset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윈도우에서 </a:t>
            </a:r>
            <a:r>
              <a:rPr lang="en-US" altLang="ko-KR" b="1" dirty="0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MelGAN </a:t>
            </a:r>
            <a:r>
              <a:rPr lang="ko-KR" altLang="en-US" b="1" dirty="0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학습하기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윈도우에서 </a:t>
            </a:r>
            <a:r>
              <a:rPr lang="en-US" altLang="ko-KR" b="1" dirty="0" err="1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Tacotron</a:t>
            </a:r>
            <a:r>
              <a:rPr lang="en-US" altLang="ko-KR" b="1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b="1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한국어 </a:t>
            </a:r>
            <a:r>
              <a:rPr lang="en-US" altLang="ko-KR" b="1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TTS </a:t>
            </a:r>
            <a:r>
              <a:rPr lang="ko-KR" altLang="en-US" b="1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학습하기</a:t>
            </a:r>
            <a:endParaRPr lang="ko-KR" altLang="en-US" b="1" dirty="0">
              <a:solidFill>
                <a:srgbClr val="7030A0"/>
              </a:solidFill>
            </a:endParaRPr>
          </a:p>
          <a:p>
            <a:r>
              <a:rPr lang="ko-KR" altLang="en-US" dirty="0"/>
              <a:t>  </a:t>
            </a:r>
            <a:r>
              <a:rPr lang="en-US" altLang="ko-KR" dirty="0"/>
              <a:t>- tensorflow1: </a:t>
            </a:r>
            <a:r>
              <a:rPr lang="en-US" altLang="ko-KR" dirty="0">
                <a:hlinkClick r:id="rId8"/>
              </a:rPr>
              <a:t>https://github.com/chldkato/Tacotron-Korean</a:t>
            </a:r>
            <a:endParaRPr lang="en-US" altLang="ko-KR" dirty="0"/>
          </a:p>
          <a:p>
            <a:r>
              <a:rPr lang="en-US" altLang="ko-KR" dirty="0"/>
              <a:t>  - tensorflow2: </a:t>
            </a:r>
            <a:r>
              <a:rPr lang="en-US" altLang="ko-KR" dirty="0">
                <a:hlinkClick r:id="rId9"/>
              </a:rPr>
              <a:t>https://github.com/chldkato/Tacotron-Korean-Tensorflow2</a:t>
            </a:r>
            <a:endParaRPr lang="en-US" altLang="ko-KR" dirty="0"/>
          </a:p>
          <a:p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25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>
            <a:extLst>
              <a:ext uri="{FF2B5EF4-FFF2-40B4-BE49-F238E27FC236}">
                <a16:creationId xmlns:a16="http://schemas.microsoft.com/office/drawing/2014/main" id="{6F0D2B23-21BF-4080-8CB0-D9360B9B4F8B}"/>
              </a:ext>
            </a:extLst>
          </p:cNvPr>
          <p:cNvSpPr txBox="1"/>
          <p:nvPr/>
        </p:nvSpPr>
        <p:spPr>
          <a:xfrm>
            <a:off x="4303704" y="2354044"/>
            <a:ext cx="3584588" cy="81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감사합니다</a:t>
            </a:r>
            <a:endParaRPr lang="en-US" sz="5000" dirty="0"/>
          </a:p>
        </p:txBody>
      </p:sp>
      <p:sp>
        <p:nvSpPr>
          <p:cNvPr id="3" name="Object 31">
            <a:extLst>
              <a:ext uri="{FF2B5EF4-FFF2-40B4-BE49-F238E27FC236}">
                <a16:creationId xmlns:a16="http://schemas.microsoft.com/office/drawing/2014/main" id="{A8879693-8512-457E-8B24-C51DF207A407}"/>
              </a:ext>
            </a:extLst>
          </p:cNvPr>
          <p:cNvSpPr txBox="1"/>
          <p:nvPr/>
        </p:nvSpPr>
        <p:spPr>
          <a:xfrm>
            <a:off x="5455082" y="5756386"/>
            <a:ext cx="1281832" cy="334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latinLnBrk="0"/>
            <a:r>
              <a:rPr lang="ko-KR" altLang="en-US" sz="1600" b="1" kern="0" spc="100" dirty="0">
                <a:solidFill>
                  <a:srgbClr val="494949"/>
                </a:solidFill>
                <a:cs typeface="에스코어 드림 5" pitchFamily="34" charset="0"/>
              </a:rPr>
              <a:t>전예진</a:t>
            </a:r>
            <a:endParaRPr lang="en-US" sz="16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6820DA2E-133F-4943-9420-95307EB27D17}"/>
              </a:ext>
            </a:extLst>
          </p:cNvPr>
          <p:cNvGrpSpPr/>
          <p:nvPr/>
        </p:nvGrpSpPr>
        <p:grpSpPr>
          <a:xfrm rot="5400000">
            <a:off x="5928572" y="1496679"/>
            <a:ext cx="334851" cy="3777707"/>
            <a:chOff x="-184970" y="1342926"/>
            <a:chExt cx="478291" cy="7856137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A67F203-6326-4B80-98E5-D9EC1261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970" y="1342926"/>
              <a:ext cx="478291" cy="7856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2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9D7A669-9165-4634-891E-91D8336839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B65C507-4232-4477-BF1B-1D3136CDB49D}"/>
              </a:ext>
            </a:extLst>
          </p:cNvPr>
          <p:cNvGrpSpPr/>
          <p:nvPr/>
        </p:nvGrpSpPr>
        <p:grpSpPr>
          <a:xfrm>
            <a:off x="1754832" y="1283879"/>
            <a:ext cx="8682332" cy="4335553"/>
            <a:chOff x="2075736" y="2022818"/>
            <a:chExt cx="14177501" cy="6717167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1B6E291C-A94A-4C10-9DEB-C79C4D48A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736" y="2022818"/>
              <a:ext cx="14177501" cy="6717167"/>
            </a:xfrm>
            <a:prstGeom prst="rect">
              <a:avLst/>
            </a:prstGeom>
          </p:spPr>
        </p:pic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515028BC-00B8-4C5E-8D9F-189F31F13BFD}"/>
              </a:ext>
            </a:extLst>
          </p:cNvPr>
          <p:cNvSpPr txBox="1"/>
          <p:nvPr/>
        </p:nvSpPr>
        <p:spPr>
          <a:xfrm>
            <a:off x="3636171" y="2795754"/>
            <a:ext cx="4919654" cy="13118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9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기반 음성합성</a:t>
            </a:r>
            <a:endParaRPr lang="en-US" altLang="ko-KR" sz="39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sz="39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vocoder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6872B458-D68D-425A-ACD9-137D72493C6A}"/>
              </a:ext>
            </a:extLst>
          </p:cNvPr>
          <p:cNvGrpSpPr/>
          <p:nvPr/>
        </p:nvGrpSpPr>
        <p:grpSpPr>
          <a:xfrm>
            <a:off x="1754832" y="1283879"/>
            <a:ext cx="1759452" cy="1459320"/>
            <a:chOff x="13380189" y="1734781"/>
            <a:chExt cx="2873034" cy="2873034"/>
          </a:xfrm>
        </p:grpSpPr>
        <p:pic>
          <p:nvPicPr>
            <p:cNvPr id="7" name="Object 10">
              <a:extLst>
                <a:ext uri="{FF2B5EF4-FFF2-40B4-BE49-F238E27FC236}">
                  <a16:creationId xmlns:a16="http://schemas.microsoft.com/office/drawing/2014/main" id="{D534F1E3-EBCD-4425-8D13-20F60FDD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0189" y="1734781"/>
              <a:ext cx="2873034" cy="2873034"/>
            </a:xfrm>
            <a:prstGeom prst="rect">
              <a:avLst/>
            </a:prstGeom>
          </p:spPr>
        </p:pic>
      </p:grpSp>
      <p:sp>
        <p:nvSpPr>
          <p:cNvPr id="8" name="Object 13">
            <a:extLst>
              <a:ext uri="{FF2B5EF4-FFF2-40B4-BE49-F238E27FC236}">
                <a16:creationId xmlns:a16="http://schemas.microsoft.com/office/drawing/2014/main" id="{660C0841-E4F8-47EA-9FEC-6E0751763F42}"/>
              </a:ext>
            </a:extLst>
          </p:cNvPr>
          <p:cNvSpPr txBox="1"/>
          <p:nvPr/>
        </p:nvSpPr>
        <p:spPr>
          <a:xfrm>
            <a:off x="1754832" y="1283879"/>
            <a:ext cx="1725281" cy="145932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</a:p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academy</a:t>
            </a:r>
          </a:p>
          <a:p>
            <a:pPr algn="r"/>
            <a:endParaRPr lang="en-US" sz="5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1004">
            <a:extLst>
              <a:ext uri="{FF2B5EF4-FFF2-40B4-BE49-F238E27FC236}">
                <a16:creationId xmlns:a16="http://schemas.microsoft.com/office/drawing/2014/main" id="{08EAA8E4-BF71-4515-A617-60B48B8503FD}"/>
              </a:ext>
            </a:extLst>
          </p:cNvPr>
          <p:cNvGrpSpPr/>
          <p:nvPr/>
        </p:nvGrpSpPr>
        <p:grpSpPr>
          <a:xfrm>
            <a:off x="9027840" y="1402259"/>
            <a:ext cx="1143411" cy="1340940"/>
            <a:chOff x="3112710" y="2722117"/>
            <a:chExt cx="1867091" cy="2077547"/>
          </a:xfrm>
        </p:grpSpPr>
        <p:pic>
          <p:nvPicPr>
            <p:cNvPr id="10" name="Object 15">
              <a:extLst>
                <a:ext uri="{FF2B5EF4-FFF2-40B4-BE49-F238E27FC236}">
                  <a16:creationId xmlns:a16="http://schemas.microsoft.com/office/drawing/2014/main" id="{846D2AB2-DF4D-4E37-BFB7-7CEEDBC8F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50000"/>
            </a:blip>
            <a:stretch>
              <a:fillRect/>
            </a:stretch>
          </p:blipFill>
          <p:spPr>
            <a:xfrm>
              <a:off x="3112710" y="2722117"/>
              <a:ext cx="1867091" cy="2077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13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80E87-F019-42A0-8EB5-34D8CD0AB66E}"/>
              </a:ext>
            </a:extLst>
          </p:cNvPr>
          <p:cNvSpPr txBox="1"/>
          <p:nvPr/>
        </p:nvSpPr>
        <p:spPr>
          <a:xfrm>
            <a:off x="1021739" y="2237322"/>
            <a:ext cx="101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vocoder </a:t>
            </a:r>
            <a:r>
              <a:rPr lang="ko-KR" altLang="en-US" dirty="0"/>
              <a:t>여러 종류</a:t>
            </a:r>
            <a:r>
              <a:rPr lang="en-US" altLang="ko-KR" dirty="0"/>
              <a:t>, MelGAN</a:t>
            </a:r>
            <a:r>
              <a:rPr lang="ko-KR" altLang="en-US" dirty="0"/>
              <a:t>을 맨 마지막으로 해서 시간순으로 크게 </a:t>
            </a:r>
            <a:r>
              <a:rPr lang="en-US" altLang="ko-KR" dirty="0"/>
              <a:t>4</a:t>
            </a:r>
            <a:r>
              <a:rPr lang="ko-KR" altLang="en-US" dirty="0"/>
              <a:t>가지 정도로 분류</a:t>
            </a:r>
            <a:endParaRPr lang="en-US" altLang="ko-KR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BAD63A4-A317-4570-BD73-5FD2306A2870}"/>
              </a:ext>
            </a:extLst>
          </p:cNvPr>
          <p:cNvGrpSpPr/>
          <p:nvPr/>
        </p:nvGrpSpPr>
        <p:grpSpPr>
          <a:xfrm>
            <a:off x="1669920" y="3254220"/>
            <a:ext cx="1681346" cy="1842611"/>
            <a:chOff x="3707758" y="3257033"/>
            <a:chExt cx="1681346" cy="1842611"/>
          </a:xfrm>
        </p:grpSpPr>
        <p:grpSp>
          <p:nvGrpSpPr>
            <p:cNvPr id="67" name="그룹 1007">
              <a:extLst>
                <a:ext uri="{FF2B5EF4-FFF2-40B4-BE49-F238E27FC236}">
                  <a16:creationId xmlns:a16="http://schemas.microsoft.com/office/drawing/2014/main" id="{8A5ECD76-D5F3-4BB4-918C-0DE623EBAF72}"/>
                </a:ext>
              </a:extLst>
            </p:cNvPr>
            <p:cNvGrpSpPr/>
            <p:nvPr/>
          </p:nvGrpSpPr>
          <p:grpSpPr>
            <a:xfrm>
              <a:off x="3707758" y="3257033"/>
              <a:ext cx="1681346" cy="1842611"/>
              <a:chOff x="5819165" y="1309548"/>
              <a:chExt cx="3859795" cy="3854046"/>
            </a:xfrm>
          </p:grpSpPr>
          <p:pic>
            <p:nvPicPr>
              <p:cNvPr id="68" name="Object 22">
                <a:extLst>
                  <a:ext uri="{FF2B5EF4-FFF2-40B4-BE49-F238E27FC236}">
                    <a16:creationId xmlns:a16="http://schemas.microsoft.com/office/drawing/2014/main" id="{2F26B1F1-1346-4F88-BE47-7DBDD17E5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9165" y="1309548"/>
                <a:ext cx="3859795" cy="3854046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F89AD5-864A-49BE-9B27-DDA1712DF073}"/>
                </a:ext>
              </a:extLst>
            </p:cNvPr>
            <p:cNvSpPr txBox="1"/>
            <p:nvPr/>
          </p:nvSpPr>
          <p:spPr>
            <a:xfrm>
              <a:off x="3819688" y="4024788"/>
              <a:ext cx="1456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Griffin-</a:t>
              </a:r>
              <a:r>
                <a:rPr lang="en-US" altLang="ko-KR" b="1" dirty="0" err="1"/>
                <a:t>lim</a:t>
              </a:r>
              <a:endParaRPr lang="ko-KR" altLang="en-US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FD0FB6D-6BD1-4D0F-A10E-2782BBE64BC2}"/>
              </a:ext>
            </a:extLst>
          </p:cNvPr>
          <p:cNvGrpSpPr/>
          <p:nvPr/>
        </p:nvGrpSpPr>
        <p:grpSpPr>
          <a:xfrm>
            <a:off x="3931294" y="3244378"/>
            <a:ext cx="1681346" cy="1842611"/>
            <a:chOff x="3707758" y="3257033"/>
            <a:chExt cx="1681346" cy="1842611"/>
          </a:xfrm>
        </p:grpSpPr>
        <p:grpSp>
          <p:nvGrpSpPr>
            <p:cNvPr id="78" name="그룹 1007">
              <a:extLst>
                <a:ext uri="{FF2B5EF4-FFF2-40B4-BE49-F238E27FC236}">
                  <a16:creationId xmlns:a16="http://schemas.microsoft.com/office/drawing/2014/main" id="{10D67046-0593-4590-9C21-CB8E8686125D}"/>
                </a:ext>
              </a:extLst>
            </p:cNvPr>
            <p:cNvGrpSpPr/>
            <p:nvPr/>
          </p:nvGrpSpPr>
          <p:grpSpPr>
            <a:xfrm>
              <a:off x="3707758" y="3257033"/>
              <a:ext cx="1681346" cy="1842611"/>
              <a:chOff x="5819165" y="1309548"/>
              <a:chExt cx="3859795" cy="3854046"/>
            </a:xfrm>
          </p:grpSpPr>
          <p:pic>
            <p:nvPicPr>
              <p:cNvPr id="80" name="Object 22">
                <a:extLst>
                  <a:ext uri="{FF2B5EF4-FFF2-40B4-BE49-F238E27FC236}">
                    <a16:creationId xmlns:a16="http://schemas.microsoft.com/office/drawing/2014/main" id="{00652DD1-9A5B-4EED-8792-1E7433EF1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9165" y="1309548"/>
                <a:ext cx="3859795" cy="3854046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134EC6-E72D-4285-8E38-AE9E41EA9EC9}"/>
                </a:ext>
              </a:extLst>
            </p:cNvPr>
            <p:cNvSpPr txBox="1"/>
            <p:nvPr/>
          </p:nvSpPr>
          <p:spPr>
            <a:xfrm>
              <a:off x="3819688" y="4024788"/>
              <a:ext cx="1456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WaveNet</a:t>
              </a:r>
              <a:endParaRPr lang="ko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3BDAB32-7888-4443-8F11-2BC065C7BF69}"/>
              </a:ext>
            </a:extLst>
          </p:cNvPr>
          <p:cNvGrpSpPr/>
          <p:nvPr/>
        </p:nvGrpSpPr>
        <p:grpSpPr>
          <a:xfrm>
            <a:off x="6192668" y="3254220"/>
            <a:ext cx="1681346" cy="1842611"/>
            <a:chOff x="3707758" y="3257033"/>
            <a:chExt cx="1681346" cy="1842611"/>
          </a:xfrm>
        </p:grpSpPr>
        <p:grpSp>
          <p:nvGrpSpPr>
            <p:cNvPr id="82" name="그룹 1007">
              <a:extLst>
                <a:ext uri="{FF2B5EF4-FFF2-40B4-BE49-F238E27FC236}">
                  <a16:creationId xmlns:a16="http://schemas.microsoft.com/office/drawing/2014/main" id="{48E3386F-24C1-4FFA-BD42-69B0A13297A4}"/>
                </a:ext>
              </a:extLst>
            </p:cNvPr>
            <p:cNvGrpSpPr/>
            <p:nvPr/>
          </p:nvGrpSpPr>
          <p:grpSpPr>
            <a:xfrm>
              <a:off x="3707758" y="3257033"/>
              <a:ext cx="1681346" cy="1842611"/>
              <a:chOff x="5819165" y="1309548"/>
              <a:chExt cx="3859795" cy="3854046"/>
            </a:xfrm>
          </p:grpSpPr>
          <p:pic>
            <p:nvPicPr>
              <p:cNvPr id="84" name="Object 22">
                <a:extLst>
                  <a:ext uri="{FF2B5EF4-FFF2-40B4-BE49-F238E27FC236}">
                    <a16:creationId xmlns:a16="http://schemas.microsoft.com/office/drawing/2014/main" id="{5861F7BE-31BD-45A0-BE4D-49FF432B8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9165" y="1309548"/>
                <a:ext cx="3859795" cy="3854046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344E89-933B-4E2E-A739-D10C31410FCC}"/>
                </a:ext>
              </a:extLst>
            </p:cNvPr>
            <p:cNvSpPr txBox="1"/>
            <p:nvPr/>
          </p:nvSpPr>
          <p:spPr>
            <a:xfrm>
              <a:off x="3819688" y="4024788"/>
              <a:ext cx="1456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WaveGlow</a:t>
              </a:r>
              <a:endParaRPr lang="ko-KR" altLang="en-US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90CA882-9754-4790-AEF7-68AC7B11CEC3}"/>
              </a:ext>
            </a:extLst>
          </p:cNvPr>
          <p:cNvGrpSpPr/>
          <p:nvPr/>
        </p:nvGrpSpPr>
        <p:grpSpPr>
          <a:xfrm>
            <a:off x="8454042" y="3254219"/>
            <a:ext cx="1681346" cy="1842611"/>
            <a:chOff x="3707758" y="3257033"/>
            <a:chExt cx="1681346" cy="1842611"/>
          </a:xfrm>
        </p:grpSpPr>
        <p:grpSp>
          <p:nvGrpSpPr>
            <p:cNvPr id="86" name="그룹 1007">
              <a:extLst>
                <a:ext uri="{FF2B5EF4-FFF2-40B4-BE49-F238E27FC236}">
                  <a16:creationId xmlns:a16="http://schemas.microsoft.com/office/drawing/2014/main" id="{FAF5B4A8-1D98-4500-9EF7-3C59829324F2}"/>
                </a:ext>
              </a:extLst>
            </p:cNvPr>
            <p:cNvGrpSpPr/>
            <p:nvPr/>
          </p:nvGrpSpPr>
          <p:grpSpPr>
            <a:xfrm>
              <a:off x="3707758" y="3257033"/>
              <a:ext cx="1681346" cy="1842611"/>
              <a:chOff x="5819165" y="1309548"/>
              <a:chExt cx="3859795" cy="3854046"/>
            </a:xfrm>
          </p:grpSpPr>
          <p:pic>
            <p:nvPicPr>
              <p:cNvPr id="88" name="Object 22">
                <a:extLst>
                  <a:ext uri="{FF2B5EF4-FFF2-40B4-BE49-F238E27FC236}">
                    <a16:creationId xmlns:a16="http://schemas.microsoft.com/office/drawing/2014/main" id="{7250EE0C-7019-49B9-9981-D126EF1DA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9165" y="1309548"/>
                <a:ext cx="3859795" cy="3854046"/>
              </a:xfrm>
              <a:prstGeom prst="rect">
                <a:avLst/>
              </a:prstGeom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8454F9-D4EA-48A5-A1D2-74BAE5E6FED3}"/>
                </a:ext>
              </a:extLst>
            </p:cNvPr>
            <p:cNvSpPr txBox="1"/>
            <p:nvPr/>
          </p:nvSpPr>
          <p:spPr>
            <a:xfrm>
              <a:off x="3819688" y="4024788"/>
              <a:ext cx="1456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MelGAN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Griffin-</a:t>
            </a:r>
            <a:r>
              <a:rPr lang="en-US" altLang="ko-KR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lim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80E87-F019-42A0-8EB5-34D8CD0AB66E}"/>
              </a:ext>
            </a:extLst>
          </p:cNvPr>
          <p:cNvSpPr txBox="1"/>
          <p:nvPr/>
        </p:nvSpPr>
        <p:spPr>
          <a:xfrm>
            <a:off x="1027162" y="2237322"/>
            <a:ext cx="10137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Griffin-</a:t>
            </a:r>
            <a:r>
              <a:rPr lang="en-US" altLang="ko-KR" dirty="0" err="1"/>
              <a:t>lim</a:t>
            </a:r>
            <a:r>
              <a:rPr lang="en-US" altLang="ko-KR" dirty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Linear </a:t>
            </a:r>
            <a:r>
              <a:rPr lang="ko-KR" altLang="en-US" b="1" dirty="0" err="1">
                <a:solidFill>
                  <a:schemeClr val="accent1"/>
                </a:solidFill>
              </a:rPr>
              <a:t>스펙트로그램을</a:t>
            </a:r>
            <a:r>
              <a:rPr lang="ko-KR" altLang="en-US" b="1" dirty="0">
                <a:solidFill>
                  <a:schemeClr val="accent1"/>
                </a:solidFill>
              </a:rPr>
              <a:t> 음성 신호로 합성</a:t>
            </a:r>
            <a:r>
              <a:rPr lang="ko-KR" altLang="en-US" dirty="0"/>
              <a:t>하는데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사용하는 알고리즘</a:t>
            </a:r>
            <a:endParaRPr lang="en-US" altLang="ko-KR" dirty="0"/>
          </a:p>
          <a:p>
            <a:r>
              <a:rPr lang="ko-KR" altLang="en-US" dirty="0"/>
              <a:t>이 알고리즘은 특정 모델을 가정하지 않고 음성을 합성할 수 있으며 단순 반복작업을 통하여 음성 신호를 생성하므로 </a:t>
            </a:r>
            <a:r>
              <a:rPr lang="ko-KR" altLang="en-US" b="1" dirty="0" err="1">
                <a:solidFill>
                  <a:schemeClr val="accent1"/>
                </a:solidFill>
              </a:rPr>
              <a:t>계산량에</a:t>
            </a:r>
            <a:r>
              <a:rPr lang="ko-KR" altLang="en-US" b="1" dirty="0">
                <a:solidFill>
                  <a:schemeClr val="accent1"/>
                </a:solidFill>
              </a:rPr>
              <a:t> 있어서 일반적인 </a:t>
            </a:r>
            <a:r>
              <a:rPr lang="ko-KR" altLang="en-US" b="1" dirty="0" err="1">
                <a:solidFill>
                  <a:schemeClr val="accent1"/>
                </a:solidFill>
              </a:rPr>
              <a:t>보코더보다</a:t>
            </a:r>
            <a:r>
              <a:rPr lang="ko-KR" altLang="en-US" b="1" dirty="0">
                <a:solidFill>
                  <a:schemeClr val="accent1"/>
                </a:solidFill>
              </a:rPr>
              <a:t> 유리한 장점</a:t>
            </a:r>
            <a:r>
              <a:rPr lang="ko-KR" altLang="en-US" dirty="0"/>
              <a:t>을 갖고 있음</a:t>
            </a:r>
            <a:r>
              <a:rPr lang="en-US" altLang="ko-KR" dirty="0"/>
              <a:t> </a:t>
            </a:r>
          </a:p>
          <a:p>
            <a:r>
              <a:rPr lang="ko-KR" altLang="en-US" dirty="0"/>
              <a:t>추가적인 설명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https://paperswithcode.com/method/griffin-lim-algorithm</a:t>
            </a:r>
            <a:r>
              <a:rPr lang="en-US" altLang="ko-KR" b="1" dirty="0">
                <a:solidFill>
                  <a:srgbClr val="7030A0"/>
                </a:solidFill>
              </a:rPr>
              <a:t> </a:t>
            </a:r>
          </a:p>
          <a:p>
            <a:r>
              <a:rPr lang="en-US" altLang="ko-KR" dirty="0"/>
              <a:t>***</a:t>
            </a:r>
            <a:r>
              <a:rPr lang="en-US" altLang="ko-KR" b="1" dirty="0">
                <a:solidFill>
                  <a:schemeClr val="accent1"/>
                </a:solidFill>
              </a:rPr>
              <a:t> ‘</a:t>
            </a:r>
            <a:r>
              <a:rPr lang="ko-KR" altLang="en-US" b="1" dirty="0">
                <a:solidFill>
                  <a:schemeClr val="accent1"/>
                </a:solidFill>
              </a:rPr>
              <a:t>책 읽어주는 딥러닝</a:t>
            </a:r>
            <a:r>
              <a:rPr lang="en-US" altLang="ko-KR" b="1" dirty="0">
                <a:solidFill>
                  <a:schemeClr val="accent1"/>
                </a:solidFill>
              </a:rPr>
              <a:t>’</a:t>
            </a:r>
            <a:r>
              <a:rPr lang="ko-KR" altLang="en-US" dirty="0"/>
              <a:t> 모델에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상당히 오래된 알고리즘이나 빠르게 합성 가능하므로 지금도 쓸 수 있을 정도 </a:t>
            </a: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/>
              <a:t>당연히 오래됐기 때문에 성능</a:t>
            </a:r>
            <a:r>
              <a:rPr lang="en-US" altLang="ko-KR" dirty="0"/>
              <a:t>(</a:t>
            </a:r>
            <a:r>
              <a:rPr lang="ko-KR" altLang="en-US" dirty="0"/>
              <a:t>생성된 오디오 음질</a:t>
            </a:r>
            <a:r>
              <a:rPr lang="en-US" altLang="ko-KR" dirty="0"/>
              <a:t>, </a:t>
            </a:r>
            <a:r>
              <a:rPr lang="ko-KR" altLang="en-US" dirty="0"/>
              <a:t>명료도</a:t>
            </a:r>
            <a:r>
              <a:rPr lang="en-US" altLang="ko-KR" dirty="0"/>
              <a:t>)</a:t>
            </a:r>
            <a:r>
              <a:rPr lang="ko-KR" altLang="en-US" dirty="0"/>
              <a:t>은 이후 기술에 밀림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789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Griffin-</a:t>
            </a:r>
            <a:r>
              <a:rPr lang="en-US" altLang="ko-KR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lim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2CC24-51DB-4A1E-BD41-CA182E761CDF}"/>
              </a:ext>
            </a:extLst>
          </p:cNvPr>
          <p:cNvSpPr txBox="1"/>
          <p:nvPr/>
        </p:nvSpPr>
        <p:spPr>
          <a:xfrm>
            <a:off x="1027162" y="2237322"/>
            <a:ext cx="1013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논문</a:t>
            </a:r>
            <a:r>
              <a:rPr lang="en-US" altLang="ko-KR" dirty="0"/>
              <a:t>] </a:t>
            </a:r>
          </a:p>
          <a:p>
            <a:r>
              <a:rPr lang="en-US" altLang="ko-KR" b="1" dirty="0">
                <a:solidFill>
                  <a:srgbClr val="7030A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TACOTRON: Towards End-to-End Speech Synthesis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한국어 </a:t>
            </a:r>
            <a:r>
              <a:rPr lang="en-US" altLang="ko-KR" b="1" dirty="0">
                <a:solidFill>
                  <a:srgbClr val="7030A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text-to-speech(TTS) </a:t>
            </a:r>
            <a:r>
              <a:rPr lang="ko-KR" altLang="en-US" b="1" dirty="0">
                <a:solidFill>
                  <a:srgbClr val="7030A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시스템을 위한 </a:t>
            </a:r>
            <a:r>
              <a:rPr lang="en-US" altLang="ko-KR" b="1" dirty="0">
                <a:solidFill>
                  <a:srgbClr val="7030A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End-to-End</a:t>
            </a:r>
            <a:r>
              <a:rPr lang="ko-KR" altLang="en-US" b="1" dirty="0">
                <a:solidFill>
                  <a:srgbClr val="7030A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합성 방식 연구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Attention </a:t>
            </a:r>
            <a:r>
              <a:rPr lang="ko-KR" altLang="en-US" b="1" dirty="0">
                <a:solidFill>
                  <a:schemeClr val="accent1"/>
                </a:solidFill>
              </a:rPr>
              <a:t>기반 </a:t>
            </a:r>
            <a:r>
              <a:rPr lang="en-US" altLang="ko-KR" b="1" dirty="0">
                <a:solidFill>
                  <a:schemeClr val="accent1"/>
                </a:solidFill>
              </a:rPr>
              <a:t>Seq-to-Seq</a:t>
            </a:r>
            <a:r>
              <a:rPr lang="ko-KR" altLang="en-US" b="1" dirty="0">
                <a:solidFill>
                  <a:schemeClr val="accent1"/>
                </a:solidFill>
              </a:rPr>
              <a:t> </a:t>
            </a:r>
            <a:r>
              <a:rPr lang="en-US" altLang="ko-KR" b="1" dirty="0">
                <a:solidFill>
                  <a:schemeClr val="accent1"/>
                </a:solidFill>
              </a:rPr>
              <a:t>TTS</a:t>
            </a:r>
            <a:r>
              <a:rPr lang="en-US" altLang="ko-KR" dirty="0"/>
              <a:t> </a:t>
            </a:r>
            <a:r>
              <a:rPr lang="ko-KR" altLang="en-US" dirty="0"/>
              <a:t>모델 구조를 제시</a:t>
            </a:r>
            <a:endParaRPr lang="en-US" altLang="ko-KR" dirty="0"/>
          </a:p>
          <a:p>
            <a:r>
              <a:rPr lang="en-US" altLang="ko-KR" dirty="0"/>
              <a:t>2. &lt;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&gt;</a:t>
            </a:r>
            <a:r>
              <a:rPr lang="ko-KR" altLang="en-US" dirty="0"/>
              <a:t>쌍으로 이루어진 데이터만으로 </a:t>
            </a:r>
            <a:r>
              <a:rPr lang="ko-KR" altLang="en-US" b="1" dirty="0">
                <a:solidFill>
                  <a:schemeClr val="accent1"/>
                </a:solidFill>
              </a:rPr>
              <a:t>별도의 작업없이 </a:t>
            </a:r>
            <a:r>
              <a:rPr lang="ko-KR" altLang="en-US" dirty="0"/>
              <a:t>학습이 가능한 </a:t>
            </a:r>
            <a:r>
              <a:rPr lang="en-US" altLang="ko-KR" b="1" dirty="0">
                <a:solidFill>
                  <a:schemeClr val="accent1"/>
                </a:solidFill>
              </a:rPr>
              <a:t>End-to-End </a:t>
            </a:r>
            <a:r>
              <a:rPr lang="ko-KR" altLang="en-US" b="1" dirty="0">
                <a:solidFill>
                  <a:schemeClr val="accent1"/>
                </a:solidFill>
              </a:rPr>
              <a:t>모델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음성합성 품질 테스트</a:t>
            </a:r>
            <a:r>
              <a:rPr lang="en-US" altLang="ko-KR" dirty="0"/>
              <a:t>(MOS)</a:t>
            </a:r>
            <a:r>
              <a:rPr lang="ko-KR" altLang="en-US" dirty="0"/>
              <a:t>에서 높은 점수를 획득</a:t>
            </a:r>
            <a:r>
              <a:rPr lang="en-US" altLang="ko-KR" dirty="0"/>
              <a:t>. </a:t>
            </a:r>
            <a:r>
              <a:rPr lang="ko-KR" altLang="en-US" b="1" dirty="0"/>
              <a:t>합성품질</a:t>
            </a:r>
            <a:r>
              <a:rPr lang="ko-KR" altLang="en-US" dirty="0"/>
              <a:t>이 뛰어남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7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</a:t>
            </a:r>
            <a:r>
              <a:rPr lang="en-US" altLang="ko-KR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WaveNet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80E87-F019-42A0-8EB5-34D8CD0AB66E}"/>
              </a:ext>
            </a:extLst>
          </p:cNvPr>
          <p:cNvSpPr txBox="1"/>
          <p:nvPr/>
        </p:nvSpPr>
        <p:spPr>
          <a:xfrm>
            <a:off x="1021739" y="2237322"/>
            <a:ext cx="10137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 구글 </a:t>
            </a:r>
            <a:r>
              <a:rPr lang="en-US" altLang="ko-KR" dirty="0" err="1"/>
              <a:t>deepmind</a:t>
            </a:r>
            <a:r>
              <a:rPr lang="ko-KR" altLang="en-US" dirty="0"/>
              <a:t>에서 오디오 생성 모델인 </a:t>
            </a:r>
            <a:r>
              <a:rPr lang="en-US" altLang="ko-KR" dirty="0" err="1"/>
              <a:t>WaveNet</a:t>
            </a:r>
            <a:r>
              <a:rPr lang="ko-KR" altLang="en-US" dirty="0"/>
              <a:t>에 관한 논문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당시 대부분의 </a:t>
            </a:r>
            <a:r>
              <a:rPr lang="en-US" altLang="ko-KR" dirty="0"/>
              <a:t>TTS </a:t>
            </a:r>
            <a:r>
              <a:rPr lang="ko-KR" altLang="en-US" dirty="0"/>
              <a:t>모델은 녹음된 다량의 음성 데이터를 음소로 분리하고 조합하여 새로운 음성을 생성하는 방식인</a:t>
            </a:r>
            <a:r>
              <a:rPr lang="en-US" altLang="ko-KR" dirty="0"/>
              <a:t> Concatenative TTS</a:t>
            </a:r>
            <a:r>
              <a:rPr lang="ko-KR" altLang="en-US" dirty="0"/>
              <a:t>를 기반으로 구현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▶ </a:t>
            </a:r>
            <a:r>
              <a:rPr lang="en-US" altLang="ko-KR" b="1" dirty="0">
                <a:solidFill>
                  <a:schemeClr val="accent1"/>
                </a:solidFill>
              </a:rPr>
              <a:t>Concatenative TTS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조각연결 </a:t>
            </a:r>
            <a:r>
              <a:rPr lang="en-US" altLang="ko-KR" dirty="0"/>
              <a:t>TTS/ Non-parametric TTS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미리 준비</a:t>
            </a:r>
            <a:r>
              <a:rPr lang="en-US" altLang="ko-KR" dirty="0"/>
              <a:t>(</a:t>
            </a:r>
            <a:r>
              <a:rPr lang="ko-KR" altLang="en-US" dirty="0"/>
              <a:t>녹음</a:t>
            </a:r>
            <a:r>
              <a:rPr lang="en-US" altLang="ko-KR" dirty="0"/>
              <a:t>)</a:t>
            </a:r>
            <a:r>
              <a:rPr lang="ko-KR" altLang="en-US" dirty="0"/>
              <a:t>된 다량의 음성 데이터를 음소로 분리</a:t>
            </a:r>
            <a:r>
              <a:rPr lang="en-US" altLang="ko-KR" dirty="0"/>
              <a:t>/</a:t>
            </a:r>
            <a:r>
              <a:rPr lang="ko-KR" altLang="en-US" dirty="0"/>
              <a:t>조합하여 새로운 </a:t>
            </a:r>
            <a:r>
              <a:rPr lang="en-US" altLang="ko-KR" dirty="0"/>
              <a:t>Speech</a:t>
            </a:r>
            <a:r>
              <a:rPr lang="ko-KR" altLang="en-US" dirty="0"/>
              <a:t> 생성하는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목소리가 깔끔하지만 기본적으로 </a:t>
            </a:r>
            <a:r>
              <a:rPr lang="ko-KR" altLang="en-US" b="1" dirty="0">
                <a:solidFill>
                  <a:schemeClr val="accent1"/>
                </a:solidFill>
              </a:rPr>
              <a:t>많은 양의 데이터</a:t>
            </a:r>
            <a:r>
              <a:rPr lang="ko-KR" altLang="en-US" dirty="0"/>
              <a:t> 필요하고</a:t>
            </a:r>
            <a:r>
              <a:rPr lang="en-US" altLang="ko-KR" dirty="0"/>
              <a:t>, </a:t>
            </a:r>
            <a:r>
              <a:rPr lang="ko-KR" altLang="en-US" dirty="0"/>
              <a:t>화자나 톤을 바꾸는 등의 변형을 할 때마다 새로운 데이터가 필요해 </a:t>
            </a:r>
            <a:r>
              <a:rPr lang="ko-KR" altLang="en-US" b="1" dirty="0">
                <a:solidFill>
                  <a:schemeClr val="accent1"/>
                </a:solidFill>
              </a:rPr>
              <a:t>많은 개발 시간</a:t>
            </a:r>
            <a:r>
              <a:rPr lang="ko-KR" altLang="en-US" dirty="0"/>
              <a:t> 걸린다는 단점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이에 따른 대안</a:t>
            </a:r>
            <a:endParaRPr lang="en-US" altLang="ko-KR" dirty="0"/>
          </a:p>
          <a:p>
            <a:r>
              <a:rPr lang="en-US" altLang="ko-KR" b="1" dirty="0"/>
              <a:t>▶ </a:t>
            </a:r>
            <a:r>
              <a:rPr lang="en-US" altLang="ko-KR" b="1" dirty="0">
                <a:solidFill>
                  <a:schemeClr val="accent1"/>
                </a:solidFill>
              </a:rPr>
              <a:t>Parametric TTS</a:t>
            </a:r>
            <a:r>
              <a:rPr lang="en-US" altLang="ko-KR" b="1" dirty="0"/>
              <a:t>: </a:t>
            </a:r>
            <a:r>
              <a:rPr lang="ko-KR" altLang="en-US" dirty="0"/>
              <a:t>통계적인 방법으로 음성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But, </a:t>
            </a:r>
            <a:r>
              <a:rPr lang="ko-KR" altLang="en-US" dirty="0"/>
              <a:t>조각연결 </a:t>
            </a:r>
            <a:r>
              <a:rPr lang="en-US" altLang="ko-KR" dirty="0"/>
              <a:t>TTS</a:t>
            </a:r>
            <a:r>
              <a:rPr lang="ko-KR" altLang="en-US" dirty="0"/>
              <a:t>에 비해 </a:t>
            </a:r>
            <a:r>
              <a:rPr lang="ko-KR" altLang="en-US" b="1" dirty="0">
                <a:solidFill>
                  <a:schemeClr val="accent1"/>
                </a:solidFill>
              </a:rPr>
              <a:t>생성된 음성이 덜 자연스럽다</a:t>
            </a:r>
            <a:r>
              <a:rPr lang="ko-KR" altLang="en-US" dirty="0"/>
              <a:t>는 단점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08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</a:t>
            </a:r>
            <a:r>
              <a:rPr lang="en-US" altLang="ko-KR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wavenet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485D6-078E-4A25-9082-D777F6D2E6BF}"/>
              </a:ext>
            </a:extLst>
          </p:cNvPr>
          <p:cNvSpPr txBox="1"/>
          <p:nvPr/>
        </p:nvSpPr>
        <p:spPr>
          <a:xfrm>
            <a:off x="1021739" y="2237322"/>
            <a:ext cx="10137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Wavenet</a:t>
            </a:r>
            <a:r>
              <a:rPr lang="ko-KR" altLang="en-US" dirty="0"/>
              <a:t>은 기존 방식과 다르게 </a:t>
            </a:r>
            <a:r>
              <a:rPr lang="ko-KR" altLang="en-US" b="1" dirty="0">
                <a:solidFill>
                  <a:schemeClr val="accent1"/>
                </a:solidFill>
              </a:rPr>
              <a:t>오디오 파형을 직접 모델링하여 보다 자연스러운 음성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추가적인 설명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https://ahnjg.tistory.com/94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A3D3F1-25D2-4460-859D-62E428BC7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942" y="2994228"/>
            <a:ext cx="6785830" cy="18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</a:t>
            </a:r>
            <a:r>
              <a:rPr lang="en-US" altLang="ko-KR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wavenet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2CC24-51DB-4A1E-BD41-CA182E761CDF}"/>
              </a:ext>
            </a:extLst>
          </p:cNvPr>
          <p:cNvSpPr txBox="1"/>
          <p:nvPr/>
        </p:nvSpPr>
        <p:spPr>
          <a:xfrm>
            <a:off x="1027162" y="2237322"/>
            <a:ext cx="1013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논문</a:t>
            </a:r>
            <a:r>
              <a:rPr lang="en-US" altLang="ko-KR" dirty="0"/>
              <a:t>] </a:t>
            </a:r>
          </a:p>
          <a:p>
            <a:r>
              <a:rPr lang="en-US" altLang="ko-KR" b="1" dirty="0">
                <a:solidFill>
                  <a:srgbClr val="7030A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WAVENET: A Generative Model For Raw Audio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https://www.youtube.com/watch?v=GyQnex_DK2k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</a:t>
            </a:r>
            <a:r>
              <a:rPr lang="en-US" altLang="ko-KR" b="1" dirty="0"/>
              <a:t> </a:t>
            </a:r>
            <a:r>
              <a:rPr lang="en-US" altLang="ko-KR" dirty="0" err="1"/>
              <a:t>WaveNet</a:t>
            </a:r>
            <a:r>
              <a:rPr lang="ko-KR" altLang="en-US" dirty="0"/>
              <a:t>은 자연스러운 </a:t>
            </a:r>
            <a:r>
              <a:rPr lang="ko-KR" altLang="en-US" b="1" dirty="0">
                <a:solidFill>
                  <a:schemeClr val="accent1"/>
                </a:solidFill>
              </a:rPr>
              <a:t>음성 파형을 직접 생성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chemeClr val="accent1"/>
                </a:solidFill>
              </a:rPr>
              <a:t>긴 음성 파형을 학습</a:t>
            </a:r>
            <a:r>
              <a:rPr lang="ko-KR" altLang="en-US" dirty="0"/>
              <a:t>하고 생성할 수 있는 새로운 구조를 제시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학습된 모델은 컨디션 모델링으로 인해 </a:t>
            </a:r>
            <a:r>
              <a:rPr lang="ko-KR" altLang="en-US" b="1" dirty="0">
                <a:solidFill>
                  <a:schemeClr val="accent1"/>
                </a:solidFill>
              </a:rPr>
              <a:t>다양한 특징적인 음성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생성가능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음악을 포함한 </a:t>
            </a:r>
            <a:r>
              <a:rPr lang="ko-KR" altLang="en-US" b="1" dirty="0"/>
              <a:t>다양한 음성 생성분야</a:t>
            </a:r>
            <a:r>
              <a:rPr lang="ko-KR" altLang="en-US" dirty="0"/>
              <a:t>에서도 좋은 성능을 보임</a:t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5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331BCC05-369E-4E65-BB00-69E1B0E4B866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T academy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7218531E-839A-45B8-8316-576BD6956561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B47B0DAA-7228-4016-8E12-10476E997A0E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6096B7D0-E1A9-4F34-AEFF-AC3B40CDC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60544A50-C46B-42D2-91FF-1B3714C151C0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C1876CBD-DF53-485D-930E-5E393A929DDE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C6F57D23-C5D7-42B2-8FC8-DCCA75732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4FC7FEED-326C-4B71-9F0A-745F20CE1B0A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134C775C-93AD-4E5B-B4D4-C038A151E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7D7B00EA-60D8-4D72-B4DC-28F014481294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Vocoder: MelGAN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80E87-F019-42A0-8EB5-34D8CD0AB66E}"/>
              </a:ext>
            </a:extLst>
          </p:cNvPr>
          <p:cNvSpPr txBox="1"/>
          <p:nvPr/>
        </p:nvSpPr>
        <p:spPr>
          <a:xfrm>
            <a:off x="995423" y="2237322"/>
            <a:ext cx="10163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Mel-spectrogram</a:t>
            </a:r>
            <a:r>
              <a:rPr lang="ko-KR" altLang="en-US" dirty="0"/>
              <a:t>을 입력 받아서 오디오 신호를 생성해내는 </a:t>
            </a:r>
            <a:r>
              <a:rPr lang="en-US" altLang="ko-KR" dirty="0"/>
              <a:t>GAN </a:t>
            </a:r>
            <a:r>
              <a:rPr lang="ko-KR" altLang="en-US" dirty="0"/>
              <a:t>기반 </a:t>
            </a:r>
            <a:r>
              <a:rPr lang="ko-KR" altLang="en-US" dirty="0" err="1"/>
              <a:t>보코더</a:t>
            </a:r>
            <a:endParaRPr lang="en-US" altLang="ko-KR" dirty="0"/>
          </a:p>
          <a:p>
            <a:r>
              <a:rPr lang="en-US" altLang="ko-KR" b="1" dirty="0" err="1">
                <a:solidFill>
                  <a:schemeClr val="accent1"/>
                </a:solidFill>
              </a:rPr>
              <a:t>Wavenet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en-US" altLang="ko-KR" b="1" dirty="0" err="1">
                <a:solidFill>
                  <a:schemeClr val="accent1"/>
                </a:solidFill>
              </a:rPr>
              <a:t>waveglow</a:t>
            </a:r>
            <a:r>
              <a:rPr lang="ko-KR" altLang="en-US" b="1" dirty="0">
                <a:solidFill>
                  <a:schemeClr val="accent1"/>
                </a:solidFill>
              </a:rPr>
              <a:t>에 비해 월등히 빠른 속도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en-US" altLang="ko-KR" dirty="0" err="1"/>
              <a:t>melGAN</a:t>
            </a:r>
            <a:r>
              <a:rPr lang="ko-KR" altLang="en-US" dirty="0"/>
              <a:t>은 </a:t>
            </a:r>
            <a:r>
              <a:rPr lang="ko-KR" altLang="en-US" b="1" dirty="0">
                <a:solidFill>
                  <a:schemeClr val="accent1"/>
                </a:solidFill>
              </a:rPr>
              <a:t>더 적은 </a:t>
            </a:r>
            <a:r>
              <a:rPr lang="en-US" altLang="ko-KR" b="1" dirty="0">
                <a:solidFill>
                  <a:schemeClr val="accent1"/>
                </a:solidFill>
              </a:rPr>
              <a:t>parameter</a:t>
            </a:r>
            <a:r>
              <a:rPr lang="ko-KR" altLang="en-US" b="1" dirty="0">
                <a:solidFill>
                  <a:schemeClr val="accent1"/>
                </a:solidFill>
              </a:rPr>
              <a:t>로도 충분히 학습이 가능하므로 빠름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/>
              <a:t>wavenet</a:t>
            </a:r>
            <a:r>
              <a:rPr lang="ko-KR" altLang="en-US" dirty="0"/>
              <a:t>은 음성 샘플들 간의 순차적 특징을 이용하는 자기회귀</a:t>
            </a:r>
            <a:r>
              <a:rPr lang="en-US" altLang="ko-KR" dirty="0"/>
              <a:t>(autoregressive)</a:t>
            </a:r>
            <a:r>
              <a:rPr lang="ko-KR" altLang="en-US" dirty="0"/>
              <a:t>모델로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이전 </a:t>
            </a:r>
            <a:r>
              <a:rPr lang="ko-KR" altLang="en-US" dirty="0" err="1"/>
              <a:t>샘플들로부터</a:t>
            </a:r>
            <a:r>
              <a:rPr lang="ko-KR" altLang="en-US" dirty="0"/>
              <a:t> 다음 샘플을 하나씩 생성하기 때문에 속도가 느림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9EDE93-A4EB-4B35-B83B-52F0F02C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787" y="3044111"/>
            <a:ext cx="8301484" cy="17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539</Words>
  <Application>Microsoft Office PowerPoint</Application>
  <PresentationFormat>와이드스크린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전예진</dc:creator>
  <cp:lastModifiedBy>전예진</cp:lastModifiedBy>
  <cp:revision>30</cp:revision>
  <dcterms:created xsi:type="dcterms:W3CDTF">2021-02-03T04:38:53Z</dcterms:created>
  <dcterms:modified xsi:type="dcterms:W3CDTF">2021-02-18T21:01:58Z</dcterms:modified>
</cp:coreProperties>
</file>