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3" r:id="rId5"/>
    <p:sldId id="264" r:id="rId6"/>
    <p:sldId id="265" r:id="rId7"/>
    <p:sldId id="266" r:id="rId8"/>
    <p:sldId id="268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1932" autoAdjust="0"/>
  </p:normalViewPr>
  <p:slideViewPr>
    <p:cSldViewPr>
      <p:cViewPr varScale="1">
        <p:scale>
          <a:sx n="43" d="100"/>
          <a:sy n="43" d="100"/>
        </p:scale>
        <p:origin x="754" y="-38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github.com/clovaai/ClovaCall?fbclid=IwAR2exPnq4YbLqIFCpFDm-kc_-NqD6wSpkWxZ2N6Mz0fFntCizyjMllmFqjU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www.kaggle.com/bryanpark/korean-single-speaker-speech-dataset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openslr.org/58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github.com/yc9701/pansori-tedxkr-corpu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openslr.org/40/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github.com/goodatlas/zeroth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file/d/1Bh0vodkng3_SF7lLa82KePv6S7jzYEQV/view" TargetMode="External"/><Relationship Id="rId5" Type="http://schemas.openxmlformats.org/officeDocument/2006/relationships/hyperlink" Target="https://github.com/jw9730/clova-asr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ccho2/Tacotron2-Wavenet-Korean-TTS" TargetMode="Externa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hyperlink" Target="https://github.com/hccho2/Tacotron-Wavenet-Vocoder-Korean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orquad.github.io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github.com/songys/AwesomeKorean_Data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119mom.tistory.com/109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6230744" y="2157088"/>
            <a:ext cx="5502589" cy="1082867"/>
            <a:chOff x="6230744" y="2157088"/>
            <a:chExt cx="5502589" cy="10828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063536" y="2621572"/>
              <a:ext cx="785590" cy="451173"/>
              <a:chOff x="6063536" y="2621572"/>
              <a:chExt cx="785590" cy="45117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6200000">
                <a:off x="6063536" y="2621572"/>
                <a:ext cx="785590" cy="45117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230744" y="2157088"/>
              <a:ext cx="5502589" cy="1082867"/>
              <a:chOff x="6230744" y="2157088"/>
              <a:chExt cx="5502589" cy="1082867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6230744" y="2157088"/>
                <a:ext cx="5502589" cy="451173"/>
                <a:chOff x="6230744" y="2157088"/>
                <a:chExt cx="5502589" cy="451173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51173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1114952" y="2621572"/>
                <a:ext cx="785590" cy="451173"/>
                <a:chOff x="11114952" y="2621572"/>
                <a:chExt cx="785590" cy="451173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-16200000">
                  <a:off x="11114952" y="2621572"/>
                  <a:ext cx="785590" cy="45117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7" name="그룹 1007"/>
          <p:cNvGrpSpPr/>
          <p:nvPr/>
        </p:nvGrpSpPr>
        <p:grpSpPr>
          <a:xfrm>
            <a:off x="6230744" y="7415760"/>
            <a:ext cx="5502589" cy="1082867"/>
            <a:chOff x="6230744" y="7415760"/>
            <a:chExt cx="5502589" cy="10828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063536" y="7582968"/>
              <a:ext cx="785590" cy="451173"/>
              <a:chOff x="6063536" y="7582968"/>
              <a:chExt cx="785590" cy="45117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16200000">
                <a:off x="6063536" y="7582968"/>
                <a:ext cx="785590" cy="45117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230744" y="7415760"/>
              <a:ext cx="5502589" cy="1082867"/>
              <a:chOff x="6230744" y="7415760"/>
              <a:chExt cx="5502589" cy="1082867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6230744" y="8047453"/>
                <a:ext cx="5502589" cy="451173"/>
                <a:chOff x="6230744" y="8047453"/>
                <a:chExt cx="5502589" cy="451173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8047453"/>
                  <a:ext cx="5502589" cy="451173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1114952" y="7582968"/>
                <a:ext cx="785590" cy="451173"/>
                <a:chOff x="11114952" y="7582968"/>
                <a:chExt cx="785590" cy="451173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16200000">
                  <a:off x="11114952" y="7582968"/>
                  <a:ext cx="785590" cy="4511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1" name="Object 31"/>
          <p:cNvSpPr txBox="1"/>
          <p:nvPr/>
        </p:nvSpPr>
        <p:spPr>
          <a:xfrm>
            <a:off x="7528222" y="8679147"/>
            <a:ext cx="2898511" cy="4511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b="1" kern="0" spc="1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5" pitchFamily="34" charset="0"/>
              </a:rPr>
              <a:t>전예진</a:t>
            </a:r>
            <a:endParaRPr 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77357" y="3464869"/>
            <a:ext cx="4600243" cy="3431231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7100" b="1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에스코어 드림 8" pitchFamily="34" charset="0"/>
              </a:rPr>
              <a:t>KOREAN</a:t>
            </a:r>
          </a:p>
          <a:p>
            <a:r>
              <a:rPr lang="en-US" sz="7100" b="1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에스코어 드림 8" pitchFamily="34" charset="0"/>
              </a:rPr>
              <a:t>VOICE</a:t>
            </a:r>
          </a:p>
          <a:p>
            <a:r>
              <a:rPr lang="en-US" sz="7100" b="1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에스코어 드림 8" pitchFamily="34" charset="0"/>
              </a:rPr>
              <a:t>DATASETS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905793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719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76400" y="4089235"/>
            <a:ext cx="14557669" cy="42567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이미지와 달리 음성 데이터는 텍스트 데이터와 마찬가지로 언어마다 특징이 다르다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특히 한글 음성 데이터는 개인정보 이슈 등으로 공개된 데이터의 양이 많지 않다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게다가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 데이터는 기본적으로 사람이 직접 오디오를 듣고 전사를 해야 하므로 만들기가 어려우며 가격이 높은 편이다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데이터를 만드는 방법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발화할 문장을 만들고 읽어서 직접 데이터 생성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But,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이런 방법으로 개인이 상용화에 필요한 음성인식 데이터를 전부 수집하는 것은 거의 불가능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데이터를 구매</a:t>
            </a:r>
            <a:b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ETRI(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한국전자통신연구원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대학 연구소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판매업체에서 구매 가능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오픈소스 데이터 </a:t>
            </a:r>
            <a:b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가장 현실적인 데이터셋 수집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0798605" y="7210087"/>
            <a:ext cx="1657091" cy="34266"/>
            <a:chOff x="10798605" y="7210087"/>
            <a:chExt cx="1657091" cy="342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0798605" y="7210087"/>
              <a:ext cx="1657091" cy="342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93929" y="7210087"/>
            <a:ext cx="1657091" cy="34266"/>
            <a:chOff x="13693929" y="7210087"/>
            <a:chExt cx="1657091" cy="342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3693929" y="7210087"/>
              <a:ext cx="1657091" cy="3426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503733" y="2212522"/>
            <a:ext cx="9994309" cy="1025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0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7" pitchFamily="34" charset="0"/>
              </a:rPr>
              <a:t>어떻게 데이터를 얻는가</a:t>
            </a:r>
            <a:r>
              <a:rPr lang="en-US" altLang="ko-KR" sz="50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7" pitchFamily="34" charset="0"/>
              </a:rPr>
              <a:t>?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15636573" y="6466294"/>
            <a:ext cx="597496" cy="776241"/>
            <a:chOff x="15636573" y="6466294"/>
            <a:chExt cx="597496" cy="77624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36573" y="6466294"/>
              <a:ext cx="597496" cy="7762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651006" y="6466777"/>
            <a:ext cx="771861" cy="775275"/>
            <a:chOff x="12651006" y="6466777"/>
            <a:chExt cx="771861" cy="77527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51006" y="6466777"/>
              <a:ext cx="771861" cy="775275"/>
            </a:xfrm>
            <a:prstGeom prst="rect">
              <a:avLst/>
            </a:prstGeom>
          </p:spPr>
        </p:pic>
      </p:grpSp>
      <p:sp>
        <p:nvSpPr>
          <p:cNvPr id="30" name="Object 52">
            <a:extLst>
              <a:ext uri="{FF2B5EF4-FFF2-40B4-BE49-F238E27FC236}">
                <a16:creationId xmlns:a16="http://schemas.microsoft.com/office/drawing/2014/main" id="{93DE13E7-ACDE-44B1-BF69-22C3EF43ACEA}"/>
              </a:ext>
            </a:extLst>
          </p:cNvPr>
          <p:cNvSpPr txBox="1"/>
          <p:nvPr/>
        </p:nvSpPr>
        <p:spPr>
          <a:xfrm>
            <a:off x="1522781" y="1941021"/>
            <a:ext cx="3382654" cy="3472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dirty="0">
                <a:solidFill>
                  <a:srgbClr val="25BC7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6" pitchFamily="34" charset="0"/>
              </a:rPr>
              <a:t>KOREAN VOICE DATASETS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21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42319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719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76400" y="4089600"/>
            <a:ext cx="14557669" cy="3996679"/>
          </a:xfrm>
          <a:prstGeom prst="rect">
            <a:avLst/>
          </a:prstGeom>
          <a:noFill/>
        </p:spPr>
        <p:txBody>
          <a:bodyPr wrap="square" rtlCol="0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감성대화 말뭉치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우울증 예방 및 완화를 위한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감성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챗봇용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데이터셋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60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가지의 세부 감정에 대한 자연어 처리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일반인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1,500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 대상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10,000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문장 및 코퍼스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문장 구축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아직 데이터 공개 안됨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한국어 대화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형식의 데이터만 존재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한국인 대화 음성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공개 안됨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한국어 음성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조용한 환경에서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천 명이 발성한 약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1,000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분량의 음성 데이터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Open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[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음성관련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네이버 </a:t>
            </a:r>
            <a:r>
              <a:rPr lang="en-US" altLang="ko-KR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ClovaCall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전화음성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https://github.com/clovaai/ClovaCall?fbclid=IwAR2exPnq4YbLqIFCpFDm-kc_-NqD6wSpkWxZ2N6Mz0fFntCizyjMllmFqjU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2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hlinkClick r:id="rId5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0798605" y="7210087"/>
            <a:ext cx="1657091" cy="34266"/>
            <a:chOff x="10798605" y="7210087"/>
            <a:chExt cx="1657091" cy="342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0798605" y="7210087"/>
              <a:ext cx="1657091" cy="3426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503733" y="2212522"/>
            <a:ext cx="9994309" cy="1025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7" pitchFamily="34" charset="0"/>
              </a:rPr>
              <a:t>AI HUB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15636573" y="6466294"/>
            <a:ext cx="597496" cy="776241"/>
            <a:chOff x="15636573" y="6466294"/>
            <a:chExt cx="597496" cy="77624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636573" y="6466294"/>
              <a:ext cx="597496" cy="7762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651006" y="6466777"/>
            <a:ext cx="771861" cy="775275"/>
            <a:chOff x="12651006" y="6466777"/>
            <a:chExt cx="771861" cy="77527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51006" y="6466777"/>
              <a:ext cx="771861" cy="775275"/>
            </a:xfrm>
            <a:prstGeom prst="rect">
              <a:avLst/>
            </a:prstGeom>
          </p:spPr>
        </p:pic>
      </p:grpSp>
      <p:sp>
        <p:nvSpPr>
          <p:cNvPr id="30" name="Object 52">
            <a:extLst>
              <a:ext uri="{FF2B5EF4-FFF2-40B4-BE49-F238E27FC236}">
                <a16:creationId xmlns:a16="http://schemas.microsoft.com/office/drawing/2014/main" id="{93DE13E7-ACDE-44B1-BF69-22C3EF43ACEA}"/>
              </a:ext>
            </a:extLst>
          </p:cNvPr>
          <p:cNvSpPr txBox="1"/>
          <p:nvPr/>
        </p:nvSpPr>
        <p:spPr>
          <a:xfrm>
            <a:off x="1522781" y="1941021"/>
            <a:ext cx="3382654" cy="3472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dirty="0">
                <a:solidFill>
                  <a:srgbClr val="25BC7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6" pitchFamily="34" charset="0"/>
              </a:rPr>
              <a:t>KOREAN VOICE DATASETS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42319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719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76400" y="4089600"/>
            <a:ext cx="14603506" cy="2097846"/>
          </a:xfrm>
          <a:prstGeom prst="rect">
            <a:avLst/>
          </a:prstGeom>
          <a:noFill/>
        </p:spPr>
        <p:txBody>
          <a:bodyPr wrap="square" rtlCol="0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KSS Dataset: Korean Single speaker Speech Dataset</a:t>
            </a:r>
          </a:p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전문 성우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여성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명의 음성 데이터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12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12835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음성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음성합성 프로젝트에서 가장 많이 사용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https://www.kaggle.com/bryanpark/korean-single-speaker-speech-dataset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87658" y="7424050"/>
            <a:ext cx="3701863" cy="80178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에스코어 드림 3" pitchFamily="34" charset="0"/>
                <a:cs typeface="에스코어 드림 3" pitchFamily="34" charset="0"/>
              </a:rPr>
              <a:t>이곳에 텍스트를 입력하세요</a:t>
            </a:r>
          </a:p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에스코어 드림 3" pitchFamily="34" charset="0"/>
                <a:cs typeface="에스코어 드림 3" pitchFamily="34" charset="0"/>
              </a:rPr>
              <a:t>아이콘1의 내용을 입력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4125134" y="7424050"/>
            <a:ext cx="3016979" cy="80178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에스코어 드림 3" pitchFamily="34" charset="0"/>
                <a:cs typeface="에스코어 드림 3" pitchFamily="34" charset="0"/>
              </a:rPr>
              <a:t>이곳에 텍스트를 입력하세요</a:t>
            </a:r>
          </a:p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에스코어 드림 3" pitchFamily="34" charset="0"/>
                <a:cs typeface="에스코어 드림 3" pitchFamily="34" charset="0"/>
              </a:rPr>
              <a:t>아이콘1의 내용을 입력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0798605" y="7210087"/>
            <a:ext cx="1657091" cy="34266"/>
            <a:chOff x="10798605" y="7210087"/>
            <a:chExt cx="1657091" cy="342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0798605" y="7210087"/>
              <a:ext cx="1657091" cy="342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93929" y="7210087"/>
            <a:ext cx="1657091" cy="34266"/>
            <a:chOff x="13693929" y="7210087"/>
            <a:chExt cx="1657091" cy="342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3693929" y="7210087"/>
              <a:ext cx="1657091" cy="3426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503733" y="2212522"/>
            <a:ext cx="9994309" cy="1025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7" pitchFamily="34" charset="0"/>
              </a:rPr>
              <a:t>Kaggle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15636573" y="6466294"/>
            <a:ext cx="597496" cy="776241"/>
            <a:chOff x="15636573" y="6466294"/>
            <a:chExt cx="597496" cy="77624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636573" y="6466294"/>
              <a:ext cx="597496" cy="7762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651006" y="6466777"/>
            <a:ext cx="771861" cy="775275"/>
            <a:chOff x="12651006" y="6466777"/>
            <a:chExt cx="771861" cy="77527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51006" y="6466777"/>
              <a:ext cx="771861" cy="77527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712107" y="6463939"/>
            <a:ext cx="860004" cy="780952"/>
            <a:chOff x="9712107" y="6463939"/>
            <a:chExt cx="860004" cy="78095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12107" y="6463939"/>
              <a:ext cx="860004" cy="780952"/>
            </a:xfrm>
            <a:prstGeom prst="rect">
              <a:avLst/>
            </a:prstGeom>
          </p:spPr>
        </p:pic>
      </p:grpSp>
      <p:sp>
        <p:nvSpPr>
          <p:cNvPr id="30" name="Object 52">
            <a:extLst>
              <a:ext uri="{FF2B5EF4-FFF2-40B4-BE49-F238E27FC236}">
                <a16:creationId xmlns:a16="http://schemas.microsoft.com/office/drawing/2014/main" id="{93DE13E7-ACDE-44B1-BF69-22C3EF43ACEA}"/>
              </a:ext>
            </a:extLst>
          </p:cNvPr>
          <p:cNvSpPr txBox="1"/>
          <p:nvPr/>
        </p:nvSpPr>
        <p:spPr>
          <a:xfrm>
            <a:off x="1522781" y="1941021"/>
            <a:ext cx="3382654" cy="3472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dirty="0">
                <a:solidFill>
                  <a:srgbClr val="25BC7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6" pitchFamily="34" charset="0"/>
              </a:rPr>
              <a:t>KOREAN VOICE DATASETS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81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42319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719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76400" y="4089600"/>
            <a:ext cx="14557669" cy="4256379"/>
          </a:xfrm>
          <a:prstGeom prst="rect">
            <a:avLst/>
          </a:prstGeom>
          <a:noFill/>
        </p:spPr>
        <p:txBody>
          <a:bodyPr wrap="square" rtlCol="0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Zeroth Korea: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한국어 음성인식을 위한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Zeroth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음성데이터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95.7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한국어 학습 데이터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(27,330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181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한국어 언어모델 구축을 위한 스크립트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(LM tool-kit), 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Kaldi Training Script(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칼디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학습 데이터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공개 음성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구축에 참여할 수 있는 음성 녹음 어플리케이션 등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한국어 음성인식기를 구현하기 위한 데이터와 툴이 포함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OS: Linux (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칼디는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윈도우 지원 안함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RAM: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 인식률에 따라 다르지만 최소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60GB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권장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https://github.com/goodatlas/zeroth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http://openslr.org/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Pansori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TEDxKR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TEDxtalks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한국어 음성 데이터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발화자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미만의 데이터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2000" b="1" dirty="0"/>
              <a:t>   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https://github.com/yc9701/pansori-tedxkr-corpus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2000" b="1" dirty="0"/>
              <a:t>   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8"/>
              </a:rPr>
              <a:t>http://openslr.org/58/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2000" b="1" dirty="0"/>
          </a:p>
          <a:p>
            <a:pPr algn="just"/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0798605" y="7210087"/>
            <a:ext cx="1657091" cy="34266"/>
            <a:chOff x="10798605" y="7210087"/>
            <a:chExt cx="1657091" cy="342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0798605" y="7210087"/>
              <a:ext cx="1657091" cy="342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93929" y="7210087"/>
            <a:ext cx="1657091" cy="34266"/>
            <a:chOff x="13693929" y="7210087"/>
            <a:chExt cx="1657091" cy="342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3693929" y="7210087"/>
              <a:ext cx="1657091" cy="3426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503733" y="2212522"/>
            <a:ext cx="9994309" cy="1025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7" pitchFamily="34" charset="0"/>
              </a:rPr>
              <a:t>open SLR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15636573" y="6466294"/>
            <a:ext cx="597496" cy="776241"/>
            <a:chOff x="15636573" y="6466294"/>
            <a:chExt cx="597496" cy="77624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636573" y="6466294"/>
              <a:ext cx="597496" cy="7762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651006" y="6466777"/>
            <a:ext cx="771861" cy="775275"/>
            <a:chOff x="12651006" y="6466777"/>
            <a:chExt cx="771861" cy="77527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51006" y="6466777"/>
              <a:ext cx="771861" cy="775275"/>
            </a:xfrm>
            <a:prstGeom prst="rect">
              <a:avLst/>
            </a:prstGeom>
          </p:spPr>
        </p:pic>
      </p:grpSp>
      <p:sp>
        <p:nvSpPr>
          <p:cNvPr id="30" name="Object 52">
            <a:extLst>
              <a:ext uri="{FF2B5EF4-FFF2-40B4-BE49-F238E27FC236}">
                <a16:creationId xmlns:a16="http://schemas.microsoft.com/office/drawing/2014/main" id="{93DE13E7-ACDE-44B1-BF69-22C3EF43ACEA}"/>
              </a:ext>
            </a:extLst>
          </p:cNvPr>
          <p:cNvSpPr txBox="1"/>
          <p:nvPr/>
        </p:nvSpPr>
        <p:spPr>
          <a:xfrm>
            <a:off x="1522781" y="1941021"/>
            <a:ext cx="3382654" cy="3472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dirty="0">
                <a:solidFill>
                  <a:srgbClr val="25BC7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6" pitchFamily="34" charset="0"/>
              </a:rPr>
              <a:t>KOREAN VOICE DATASETS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462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42319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719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76400" y="4089600"/>
            <a:ext cx="14557669" cy="31524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네이버에서 음성인식 연구자들을 위해 음성 데이터를 확보하여 공개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데이터를 이용해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해커톤을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진행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 음성 데이터는 기존 공개된 데이터들과 달리 전화 기반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녹음된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8kHz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샘플링 식당 예약 시나리오를 배경으로 한 데이터들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오디오 북에서 추출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가공된 기존 데이터들과는 달리 각 문장이 완결된 형태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11,000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명의 화자가 녹음한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117,500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클립과 전사된 텍스트로 구성되었고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총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천 시간 분량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해커톤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https://github.com/jw9730/clova-asr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https://drive.google.com/file/d/1Bh0vodkng3_SF7lLa82KePv6S7jzYEQV/view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b="1" dirty="0"/>
          </a:p>
        </p:txBody>
      </p:sp>
      <p:sp>
        <p:nvSpPr>
          <p:cNvPr id="17" name="Object 17"/>
          <p:cNvSpPr txBox="1"/>
          <p:nvPr/>
        </p:nvSpPr>
        <p:spPr>
          <a:xfrm>
            <a:off x="7987658" y="7424050"/>
            <a:ext cx="3701863" cy="80178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에스코어 드림 3" pitchFamily="34" charset="0"/>
                <a:cs typeface="에스코어 드림 3" pitchFamily="34" charset="0"/>
              </a:rPr>
              <a:t>이곳에 텍스트를 입력하세요</a:t>
            </a:r>
          </a:p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에스코어 드림 3" pitchFamily="34" charset="0"/>
                <a:cs typeface="에스코어 드림 3" pitchFamily="34" charset="0"/>
              </a:rPr>
              <a:t>아이콘1의 내용을 입력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4125134" y="7424050"/>
            <a:ext cx="3016979" cy="80178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에스코어 드림 3" pitchFamily="34" charset="0"/>
                <a:cs typeface="에스코어 드림 3" pitchFamily="34" charset="0"/>
              </a:rPr>
              <a:t>이곳에 텍스트를 입력하세요</a:t>
            </a:r>
          </a:p>
          <a:p>
            <a:pPr algn="ctr"/>
            <a:r>
              <a:rPr lang="en-US" sz="1500" kern="0" spc="-100" dirty="0">
                <a:solidFill>
                  <a:srgbClr val="FFFFFF"/>
                </a:solidFill>
                <a:latin typeface="에스코어 드림 3" pitchFamily="34" charset="0"/>
                <a:cs typeface="에스코어 드림 3" pitchFamily="34" charset="0"/>
              </a:rPr>
              <a:t>아이콘1의 내용을 입력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0798605" y="7210087"/>
            <a:ext cx="1657091" cy="34266"/>
            <a:chOff x="10798605" y="7210087"/>
            <a:chExt cx="1657091" cy="342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10798605" y="7210087"/>
              <a:ext cx="1657091" cy="3426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503733" y="2212522"/>
            <a:ext cx="9994309" cy="1025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b="1" dirty="0" err="1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7" pitchFamily="34" charset="0"/>
              </a:rPr>
              <a:t>Naver</a:t>
            </a:r>
            <a:r>
              <a:rPr lang="en-US" sz="50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7" pitchFamily="34" charset="0"/>
              </a:rPr>
              <a:t> Speech</a:t>
            </a:r>
            <a:r>
              <a:rPr lang="ko-KR" altLang="en-US" sz="50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7" pitchFamily="34" charset="0"/>
              </a:rPr>
              <a:t> </a:t>
            </a:r>
            <a:r>
              <a:rPr lang="ko-KR" altLang="en-US" sz="5000" b="1" dirty="0" err="1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7" pitchFamily="34" charset="0"/>
              </a:rPr>
              <a:t>해커톤</a:t>
            </a:r>
            <a:r>
              <a:rPr lang="ko-KR" altLang="en-US" sz="50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7" pitchFamily="34" charset="0"/>
              </a:rPr>
              <a:t> 데이터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15636573" y="6466294"/>
            <a:ext cx="597496" cy="776241"/>
            <a:chOff x="15636573" y="6466294"/>
            <a:chExt cx="597496" cy="77624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36573" y="6466294"/>
              <a:ext cx="597496" cy="7762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651006" y="6466777"/>
            <a:ext cx="771861" cy="775275"/>
            <a:chOff x="12651006" y="6466777"/>
            <a:chExt cx="771861" cy="77527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51006" y="6466777"/>
              <a:ext cx="771861" cy="775275"/>
            </a:xfrm>
            <a:prstGeom prst="rect">
              <a:avLst/>
            </a:prstGeom>
          </p:spPr>
        </p:pic>
      </p:grpSp>
      <p:sp>
        <p:nvSpPr>
          <p:cNvPr id="30" name="Object 52">
            <a:extLst>
              <a:ext uri="{FF2B5EF4-FFF2-40B4-BE49-F238E27FC236}">
                <a16:creationId xmlns:a16="http://schemas.microsoft.com/office/drawing/2014/main" id="{93DE13E7-ACDE-44B1-BF69-22C3EF43ACEA}"/>
              </a:ext>
            </a:extLst>
          </p:cNvPr>
          <p:cNvSpPr txBox="1"/>
          <p:nvPr/>
        </p:nvSpPr>
        <p:spPr>
          <a:xfrm>
            <a:off x="1522781" y="1941021"/>
            <a:ext cx="3382654" cy="3472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dirty="0">
                <a:solidFill>
                  <a:srgbClr val="25BC7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6" pitchFamily="34" charset="0"/>
              </a:rPr>
              <a:t>KOREAN VOICE DATASETS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19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42319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719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76400" y="4089600"/>
            <a:ext cx="14557669" cy="4810393"/>
          </a:xfrm>
          <a:prstGeom prst="rect">
            <a:avLst/>
          </a:prstGeom>
          <a:noFill/>
        </p:spPr>
        <p:txBody>
          <a:bodyPr wrap="square" rtlCol="0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한국어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open datasets (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음성데이터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):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https://github.com/songys/AwesomeKorean_Data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KorQuAD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2.0: </a:t>
            </a:r>
            <a:r>
              <a:rPr lang="en-US" altLang="ko-KR" sz="2000" dirty="0" err="1">
                <a:hlinkClick r:id="rId6"/>
              </a:rPr>
              <a:t>KorQuAD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약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만여 개 위키피디아 글을 바탕으로 약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만여 개 질의응답 쌍으로 이루어진 학습데이터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질문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'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서울특별시의 특징은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?’</a:t>
            </a:r>
          </a:p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도시 중앙으로 한강이 흐르고 북한산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관악산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도봉산 등의 여러 산들로 둘러싸인 곳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답변도 가능해지는 식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Tocotron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Wavenet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Vocoder + Korean TTS</a:t>
            </a:r>
          </a:p>
          <a:p>
            <a:pPr algn="just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https://github.com/hccho2/Tacotron-Wavenet-Vocoder-Korean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Multi-Speaker Tocotron2 +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Wavenet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Vocoder + Korean TTS</a:t>
            </a:r>
          </a:p>
          <a:p>
            <a:pPr algn="just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8"/>
              </a:rPr>
              <a:t>https://github.com/hccho2/Tacotron2-Wavenet-Korean-TTS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TTS(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음성변환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9"/>
              </a:rPr>
              <a:t>https://119mom.tistory.com/109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/>
          </a:p>
          <a:p>
            <a:pPr algn="just"/>
            <a:endParaRPr lang="en-US" altLang="ko-KR" b="1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0798605" y="7210087"/>
            <a:ext cx="1657091" cy="34266"/>
            <a:chOff x="10798605" y="7210087"/>
            <a:chExt cx="1657091" cy="342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0798605" y="7210087"/>
              <a:ext cx="1657091" cy="342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93929" y="7210087"/>
            <a:ext cx="1657091" cy="34266"/>
            <a:chOff x="13693929" y="7210087"/>
            <a:chExt cx="1657091" cy="342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3693929" y="7210087"/>
              <a:ext cx="1657091" cy="3426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503733" y="2212522"/>
            <a:ext cx="9994309" cy="1025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0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7" pitchFamily="34" charset="0"/>
              </a:rPr>
              <a:t>참고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15636573" y="6466294"/>
            <a:ext cx="597496" cy="776241"/>
            <a:chOff x="15636573" y="6466294"/>
            <a:chExt cx="597496" cy="77624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636573" y="6466294"/>
              <a:ext cx="597496" cy="7762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651006" y="6466777"/>
            <a:ext cx="771861" cy="775275"/>
            <a:chOff x="12651006" y="6466777"/>
            <a:chExt cx="771861" cy="77527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651006" y="6466777"/>
              <a:ext cx="771861" cy="77527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712107" y="6463939"/>
            <a:ext cx="860004" cy="780952"/>
            <a:chOff x="9712107" y="6463939"/>
            <a:chExt cx="860004" cy="78095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12107" y="6463939"/>
              <a:ext cx="860004" cy="780952"/>
            </a:xfrm>
            <a:prstGeom prst="rect">
              <a:avLst/>
            </a:prstGeom>
          </p:spPr>
        </p:pic>
      </p:grpSp>
      <p:sp>
        <p:nvSpPr>
          <p:cNvPr id="30" name="Object 52">
            <a:extLst>
              <a:ext uri="{FF2B5EF4-FFF2-40B4-BE49-F238E27FC236}">
                <a16:creationId xmlns:a16="http://schemas.microsoft.com/office/drawing/2014/main" id="{93DE13E7-ACDE-44B1-BF69-22C3EF43ACEA}"/>
              </a:ext>
            </a:extLst>
          </p:cNvPr>
          <p:cNvSpPr txBox="1"/>
          <p:nvPr/>
        </p:nvSpPr>
        <p:spPr>
          <a:xfrm>
            <a:off x="1522781" y="1941021"/>
            <a:ext cx="3382654" cy="3472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dirty="0">
                <a:solidFill>
                  <a:srgbClr val="25BC7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6" pitchFamily="34" charset="0"/>
              </a:rPr>
              <a:t>KOREAN VOICE DATASETS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44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6230744" y="4692327"/>
            <a:ext cx="5502589" cy="451173"/>
            <a:chOff x="6230744" y="4610100"/>
            <a:chExt cx="5502589" cy="45117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30744" y="4610100"/>
              <a:ext cx="5502589" cy="451173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7528222" y="8679147"/>
            <a:ext cx="2898511" cy="4511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b="1" kern="0" spc="1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5" pitchFamily="34" charset="0"/>
              </a:rPr>
              <a:t>전예진</a:t>
            </a:r>
            <a:endParaRPr 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30745" y="3464869"/>
            <a:ext cx="5502588" cy="122143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7100" b="1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에스코어 드림 8" pitchFamily="34" charset="0"/>
              </a:rPr>
              <a:t>감사합니다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8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664</Words>
  <Application>Microsoft Office PowerPoint</Application>
  <PresentationFormat>사용자 지정</PresentationFormat>
  <Paragraphs>89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HY헤드라인M</vt:lpstr>
      <vt:lpstr>맑은 고딕</vt:lpstr>
      <vt:lpstr>에스코어 드림 3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전예진</cp:lastModifiedBy>
  <cp:revision>44</cp:revision>
  <dcterms:created xsi:type="dcterms:W3CDTF">2021-01-14T00:48:54Z</dcterms:created>
  <dcterms:modified xsi:type="dcterms:W3CDTF">2021-01-14T03:59:57Z</dcterms:modified>
</cp:coreProperties>
</file>