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7" r:id="rId3"/>
    <p:sldId id="257" r:id="rId4"/>
    <p:sldId id="289" r:id="rId5"/>
    <p:sldId id="288" r:id="rId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Karl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6DDF51-584C-471C-8A7B-5D6033F86A5C}">
  <a:tblStyle styleId="{726DDF51-584C-471C-8A7B-5D6033F86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>
      <p:cViewPr>
        <p:scale>
          <a:sx n="104" d="100"/>
          <a:sy n="104" d="100"/>
        </p:scale>
        <p:origin x="-2106" y="-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4003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5579884" cy="11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+mj-ea"/>
                <a:ea typeface="+mj-ea"/>
              </a:rPr>
              <a:t>허승연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err="1" smtClean="0">
                <a:solidFill>
                  <a:schemeClr val="accent2"/>
                </a:solidFill>
                <a:latin typeface="+mj-ea"/>
                <a:ea typeface="+mj-ea"/>
              </a:rPr>
              <a:t>핸즈온</a:t>
            </a:r>
            <a:r>
              <a:rPr lang="ko-KR" altLang="en-US" dirty="0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  <a:latin typeface="+mj-ea"/>
                <a:ea typeface="+mj-ea"/>
              </a:rPr>
              <a:t>머신러닝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TTS </a:t>
            </a:r>
            <a:r>
              <a:rPr lang="ko-KR" altLang="en-US" dirty="0" smtClean="0">
                <a:latin typeface="+mj-ea"/>
                <a:ea typeface="+mj-ea"/>
              </a:rPr>
              <a:t>실습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585216"/>
            <a:ext cx="5243168" cy="489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 smtClean="0">
                <a:solidFill>
                  <a:schemeClr val="bg2"/>
                </a:solidFill>
                <a:latin typeface="+mj-ea"/>
                <a:ea typeface="+mj-ea"/>
              </a:rPr>
              <a:t>핸즈온</a:t>
            </a:r>
            <a:r>
              <a:rPr lang="ko-KR" altLang="en-US" sz="24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solidFill>
                  <a:schemeClr val="bg2"/>
                </a:solidFill>
                <a:latin typeface="+mj-ea"/>
                <a:ea typeface="+mj-ea"/>
              </a:rPr>
              <a:t>머신러닝</a:t>
            </a:r>
            <a:r>
              <a:rPr lang="en-US" altLang="ko-KR" dirty="0" smtClean="0">
                <a:solidFill>
                  <a:schemeClr val="bg2"/>
                </a:solidFill>
                <a:latin typeface="+mj-ea"/>
                <a:ea typeface="+mj-ea"/>
              </a:rPr>
              <a:t>) </a:t>
            </a:r>
            <a:r>
              <a:rPr lang="ko-KR" altLang="en-US" sz="2400" dirty="0" smtClean="0">
                <a:solidFill>
                  <a:srgbClr val="CDDC39"/>
                </a:solidFill>
                <a:latin typeface="+mj-ea"/>
                <a:ea typeface="+mj-ea"/>
              </a:rPr>
              <a:t>추가로 찾아본 점</a:t>
            </a:r>
            <a:endParaRPr sz="2400" dirty="0">
              <a:solidFill>
                <a:srgbClr val="CDDC39"/>
              </a:solidFill>
              <a:latin typeface="+mj-ea"/>
              <a:ea typeface="+mj-e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059582"/>
            <a:ext cx="59632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A.I.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altLang="ko-KR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vs </a:t>
            </a:r>
            <a:r>
              <a:rPr lang="ko-KR" altLang="en-US" sz="18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머신러닝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altLang="ko-KR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vs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ko-KR" altLang="en-US" sz="18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딥러닝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차이</a:t>
            </a:r>
            <a:endParaRPr sz="18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7428" r="3462"/>
          <a:stretch/>
        </p:blipFill>
        <p:spPr>
          <a:xfrm>
            <a:off x="3563888" y="1612081"/>
            <a:ext cx="4464496" cy="2838798"/>
          </a:xfrm>
          <a:prstGeom prst="rect">
            <a:avLst/>
          </a:prstGeom>
        </p:spPr>
      </p:pic>
      <p:sp>
        <p:nvSpPr>
          <p:cNvPr id="8" name="Google Shape;91;p15"/>
          <p:cNvSpPr txBox="1"/>
          <p:nvPr/>
        </p:nvSpPr>
        <p:spPr>
          <a:xfrm>
            <a:off x="676080" y="1612081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A.I. </a:t>
            </a:r>
            <a:r>
              <a:rPr lang="ko-KR" altLang="en-US" sz="13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알고리즘</a:t>
            </a:r>
            <a:endParaRPr lang="en-US" altLang="ko-KR" sz="13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lvl="1" algn="just">
              <a:spcBef>
                <a:spcPts val="600"/>
              </a:spcBef>
            </a:pPr>
            <a:r>
              <a:rPr lang="en-US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자체적으로 규칙 시스템 구축</a:t>
            </a:r>
            <a:endParaRPr lang="en-US" altLang="ko-KR" sz="12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3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머신 러닝</a:t>
            </a:r>
            <a:endParaRPr lang="en-US" altLang="ko-KR" sz="13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제공된 데이터를 통하여 스스로 학습</a:t>
            </a:r>
            <a:endParaRPr lang="en-US" altLang="ko-KR" sz="12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대량의 데이터와 알고리즘을 통해         컴퓨터 그 자체를 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‘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학습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’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시켜 작업 수행 방법을 익힘</a:t>
            </a:r>
            <a:endParaRPr lang="en-US" altLang="ko-KR" sz="12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algn="just">
              <a:spcBef>
                <a:spcPts val="600"/>
              </a:spcBef>
            </a:pPr>
            <a:r>
              <a:rPr lang="en-US" altLang="ko-KR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 : </a:t>
            </a:r>
            <a:r>
              <a:rPr lang="ko-KR" altLang="en-US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학습 데이터 수동으로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제공</a:t>
            </a:r>
            <a:endParaRPr lang="en-US" altLang="ko-KR" sz="12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3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딥러닝</a:t>
            </a:r>
            <a:endParaRPr lang="en-US" altLang="ko-KR" sz="13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분류에 사용할 데이터를 스스로 학습</a:t>
            </a:r>
            <a:endParaRPr sz="1200" dirty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4745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585216"/>
            <a:ext cx="5243168" cy="489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2400" dirty="0" err="1" smtClean="0">
                <a:solidFill>
                  <a:schemeClr val="bg2"/>
                </a:solidFill>
                <a:latin typeface="+mj-ea"/>
                <a:ea typeface="+mj-ea"/>
              </a:rPr>
              <a:t>핸즈온</a:t>
            </a:r>
            <a:r>
              <a:rPr lang="ko-KR" altLang="en-US" sz="24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solidFill>
                  <a:schemeClr val="bg2"/>
                </a:solidFill>
                <a:latin typeface="+mj-ea"/>
                <a:ea typeface="+mj-ea"/>
              </a:rPr>
              <a:t>머신러닝</a:t>
            </a:r>
            <a:r>
              <a:rPr lang="en-US" altLang="ko-KR" dirty="0" smtClean="0">
                <a:solidFill>
                  <a:schemeClr val="bg2"/>
                </a:solidFill>
                <a:latin typeface="+mj-ea"/>
                <a:ea typeface="+mj-ea"/>
              </a:rPr>
              <a:t>) </a:t>
            </a:r>
            <a:r>
              <a:rPr lang="ko-KR" altLang="en-US" dirty="0" smtClean="0">
                <a:solidFill>
                  <a:srgbClr val="CDDC39"/>
                </a:solidFill>
                <a:latin typeface="+mj-ea"/>
                <a:ea typeface="+mj-ea"/>
              </a:rPr>
              <a:t>헷갈리는 점</a:t>
            </a:r>
            <a:endParaRPr sz="2400" dirty="0">
              <a:solidFill>
                <a:srgbClr val="CDDC39"/>
              </a:solidFill>
              <a:latin typeface="+mj-ea"/>
              <a:ea typeface="+mj-e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90;p15"/>
          <p:cNvSpPr txBox="1"/>
          <p:nvPr/>
        </p:nvSpPr>
        <p:spPr>
          <a:xfrm>
            <a:off x="841000" y="1059582"/>
            <a:ext cx="59632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모델 </a:t>
            </a:r>
            <a:r>
              <a:rPr lang="ko-KR" altLang="en-US" sz="18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파라미터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altLang="ko-KR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vs </a:t>
            </a:r>
            <a:r>
              <a:rPr lang="ko-KR" altLang="en-US" sz="18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하이퍼파라미터</a:t>
            </a:r>
            <a:endParaRPr sz="18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</p:txBody>
      </p:sp>
      <p:sp>
        <p:nvSpPr>
          <p:cNvPr id="8" name="Google Shape;91;p15"/>
          <p:cNvSpPr txBox="1"/>
          <p:nvPr/>
        </p:nvSpPr>
        <p:spPr>
          <a:xfrm>
            <a:off x="676080" y="1612081"/>
            <a:ext cx="6560216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just">
              <a:spcBef>
                <a:spcPts val="600"/>
              </a:spcBef>
            </a:pPr>
            <a:r>
              <a:rPr lang="ko-KR" altLang="en-US" sz="13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모델 </a:t>
            </a:r>
            <a:r>
              <a:rPr lang="ko-KR" altLang="en-US" sz="13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파라미터</a:t>
            </a:r>
            <a:endParaRPr lang="en-US" altLang="ko-KR" sz="13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lvl="1" algn="just">
              <a:spcBef>
                <a:spcPts val="600"/>
              </a:spcBef>
            </a:pPr>
            <a:r>
              <a:rPr 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데이터를 통해 구해짐 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사용자에 의해 조정 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X</a:t>
            </a:r>
          </a:p>
          <a:p>
            <a:pPr lvl="1" algn="just">
              <a:spcBef>
                <a:spcPts val="600"/>
              </a:spcBef>
            </a:pPr>
            <a:r>
              <a:rPr lang="en-US" altLang="ko-KR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모델 내부적으로 결정</a:t>
            </a:r>
            <a:endParaRPr lang="en-US" altLang="ko-KR" sz="12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lvl="1" algn="just">
              <a:spcBef>
                <a:spcPts val="600"/>
              </a:spcBef>
            </a:pPr>
            <a:r>
              <a:rPr lang="ko-KR" altLang="en-US" sz="13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하이퍼파라미터</a:t>
            </a:r>
            <a:endParaRPr lang="en-US" altLang="ko-KR" sz="13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모델링 시 사용자가 직접 </a:t>
            </a:r>
            <a:r>
              <a:rPr lang="ko-KR" altLang="en-US" sz="1200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세팅</a:t>
            </a:r>
            <a:endParaRPr lang="en-US" altLang="ko-KR" sz="1200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정해진 최적의 값 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X 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주로 경험에 의한 방법으로 결정</a:t>
            </a:r>
            <a:endParaRPr sz="1200" dirty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585216"/>
            <a:ext cx="5243168" cy="489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TTS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실습</a:t>
            </a:r>
            <a:endParaRPr sz="240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90;p15"/>
          <p:cNvSpPr txBox="1"/>
          <p:nvPr/>
        </p:nvSpPr>
        <p:spPr>
          <a:xfrm>
            <a:off x="841000" y="915566"/>
            <a:ext cx="59632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결과</a:t>
            </a:r>
            <a:r>
              <a:rPr lang="en-US" altLang="ko-KR" sz="1800" b="1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altLang="ko-KR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Wingdings" panose="05000000000000000000" pitchFamily="2" charset="2"/>
              </a:rPr>
              <a:t></a:t>
            </a:r>
            <a:r>
              <a:rPr lang="en-US" altLang="ko-KR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Melgan</a:t>
            </a:r>
            <a:r>
              <a:rPr 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학습 과정 중</a:t>
            </a:r>
            <a:r>
              <a:rPr 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ko-KR" altLang="en-US" sz="18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오류로 실패</a:t>
            </a:r>
            <a:endParaRPr sz="18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</p:txBody>
      </p:sp>
      <p:pic>
        <p:nvPicPr>
          <p:cNvPr id="1026" name="Picture 2" descr="C:\Users\wlawa\Desktop\grad_nor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3"/>
          <a:stretch/>
        </p:blipFill>
        <p:spPr bwMode="auto">
          <a:xfrm>
            <a:off x="1410463" y="1455254"/>
            <a:ext cx="27471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lawa\Desktop\learning_rat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9"/>
          <a:stretch/>
        </p:blipFill>
        <p:spPr bwMode="auto">
          <a:xfrm>
            <a:off x="4283968" y="1455254"/>
            <a:ext cx="270662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lawa\Desktop\los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1"/>
          <a:stretch/>
        </p:blipFill>
        <p:spPr bwMode="auto">
          <a:xfrm>
            <a:off x="1050315" y="3292030"/>
            <a:ext cx="618428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585216"/>
            <a:ext cx="5243168" cy="489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TTS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실습</a:t>
            </a:r>
            <a:endParaRPr sz="240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91;p15"/>
          <p:cNvSpPr txBox="1"/>
          <p:nvPr/>
        </p:nvSpPr>
        <p:spPr>
          <a:xfrm>
            <a:off x="676080" y="3501447"/>
            <a:ext cx="6560216" cy="101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just">
              <a:spcBef>
                <a:spcPts val="600"/>
              </a:spcBef>
            </a:pPr>
            <a:r>
              <a:rPr lang="ko-KR" altLang="en-US" sz="1300" b="1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느낀 점</a:t>
            </a:r>
            <a:endParaRPr lang="en-US" altLang="ko-KR" sz="1300" b="1" dirty="0" smtClean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lvl="1" algn="just">
              <a:spcBef>
                <a:spcPts val="600"/>
              </a:spcBef>
            </a:pPr>
            <a:r>
              <a:rPr lang="en-US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오류 해결을 위해 공부를 많이 해야겠다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.</a:t>
            </a:r>
            <a:endParaRPr lang="en-US" sz="1200" dirty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  <a:p>
            <a:pPr lvl="1" algn="just">
              <a:spcBef>
                <a:spcPts val="600"/>
              </a:spcBef>
            </a:pPr>
            <a:r>
              <a:rPr lang="en-US" sz="1200" dirty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: </a:t>
            </a:r>
            <a:r>
              <a:rPr lang="ko-KR" altLang="en-US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생각보다 시간이 더 많이 걸린다</a:t>
            </a:r>
            <a:r>
              <a:rPr lang="en-US" altLang="ko-KR" sz="1200" dirty="0" smtClean="0">
                <a:solidFill>
                  <a:srgbClr val="666666"/>
                </a:solidFill>
                <a:latin typeface="+mn-ea"/>
                <a:ea typeface="+mn-ea"/>
                <a:cs typeface="Karla"/>
                <a:sym typeface="Karla"/>
              </a:rPr>
              <a:t>.</a:t>
            </a:r>
            <a:endParaRPr sz="1200" dirty="0">
              <a:solidFill>
                <a:srgbClr val="666666"/>
              </a:solidFill>
              <a:latin typeface="+mn-ea"/>
              <a:ea typeface="+mn-ea"/>
              <a:cs typeface="Karla"/>
              <a:sym typeface="Karl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"/>
          <a:stretch/>
        </p:blipFill>
        <p:spPr>
          <a:xfrm>
            <a:off x="467544" y="1295761"/>
            <a:ext cx="8458200" cy="21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</Words>
  <Application>Microsoft Office PowerPoint</Application>
  <PresentationFormat>화면 슬라이드 쇼(16:9)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맑은 고딕</vt:lpstr>
      <vt:lpstr>Montserrat</vt:lpstr>
      <vt:lpstr>Wingdings</vt:lpstr>
      <vt:lpstr>Karla</vt:lpstr>
      <vt:lpstr>Arviragus template</vt:lpstr>
      <vt:lpstr>허승연 핸즈온 머신러닝 TTS 실습</vt:lpstr>
      <vt:lpstr>핸즈온 머신러닝) 추가로 찾아본 점</vt:lpstr>
      <vt:lpstr>핸즈온 머신러닝) 헷갈리는 점</vt:lpstr>
      <vt:lpstr>TTS 실습</vt:lpstr>
      <vt:lpstr>TTS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허승연 핸즈온 머신러닝 tts 실습</dc:title>
  <dc:creator>허승연</dc:creator>
  <cp:lastModifiedBy>허승연</cp:lastModifiedBy>
  <cp:revision>8</cp:revision>
  <dcterms:modified xsi:type="dcterms:W3CDTF">2021-01-22T03:56:35Z</dcterms:modified>
</cp:coreProperties>
</file>