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70" r:id="rId5"/>
    <p:sldId id="272" r:id="rId6"/>
    <p:sldId id="273" r:id="rId7"/>
    <p:sldId id="27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3B"/>
    <a:srgbClr val="A7A297"/>
    <a:srgbClr val="BD8608"/>
    <a:srgbClr val="F3A800"/>
    <a:srgbClr val="4E403D"/>
    <a:srgbClr val="F9CA17"/>
    <a:srgbClr val="936A1D"/>
    <a:srgbClr val="DBB95B"/>
    <a:srgbClr val="F0A40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2" y="68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B29D9-709D-4192-ADC3-4BCAF854F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F005F9-E65E-4F4B-9E71-55F402DD0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53104-1D15-4CB8-AE85-CF2D0D57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12454-F99F-49B7-8B4B-0D219071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145D9-A1B4-4CB0-A683-0CD929C4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53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57A48-676A-4928-8464-2135FD72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EF6C05-18BE-4EE9-9189-BB93A9FF7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26A11-A635-4D83-976D-E9BC32FF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CDC74-DA9D-45BD-A8D8-0CC143B3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F8E63-2946-4882-BB20-96A217D6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48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5E25F7-56DF-4743-A8FA-CCD360124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327284-D86F-4935-A4B7-AFE517401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51F2A-2B75-413E-A258-69FB648A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A2823-DB40-4792-B70F-7C0E5C87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8A6ED-B3DA-4D8A-898F-A79CA83D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4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1F3A5-086B-4C8B-8780-041B16DB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DBBBD-A8B9-4404-9F6C-89AC9C47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13D8BA-923D-4D0A-96EA-485A273D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9874D-ACCD-4996-98D7-85072646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2D1F2-7E20-423E-BC22-DC1343C2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5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AE2F0-AA2C-41D2-8657-CED6197D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3DB072-E9DF-4A9B-BFD7-A135C6D75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76CB6-31C6-4999-A2AF-9792910A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1456D-7371-4222-9B79-DC955A56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29603-B128-465D-AD15-0F1869C9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0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B1A10-1D62-4DB6-8D33-8A73216B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0917DA-2344-406D-BF78-E9026285B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E99F2F-D157-4AF1-964E-0323EE587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9C3FA4-92C3-4FBB-8C42-F451CC5B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D35A0-5BD2-453E-867B-BAF83710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E4161D-547E-4319-8894-8AD6F4CB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53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03399-6154-45C1-87CC-46BE63F4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6106EF-B40D-4305-9426-D63290244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FB4C9D-0489-42CC-A109-D7E88E68D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C27A5D-0FDE-412B-AF1F-EAC529D48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42CC30-3C9C-494D-889B-FBFBC9318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C5DA9F-91A5-439C-8423-BC41EC15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4FE8EC-D51D-4161-B637-35F75830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3AC503-4B62-4B5A-88F0-9866A305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05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BA5D5-EA1F-4964-87DB-9C2BD19D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1DF681-0C68-479C-8A70-3750B6F5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7618D8-A137-4E48-A4C0-82E2EA23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A4C33F-E769-4892-9157-003EA546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07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76ECDA-29F7-4E26-9256-BF3621D0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D91454-19EF-4CEA-B146-E95F638B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73F762-6165-4373-84F2-E0048D40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2E6042-AEB4-43D3-A4C9-963A18857D5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51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CA7ED-7E78-4FAF-AC1E-18FD5D48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8752B-13D3-41A7-8377-736567507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388077-ABFD-4A72-A7AA-40ED92B2C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CF3419-F125-4046-897A-278156F2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B70F7-E9DA-4ADC-B298-8C884600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874657-CB69-464E-95F5-4F80C950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9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26480-25DB-41E1-B09D-E2DBB647F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6A5947-9234-47AA-A195-192209313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123003-E656-43C0-BB7B-9271D138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67005A-9331-46F5-8BD8-8F15705F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4884F5-A467-413E-907D-78CDD041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908B73-C6F0-4BD5-92CB-F3BCE6C5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71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5D7C41-D1DF-4AE1-95C2-84DD4089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3EDDA3-1418-4BD7-BFB4-D0F3FCD6D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8EB2A-240A-4417-B9F1-76E8124AA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EC72-3996-40C2-BD4B-D0C651D5330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B3DD3B-A74E-4B83-B8BA-09D1004C5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C57F2-3106-47D6-B1D8-034F77EAF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26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rickiepark/handson-ml2/blob/master/02_end_to_end_machine_learning_project.ipynb" TargetMode="External"/><Relationship Id="rId2" Type="http://schemas.openxmlformats.org/officeDocument/2006/relationships/hyperlink" Target="https://github.com/rickiepark/handson-ml/blob/master/02_end_to_end_machine_learning_project.ipynb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3BE5590-AC79-4F33-8509-AF7FE7BB9E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254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A2D82D-4913-47D6-96DD-D2FE957D3B3A}"/>
              </a:ext>
            </a:extLst>
          </p:cNvPr>
          <p:cNvSpPr txBox="1"/>
          <p:nvPr/>
        </p:nvSpPr>
        <p:spPr>
          <a:xfrm>
            <a:off x="4903206" y="5125064"/>
            <a:ext cx="238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1/29 _ </a:t>
            </a:r>
            <a:r>
              <a:rPr lang="ko-KR" altLang="en-US" sz="32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이현구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C22DAF-D56D-4F1B-8EC3-3D95C10723A8}"/>
              </a:ext>
            </a:extLst>
          </p:cNvPr>
          <p:cNvSpPr/>
          <p:nvPr/>
        </p:nvSpPr>
        <p:spPr>
          <a:xfrm>
            <a:off x="1976120" y="2537460"/>
            <a:ext cx="8239760" cy="177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19B59D-D59F-4786-8C04-7DB4606EA807}"/>
              </a:ext>
            </a:extLst>
          </p:cNvPr>
          <p:cNvSpPr txBox="1"/>
          <p:nvPr/>
        </p:nvSpPr>
        <p:spPr>
          <a:xfrm>
            <a:off x="3228868" y="3010961"/>
            <a:ext cx="5734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핸즈온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48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머신러닝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정리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BAB327-E2B1-4D4A-A399-49B5888EE5A0}"/>
              </a:ext>
            </a:extLst>
          </p:cNvPr>
          <p:cNvSpPr/>
          <p:nvPr/>
        </p:nvSpPr>
        <p:spPr>
          <a:xfrm>
            <a:off x="1976120" y="2540000"/>
            <a:ext cx="8239760" cy="177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04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505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/>
              <a:t>머신러닝</a:t>
            </a:r>
            <a:r>
              <a:rPr lang="ko-KR" altLang="en-US" sz="3600" dirty="0"/>
              <a:t> 프로젝트 흐름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4869A-BD29-4DC7-91D7-5BBE0E23E446}"/>
              </a:ext>
            </a:extLst>
          </p:cNvPr>
          <p:cNvSpPr/>
          <p:nvPr/>
        </p:nvSpPr>
        <p:spPr>
          <a:xfrm>
            <a:off x="1046480" y="2031862"/>
            <a:ext cx="2041449" cy="1440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E79D018-052E-4229-A0F2-02E991E3E6E3}"/>
              </a:ext>
            </a:extLst>
          </p:cNvPr>
          <p:cNvSpPr/>
          <p:nvPr/>
        </p:nvSpPr>
        <p:spPr>
          <a:xfrm>
            <a:off x="1046480" y="2031861"/>
            <a:ext cx="2041451" cy="65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DEA20D3-126C-4CBA-A3F0-A080A84006B8}"/>
              </a:ext>
            </a:extLst>
          </p:cNvPr>
          <p:cNvSpPr/>
          <p:nvPr/>
        </p:nvSpPr>
        <p:spPr>
          <a:xfrm>
            <a:off x="9322155" y="2031862"/>
            <a:ext cx="2041451" cy="1440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EBF9A4-B361-40B3-8E7A-F3C11FA051A4}"/>
              </a:ext>
            </a:extLst>
          </p:cNvPr>
          <p:cNvSpPr/>
          <p:nvPr/>
        </p:nvSpPr>
        <p:spPr>
          <a:xfrm>
            <a:off x="3805038" y="2031862"/>
            <a:ext cx="2041451" cy="1440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A3DAF2-1F7C-46E7-B426-01CBA96C7D90}"/>
              </a:ext>
            </a:extLst>
          </p:cNvPr>
          <p:cNvSpPr/>
          <p:nvPr/>
        </p:nvSpPr>
        <p:spPr>
          <a:xfrm>
            <a:off x="6563596" y="2031862"/>
            <a:ext cx="2041451" cy="1440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67485D-433C-4BEA-844B-22E41197BD1E}"/>
              </a:ext>
            </a:extLst>
          </p:cNvPr>
          <p:cNvSpPr txBox="1"/>
          <p:nvPr/>
        </p:nvSpPr>
        <p:spPr>
          <a:xfrm>
            <a:off x="3220260" y="26576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65BCEB-83B6-4667-9ADF-06C0325A230C}"/>
              </a:ext>
            </a:extLst>
          </p:cNvPr>
          <p:cNvSpPr txBox="1"/>
          <p:nvPr/>
        </p:nvSpPr>
        <p:spPr>
          <a:xfrm>
            <a:off x="5978817" y="265332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616EEC-6B2B-40A3-86B9-038C8FEAFED0}"/>
              </a:ext>
            </a:extLst>
          </p:cNvPr>
          <p:cNvSpPr txBox="1"/>
          <p:nvPr/>
        </p:nvSpPr>
        <p:spPr>
          <a:xfrm>
            <a:off x="8737374" y="267310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B7171F-D77F-4EAF-9677-2178135068F0}"/>
              </a:ext>
            </a:extLst>
          </p:cNvPr>
          <p:cNvSpPr txBox="1"/>
          <p:nvPr/>
        </p:nvSpPr>
        <p:spPr>
          <a:xfrm>
            <a:off x="1598324" y="2187474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6BED8A5-AE89-4DB8-8F7C-A69C1D669162}"/>
              </a:ext>
            </a:extLst>
          </p:cNvPr>
          <p:cNvSpPr/>
          <p:nvPr/>
        </p:nvSpPr>
        <p:spPr>
          <a:xfrm>
            <a:off x="3805037" y="2031861"/>
            <a:ext cx="2041451" cy="65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19E26F-7EC5-434D-A610-1A13E8ACD47A}"/>
              </a:ext>
            </a:extLst>
          </p:cNvPr>
          <p:cNvSpPr txBox="1"/>
          <p:nvPr/>
        </p:nvSpPr>
        <p:spPr>
          <a:xfrm>
            <a:off x="4356881" y="2187474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BB8C152-0D2C-433A-8698-3179329FFB23}"/>
              </a:ext>
            </a:extLst>
          </p:cNvPr>
          <p:cNvSpPr/>
          <p:nvPr/>
        </p:nvSpPr>
        <p:spPr>
          <a:xfrm>
            <a:off x="6563594" y="2031861"/>
            <a:ext cx="2041451" cy="65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A849A-AF18-4F9E-A5FA-6085B46DB259}"/>
              </a:ext>
            </a:extLst>
          </p:cNvPr>
          <p:cNvSpPr txBox="1"/>
          <p:nvPr/>
        </p:nvSpPr>
        <p:spPr>
          <a:xfrm>
            <a:off x="7115438" y="2187474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97259FC-91DF-4879-B886-91C086D82821}"/>
              </a:ext>
            </a:extLst>
          </p:cNvPr>
          <p:cNvSpPr/>
          <p:nvPr/>
        </p:nvSpPr>
        <p:spPr>
          <a:xfrm>
            <a:off x="9322151" y="2031861"/>
            <a:ext cx="2041451" cy="65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AF4433-43E3-4B46-90AE-7DB0B757E00B}"/>
              </a:ext>
            </a:extLst>
          </p:cNvPr>
          <p:cNvSpPr txBox="1"/>
          <p:nvPr/>
        </p:nvSpPr>
        <p:spPr>
          <a:xfrm>
            <a:off x="9863362" y="2187474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D02C-85B2-4FCC-B93F-6052431E2E01}"/>
              </a:ext>
            </a:extLst>
          </p:cNvPr>
          <p:cNvSpPr txBox="1"/>
          <p:nvPr/>
        </p:nvSpPr>
        <p:spPr>
          <a:xfrm>
            <a:off x="1225756" y="2909661"/>
            <a:ext cx="1682895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큰 그림을 본다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53F079-A668-40A7-A620-76685DA2C701}"/>
              </a:ext>
            </a:extLst>
          </p:cNvPr>
          <p:cNvSpPr txBox="1"/>
          <p:nvPr/>
        </p:nvSpPr>
        <p:spPr>
          <a:xfrm>
            <a:off x="4216053" y="2909661"/>
            <a:ext cx="1320965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 확보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ED64CC-50CE-4190-AF6D-7A471784D4C9}"/>
              </a:ext>
            </a:extLst>
          </p:cNvPr>
          <p:cNvSpPr txBox="1"/>
          <p:nvPr/>
        </p:nvSpPr>
        <p:spPr>
          <a:xfrm>
            <a:off x="6814748" y="2873772"/>
            <a:ext cx="1682895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시각화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0DE9B9-B69E-4A10-B0F2-099770FA6130}"/>
              </a:ext>
            </a:extLst>
          </p:cNvPr>
          <p:cNvSpPr txBox="1"/>
          <p:nvPr/>
        </p:nvSpPr>
        <p:spPr>
          <a:xfrm>
            <a:off x="9416834" y="2880435"/>
            <a:ext cx="1852081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모델 선정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훈련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AFEB6F-1BA4-4CBC-8014-EA3B148EB41A}"/>
              </a:ext>
            </a:extLst>
          </p:cNvPr>
          <p:cNvSpPr/>
          <p:nvPr/>
        </p:nvSpPr>
        <p:spPr>
          <a:xfrm>
            <a:off x="9322151" y="4230776"/>
            <a:ext cx="2041451" cy="1440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34E6C4-EDB0-4263-BBAA-CDAC71BFE437}"/>
              </a:ext>
            </a:extLst>
          </p:cNvPr>
          <p:cNvSpPr txBox="1"/>
          <p:nvPr/>
        </p:nvSpPr>
        <p:spPr>
          <a:xfrm>
            <a:off x="9748544" y="5073463"/>
            <a:ext cx="1385377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모델 조정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173FC5-77B4-4B2B-852F-F93CA9D982CD}"/>
              </a:ext>
            </a:extLst>
          </p:cNvPr>
          <p:cNvSpPr/>
          <p:nvPr/>
        </p:nvSpPr>
        <p:spPr>
          <a:xfrm>
            <a:off x="9322151" y="4245696"/>
            <a:ext cx="2041451" cy="65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3C07A0-017E-44A4-A7EB-12242F2ED8A5}"/>
              </a:ext>
            </a:extLst>
          </p:cNvPr>
          <p:cNvSpPr txBox="1"/>
          <p:nvPr/>
        </p:nvSpPr>
        <p:spPr>
          <a:xfrm>
            <a:off x="9863361" y="4390307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8EEB91-3BCA-4432-B3BB-7BEC3C8C6014}"/>
              </a:ext>
            </a:extLst>
          </p:cNvPr>
          <p:cNvSpPr txBox="1"/>
          <p:nvPr/>
        </p:nvSpPr>
        <p:spPr>
          <a:xfrm rot="5400000">
            <a:off x="10147950" y="363848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762C55-2FD4-4D31-83D4-3DA45FACBB75}"/>
              </a:ext>
            </a:extLst>
          </p:cNvPr>
          <p:cNvSpPr/>
          <p:nvPr/>
        </p:nvSpPr>
        <p:spPr>
          <a:xfrm>
            <a:off x="6601509" y="4230776"/>
            <a:ext cx="2041451" cy="1440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A85DFF-86EB-4E1B-80B3-05307DFF7BCB}"/>
              </a:ext>
            </a:extLst>
          </p:cNvPr>
          <p:cNvSpPr txBox="1"/>
          <p:nvPr/>
        </p:nvSpPr>
        <p:spPr>
          <a:xfrm>
            <a:off x="6988269" y="5073463"/>
            <a:ext cx="1385377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솔루션 제시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E1C49AA-AEBD-415A-AA79-15FBEDCDE484}"/>
              </a:ext>
            </a:extLst>
          </p:cNvPr>
          <p:cNvSpPr/>
          <p:nvPr/>
        </p:nvSpPr>
        <p:spPr>
          <a:xfrm>
            <a:off x="6601509" y="4245696"/>
            <a:ext cx="2041451" cy="65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F91658-980C-4249-AB91-895982CF6791}"/>
              </a:ext>
            </a:extLst>
          </p:cNvPr>
          <p:cNvSpPr txBox="1"/>
          <p:nvPr/>
        </p:nvSpPr>
        <p:spPr>
          <a:xfrm>
            <a:off x="7142719" y="4390307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6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275CC70-140E-4C45-838B-4D745F250D8C}"/>
              </a:ext>
            </a:extLst>
          </p:cNvPr>
          <p:cNvSpPr/>
          <p:nvPr/>
        </p:nvSpPr>
        <p:spPr>
          <a:xfrm>
            <a:off x="3805037" y="4224393"/>
            <a:ext cx="2041451" cy="1440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BD7FB6-E36A-4F76-B8E9-AD4047FBE1CC}"/>
              </a:ext>
            </a:extLst>
          </p:cNvPr>
          <p:cNvSpPr txBox="1"/>
          <p:nvPr/>
        </p:nvSpPr>
        <p:spPr>
          <a:xfrm>
            <a:off x="4183848" y="5073463"/>
            <a:ext cx="1385377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시스템 론칭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76DFC28-E159-4205-891B-29BCBAF59B85}"/>
              </a:ext>
            </a:extLst>
          </p:cNvPr>
          <p:cNvSpPr/>
          <p:nvPr/>
        </p:nvSpPr>
        <p:spPr>
          <a:xfrm>
            <a:off x="3805037" y="4239313"/>
            <a:ext cx="2041451" cy="65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9A5BF0-830A-4D77-A7DB-A48913EFA814}"/>
              </a:ext>
            </a:extLst>
          </p:cNvPr>
          <p:cNvSpPr txBox="1"/>
          <p:nvPr/>
        </p:nvSpPr>
        <p:spPr>
          <a:xfrm>
            <a:off x="4346247" y="4383924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7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F69D36D-573F-42E4-978E-708E02713272}"/>
              </a:ext>
            </a:extLst>
          </p:cNvPr>
          <p:cNvSpPr/>
          <p:nvPr/>
        </p:nvSpPr>
        <p:spPr>
          <a:xfrm>
            <a:off x="1058079" y="4209473"/>
            <a:ext cx="2041451" cy="1440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90DBC3-01D0-4315-B1B8-8552954D9E63}"/>
              </a:ext>
            </a:extLst>
          </p:cNvPr>
          <p:cNvSpPr txBox="1"/>
          <p:nvPr/>
        </p:nvSpPr>
        <p:spPr>
          <a:xfrm>
            <a:off x="1552058" y="5073917"/>
            <a:ext cx="1103361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유지보수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8124E9B-F4C3-4F5C-8CAE-F6FE69704049}"/>
              </a:ext>
            </a:extLst>
          </p:cNvPr>
          <p:cNvSpPr/>
          <p:nvPr/>
        </p:nvSpPr>
        <p:spPr>
          <a:xfrm>
            <a:off x="1058079" y="4224393"/>
            <a:ext cx="2041451" cy="65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7B8D42-3821-45AC-94D9-7292EDD850EB}"/>
              </a:ext>
            </a:extLst>
          </p:cNvPr>
          <p:cNvSpPr txBox="1"/>
          <p:nvPr/>
        </p:nvSpPr>
        <p:spPr>
          <a:xfrm>
            <a:off x="1599289" y="4369004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8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9DFBDBE-0C9E-41C0-A9D0-D586629C9E0C}"/>
              </a:ext>
            </a:extLst>
          </p:cNvPr>
          <p:cNvSpPr txBox="1"/>
          <p:nvPr/>
        </p:nvSpPr>
        <p:spPr>
          <a:xfrm rot="10800000">
            <a:off x="8792991" y="495115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452FD21-C1FA-4D19-82BC-7FB5EA125B97}"/>
              </a:ext>
            </a:extLst>
          </p:cNvPr>
          <p:cNvSpPr txBox="1"/>
          <p:nvPr/>
        </p:nvSpPr>
        <p:spPr>
          <a:xfrm rot="10800000">
            <a:off x="6061628" y="492984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36DE9CE-193F-4308-8246-A83A625C4432}"/>
              </a:ext>
            </a:extLst>
          </p:cNvPr>
          <p:cNvSpPr txBox="1"/>
          <p:nvPr/>
        </p:nvSpPr>
        <p:spPr>
          <a:xfrm rot="10800000">
            <a:off x="3257358" y="492984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0637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주요 용어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5F0AB7-A148-4726-B58E-0A942117CA38}"/>
              </a:ext>
            </a:extLst>
          </p:cNvPr>
          <p:cNvSpPr/>
          <p:nvPr/>
        </p:nvSpPr>
        <p:spPr>
          <a:xfrm>
            <a:off x="1046480" y="1909650"/>
            <a:ext cx="10566400" cy="131077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rgbClr val="0070C0"/>
              </a:solidFill>
            </a:endParaRPr>
          </a:p>
          <a:p>
            <a:pPr algn="just"/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 RMSE (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평균 제곱근 오차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) :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예측의 오류 정도를 가늠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 MAE (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평균 절대 오차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) :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이상치로 보이는 구역이 많을 때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082CD3-676A-4CB6-A705-71985CA0A533}"/>
              </a:ext>
            </a:extLst>
          </p:cNvPr>
          <p:cNvSpPr/>
          <p:nvPr/>
        </p:nvSpPr>
        <p:spPr>
          <a:xfrm>
            <a:off x="1445260" y="1566238"/>
            <a:ext cx="2446020" cy="7143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성능 측정 지표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0F7EFC-3048-4E22-850D-ECA731C7E0C0}"/>
              </a:ext>
            </a:extLst>
          </p:cNvPr>
          <p:cNvSpPr/>
          <p:nvPr/>
        </p:nvSpPr>
        <p:spPr>
          <a:xfrm>
            <a:off x="1046479" y="3563839"/>
            <a:ext cx="10566400" cy="259125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데이터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+mj-ea"/>
              </a:rPr>
              <a:t>스누핑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 편향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: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미리 예측한 추정치에 기대한 성능이 도출되지 않는 현상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계층적 샘플링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: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각 계층에서 올바른 수의 샘플을 추출하는 방법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원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–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핫 인코딩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: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한 카테고리만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1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로 표시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나머지는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0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으로 표시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Min – Max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스케일링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(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정규화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) :  0 -1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범위에 들도록 값을 이동하고 스케일을 조정</a:t>
            </a:r>
          </a:p>
        </p:txBody>
      </p:sp>
    </p:spTree>
    <p:extLst>
      <p:ext uri="{BB962C8B-B14F-4D97-AF65-F5344CB8AC3E}">
        <p14:creationId xmlns:p14="http://schemas.microsoft.com/office/powerpoint/2010/main" val="4027449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주요 용어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CE5F58-9AD4-43C3-A55C-B396B787BC85}"/>
              </a:ext>
            </a:extLst>
          </p:cNvPr>
          <p:cNvSpPr/>
          <p:nvPr/>
        </p:nvSpPr>
        <p:spPr>
          <a:xfrm>
            <a:off x="1046480" y="1599684"/>
            <a:ext cx="10566400" cy="468188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표준화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: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평균을 뺀 후 표준편차로 나누어 결과 분포의 분산이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1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이 되도록 한다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.</a:t>
            </a:r>
          </a:p>
          <a:p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교차 검증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: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훈련셋을 더 작은 훈련셋과 검증 세트로 나누어 훈련시키고 검증 세트로 모델을 평가하는 방법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	 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클수록 좋은 효용 함수를 기대한다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그리드 탐색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: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만족할 만한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+mj-ea"/>
              </a:rPr>
              <a:t>하이퍼파라미터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 조합을 찾을 때까지 수동으로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+mj-ea"/>
              </a:rPr>
              <a:t>하이퍼파라미터를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 조정하는 것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랜덤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+mj-ea"/>
              </a:rPr>
              <a:t>텀색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: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가능한 모든 조합을 시도하는 대신 각 반복마다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+mj-ea"/>
              </a:rPr>
              <a:t>하이퍼파라미터에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 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	 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임의의 수를 대입하여 지정한 횟수만큼 평가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앙상블 방법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: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강력한 하나의 모델을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+mj-ea"/>
              </a:rPr>
              <a:t>사용하는대신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 보다 약한 모델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+mj-ea"/>
              </a:rPr>
              <a:t>여러개를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 조합하여 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	    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더 정확한 예측에 도움을 주는 방법</a:t>
            </a:r>
          </a:p>
        </p:txBody>
      </p:sp>
    </p:spTree>
    <p:extLst>
      <p:ext uri="{BB962C8B-B14F-4D97-AF65-F5344CB8AC3E}">
        <p14:creationId xmlns:p14="http://schemas.microsoft.com/office/powerpoint/2010/main" val="96981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주요 용어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792EE0-538B-447F-8A67-2D6981C785A4}"/>
              </a:ext>
            </a:extLst>
          </p:cNvPr>
          <p:cNvSpPr txBox="1"/>
          <p:nvPr/>
        </p:nvSpPr>
        <p:spPr>
          <a:xfrm>
            <a:off x="1046480" y="1714809"/>
            <a:ext cx="1000256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정밀도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분류기가 양성이라고 예측한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것중에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진짜 양성인 샘플의 비율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재현율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실제 양성인 샘플들 중에 분류기가 양성으로 감지한 샘플의 비율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어린아이에게 안전한 동영상을 걸러내는 훈련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정밀도가 높은 것 선호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감시카메라로 좀도둑 잡기 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재현율이 높은 것 선호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41D4AF-7D41-497A-B3CB-F525CECB3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62128"/>
            <a:ext cx="52768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64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주요 용어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792EE0-538B-447F-8A67-2D6981C785A4}"/>
              </a:ext>
            </a:extLst>
          </p:cNvPr>
          <p:cNvSpPr txBox="1"/>
          <p:nvPr/>
        </p:nvSpPr>
        <p:spPr>
          <a:xfrm>
            <a:off x="1046480" y="1714809"/>
            <a:ext cx="1000256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ROC </a:t>
            </a:r>
            <a:r>
              <a:rPr lang="ko-KR" altLang="en-US" sz="1600" dirty="0"/>
              <a:t>곡선 </a:t>
            </a:r>
            <a:r>
              <a:rPr lang="en-US" altLang="ko-KR" sz="1600" dirty="0"/>
              <a:t>(</a:t>
            </a:r>
            <a:r>
              <a:rPr lang="ko-KR" altLang="en-US" sz="1600" dirty="0"/>
              <a:t>수신기 조작 특성</a:t>
            </a:r>
            <a:r>
              <a:rPr lang="en-US" altLang="ko-KR" sz="1600" dirty="0"/>
              <a:t>)</a:t>
            </a:r>
          </a:p>
          <a:p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</a:t>
            </a:r>
            <a:r>
              <a:rPr lang="ko-KR" altLang="en-US" sz="1600" dirty="0"/>
              <a:t>거짓 양성 비율</a:t>
            </a:r>
            <a:r>
              <a:rPr lang="en-US" altLang="ko-KR" sz="1600" dirty="0"/>
              <a:t>(FPR)</a:t>
            </a:r>
            <a:r>
              <a:rPr lang="ko-KR" altLang="en-US" sz="1600" dirty="0"/>
              <a:t>에 대한 진짜 양성 비율</a:t>
            </a:r>
            <a:r>
              <a:rPr lang="en-US" altLang="ko-KR" sz="1600" dirty="0"/>
              <a:t>(TPR)</a:t>
            </a:r>
            <a:r>
              <a:rPr lang="ko-KR" altLang="en-US" sz="1600" dirty="0"/>
              <a:t>의 곡선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TPR :</a:t>
            </a:r>
            <a:r>
              <a:rPr lang="ko-KR" altLang="en-US" sz="1600" dirty="0" err="1"/>
              <a:t>재현율</a:t>
            </a:r>
            <a:endParaRPr lang="en-US" altLang="ko-KR" sz="1600" dirty="0"/>
          </a:p>
          <a:p>
            <a:r>
              <a:rPr lang="en-US" altLang="ko-KR" sz="1600" dirty="0"/>
              <a:t>FPR : </a:t>
            </a:r>
            <a:r>
              <a:rPr lang="ko-KR" altLang="en-US" sz="1600" dirty="0"/>
              <a:t>양성으로 잘못 분류된 음성 샘플의 비율</a:t>
            </a:r>
            <a:endParaRPr lang="en-US" altLang="ko-KR" sz="1600" dirty="0"/>
          </a:p>
          <a:p>
            <a:r>
              <a:rPr lang="en-US" altLang="ko-KR" sz="1600" dirty="0"/>
              <a:t>TNR : </a:t>
            </a:r>
            <a:r>
              <a:rPr lang="ko-KR" altLang="en-US" sz="1600" dirty="0"/>
              <a:t>특이도</a:t>
            </a:r>
            <a:endParaRPr lang="en-US" altLang="ko-KR" sz="1600" dirty="0"/>
          </a:p>
          <a:p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dirty="0"/>
              <a:t>FPR = "1 - </a:t>
            </a:r>
            <a:r>
              <a:rPr lang="ko-KR" altLang="en-US" dirty="0"/>
              <a:t>특이도</a:t>
            </a:r>
            <a:r>
              <a:rPr lang="en-US" altLang="ko-KR" dirty="0"/>
              <a:t>"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6DF7B6-288C-40D8-9906-04FDE8E01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480" y="2249805"/>
            <a:ext cx="45053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75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실습자료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289407-4F5D-43B4-9004-CAE43343B5B8}"/>
              </a:ext>
            </a:extLst>
          </p:cNvPr>
          <p:cNvSpPr/>
          <p:nvPr/>
        </p:nvSpPr>
        <p:spPr>
          <a:xfrm>
            <a:off x="1046479" y="2088495"/>
            <a:ext cx="88812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ipynb</a:t>
            </a:r>
            <a:r>
              <a:rPr lang="ko-KR" altLang="en-US" dirty="0">
                <a:solidFill>
                  <a:srgbClr val="0070C0"/>
                </a:solidFill>
              </a:rPr>
              <a:t>파일 </a:t>
            </a:r>
            <a:r>
              <a:rPr lang="en-US" altLang="ko-KR" dirty="0">
                <a:solidFill>
                  <a:srgbClr val="0070C0"/>
                </a:solidFill>
              </a:rPr>
              <a:t>git</a:t>
            </a:r>
            <a:endParaRPr lang="en-US" altLang="ko-KR" dirty="0"/>
          </a:p>
          <a:p>
            <a:r>
              <a:rPr lang="ko-KR" altLang="en-US" dirty="0">
                <a:hlinkClick r:id="rId2"/>
              </a:rPr>
              <a:t>https://github.com/rickiepark/handson-ml/blob/master/02_end_to_end_machine_learning_project.ipynb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>
                <a:solidFill>
                  <a:schemeClr val="accent3"/>
                </a:solidFill>
              </a:rPr>
              <a:t>Colab</a:t>
            </a:r>
            <a:r>
              <a:rPr lang="ko-KR" altLang="en-US" dirty="0">
                <a:solidFill>
                  <a:schemeClr val="accent3"/>
                </a:solidFill>
              </a:rPr>
              <a:t> 실습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>
                <a:hlinkClick r:id="rId3"/>
              </a:rPr>
              <a:t>https://colab.research.google.com/github/rickiepark/handson-ml2/blob/master/02_end_to_end_machine_learning_project.ipynb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Youtube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강의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https://youtu.be/KMa5z3amwv4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461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9CA17"/>
      </a:accent1>
      <a:accent2>
        <a:srgbClr val="F3A800"/>
      </a:accent2>
      <a:accent3>
        <a:srgbClr val="A45F04"/>
      </a:accent3>
      <a:accent4>
        <a:srgbClr val="D4C1BA"/>
      </a:accent4>
      <a:accent5>
        <a:srgbClr val="98807C"/>
      </a:accent5>
      <a:accent6>
        <a:srgbClr val="63514D"/>
      </a:accent6>
      <a:hlink>
        <a:srgbClr val="262626"/>
      </a:hlink>
      <a:folHlink>
        <a:srgbClr val="262626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394</Words>
  <Application>Microsoft Office PowerPoint</Application>
  <PresentationFormat>와이드스크린</PresentationFormat>
  <Paragraphs>91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나눔스퀘어 Bold</vt:lpstr>
      <vt:lpstr>나눔스퀘어 Light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이현구</cp:lastModifiedBy>
  <cp:revision>57</cp:revision>
  <dcterms:created xsi:type="dcterms:W3CDTF">2020-04-20T01:06:09Z</dcterms:created>
  <dcterms:modified xsi:type="dcterms:W3CDTF">2021-01-29T02:12:36Z</dcterms:modified>
</cp:coreProperties>
</file>