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84" r:id="rId3"/>
    <p:sldId id="301" r:id="rId4"/>
    <p:sldId id="302" r:id="rId5"/>
    <p:sldId id="303" r:id="rId6"/>
    <p:sldId id="304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21345C"/>
    <a:srgbClr val="2A345C"/>
    <a:srgbClr val="1C2244"/>
    <a:srgbClr val="F1ECE6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7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95595-3D89-46B9-AA41-2AF408C9C46D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D2FC-FE98-4281-975B-FD836025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6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인과성 </a:t>
            </a:r>
            <a:r>
              <a:rPr lang="en-US" altLang="ko-KR" dirty="0"/>
              <a:t>–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직접 영향을 주는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https://nittaku.tistory.com/456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5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https://wikidocs.net/22647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9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https://go-hard.tistory.com/11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2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1%9C%EB%B3%B8" TargetMode="External"/><Relationship Id="rId2" Type="http://schemas.openxmlformats.org/officeDocument/2006/relationships/hyperlink" Target="https://ko.wikipedia.org/wiki/%EB%AA%A8%EC%A7%91%EB%8B%A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ko.wikipedia.org/wiki/%ED%91%9C%EC%A7%9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40416" y="2505670"/>
            <a:ext cx="4511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핸즈온</a:t>
            </a:r>
            <a:r>
              <a:rPr lang="ko-KR" altLang="en-US" sz="5400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</a:t>
            </a:r>
            <a:endParaRPr lang="ko-KR" altLang="en-US" sz="5400" dirty="0">
              <a:solidFill>
                <a:schemeClr val="bg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21538" y="3917911"/>
            <a:ext cx="74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2~3</a:t>
            </a:r>
            <a:r>
              <a:rPr lang="ko-KR" altLang="en-US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11622-1D60-4667-99C1-842E9AE7E12D}"/>
              </a:ext>
            </a:extLst>
          </p:cNvPr>
          <p:cNvSpPr txBox="1"/>
          <p:nvPr/>
        </p:nvSpPr>
        <p:spPr>
          <a:xfrm>
            <a:off x="10068339" y="6488668"/>
            <a:ext cx="2123661" cy="369332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컴퓨터 과학과 장희진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8F035D-BC16-4326-9758-A8D9AA04AE4A}"/>
              </a:ext>
            </a:extLst>
          </p:cNvPr>
          <p:cNvSpPr/>
          <p:nvPr/>
        </p:nvSpPr>
        <p:spPr>
          <a:xfrm>
            <a:off x="480963" y="3924978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2-2-2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성능 측정 지표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519920" y="1151975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2487340" y="1696144"/>
            <a:ext cx="16022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평균 제곱근 오차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2B3B3-E8DA-4F79-AED1-2628B55D9D9F}"/>
              </a:ext>
            </a:extLst>
          </p:cNvPr>
          <p:cNvSpPr/>
          <p:nvPr/>
        </p:nvSpPr>
        <p:spPr>
          <a:xfrm>
            <a:off x="6360207" y="1151975"/>
            <a:ext cx="5615036" cy="5308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0DA161-B2AC-4A3A-9EE5-6BF43355BA0E}"/>
                  </a:ext>
                </a:extLst>
              </p:cNvPr>
              <p:cNvSpPr txBox="1"/>
              <p:nvPr/>
            </p:nvSpPr>
            <p:spPr>
              <a:xfrm>
                <a:off x="1079296" y="2295804"/>
                <a:ext cx="4297774" cy="76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RMSE(X, h)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spc="-15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pc="-15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pc="-15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i="1" spc="-15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pc="-15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pc="-15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pc="-15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pc="-15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pc="-15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pc="-15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 spc="-15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 spc="-15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 spc="-15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i="1" spc="-15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 spc="-150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i="1" spc="-15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i="1" spc="-15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spc="-15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 spc="-15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 spc="-15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i="1" spc="-15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0DA161-B2AC-4A3A-9EE5-6BF43355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6" y="2295804"/>
                <a:ext cx="4297774" cy="768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731C008-ED3B-48B9-B937-D24B39F5DDCF}"/>
              </a:ext>
            </a:extLst>
          </p:cNvPr>
          <p:cNvSpPr txBox="1"/>
          <p:nvPr/>
        </p:nvSpPr>
        <p:spPr>
          <a:xfrm>
            <a:off x="2427042" y="4543184"/>
            <a:ext cx="16022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평균 절대 오차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27692B-2D08-4F8F-AC26-565DDE3E1156}"/>
                  </a:ext>
                </a:extLst>
              </p:cNvPr>
              <p:cNvSpPr txBox="1"/>
              <p:nvPr/>
            </p:nvSpPr>
            <p:spPr>
              <a:xfrm>
                <a:off x="1079296" y="5153288"/>
                <a:ext cx="4297774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MAE(X, 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 spc="-15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pc="-15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spc="-15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 spc="-15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pc="-15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 spc="-15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pc="-15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 spc="-15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-15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27692B-2D08-4F8F-AC26-565DDE3E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6" y="5153288"/>
                <a:ext cx="4297774" cy="543867"/>
              </a:xfrm>
              <a:prstGeom prst="rect">
                <a:avLst/>
              </a:prstGeom>
              <a:blipFill>
                <a:blip r:embed="rId3"/>
                <a:stretch>
                  <a:fillRect t="-60000" b="-1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9B370-263F-42AF-BD03-2F263EEC72D8}"/>
                  </a:ext>
                </a:extLst>
              </p:cNvPr>
              <p:cNvSpPr txBox="1"/>
              <p:nvPr/>
            </p:nvSpPr>
            <p:spPr>
              <a:xfrm>
                <a:off x="6563220" y="2136992"/>
                <a:ext cx="5209010" cy="3100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m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RMSE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를 측정할 데이터 셋에 잇는 샘플 수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i="1" spc="-15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pc="-15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데이터 셋에 있는 </a:t>
                </a:r>
                <a:r>
                  <a:rPr lang="en-US" altLang="ko-KR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i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번째 샘플의 전체 특성 값의 벡터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i="1" spc="-15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pc="-15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해당 레이블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해당 샘플의 기대 </a:t>
                </a:r>
                <a:r>
                  <a:rPr lang="ko-KR" altLang="en-US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출력값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X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데이터 셋에 있는 모든 샘플의 모든 </a:t>
                </a:r>
                <a:r>
                  <a:rPr lang="ko-KR" altLang="en-US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특성값을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 포함하는 행렬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h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시스템의 예측 함수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가설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)</a:t>
                </a:r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9B370-263F-42AF-BD03-2F263EEC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220" y="2136992"/>
                <a:ext cx="5209010" cy="3100849"/>
              </a:xfrm>
              <a:prstGeom prst="rect">
                <a:avLst/>
              </a:prstGeom>
              <a:blipFill>
                <a:blip r:embed="rId4"/>
                <a:stretch>
                  <a:fillRect l="-1054" t="-197" r="-703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519920" y="1151974"/>
            <a:ext cx="5615036" cy="2535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2-3-4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테스트 세트 만들기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2185716" y="1619307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순수한 무작위 샘플링 방식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2B3B3-E8DA-4F79-AED1-2628B55D9D9F}"/>
              </a:ext>
            </a:extLst>
          </p:cNvPr>
          <p:cNvSpPr/>
          <p:nvPr/>
        </p:nvSpPr>
        <p:spPr>
          <a:xfrm>
            <a:off x="6360207" y="2535752"/>
            <a:ext cx="5615036" cy="2535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DA161-B2AC-4A3A-9EE5-6BF43355BA0E}"/>
              </a:ext>
            </a:extLst>
          </p:cNvPr>
          <p:cNvSpPr txBox="1"/>
          <p:nvPr/>
        </p:nvSpPr>
        <p:spPr>
          <a:xfrm>
            <a:off x="902441" y="2135120"/>
            <a:ext cx="4874243" cy="10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2" tooltip="모집단"/>
              </a:rPr>
              <a:t>모집단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(population)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의 각각의 요소 또는 사례들이 </a:t>
            </a: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3" tooltip="표본"/>
              </a:rPr>
              <a:t>표본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(sample)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으로 선택될 가능성이 </a:t>
            </a: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같게 되는 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4" tooltip="표집"/>
              </a:rPr>
              <a:t>표본 추출법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이다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EADC63-E165-4191-B2E1-143CC445197B}"/>
              </a:ext>
            </a:extLst>
          </p:cNvPr>
          <p:cNvSpPr/>
          <p:nvPr/>
        </p:nvSpPr>
        <p:spPr>
          <a:xfrm>
            <a:off x="480963" y="3924978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F9B370-263F-42AF-BD03-2F263EEC72D8}"/>
              </a:ext>
            </a:extLst>
          </p:cNvPr>
          <p:cNvSpPr txBox="1"/>
          <p:nvPr/>
        </p:nvSpPr>
        <p:spPr>
          <a:xfrm>
            <a:off x="735058" y="4976595"/>
            <a:ext cx="520901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모집단의 데이터 분포 비율을 유지하면서 </a:t>
            </a: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데이터를 샘플링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취득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하는 것이다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3DF17-9758-4331-9A85-509F09B1F90E}"/>
              </a:ext>
            </a:extLst>
          </p:cNvPr>
          <p:cNvSpPr txBox="1"/>
          <p:nvPr/>
        </p:nvSpPr>
        <p:spPr>
          <a:xfrm>
            <a:off x="2453898" y="4520272"/>
            <a:ext cx="17713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계층적 샘플링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CB29E-C57A-4E4F-AED3-E1F355E20A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75" t="5697" r="6852" b="4426"/>
          <a:stretch/>
        </p:blipFill>
        <p:spPr>
          <a:xfrm>
            <a:off x="6379685" y="2541198"/>
            <a:ext cx="5576079" cy="25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519920" y="1151974"/>
            <a:ext cx="5615036" cy="2535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95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2-2-2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성능 측정 지표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2146759" y="1639597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상관계수 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DA161-B2AC-4A3A-9EE5-6BF43355BA0E}"/>
              </a:ext>
            </a:extLst>
          </p:cNvPr>
          <p:cNvSpPr txBox="1"/>
          <p:nvPr/>
        </p:nvSpPr>
        <p:spPr>
          <a:xfrm>
            <a:off x="902440" y="2274192"/>
            <a:ext cx="504162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숫자형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-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숫자형 </a:t>
            </a:r>
            <a:r>
              <a:rPr lang="ko-KR" altLang="en-US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변수간의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강도를 수치로 표현하는 방법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EADC63-E165-4191-B2E1-143CC445197B}"/>
              </a:ext>
            </a:extLst>
          </p:cNvPr>
          <p:cNvSpPr/>
          <p:nvPr/>
        </p:nvSpPr>
        <p:spPr>
          <a:xfrm>
            <a:off x="480963" y="3924978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F9B370-263F-42AF-BD03-2F263EEC72D8}"/>
              </a:ext>
            </a:extLst>
          </p:cNvPr>
          <p:cNvSpPr txBox="1"/>
          <p:nvPr/>
        </p:nvSpPr>
        <p:spPr>
          <a:xfrm>
            <a:off x="752441" y="2671224"/>
            <a:ext cx="520901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상관계수는 인과성이 아닌 연관성만 확인 가능하다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CD552-D953-4A2A-9365-5EEFB7019635}"/>
              </a:ext>
            </a:extLst>
          </p:cNvPr>
          <p:cNvSpPr txBox="1"/>
          <p:nvPr/>
        </p:nvSpPr>
        <p:spPr>
          <a:xfrm>
            <a:off x="2127282" y="4401709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상관계수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654CC-56AA-44C0-A062-57A0A54393F4}"/>
              </a:ext>
            </a:extLst>
          </p:cNvPr>
          <p:cNvSpPr txBox="1"/>
          <p:nvPr/>
        </p:nvSpPr>
        <p:spPr>
          <a:xfrm>
            <a:off x="722933" y="4878440"/>
            <a:ext cx="52090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두 숫자형 변수 사이의 연관성 중 직선적인 경향을 나타낸다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직선을 띄우는 경우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-1 / 1</a:t>
            </a:r>
          </a:p>
          <a:p>
            <a:pPr marL="285750" indent="-285750" algn="ctr">
              <a:lnSpc>
                <a:spcPct val="120000"/>
              </a:lnSpc>
              <a:buFontTx/>
              <a:buChar char="-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퍼져있는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경우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-1 ~ 1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82D4C8-9F41-4CCD-8ED9-732CF8B1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69" y="1790698"/>
            <a:ext cx="5615037" cy="39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480964" y="2419695"/>
            <a:ext cx="5615036" cy="2535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39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2-5-2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텍스트와 범주형 특성 다루기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2107803" y="2668870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핫 인코딩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DA161-B2AC-4A3A-9EE5-6BF43355BA0E}"/>
              </a:ext>
            </a:extLst>
          </p:cNvPr>
          <p:cNvSpPr txBox="1"/>
          <p:nvPr/>
        </p:nvSpPr>
        <p:spPr>
          <a:xfrm>
            <a:off x="851360" y="3224035"/>
            <a:ext cx="5041627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단어 집합의 크기를 벡터의 차원으로 한다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표현하고 싶은 단어의 인덱스에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의 값 부여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다른 인덱스에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의 값 부여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단어의 벡터 표현 방식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EADC63-E165-4191-B2E1-143CC445197B}"/>
              </a:ext>
            </a:extLst>
          </p:cNvPr>
          <p:cNvSpPr/>
          <p:nvPr/>
        </p:nvSpPr>
        <p:spPr>
          <a:xfrm>
            <a:off x="6399164" y="2419694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CD552-D953-4A2A-9365-5EEFB7019635}"/>
              </a:ext>
            </a:extLst>
          </p:cNvPr>
          <p:cNvSpPr txBox="1"/>
          <p:nvPr/>
        </p:nvSpPr>
        <p:spPr>
          <a:xfrm>
            <a:off x="8045483" y="2896425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원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-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핫 인코딩 과정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654CC-56AA-44C0-A062-57A0A54393F4}"/>
              </a:ext>
            </a:extLst>
          </p:cNvPr>
          <p:cNvSpPr txBox="1"/>
          <p:nvPr/>
        </p:nvSpPr>
        <p:spPr>
          <a:xfrm>
            <a:off x="6641134" y="3373156"/>
            <a:ext cx="52090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20000"/>
              </a:lnSpc>
              <a:buAutoNum type="arabicParenR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각 단어에 고유한 인덱스 부여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algn="ctr">
              <a:lnSpc>
                <a:spcPct val="120000"/>
              </a:lnSpc>
              <a:buAutoNum type="arabicParenR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표현하고 싶은 단어의 인덱스 위치에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부여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다른 단어의 인덱스 위치에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부여</a:t>
            </a:r>
          </a:p>
        </p:txBody>
      </p:sp>
    </p:spTree>
    <p:extLst>
      <p:ext uri="{BB962C8B-B14F-4D97-AF65-F5344CB8AC3E}">
        <p14:creationId xmlns:p14="http://schemas.microsoft.com/office/powerpoint/2010/main" val="33618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8F035D-BC16-4326-9758-A8D9AA04AE4A}"/>
              </a:ext>
            </a:extLst>
          </p:cNvPr>
          <p:cNvSpPr/>
          <p:nvPr/>
        </p:nvSpPr>
        <p:spPr>
          <a:xfrm>
            <a:off x="480963" y="3924978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3-2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이진 분류기 훈련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519920" y="1151975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1975838" y="1724549"/>
            <a:ext cx="258631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확률적 경사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(SGD)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2B3B3-E8DA-4F79-AED1-2628B55D9D9F}"/>
              </a:ext>
            </a:extLst>
          </p:cNvPr>
          <p:cNvSpPr/>
          <p:nvPr/>
        </p:nvSpPr>
        <p:spPr>
          <a:xfrm>
            <a:off x="6360207" y="1151975"/>
            <a:ext cx="5615036" cy="5308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DA161-B2AC-4A3A-9EE5-6BF43355BA0E}"/>
              </a:ext>
            </a:extLst>
          </p:cNvPr>
          <p:cNvSpPr txBox="1"/>
          <p:nvPr/>
        </p:nvSpPr>
        <p:spPr>
          <a:xfrm>
            <a:off x="1071420" y="2329440"/>
            <a:ext cx="4512035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추출된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한 개에 대해서 경사를 계산하고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하강 알고리즘을 적용하는 방법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F9B370-263F-42AF-BD03-2F263EEC72D8}"/>
              </a:ext>
            </a:extLst>
          </p:cNvPr>
          <p:cNvSpPr txBox="1"/>
          <p:nvPr/>
        </p:nvSpPr>
        <p:spPr>
          <a:xfrm>
            <a:off x="6563220" y="2325505"/>
            <a:ext cx="520901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전체 데이터를 사용하는 것이 아니라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랜덤하게 추출한 일부 데이터를 사용하는 것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학습 중간 과정에서 결과의 진폭이 크고 불안정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속도가 매우 빠르다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데이터를 하나씩 처리하므로 오차율이 크다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GPU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의 성능을 모두 활용하지 못하는 단점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307163-EB5B-4B53-BEB4-1B495163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8" y="3924978"/>
            <a:ext cx="5653977" cy="26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122015" y="3136612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343</Words>
  <Application>Microsoft Office PowerPoint</Application>
  <PresentationFormat>와이드스크린</PresentationFormat>
  <Paragraphs>69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a아시아헤드2</vt:lpstr>
      <vt:lpstr>a아시아헤드3</vt:lpstr>
      <vt:lpstr>마루 부리 Beta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장 희진</cp:lastModifiedBy>
  <cp:revision>30</cp:revision>
  <dcterms:created xsi:type="dcterms:W3CDTF">2020-11-18T01:48:02Z</dcterms:created>
  <dcterms:modified xsi:type="dcterms:W3CDTF">2021-01-29T04:32:48Z</dcterms:modified>
</cp:coreProperties>
</file>