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65" r:id="rId7"/>
    <p:sldId id="266" r:id="rId8"/>
    <p:sldId id="267" r:id="rId9"/>
    <p:sldId id="270" r:id="rId10"/>
    <p:sldId id="268" r:id="rId11"/>
    <p:sldId id="272" r:id="rId12"/>
    <p:sldId id="271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9" r:id="rId21"/>
    <p:sldId id="290" r:id="rId22"/>
    <p:sldId id="281" r:id="rId23"/>
    <p:sldId id="282" r:id="rId24"/>
    <p:sldId id="291" r:id="rId25"/>
    <p:sldId id="283" r:id="rId26"/>
    <p:sldId id="284" r:id="rId27"/>
    <p:sldId id="285" r:id="rId28"/>
    <p:sldId id="292" r:id="rId29"/>
    <p:sldId id="286" r:id="rId30"/>
    <p:sldId id="293" r:id="rId31"/>
    <p:sldId id="294" r:id="rId32"/>
    <p:sldId id="287" r:id="rId33"/>
    <p:sldId id="295" r:id="rId34"/>
    <p:sldId id="296" r:id="rId35"/>
    <p:sldId id="297" r:id="rId36"/>
    <p:sldId id="298" r:id="rId37"/>
    <p:sldId id="26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1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5D046-B2B5-4E41-9C8C-D16794FA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6A68B8-0D53-44F3-B820-C7AC9D859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E67C8-3A30-4AAF-B84A-D885BB6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70E7-585D-4A27-A320-DE1FD6A9EFD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A4B05-92C9-4E0A-881E-EFA85E70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3B6FB-CA86-46D2-9864-156C01F2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083-CD73-4941-9397-B90ACF717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6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C39C-8A50-4F66-A35B-E31AF590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96FD1-03CA-41DF-8728-AE28A8F6B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1B442-5E20-4F69-B981-4A423176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70E7-585D-4A27-A320-DE1FD6A9EFD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CDF58-2F50-44B9-A7FA-97627440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FA173-17A9-4120-848D-9D475589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083-CD73-4941-9397-B90ACF717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7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203C3B-3BF3-4A85-809B-D1D5227F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9F71CA-0C00-4FEA-8A50-8B0912B68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65EA2-7E2D-425D-9EAD-30C22AEA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70E7-585D-4A27-A320-DE1FD6A9EFD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3B033-5250-496B-8C6E-FD4F583C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1D70A-9F05-4C3E-8116-0D9EBD32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083-CD73-4941-9397-B90ACF717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31C25-F30C-4504-A905-39E8BF74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FD65B-5D6A-460A-8865-A8BCB95B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8614A-E06A-4CD7-8784-D74706D4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70E7-585D-4A27-A320-DE1FD6A9EFD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56AEF-B717-4B85-AE9B-A365EFC7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CAEE9-D4FC-4D95-8A04-476170F1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083-CD73-4941-9397-B90ACF717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70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6670F-F2BE-4C30-B615-77B1805D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608B6-372A-4DFD-B064-AB254550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718D5-2613-4A6C-96D2-A19742F9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70E7-585D-4A27-A320-DE1FD6A9EFD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CBEEA-B67B-4755-A7A0-EEBD50DE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EABEC-0327-44BC-BF50-3B938D19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083-CD73-4941-9397-B90ACF717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0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91661-F9FB-41B3-B459-67DACF64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CE664-3ED8-4659-918C-6FB1833C4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BEAEB9-9C1D-47AE-8CC1-9CBA35DEB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E4FD5-8C36-4742-ADB3-1704FACE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70E7-585D-4A27-A320-DE1FD6A9EFD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51567-30BD-42FF-8E7E-3695CC53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42601-FE8E-4007-B5E5-96F6CF15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083-CD73-4941-9397-B90ACF717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1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EC106-AD61-43FB-91A1-2E6D5843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0F7B1-F934-429D-B1C7-2C7802ED5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76854A-F920-46DA-B61B-1C00F9E9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36DE82-4C93-477B-B1EB-91C1E3661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85F9B1-19FE-46FE-B59E-6C8B7A61C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FE9FEC-0F8E-44DF-B877-B2DCE976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70E7-585D-4A27-A320-DE1FD6A9EFD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B896A-F1F5-40E9-AFED-CF72E8ED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BCEB99-737A-4FE0-9CBF-1C5B38CA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083-CD73-4941-9397-B90ACF717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4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7E3D2-DC5B-46AD-A7A7-E668BD03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1B0DE5-71AB-4A67-8081-944C54BD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70E7-585D-4A27-A320-DE1FD6A9EFD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A7625A-0154-499F-9208-AD6BD911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897BAD-CC7E-4D3B-B4F7-5296DC8A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083-CD73-4941-9397-B90ACF717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895F5-89A5-46BC-84AC-3F823605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70E7-585D-4A27-A320-DE1FD6A9EFD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9B025-B410-453C-90C3-B62F21D3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044496-E700-4C92-9DEA-FD70AAB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083-CD73-4941-9397-B90ACF717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8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220C4-589D-4CEB-80A3-98E6473F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EF01B-EED8-4BA3-AE5E-7142F7AA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B341E-1F83-4F80-A6BF-1757A677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62FC6-CB29-4376-A426-0C1ECDB3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70E7-585D-4A27-A320-DE1FD6A9EFD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D77BD-F2FC-4E8D-B162-94528D3B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C79C04-6F9F-4380-BF74-FCE10B84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083-CD73-4941-9397-B90ACF717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9BF54-D20C-4907-B325-17CB418C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5BB8B1-B67F-43D2-B868-988F0B4E8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FA5E29-869B-4CB5-A577-01FDB18D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74B03-C271-40B5-AE9A-B67C264B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70E7-585D-4A27-A320-DE1FD6A9EFD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69CEA-E98E-446A-8DC3-B876E546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1DF23-B4A4-448E-A0F8-566D16B7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083-CD73-4941-9397-B90ACF717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9A11B3-E62E-4C9E-9594-E33890A2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9F854-8CAA-4061-A470-22418D09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7959F-8BD9-41C5-A7B4-F3ACC9AE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70E7-585D-4A27-A320-DE1FD6A9EFDB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D0E1F-1CEA-44F5-8DBD-E1531B7D6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A9492-8E46-419B-9237-497BE9D41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2083-CD73-4941-9397-B90ACF717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.blog.naver.com/PostView.nhn?blogId=il3575&amp;logNo=221500701647&amp;proxyReferer=https:%2F%2Fwww.google.com%2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zetawiki.com/wiki/%EB%A0%88%EC%9D%B4%EB%B8%94_(%EB%A8%B8%EC%8B%A0%EB%9F%AC%EB%8B%9D)" TargetMode="External"/><Relationship Id="rId4" Type="http://schemas.openxmlformats.org/officeDocument/2006/relationships/hyperlink" Target="https://zetawiki.com/wiki/%ED%8A%B9%EC%84%B1_(%EB%A8%B8%EC%8B%A0%EB%9F%AC%EB%8B%9D)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.blog.naver.com/PostView.nhn?blogId=imchaehong&amp;logNo=10033930690&amp;proxyReferer=https:%2F%2Fm.search.naver.com%2Fsearch.naver%3Fsm%3Dmtb_hty.top%26where%3Dm%26oquery%3Dregression%26tqi%3DhtajXdprvAKssaIMaJsssssss8h-037015%26query%3D%25EA%25B3%25B5%25EB%25B3%2580%25EB%259F%2589" TargetMode="External"/><Relationship Id="rId5" Type="http://schemas.openxmlformats.org/officeDocument/2006/relationships/hyperlink" Target="https://m.blog.naver.com/PostView.nhn?blogId=ryul01&amp;logNo=221322235531&amp;proxyReferer=https:%2F%2Fwww.google.com%2F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EF438B8-3DD8-4A4E-BC2A-497B3EEF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547" y="1269000"/>
            <a:ext cx="3750905" cy="4320000"/>
          </a:xfrm>
          <a:prstGeom prst="rect">
            <a:avLst/>
          </a:prstGeom>
        </p:spPr>
      </p:pic>
      <p:sp>
        <p:nvSpPr>
          <p:cNvPr id="7" name="Object 32">
            <a:extLst>
              <a:ext uri="{FF2B5EF4-FFF2-40B4-BE49-F238E27FC236}">
                <a16:creationId xmlns:a16="http://schemas.microsoft.com/office/drawing/2014/main" id="{364B28FA-5338-4265-9EB8-C3FE3475C98F}"/>
              </a:ext>
            </a:extLst>
          </p:cNvPr>
          <p:cNvSpPr txBox="1"/>
          <p:nvPr/>
        </p:nvSpPr>
        <p:spPr>
          <a:xfrm>
            <a:off x="4517719" y="2214424"/>
            <a:ext cx="3156559" cy="2370101"/>
          </a:xfrm>
          <a:prstGeom prst="rect">
            <a:avLst/>
          </a:prstGeom>
          <a:noFill/>
        </p:spPr>
        <p:txBody>
          <a:bodyPr wrap="square" rtlCol="0"/>
          <a:lstStyle/>
          <a:p>
            <a:pPr latinLnBrk="0"/>
            <a:r>
              <a:rPr lang="en-US" altLang="ko-KR" sz="5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2021</a:t>
            </a:r>
          </a:p>
          <a:p>
            <a:pPr latinLnBrk="0"/>
            <a:r>
              <a:rPr lang="en-US" altLang="ko-KR" sz="5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CAPSTONE</a:t>
            </a:r>
          </a:p>
          <a:p>
            <a:pPr latinLnBrk="0"/>
            <a:r>
              <a:rPr lang="en-US" sz="5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DESIGN</a:t>
            </a:r>
          </a:p>
          <a:p>
            <a:pPr latinLnBrk="0"/>
            <a:endParaRPr lang="en-US" sz="5000" b="1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에스코어 드림 8" pitchFamily="34" charset="0"/>
            </a:endParaRPr>
          </a:p>
        </p:txBody>
      </p:sp>
      <p:sp>
        <p:nvSpPr>
          <p:cNvPr id="8" name="Object 31">
            <a:extLst>
              <a:ext uri="{FF2B5EF4-FFF2-40B4-BE49-F238E27FC236}">
                <a16:creationId xmlns:a16="http://schemas.microsoft.com/office/drawing/2014/main" id="{5A2492D9-8D75-4A01-9131-27407B488BF2}"/>
              </a:ext>
            </a:extLst>
          </p:cNvPr>
          <p:cNvSpPr txBox="1"/>
          <p:nvPr/>
        </p:nvSpPr>
        <p:spPr>
          <a:xfrm>
            <a:off x="5455082" y="5756386"/>
            <a:ext cx="1281832" cy="3348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latinLnBrk="0"/>
            <a:r>
              <a:rPr lang="ko-KR" altLang="en-US" sz="1600" b="1" kern="0" spc="100" dirty="0">
                <a:solidFill>
                  <a:srgbClr val="494949"/>
                </a:solidFill>
                <a:cs typeface="에스코어 드림 5" pitchFamily="34" charset="0"/>
              </a:rPr>
              <a:t>전예진</a:t>
            </a:r>
            <a:endParaRPr lang="en-US" sz="1600" b="1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27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591167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2.3.3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데이터 구조 훑어보기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F4744-0E9E-42B9-9ADE-D7202A30A465}"/>
              </a:ext>
            </a:extLst>
          </p:cNvPr>
          <p:cNvSpPr txBox="1"/>
          <p:nvPr/>
        </p:nvSpPr>
        <p:spPr>
          <a:xfrm>
            <a:off x="6687422" y="2656584"/>
            <a:ext cx="4432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solidFill>
                  <a:prstClr val="black"/>
                </a:solidFill>
                <a:latin typeface="+mn-ea"/>
              </a:rPr>
              <a:t>▶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숫자형 특성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(feature)</a:t>
            </a:r>
            <a:r>
              <a:rPr lang="ko-KR" altLang="en-US" sz="1400" b="1" dirty="0">
                <a:latin typeface="+mn-ea"/>
              </a:rPr>
              <a:t>들에 대한 히스토그램</a:t>
            </a:r>
            <a:endParaRPr lang="en-US" altLang="ko-KR" sz="1400" b="1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히스토그램은 주어진 값의 범위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수평축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 속한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샘플 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수직축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를 나타낸다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히스토그램을 통해 해당 특성</a:t>
            </a:r>
            <a:r>
              <a:rPr lang="en-US" altLang="ko-KR" sz="1400" dirty="0">
                <a:latin typeface="+mn-ea"/>
              </a:rPr>
              <a:t>(feature)</a:t>
            </a:r>
            <a:r>
              <a:rPr lang="ko-KR" altLang="en-US" sz="1400" dirty="0">
                <a:latin typeface="+mn-ea"/>
              </a:rPr>
              <a:t>이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어떤 분포를 보이는지 빠르게 확인 가능하다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  </a:t>
            </a: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en-US" altLang="ko-KR" sz="1400" kern="0" dirty="0" err="1">
                <a:latin typeface="+mn-ea"/>
              </a:rPr>
              <a:t>housing_median_age</a:t>
            </a:r>
            <a:r>
              <a:rPr lang="en-US" altLang="ko-KR" sz="1400" kern="0" dirty="0">
                <a:latin typeface="+mn-ea"/>
              </a:rPr>
              <a:t>, </a:t>
            </a:r>
            <a:r>
              <a:rPr lang="en-US" altLang="ko-KR" sz="1400" kern="0" dirty="0" err="1">
                <a:latin typeface="+mn-ea"/>
              </a:rPr>
              <a:t>median_house_value</a:t>
            </a:r>
            <a:r>
              <a:rPr lang="ko-KR" altLang="en-US" sz="1400" kern="0" dirty="0">
                <a:latin typeface="+mn-ea"/>
              </a:rPr>
              <a:t>는 </a:t>
            </a:r>
            <a:endParaRPr lang="en-US" altLang="ko-KR" sz="1400" kern="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  </a:t>
            </a:r>
            <a:r>
              <a:rPr lang="ko-KR" altLang="en-US" sz="1400" kern="0" dirty="0">
                <a:latin typeface="+mn-ea"/>
              </a:rPr>
              <a:t>끝 값이 한정 되어있어 이상의 값은 한정 값에 포함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335F818-7A25-45A7-8ACA-2CC7223D7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39" y="1979996"/>
            <a:ext cx="5665683" cy="42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6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591167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2.3.4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테스트 세트 만들기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4BEF341-102A-47C8-A9E7-2CA7C01DB28D}"/>
              </a:ext>
            </a:extLst>
          </p:cNvPr>
          <p:cNvSpPr txBox="1"/>
          <p:nvPr/>
        </p:nvSpPr>
        <p:spPr>
          <a:xfrm>
            <a:off x="1021739" y="2302183"/>
            <a:ext cx="10062245" cy="180362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1400" b="1" kern="0" dirty="0">
                <a:solidFill>
                  <a:prstClr val="black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 </a:t>
            </a:r>
            <a:r>
              <a:rPr lang="ko-KR" altLang="en-US" sz="1400" b="1" dirty="0">
                <a:latin typeface="+mn-ea"/>
              </a:rPr>
              <a:t>테스트 데이터 셋 만들기</a:t>
            </a:r>
            <a:endParaRPr lang="en-US" altLang="ko-KR" sz="1400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일반적으로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전체 데이터 셋의 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20%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를 테스트 데이터 셋</a:t>
            </a:r>
            <a:r>
              <a:rPr lang="ko-KR" altLang="en-US" sz="1400" dirty="0">
                <a:latin typeface="+mn-ea"/>
              </a:rPr>
              <a:t>으로 사용한다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데이터 셋이 매우 크면</a:t>
            </a:r>
            <a:r>
              <a:rPr lang="en-US" altLang="ko-KR" sz="1400" dirty="0">
                <a:latin typeface="+mn-ea"/>
              </a:rPr>
              <a:t>, 20% </a:t>
            </a:r>
            <a:r>
              <a:rPr lang="ko-KR" altLang="en-US" sz="1400" dirty="0">
                <a:latin typeface="+mn-ea"/>
              </a:rPr>
              <a:t>보다 적게 사용할 수도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여기서 주의할 부분은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여러 번 반복 실행해도 동일한 테스트 데이터 셋이 생성되게끔 해주어야 한다</a:t>
            </a:r>
            <a:r>
              <a:rPr lang="ko-KR" altLang="en-US" sz="1400" dirty="0">
                <a:latin typeface="+mn-ea"/>
              </a:rPr>
              <a:t>는 것이다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사이킷런</a:t>
            </a:r>
            <a:r>
              <a:rPr lang="ko-KR" altLang="en-US" sz="1400" dirty="0" err="1">
                <a:latin typeface="+mn-ea"/>
              </a:rPr>
              <a:t>은</a:t>
            </a:r>
            <a:r>
              <a:rPr lang="ko-KR" altLang="en-US" sz="1400" dirty="0">
                <a:latin typeface="+mn-ea"/>
              </a:rPr>
              <a:t> 데이터 셋을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훈련 데이터 셋</a:t>
            </a:r>
            <a:r>
              <a:rPr lang="ko-KR" altLang="en-US" sz="1400" dirty="0">
                <a:latin typeface="+mn-ea"/>
              </a:rPr>
              <a:t>과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테스트 데이터 셋</a:t>
            </a:r>
            <a:r>
              <a:rPr lang="ko-KR" altLang="en-US" sz="1400" dirty="0">
                <a:latin typeface="+mn-ea"/>
              </a:rPr>
              <a:t>으로 쉽게 나눠주는 </a:t>
            </a:r>
            <a:r>
              <a:rPr lang="en-US" altLang="ko-KR" sz="1400" b="1" dirty="0" err="1">
                <a:solidFill>
                  <a:schemeClr val="accent1"/>
                </a:solidFill>
                <a:latin typeface="+mn-ea"/>
              </a:rPr>
              <a:t>train_test_split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함수</a:t>
            </a:r>
            <a:r>
              <a:rPr lang="ko-KR" altLang="en-US" sz="1400" dirty="0">
                <a:latin typeface="+mn-ea"/>
              </a:rPr>
              <a:t>를 제공한다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1"/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test_size</a:t>
            </a:r>
            <a:r>
              <a:rPr lang="ko-KR" altLang="en-US" sz="1400" dirty="0">
                <a:latin typeface="+mn-ea"/>
              </a:rPr>
              <a:t> </a:t>
            </a:r>
            <a:r>
              <a:rPr lang="en-US" altLang="ko-KR" sz="1400" dirty="0">
                <a:latin typeface="+mn-ea"/>
              </a:rPr>
              <a:t>: </a:t>
            </a:r>
            <a:r>
              <a:rPr lang="ko-KR" altLang="en-US" sz="1400" dirty="0">
                <a:latin typeface="+mn-ea"/>
              </a:rPr>
              <a:t>테스트 데이터 셋의 크기 지정</a:t>
            </a:r>
          </a:p>
          <a:p>
            <a:pPr lvl="1"/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random_state</a:t>
            </a:r>
            <a:r>
              <a:rPr lang="ko-KR" altLang="en-US" sz="1400" dirty="0">
                <a:latin typeface="+mn-ea"/>
              </a:rPr>
              <a:t> 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난수 초기 값 지정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여러 번 데이터 셋이 갱신되어도 테스트 셋 동일하게 유지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0" latinLnBrk="0"/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EB195FA-45B7-4960-B43A-49078058C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072" y="4248270"/>
            <a:ext cx="8267700" cy="857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280D70-2297-4468-8FA9-3E4226B53149}"/>
              </a:ext>
            </a:extLst>
          </p:cNvPr>
          <p:cNvSpPr txBox="1"/>
          <p:nvPr/>
        </p:nvSpPr>
        <p:spPr>
          <a:xfrm>
            <a:off x="1108015" y="5247979"/>
            <a:ext cx="9143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또한 테스트 데이터 셋을 만들 때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테스트 데이터 셋을 절대 들여다보면 안 된다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!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테스트 데이터 셋에서 겉으로 드러난 어떤 패턴에 속아 특정 </a:t>
            </a:r>
            <a:r>
              <a:rPr lang="ko-KR" altLang="en-US" sz="1400" dirty="0" err="1">
                <a:latin typeface="+mn-ea"/>
              </a:rPr>
              <a:t>머신러닝</a:t>
            </a:r>
            <a:r>
              <a:rPr lang="ko-KR" altLang="en-US" sz="1400" dirty="0">
                <a:latin typeface="+mn-ea"/>
              </a:rPr>
              <a:t> 모델을 선택하게 될 수 있기 때문이다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(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데이터 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스누핑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 편향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959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591167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2.3.4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테스트 세트 만들기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4BEF341-102A-47C8-A9E7-2CA7C01DB28D}"/>
              </a:ext>
            </a:extLst>
          </p:cNvPr>
          <p:cNvSpPr txBox="1"/>
          <p:nvPr/>
        </p:nvSpPr>
        <p:spPr>
          <a:xfrm>
            <a:off x="1021739" y="2227089"/>
            <a:ext cx="10062245" cy="192378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1400" kern="0" dirty="0">
                <a:solidFill>
                  <a:prstClr val="black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  하지만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데이터 셋이 충분히 크지 않은 경우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앞선 내용처럼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단순 무작위 샘플링</a:t>
            </a:r>
            <a:r>
              <a:rPr lang="ko-KR" altLang="en-US" sz="1400" dirty="0">
                <a:latin typeface="+mn-ea"/>
              </a:rPr>
              <a:t>을 사용해서 훈련 데이터 셋과 테스트 데이터 셋을 만들어주면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샘플링 편향</a:t>
            </a:r>
            <a:r>
              <a:rPr lang="ko-KR" altLang="en-US" sz="1400" dirty="0">
                <a:latin typeface="+mn-ea"/>
              </a:rPr>
              <a:t>이 생길 가능성이 높다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이를 해결하기 위한 방법으로는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계층적 샘플링 방법</a:t>
            </a:r>
            <a:r>
              <a:rPr lang="ko-KR" altLang="en-US" sz="1400" dirty="0">
                <a:latin typeface="+mn-ea"/>
              </a:rPr>
              <a:t>이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모집단을 비슷한 성질을 갖는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2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개 이상의 동질적인 층으로 구분하고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,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각 층으로부터 단순 무작위 추출 방법을 적용하여 표본을 추출하는 방법</a:t>
            </a:r>
            <a:r>
              <a:rPr lang="ko-KR" altLang="en-US" sz="1400" dirty="0">
                <a:latin typeface="+mn-ea"/>
              </a:rPr>
              <a:t>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표본 크기가 크지 않아도 모집단의 대표성이 잘 보장된다는 장점</a:t>
            </a:r>
            <a:r>
              <a:rPr lang="ko-KR" altLang="en-US" sz="1400" dirty="0">
                <a:latin typeface="+mn-ea"/>
              </a:rPr>
              <a:t>이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데이터 세트의 특성 분포를 고르게 해준다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.</a:t>
            </a:r>
            <a:br>
              <a:rPr lang="ko-KR" altLang="en-US" sz="1400" b="1" dirty="0">
                <a:solidFill>
                  <a:schemeClr val="accent1"/>
                </a:solidFill>
                <a:latin typeface="+mn-ea"/>
              </a:rPr>
            </a:br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다음과 같이 </a:t>
            </a:r>
            <a:r>
              <a:rPr lang="ko-KR" altLang="en-US" sz="1400" dirty="0" err="1">
                <a:latin typeface="+mn-ea"/>
              </a:rPr>
              <a:t>사이킷런의</a:t>
            </a:r>
            <a:r>
              <a:rPr lang="ko-KR" altLang="en-US" sz="1400" dirty="0">
                <a:latin typeface="+mn-ea"/>
              </a:rPr>
              <a:t> </a:t>
            </a:r>
            <a:r>
              <a:rPr lang="en-US" altLang="ko-KR" sz="1400" dirty="0" err="1">
                <a:latin typeface="+mn-ea"/>
              </a:rPr>
              <a:t>StratifiedShuffleSplit</a:t>
            </a:r>
            <a:r>
              <a:rPr lang="en-US" altLang="ko-KR" sz="1400" dirty="0">
                <a:latin typeface="+mn-ea"/>
              </a:rPr>
              <a:t>( )</a:t>
            </a:r>
            <a:r>
              <a:rPr lang="ko-KR" altLang="en-US" sz="1400" dirty="0">
                <a:latin typeface="+mn-ea"/>
              </a:rPr>
              <a:t>을 사용하면 계층 샘플링을 수행할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E56F2A-53BC-4009-8DD0-20B96C73A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39" y="4288852"/>
            <a:ext cx="103441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8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591167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2.3.4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테스트 세트 만들기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(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정리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) 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4BEF341-102A-47C8-A9E7-2CA7C01DB28D}"/>
              </a:ext>
            </a:extLst>
          </p:cNvPr>
          <p:cNvSpPr txBox="1"/>
          <p:nvPr/>
        </p:nvSpPr>
        <p:spPr>
          <a:xfrm>
            <a:off x="1021739" y="2032750"/>
            <a:ext cx="10062245" cy="433288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모델 학습 시작 이전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준비된 데이터셋을 훈련 세트와 테스트 세트로 구분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테스트 세트에 포함된 데이터는 미리 분석하지 말 것</a:t>
            </a:r>
            <a:r>
              <a:rPr lang="en-US" altLang="ko-KR" sz="1400" dirty="0">
                <a:latin typeface="+mn-ea"/>
              </a:rPr>
              <a:t>. </a:t>
            </a: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미리 분석 시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데이터 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스누핑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 편향</a:t>
            </a:r>
            <a:r>
              <a:rPr lang="ko-KR" altLang="en-US" sz="1400" dirty="0">
                <a:latin typeface="+mn-ea"/>
              </a:rPr>
              <a:t>을 범할 가능성이 높아짐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</a:t>
            </a:r>
            <a:r>
              <a:rPr lang="ko-KR" altLang="en-US" sz="1400" dirty="0">
                <a:latin typeface="+mn-ea"/>
              </a:rPr>
              <a:t> 미리 보면서 알아낸 직관이 학습 모델 설정에 영향을 미칠 수 있음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테스트 세트 크기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전체 데이터 셋의 </a:t>
            </a:r>
            <a:r>
              <a:rPr lang="en-US" altLang="ko-KR" sz="1400" dirty="0">
                <a:latin typeface="+mn-ea"/>
              </a:rPr>
              <a:t>20% 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훈련 세트와 데이터 세트를 구분하는 방식에 따라 결과가 조금씩 달라짐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무작위 샘플링 </a:t>
            </a:r>
            <a:r>
              <a:rPr lang="en-US" altLang="ko-KR" sz="1400" dirty="0">
                <a:latin typeface="+mn-ea"/>
              </a:rPr>
              <a:t>vs. </a:t>
            </a:r>
            <a:r>
              <a:rPr lang="ko-KR" altLang="en-US" sz="1400" dirty="0">
                <a:latin typeface="+mn-ea"/>
              </a:rPr>
              <a:t>계층적 샘플링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  - </a:t>
            </a:r>
            <a:r>
              <a:rPr lang="ko-KR" altLang="en-US" sz="1400" kern="0" dirty="0">
                <a:latin typeface="+mn-ea"/>
              </a:rPr>
              <a:t>책에서</a:t>
            </a:r>
            <a:r>
              <a:rPr lang="ko-KR" altLang="en-US" sz="1400" dirty="0">
                <a:latin typeface="+mn-ea"/>
              </a:rPr>
              <a:t>는 계층적 샘플링 활용 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b="1" kern="0" dirty="0">
                <a:solidFill>
                  <a:prstClr val="black"/>
                </a:solidFill>
                <a:latin typeface="+mn-ea"/>
              </a:rPr>
              <a:t>▶</a:t>
            </a:r>
            <a:r>
              <a:rPr lang="en-US" altLang="ko-KR" sz="1400" kern="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계층적 샘플링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모집단의 데이터 분포 비율을 유지 하면서 데이터를 샘플링 하는 것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모집단의 남녀 성비가 각각 </a:t>
            </a:r>
            <a:r>
              <a:rPr lang="en-US" altLang="ko-KR" sz="1400" dirty="0">
                <a:latin typeface="+mn-ea"/>
              </a:rPr>
              <a:t>A%, B%</a:t>
            </a:r>
            <a:r>
              <a:rPr lang="ko-KR" altLang="en-US" sz="1400" dirty="0">
                <a:latin typeface="+mn-ea"/>
              </a:rPr>
              <a:t>라고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하면 이 모집단에서 취득한 샘플 데이터 역시 남녀 성비가 각각 </a:t>
            </a:r>
            <a:r>
              <a:rPr lang="en-US" altLang="ko-KR" sz="1400" dirty="0">
                <a:latin typeface="+mn-ea"/>
              </a:rPr>
              <a:t>A%, B%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계층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동질 그룹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테스트 세트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전체 계층을 대표하도록 각 계층별로 적절한 샘플 추출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계층 기준 예제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소득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소득의 범주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계층별로 충분한 크기의 샘플이 포함되도록 지정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학습 과정에서 편향이 발생하지 않도록 하기 위해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특정 소득 구간에 포함된 샘플이 과하게 적거나 많으면 해당 계층의 중요도가 과대 혹은 과소 평가될 것</a:t>
            </a:r>
            <a:endParaRPr lang="en-US" altLang="ko-KR" sz="1400" dirty="0">
              <a:latin typeface="+mn-ea"/>
            </a:endParaRPr>
          </a:p>
          <a:p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lvl="0" latinLnBrk="0"/>
            <a:r>
              <a:rPr lang="en-US" altLang="ko-KR" sz="1100" kern="0" dirty="0">
                <a:solidFill>
                  <a:prstClr val="black"/>
                </a:solidFill>
                <a:latin typeface="+mn-ea"/>
              </a:rPr>
              <a:t>[</a:t>
            </a:r>
            <a:r>
              <a:rPr lang="ko-KR" altLang="en-US" sz="1100" kern="0" dirty="0">
                <a:solidFill>
                  <a:prstClr val="black"/>
                </a:solidFill>
                <a:latin typeface="+mn-ea"/>
              </a:rPr>
              <a:t>참고</a:t>
            </a:r>
            <a:r>
              <a:rPr lang="en-US" altLang="ko-KR" sz="1100" kern="0" dirty="0">
                <a:solidFill>
                  <a:prstClr val="black"/>
                </a:solidFill>
                <a:latin typeface="+mn-ea"/>
              </a:rPr>
              <a:t>] </a:t>
            </a:r>
            <a:r>
              <a:rPr lang="en-US" altLang="ko-KR" sz="1100" kern="0" dirty="0">
                <a:solidFill>
                  <a:prstClr val="black"/>
                </a:solidFill>
                <a:latin typeface="+mn-ea"/>
                <a:hlinkClick r:id="rId4"/>
              </a:rPr>
              <a:t>https://m.blog.naver.com/PostView.nhn?blogId=il3575&amp;logNo=221500701647&amp;proxyReferer=https:%2F%2Fwww.google.com%2F</a:t>
            </a:r>
            <a:endParaRPr lang="en-US" altLang="ko-KR" sz="1100" kern="0" dirty="0">
              <a:solidFill>
                <a:prstClr val="black"/>
              </a:solidFill>
              <a:latin typeface="+mn-ea"/>
            </a:endParaRPr>
          </a:p>
          <a:p>
            <a:pPr lvl="0" latinLnBrk="0"/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097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591167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2.3.4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테스트 세트 만들기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(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정리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) 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D3C344-79AA-41C7-8275-D58653F9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39" y="2690369"/>
            <a:ext cx="8267700" cy="2428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29B332-0475-479D-B04F-9A3D764DF82A}"/>
              </a:ext>
            </a:extLst>
          </p:cNvPr>
          <p:cNvSpPr txBox="1"/>
          <p:nvPr/>
        </p:nvSpPr>
        <p:spPr>
          <a:xfrm>
            <a:off x="1021739" y="2168620"/>
            <a:ext cx="407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계층적 샘플링과 무작위 샘플링 비교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26FC2-8B26-4B46-91D0-6748C4713E95}"/>
              </a:ext>
            </a:extLst>
          </p:cNvPr>
          <p:cNvSpPr txBox="1"/>
          <p:nvPr/>
        </p:nvSpPr>
        <p:spPr>
          <a:xfrm>
            <a:off x="1021739" y="5333596"/>
            <a:ext cx="9372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계층 샘플링을 사용해 만든 테스트 세트가 전체 데이터셋에 있는 소득 카테고리의 비율과 거의 같다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반면 일반 무작위 샘플링으로 만든 테스트 세트는 비율이 많이 달라졌다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데이터 셋이 충분히 크다면 일반 훈련 데이터 셋을 무작위로 샘플링해도 큰 문제가 발생하지 않지만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그렇지 않을 경우 데이터 편향이 생길 가능성이 크다는 결론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!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877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2.4.1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지리적 데이터 시각화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29B332-0475-479D-B04F-9A3D764DF82A}"/>
              </a:ext>
            </a:extLst>
          </p:cNvPr>
          <p:cNvSpPr txBox="1"/>
          <p:nvPr/>
        </p:nvSpPr>
        <p:spPr>
          <a:xfrm>
            <a:off x="1345770" y="2110266"/>
            <a:ext cx="340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kern="0" dirty="0">
                <a:latin typeface="+mn-ea"/>
              </a:rPr>
              <a:t>구역이 집결된 지역과 </a:t>
            </a:r>
            <a:endParaRPr lang="en-US" altLang="ko-KR" sz="1400" kern="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  </a:t>
            </a:r>
            <a:r>
              <a:rPr lang="ko-KR" altLang="en-US" sz="1400" kern="0" dirty="0">
                <a:latin typeface="+mn-ea"/>
              </a:rPr>
              <a:t>그렇지 않은 지역 구분 가능</a:t>
            </a:r>
            <a:endParaRPr lang="en-US" altLang="ko-KR" sz="1400" kern="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kern="0" dirty="0">
                <a:latin typeface="+mn-ea"/>
              </a:rPr>
              <a:t>샌프란시스코의 베이 에어리어</a:t>
            </a:r>
            <a:r>
              <a:rPr lang="en-US" altLang="ko-KR" sz="1400" kern="0" dirty="0">
                <a:latin typeface="+mn-ea"/>
              </a:rPr>
              <a:t>, </a:t>
            </a:r>
          </a:p>
          <a:p>
            <a:r>
              <a:rPr lang="en-US" altLang="ko-KR" sz="1400" kern="0" dirty="0">
                <a:latin typeface="+mn-ea"/>
              </a:rPr>
              <a:t>  LA </a:t>
            </a:r>
            <a:r>
              <a:rPr lang="ko-KR" altLang="en-US" sz="1400" kern="0" dirty="0">
                <a:latin typeface="+mn-ea"/>
              </a:rPr>
              <a:t>샌디에고 등 밀집된 지역 확인 가능</a:t>
            </a:r>
            <a:endParaRPr lang="ko-KR" altLang="en-US" sz="1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6B7D6A-E179-4D85-864A-755130475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36" y="3358660"/>
            <a:ext cx="4057651" cy="2686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D9F79A-3258-4A54-9811-1B06B924EE78}"/>
              </a:ext>
            </a:extLst>
          </p:cNvPr>
          <p:cNvSpPr txBox="1"/>
          <p:nvPr/>
        </p:nvSpPr>
        <p:spPr>
          <a:xfrm>
            <a:off x="5936092" y="2107510"/>
            <a:ext cx="4407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/>
              <a:t>주택 가격이 해안 근접도</a:t>
            </a:r>
            <a:r>
              <a:rPr lang="en-US" altLang="ko-KR" sz="1400" dirty="0"/>
              <a:t>, </a:t>
            </a:r>
            <a:r>
              <a:rPr lang="ko-KR" altLang="en-US" sz="1400" dirty="0"/>
              <a:t>인구 밀도와 관련이 큼 </a:t>
            </a:r>
            <a:endParaRPr lang="en-US" altLang="ko-KR" sz="1400" dirty="0"/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/>
              <a:t>해안 근접도</a:t>
            </a:r>
            <a:r>
              <a:rPr lang="en-US" altLang="ko-KR" sz="1400" dirty="0"/>
              <a:t>: </a:t>
            </a:r>
            <a:r>
              <a:rPr lang="ko-KR" altLang="en-US" sz="1400" dirty="0"/>
              <a:t>위치에 따라 다르게 작용 </a:t>
            </a:r>
            <a:endParaRPr lang="en-US" altLang="ko-KR" sz="1400" dirty="0"/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대도시 근처</a:t>
            </a:r>
            <a:r>
              <a:rPr lang="en-US" altLang="ko-KR" sz="1400" dirty="0"/>
              <a:t>: </a:t>
            </a:r>
            <a:r>
              <a:rPr lang="ko-KR" altLang="en-US" sz="1400" dirty="0"/>
              <a:t>해안 근처 주택 가격이 상대적 높음 </a:t>
            </a:r>
            <a:endParaRPr lang="en-US" altLang="ko-KR" sz="1400" dirty="0"/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북부 캘리포니아 지역</a:t>
            </a:r>
            <a:r>
              <a:rPr lang="en-US" altLang="ko-KR" sz="1400" dirty="0"/>
              <a:t>: </a:t>
            </a:r>
            <a:r>
              <a:rPr lang="ko-KR" altLang="en-US" sz="1400" dirty="0"/>
              <a:t>높지 않음</a:t>
            </a:r>
            <a:endParaRPr lang="ko-KR" altLang="en-US" sz="1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FB41F8-2DFF-4B65-BB19-2FA7C4457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092" y="3061617"/>
            <a:ext cx="4687582" cy="34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4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2.4.2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상관관계 조사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DA7F9-4519-4455-A78C-3FB9A39CBC78}"/>
              </a:ext>
            </a:extLst>
          </p:cNvPr>
          <p:cNvSpPr txBox="1"/>
          <p:nvPr/>
        </p:nvSpPr>
        <p:spPr>
          <a:xfrm>
            <a:off x="5486400" y="2627679"/>
            <a:ext cx="548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+mn-ea"/>
              </a:rPr>
              <a:t>▶ </a:t>
            </a:r>
            <a:r>
              <a:rPr lang="ko-KR" altLang="en-US" sz="1400" b="1" kern="0" dirty="0">
                <a:latin typeface="+mn-ea"/>
              </a:rPr>
              <a:t>상관계수 특징</a:t>
            </a:r>
            <a:endParaRPr lang="en-US" altLang="ko-KR" sz="1400" b="1" kern="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상관계수</a:t>
            </a:r>
            <a:r>
              <a:rPr lang="en-US" altLang="ko-KR" sz="1400" dirty="0">
                <a:latin typeface="+mn-ea"/>
              </a:rPr>
              <a:t>: [-1,1] </a:t>
            </a:r>
            <a:r>
              <a:rPr lang="ko-KR" altLang="en-US" sz="1400" dirty="0">
                <a:latin typeface="+mn-ea"/>
              </a:rPr>
              <a:t>구간의 값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에 가까울 수록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강한 양의 선형 상관관계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en-US" altLang="ko-KR" sz="1400" dirty="0">
                <a:latin typeface="+mn-ea"/>
              </a:rPr>
              <a:t>-1</a:t>
            </a:r>
            <a:r>
              <a:rPr lang="ko-KR" altLang="en-US" sz="1400" dirty="0">
                <a:latin typeface="+mn-ea"/>
              </a:rPr>
              <a:t>에 가까울 수록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강한 음의 선형 상관관계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en-US" altLang="ko-KR" sz="1400" dirty="0">
                <a:latin typeface="+mn-ea"/>
              </a:rPr>
              <a:t>0</a:t>
            </a:r>
            <a:r>
              <a:rPr lang="ko-KR" altLang="en-US" sz="1400" dirty="0">
                <a:latin typeface="+mn-ea"/>
              </a:rPr>
              <a:t>에 가까울 수록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매우 약한 선형 상관관계 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▶ </a:t>
            </a:r>
            <a:r>
              <a:rPr lang="ko-KR" altLang="en-US" sz="1400" b="1" dirty="0">
                <a:latin typeface="+mn-ea"/>
              </a:rPr>
              <a:t>주의사항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상관계수가 </a:t>
            </a:r>
            <a:r>
              <a:rPr lang="en-US" altLang="ko-KR" sz="1400" dirty="0">
                <a:latin typeface="+mn-ea"/>
              </a:rPr>
              <a:t>0</a:t>
            </a:r>
            <a:r>
              <a:rPr lang="ko-KR" altLang="en-US" sz="1400" dirty="0">
                <a:latin typeface="+mn-ea"/>
              </a:rPr>
              <a:t>에 가까울 때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선형 관계가 거의 없다는 의미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아무런 관계가 없다는 의미는 아니다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•</a:t>
            </a:r>
            <a:r>
              <a:rPr lang="ko-KR" altLang="en-US" sz="1400" dirty="0">
                <a:latin typeface="+mn-ea"/>
              </a:rPr>
              <a:t> 상관계수는 기울기와 아무 연관 없다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b="1" kern="0" dirty="0">
                <a:latin typeface="+mn-ea"/>
              </a:rPr>
              <a:t>▶ </a:t>
            </a:r>
            <a:r>
              <a:rPr lang="ko-KR" altLang="en-US" sz="1400" b="1" dirty="0">
                <a:latin typeface="+mn-ea"/>
              </a:rPr>
              <a:t>상관계수를 통해 확인할 수 있는 정보 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중간 주택 가격과 중간 소득의 상관계수가 </a:t>
            </a:r>
            <a:r>
              <a:rPr lang="en-US" altLang="ko-KR" sz="1400" dirty="0">
                <a:latin typeface="+mn-ea"/>
              </a:rPr>
              <a:t>0.68</a:t>
            </a:r>
            <a:r>
              <a:rPr lang="ko-KR" altLang="en-US" sz="1400" dirty="0">
                <a:latin typeface="+mn-ea"/>
              </a:rPr>
              <a:t>로 가장 높다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→</a:t>
            </a:r>
            <a:r>
              <a:rPr lang="ko-KR" altLang="en-US" sz="1400" dirty="0">
                <a:latin typeface="+mn-ea"/>
              </a:rPr>
              <a:t> 중간 소득이 올라가면 중간 주택 가격도 상승하는 경향이 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7" y="2137275"/>
            <a:ext cx="5666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+mn-ea"/>
              </a:rPr>
              <a:t>• </a:t>
            </a:r>
            <a:r>
              <a:rPr lang="ko-KR" altLang="en-US" sz="1400" b="1" kern="0" dirty="0">
                <a:latin typeface="+mn-ea"/>
              </a:rPr>
              <a:t>중간 주택 가격 특성과 다른 특성 사이의 상관관계</a:t>
            </a:r>
            <a:r>
              <a:rPr lang="en-US" altLang="ko-KR" sz="1400" b="1" kern="0" dirty="0">
                <a:latin typeface="+mn-ea"/>
              </a:rPr>
              <a:t>: </a:t>
            </a:r>
            <a:r>
              <a:rPr lang="ko-KR" altLang="en-US" sz="1400" b="1" kern="0" dirty="0">
                <a:latin typeface="+mn-ea"/>
              </a:rPr>
              <a:t>상관계수 활용</a:t>
            </a:r>
            <a:endParaRPr lang="ko-KR" altLang="en-US" sz="1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BC8350-5866-4C60-9074-27E88F029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37" y="3075482"/>
            <a:ext cx="4341571" cy="24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1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2.4.2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상관관계 조사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DA7F9-4519-4455-A78C-3FB9A39CBC78}"/>
              </a:ext>
            </a:extLst>
          </p:cNvPr>
          <p:cNvSpPr txBox="1"/>
          <p:nvPr/>
        </p:nvSpPr>
        <p:spPr>
          <a:xfrm>
            <a:off x="5843706" y="286201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+mn-ea"/>
              </a:rPr>
              <a:t>▶ </a:t>
            </a:r>
            <a:r>
              <a:rPr lang="ko-KR" altLang="en-US" sz="1400" b="1" kern="0" dirty="0" err="1">
                <a:latin typeface="+mn-ea"/>
              </a:rPr>
              <a:t>산점도</a:t>
            </a:r>
            <a:r>
              <a:rPr lang="ko-KR" altLang="en-US" sz="1400" b="1" kern="0" dirty="0">
                <a:latin typeface="+mn-ea"/>
              </a:rPr>
              <a:t> 활용</a:t>
            </a:r>
            <a:endParaRPr lang="en-US" altLang="ko-KR" sz="1400" b="1" kern="0" dirty="0">
              <a:latin typeface="+mn-ea"/>
            </a:endParaRPr>
          </a:p>
          <a:p>
            <a:endParaRPr lang="en-US" altLang="ko-KR" sz="1400" b="1" kern="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/>
              <a:t>점들이 너무 넓게 퍼져 있음</a:t>
            </a:r>
            <a:r>
              <a:rPr lang="en-US" altLang="ko-KR" sz="1400" dirty="0"/>
              <a:t>. </a:t>
            </a:r>
            <a:r>
              <a:rPr lang="ko-KR" altLang="en-US" sz="1400" dirty="0"/>
              <a:t>완벽한 선형관계와 거리 멂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en-US" altLang="ko-KR" sz="1400" dirty="0"/>
              <a:t>50</a:t>
            </a:r>
            <a:r>
              <a:rPr lang="ko-KR" altLang="en-US" sz="1400" dirty="0"/>
              <a:t>만 달러 수평선</a:t>
            </a:r>
            <a:r>
              <a:rPr lang="en-US" altLang="ko-KR" sz="1400" dirty="0"/>
              <a:t>: </a:t>
            </a:r>
            <a:r>
              <a:rPr lang="ko-KR" altLang="en-US" sz="1400" dirty="0"/>
              <a:t>가격 제한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en-US" altLang="ko-KR" sz="1400" dirty="0"/>
              <a:t>35</a:t>
            </a:r>
            <a:r>
              <a:rPr lang="ko-KR" altLang="en-US" sz="1400" dirty="0"/>
              <a:t>만</a:t>
            </a:r>
            <a:r>
              <a:rPr lang="en-US" altLang="ko-KR" sz="1400" dirty="0"/>
              <a:t>, 28</a:t>
            </a:r>
            <a:r>
              <a:rPr lang="ko-KR" altLang="en-US" sz="1400" dirty="0"/>
              <a:t>만</a:t>
            </a:r>
            <a:r>
              <a:rPr lang="en-US" altLang="ko-KR" sz="1400" dirty="0"/>
              <a:t>, </a:t>
            </a:r>
            <a:r>
              <a:rPr lang="ko-KR" altLang="en-US" sz="1400" dirty="0"/>
              <a:t>그 아래 정도에서도 수평선 존재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/>
              <a:t>이상한 형태를 학습하지 않도록 해당 구역을 제거하는 것이 좋음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7" y="2137275"/>
            <a:ext cx="5666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+mn-ea"/>
              </a:rPr>
              <a:t>• </a:t>
            </a:r>
            <a:r>
              <a:rPr lang="ko-KR" altLang="en-US" sz="1400" b="1" kern="0" dirty="0">
                <a:latin typeface="+mn-ea"/>
              </a:rPr>
              <a:t>중간 주택 가격과 중간 소득의 관계</a:t>
            </a:r>
            <a:endParaRPr lang="ko-KR" altLang="en-US" sz="1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55F83F-D798-4922-B44D-6F9C1DAF4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37" y="2627679"/>
            <a:ext cx="4821969" cy="31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5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2.4.3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특성 조합으로 실험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9" y="2643574"/>
            <a:ext cx="6242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▶ 구역별 방의 총 개수와 침실의 총 개수 대신 아래 특성이 보다 유용함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'</a:t>
            </a:r>
            <a:r>
              <a:rPr lang="ko-KR" altLang="en-US" sz="1400" dirty="0">
                <a:latin typeface="+mn-ea"/>
              </a:rPr>
              <a:t>가구당 방 수</a:t>
            </a:r>
            <a:r>
              <a:rPr lang="en-US" altLang="ko-KR" sz="1400" dirty="0">
                <a:latin typeface="+mn-ea"/>
              </a:rPr>
              <a:t>'(rooms per household) </a:t>
            </a:r>
          </a:p>
          <a:p>
            <a:r>
              <a:rPr lang="en-US" altLang="ko-KR" sz="1400" dirty="0">
                <a:latin typeface="+mn-ea"/>
              </a:rPr>
              <a:t>  - '</a:t>
            </a:r>
            <a:r>
              <a:rPr lang="ko-KR" altLang="en-US" sz="1400" dirty="0">
                <a:latin typeface="+mn-ea"/>
              </a:rPr>
              <a:t>방 하나당 침실 수</a:t>
            </a:r>
            <a:r>
              <a:rPr lang="en-US" altLang="ko-KR" sz="1400" dirty="0">
                <a:latin typeface="+mn-ea"/>
              </a:rPr>
              <a:t>'(bedrooms per room) </a:t>
            </a:r>
          </a:p>
          <a:p>
            <a:r>
              <a:rPr lang="en-US" altLang="ko-KR" sz="1400" dirty="0">
                <a:latin typeface="+mn-ea"/>
              </a:rPr>
              <a:t>  - '</a:t>
            </a:r>
            <a:r>
              <a:rPr lang="ko-KR" altLang="en-US" sz="1400" dirty="0">
                <a:latin typeface="+mn-ea"/>
              </a:rPr>
              <a:t>가구당 인원</a:t>
            </a:r>
            <a:r>
              <a:rPr lang="en-US" altLang="ko-KR" sz="1400" dirty="0">
                <a:latin typeface="+mn-ea"/>
              </a:rPr>
              <a:t>'(population per household)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결과를 보면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dirty="0">
                <a:latin typeface="+mn-ea"/>
              </a:rPr>
              <a:t>새로 만들어준 방당 침실 개수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bedrooms_per_room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특성은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전체 방 개수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total_rooms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나 침실 개수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total_bedrooms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보다 중간 주택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가격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median_house_value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과의 상관관계가 훨씬 높은 것을 확인할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중간 주택 가격과 방 하나당 침실 개수</a:t>
            </a:r>
            <a:r>
              <a:rPr lang="en-US" altLang="ko-KR" sz="1400" dirty="0">
                <a:latin typeface="+mn-ea"/>
              </a:rPr>
              <a:t>: -0.26 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방 하나당 침실 개수가 적을 수록 주택 가격이 상승하는 경향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02DAC72-4090-4837-ABBE-7DD9CB0F2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278" y="2296811"/>
            <a:ext cx="3877025" cy="29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07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7383707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2.5 </a:t>
            </a:r>
            <a:r>
              <a:rPr lang="ko-KR" altLang="en-US" sz="2800" b="1" dirty="0" err="1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머신러닝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알고리즘을 위한 데이터 준비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6" y="2137275"/>
            <a:ext cx="1017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>
                <a:latin typeface="+mn-ea"/>
              </a:rPr>
              <a:t>•</a:t>
            </a:r>
            <a:r>
              <a:rPr lang="ko-KR" altLang="en-US" sz="1400">
                <a:latin typeface="+mn-ea"/>
              </a:rPr>
              <a:t> 본격적인 시작에 앞서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다음과 같이 </a:t>
            </a:r>
            <a:r>
              <a:rPr lang="en-US" altLang="ko-KR" sz="1400" b="1">
                <a:latin typeface="+mn-ea"/>
              </a:rPr>
              <a:t>strat_train_set( ) </a:t>
            </a:r>
            <a:r>
              <a:rPr lang="ko-KR" altLang="en-US" sz="1400" b="1">
                <a:latin typeface="+mn-ea"/>
              </a:rPr>
              <a:t>함수</a:t>
            </a:r>
            <a:r>
              <a:rPr lang="ko-KR" altLang="en-US" sz="1400">
                <a:latin typeface="+mn-ea"/>
              </a:rPr>
              <a:t>를 사용하여 훈련 데이터 세트를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 </a:t>
            </a:r>
            <a:r>
              <a:rPr lang="en-US" altLang="ko-KR" sz="1400" b="1">
                <a:solidFill>
                  <a:schemeClr val="accent1"/>
                </a:solidFill>
                <a:latin typeface="+mn-ea"/>
              </a:rPr>
              <a:t>target </a:t>
            </a:r>
            <a:r>
              <a:rPr lang="ko-KR" altLang="en-US" sz="1400" b="1">
                <a:solidFill>
                  <a:schemeClr val="accent1"/>
                </a:solidFill>
                <a:latin typeface="+mn-ea"/>
              </a:rPr>
              <a:t>변수가 제외된 데이터 세트</a:t>
            </a:r>
            <a:r>
              <a:rPr lang="en-US" altLang="ko-KR" sz="1400" b="1">
                <a:solidFill>
                  <a:schemeClr val="accent1"/>
                </a:solidFill>
                <a:latin typeface="+mn-ea"/>
              </a:rPr>
              <a:t>(feature</a:t>
            </a:r>
            <a:r>
              <a:rPr lang="ko-KR" altLang="en-US" sz="1400" b="1">
                <a:solidFill>
                  <a:schemeClr val="accent1"/>
                </a:solidFill>
                <a:latin typeface="+mn-ea"/>
              </a:rPr>
              <a:t>들만 존재</a:t>
            </a:r>
            <a:r>
              <a:rPr lang="en-US" altLang="ko-KR" sz="1400" b="1">
                <a:solidFill>
                  <a:schemeClr val="accent1"/>
                </a:solidFill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과 </a:t>
            </a:r>
            <a:r>
              <a:rPr lang="en-US" altLang="ko-KR" sz="1400" b="1">
                <a:solidFill>
                  <a:schemeClr val="accent1"/>
                </a:solidFill>
                <a:latin typeface="+mn-ea"/>
              </a:rPr>
              <a:t>target </a:t>
            </a:r>
            <a:r>
              <a:rPr lang="ko-KR" altLang="en-US" sz="1400" b="1">
                <a:solidFill>
                  <a:schemeClr val="accent1"/>
                </a:solidFill>
                <a:latin typeface="+mn-ea"/>
              </a:rPr>
              <a:t>변수만 있는 데이터 세트</a:t>
            </a:r>
            <a:r>
              <a:rPr lang="ko-KR" altLang="en-US" sz="1400">
                <a:latin typeface="+mn-ea"/>
              </a:rPr>
              <a:t>로 분리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874E17-6EBE-4DD3-9131-4011EF6C7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36" y="2719032"/>
            <a:ext cx="8282190" cy="523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D7BF85-BA69-49CA-A52F-924125717E59}"/>
              </a:ext>
            </a:extLst>
          </p:cNvPr>
          <p:cNvSpPr txBox="1"/>
          <p:nvPr/>
        </p:nvSpPr>
        <p:spPr>
          <a:xfrm>
            <a:off x="1021736" y="3403173"/>
            <a:ext cx="10179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/>
              <a:t>수치형 데이터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과정</a:t>
            </a:r>
            <a:endParaRPr lang="en-US" altLang="ko-KR" sz="1400" dirty="0"/>
          </a:p>
          <a:p>
            <a:r>
              <a:rPr lang="en-US" altLang="ko-KR" sz="1400" dirty="0"/>
              <a:t> -</a:t>
            </a:r>
            <a:r>
              <a:rPr lang="ko-KR" altLang="en-US" sz="1400" dirty="0"/>
              <a:t> 데이터 정제</a:t>
            </a:r>
            <a:endParaRPr lang="en-US" altLang="ko-KR" sz="1400" dirty="0"/>
          </a:p>
          <a:p>
            <a:r>
              <a:rPr lang="en-US" altLang="ko-KR" sz="1400" dirty="0"/>
              <a:t> -</a:t>
            </a:r>
            <a:r>
              <a:rPr lang="ko-KR" altLang="en-US" sz="1400" dirty="0"/>
              <a:t> 조합 특성 추가 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특성 스케일링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/>
              <a:t>범주형 데이터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과정</a:t>
            </a:r>
            <a:r>
              <a:rPr lang="en-US" altLang="ko-KR" sz="1400" dirty="0"/>
              <a:t>:</a:t>
            </a:r>
            <a:r>
              <a:rPr lang="ko-KR" altLang="en-US" sz="1400" dirty="0"/>
              <a:t> 원</a:t>
            </a:r>
            <a:r>
              <a:rPr lang="en-US" altLang="ko-KR" sz="1400" dirty="0"/>
              <a:t>-</a:t>
            </a:r>
            <a:r>
              <a:rPr lang="ko-KR" altLang="en-US" sz="1400" dirty="0"/>
              <a:t>핫</a:t>
            </a:r>
            <a:r>
              <a:rPr lang="en-US" altLang="ko-KR" sz="1400" dirty="0"/>
              <a:t>-</a:t>
            </a:r>
            <a:r>
              <a:rPr lang="ko-KR" altLang="en-US" sz="1400" dirty="0"/>
              <a:t>인코딩</a:t>
            </a:r>
            <a:r>
              <a:rPr lang="en-US" altLang="ko-KR" sz="1400" dirty="0"/>
              <a:t>(one-hot-encoding) </a:t>
            </a:r>
          </a:p>
          <a:p>
            <a:endParaRPr lang="en-US" altLang="ko-KR" sz="1400" dirty="0"/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/>
              <a:t>수치형 데이터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과정에 사용된 세 가지 변환과정은 파이프라인을 이용하여 자동화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/>
              <a:t>이후 원</a:t>
            </a:r>
            <a:r>
              <a:rPr lang="en-US" altLang="ko-KR" sz="1400" dirty="0"/>
              <a:t>-</a:t>
            </a:r>
            <a:r>
              <a:rPr lang="ko-KR" altLang="en-US" sz="1400" dirty="0"/>
              <a:t>핫</a:t>
            </a:r>
            <a:r>
              <a:rPr lang="en-US" altLang="ko-KR" sz="1400" dirty="0"/>
              <a:t>-</a:t>
            </a:r>
            <a:r>
              <a:rPr lang="ko-KR" altLang="en-US" sz="1400" dirty="0"/>
              <a:t>인코딩 변화과정으로 변환된 범주형 데이터와 결합하면서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과정이 완료됨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94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6F9C60E-5219-4850-960A-EAAC8A6D3A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grpSp>
        <p:nvGrpSpPr>
          <p:cNvPr id="3" name="그룹 1002">
            <a:extLst>
              <a:ext uri="{FF2B5EF4-FFF2-40B4-BE49-F238E27FC236}">
                <a16:creationId xmlns:a16="http://schemas.microsoft.com/office/drawing/2014/main" id="{062B17C2-25FB-40BE-A486-9EFC54474532}"/>
              </a:ext>
            </a:extLst>
          </p:cNvPr>
          <p:cNvGrpSpPr/>
          <p:nvPr/>
        </p:nvGrpSpPr>
        <p:grpSpPr>
          <a:xfrm>
            <a:off x="1754832" y="1283879"/>
            <a:ext cx="8682332" cy="4335553"/>
            <a:chOff x="2075736" y="2022818"/>
            <a:chExt cx="14177501" cy="6717167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52AFB9FA-EA8C-4494-B0C5-24CB1B95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5736" y="2022818"/>
              <a:ext cx="14177501" cy="6717167"/>
            </a:xfrm>
            <a:prstGeom prst="rect">
              <a:avLst/>
            </a:prstGeom>
          </p:spPr>
        </p:pic>
      </p:grpSp>
      <p:sp>
        <p:nvSpPr>
          <p:cNvPr id="5" name="Object 8">
            <a:extLst>
              <a:ext uri="{FF2B5EF4-FFF2-40B4-BE49-F238E27FC236}">
                <a16:creationId xmlns:a16="http://schemas.microsoft.com/office/drawing/2014/main" id="{8025E049-8B4C-4DDA-B151-72741DFF5205}"/>
              </a:ext>
            </a:extLst>
          </p:cNvPr>
          <p:cNvSpPr txBox="1"/>
          <p:nvPr/>
        </p:nvSpPr>
        <p:spPr>
          <a:xfrm>
            <a:off x="3636171" y="2721995"/>
            <a:ext cx="4919654" cy="145932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 처음부터 끝까지</a:t>
            </a:r>
            <a:endParaRPr lang="en-US" altLang="ko-KR" sz="4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sz="4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" name="그룹 1003">
            <a:extLst>
              <a:ext uri="{FF2B5EF4-FFF2-40B4-BE49-F238E27FC236}">
                <a16:creationId xmlns:a16="http://schemas.microsoft.com/office/drawing/2014/main" id="{DD942EEA-37A6-40CF-9CB8-9329B66A337E}"/>
              </a:ext>
            </a:extLst>
          </p:cNvPr>
          <p:cNvGrpSpPr/>
          <p:nvPr/>
        </p:nvGrpSpPr>
        <p:grpSpPr>
          <a:xfrm>
            <a:off x="1754832" y="1283879"/>
            <a:ext cx="1759452" cy="1459320"/>
            <a:chOff x="13380189" y="1734781"/>
            <a:chExt cx="2873034" cy="2873034"/>
          </a:xfrm>
        </p:grpSpPr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FEDE2E3D-1540-44C3-9E6F-4C3F1CAD7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80189" y="1734781"/>
              <a:ext cx="2873034" cy="2873034"/>
            </a:xfrm>
            <a:prstGeom prst="rect">
              <a:avLst/>
            </a:prstGeom>
          </p:spPr>
        </p:pic>
      </p:grpSp>
      <p:sp>
        <p:nvSpPr>
          <p:cNvPr id="9" name="Object 13">
            <a:extLst>
              <a:ext uri="{FF2B5EF4-FFF2-40B4-BE49-F238E27FC236}">
                <a16:creationId xmlns:a16="http://schemas.microsoft.com/office/drawing/2014/main" id="{0CB2D4DC-0430-40D7-B641-BE447A23C3FA}"/>
              </a:ext>
            </a:extLst>
          </p:cNvPr>
          <p:cNvSpPr txBox="1"/>
          <p:nvPr/>
        </p:nvSpPr>
        <p:spPr>
          <a:xfrm>
            <a:off x="1754832" y="1283879"/>
            <a:ext cx="1725281" cy="145932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</a:p>
        </p:txBody>
      </p:sp>
      <p:grpSp>
        <p:nvGrpSpPr>
          <p:cNvPr id="11" name="그룹 1004">
            <a:extLst>
              <a:ext uri="{FF2B5EF4-FFF2-40B4-BE49-F238E27FC236}">
                <a16:creationId xmlns:a16="http://schemas.microsoft.com/office/drawing/2014/main" id="{4AE5038F-4762-4A2A-BD38-9859290F1BD0}"/>
              </a:ext>
            </a:extLst>
          </p:cNvPr>
          <p:cNvGrpSpPr/>
          <p:nvPr/>
        </p:nvGrpSpPr>
        <p:grpSpPr>
          <a:xfrm>
            <a:off x="9027840" y="1402259"/>
            <a:ext cx="1143411" cy="1340940"/>
            <a:chOff x="3112710" y="2722117"/>
            <a:chExt cx="1867091" cy="2077547"/>
          </a:xfrm>
        </p:grpSpPr>
        <p:pic>
          <p:nvPicPr>
            <p:cNvPr id="12" name="Object 15">
              <a:extLst>
                <a:ext uri="{FF2B5EF4-FFF2-40B4-BE49-F238E27FC236}">
                  <a16:creationId xmlns:a16="http://schemas.microsoft.com/office/drawing/2014/main" id="{0FC729D6-0DDA-43D1-AF35-46E17781E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 amt="50000"/>
            </a:blip>
            <a:stretch>
              <a:fillRect/>
            </a:stretch>
          </p:blipFill>
          <p:spPr>
            <a:xfrm>
              <a:off x="3112710" y="2722117"/>
              <a:ext cx="1867091" cy="2077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632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7383707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ko-KR" altLang="en-US" sz="2800" b="1" dirty="0" err="1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사이킷런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API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활용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9" y="2441140"/>
            <a:ext cx="10179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dirty="0">
                <a:latin typeface="+mn-ea"/>
              </a:rPr>
              <a:t>•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/>
              <a:t>변환과정 중에서 </a:t>
            </a:r>
            <a:r>
              <a:rPr lang="en-US" altLang="ko-KR" sz="1400" dirty="0"/>
              <a:t>'</a:t>
            </a:r>
            <a:r>
              <a:rPr lang="ko-KR" altLang="en-US" sz="1400" dirty="0"/>
              <a:t>조합 특성 추가</a:t>
            </a:r>
            <a:r>
              <a:rPr lang="en-US" altLang="ko-KR" sz="1400" dirty="0"/>
              <a:t>' </a:t>
            </a:r>
            <a:r>
              <a:rPr lang="ko-KR" altLang="en-US" sz="1400" dirty="0"/>
              <a:t>과정을 제외한 나머지 과정은 </a:t>
            </a:r>
            <a:r>
              <a:rPr lang="ko-KR" altLang="en-US" sz="1400" dirty="0" err="1"/>
              <a:t>사이킷런에서</a:t>
            </a:r>
            <a:r>
              <a:rPr lang="ko-KR" altLang="en-US" sz="1400" dirty="0"/>
              <a:t> 제공하는 관련 </a:t>
            </a:r>
            <a:r>
              <a:rPr lang="en-US" altLang="ko-KR" sz="1400" dirty="0"/>
              <a:t>API </a:t>
            </a:r>
            <a:r>
              <a:rPr lang="ko-KR" altLang="en-US" sz="1400" dirty="0"/>
              <a:t>를 활용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en-US" altLang="ko-KR" sz="1400" dirty="0"/>
              <a:t>'</a:t>
            </a:r>
            <a:r>
              <a:rPr lang="ko-KR" altLang="en-US" sz="1400" dirty="0"/>
              <a:t>조합 특성 추가</a:t>
            </a:r>
            <a:r>
              <a:rPr lang="en-US" altLang="ko-KR" sz="1400" dirty="0"/>
              <a:t>' </a:t>
            </a:r>
            <a:r>
              <a:rPr lang="ko-KR" altLang="en-US" sz="1400" dirty="0"/>
              <a:t>과정도 다른 </a:t>
            </a:r>
            <a:r>
              <a:rPr lang="ko-KR" altLang="en-US" sz="1400" dirty="0" err="1"/>
              <a:t>사이킷런</a:t>
            </a:r>
            <a:r>
              <a:rPr lang="ko-KR" altLang="en-US" sz="1400" dirty="0"/>
              <a:t> </a:t>
            </a:r>
            <a:r>
              <a:rPr lang="en-US" altLang="ko-KR" sz="1400" dirty="0"/>
              <a:t>API</a:t>
            </a:r>
            <a:r>
              <a:rPr lang="ko-KR" altLang="en-US" sz="1400" dirty="0"/>
              <a:t>와 호환이 되는 방식으로 사용자가 직접 구현하는 방법 을 설명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b="1" kern="0" dirty="0">
                <a:solidFill>
                  <a:schemeClr val="accent1"/>
                </a:solidFill>
                <a:latin typeface="+mn-ea"/>
              </a:rPr>
              <a:t>일관성</a:t>
            </a:r>
            <a:r>
              <a:rPr lang="en-US" altLang="ko-KR" sz="1400" kern="0" dirty="0">
                <a:latin typeface="+mn-ea"/>
              </a:rPr>
              <a:t>: </a:t>
            </a:r>
            <a:r>
              <a:rPr lang="ko-KR" altLang="en-US" sz="1400" dirty="0" err="1"/>
              <a:t>사이킷런에서</a:t>
            </a:r>
            <a:r>
              <a:rPr lang="ko-KR" altLang="en-US" sz="1400" dirty="0"/>
              <a:t> 제공하는 </a:t>
            </a:r>
            <a:r>
              <a:rPr lang="en-US" altLang="ko-KR" sz="1400" dirty="0"/>
              <a:t>API</a:t>
            </a:r>
            <a:r>
              <a:rPr lang="ko-KR" altLang="en-US" sz="1400" dirty="0"/>
              <a:t>는 일관되고 단순한 인터페이스를 제공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/>
              <a:t>이 성질을 이용하여 </a:t>
            </a:r>
            <a:r>
              <a:rPr lang="en-US" altLang="ko-KR" sz="1400" dirty="0"/>
              <a:t>'</a:t>
            </a:r>
            <a:r>
              <a:rPr lang="ko-KR" altLang="en-US" sz="1400" dirty="0"/>
              <a:t>조합 특성 추가</a:t>
            </a:r>
            <a:r>
              <a:rPr lang="en-US" altLang="ko-KR" sz="1400" dirty="0"/>
              <a:t>' </a:t>
            </a:r>
            <a:r>
              <a:rPr lang="ko-KR" altLang="en-US" sz="1400" dirty="0"/>
              <a:t>과정을 지원하는 </a:t>
            </a:r>
            <a:r>
              <a:rPr lang="en-US" altLang="ko-KR" sz="1400" dirty="0"/>
              <a:t>API</a:t>
            </a:r>
            <a:r>
              <a:rPr lang="ko-KR" altLang="en-US" sz="1400" dirty="0"/>
              <a:t>를 구현하면 </a:t>
            </a:r>
            <a:r>
              <a:rPr lang="ko-KR" altLang="en-US" sz="1400" dirty="0" err="1"/>
              <a:t>사이킷런의</a:t>
            </a:r>
            <a:r>
              <a:rPr lang="ko-KR" altLang="en-US" sz="1400" dirty="0"/>
              <a:t> 다른 </a:t>
            </a:r>
            <a:r>
              <a:rPr lang="en-US" altLang="ko-KR" sz="1400" dirty="0"/>
              <a:t>API</a:t>
            </a:r>
            <a:r>
              <a:rPr lang="ko-KR" altLang="en-US" sz="1400" dirty="0"/>
              <a:t>와 자동으로 호환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kern="0" dirty="0">
                <a:latin typeface="+mn-ea"/>
              </a:rPr>
              <a:t>대표적인 </a:t>
            </a:r>
            <a:r>
              <a:rPr lang="en-US" altLang="ko-KR" sz="1400" kern="0" dirty="0">
                <a:latin typeface="+mn-ea"/>
              </a:rPr>
              <a:t>API</a:t>
            </a:r>
            <a:r>
              <a:rPr lang="ko-KR" altLang="en-US" sz="1400" kern="0" dirty="0">
                <a:latin typeface="+mn-ea"/>
              </a:rPr>
              <a:t>는 세 가지</a:t>
            </a:r>
            <a:r>
              <a:rPr lang="en-US" altLang="ko-KR" sz="1400" kern="0" dirty="0">
                <a:latin typeface="+mn-ea"/>
              </a:rPr>
              <a:t>: </a:t>
            </a:r>
            <a:r>
              <a:rPr lang="ko-KR" altLang="en-US" sz="1400" kern="0" dirty="0" err="1">
                <a:latin typeface="+mn-ea"/>
              </a:rPr>
              <a:t>추정기</a:t>
            </a:r>
            <a:r>
              <a:rPr lang="en-US" altLang="ko-KR" sz="1400" kern="0" dirty="0">
                <a:latin typeface="+mn-ea"/>
              </a:rPr>
              <a:t>(estimator), </a:t>
            </a:r>
            <a:r>
              <a:rPr lang="ko-KR" altLang="en-US" sz="1400" kern="0" dirty="0">
                <a:latin typeface="+mn-ea"/>
              </a:rPr>
              <a:t>변환기</a:t>
            </a:r>
            <a:r>
              <a:rPr lang="en-US" altLang="ko-KR" sz="1400" kern="0" dirty="0">
                <a:latin typeface="+mn-ea"/>
              </a:rPr>
              <a:t>(transformer), </a:t>
            </a:r>
            <a:r>
              <a:rPr lang="ko-KR" altLang="en-US" sz="1400" kern="0" dirty="0" err="1">
                <a:latin typeface="+mn-ea"/>
              </a:rPr>
              <a:t>예측기</a:t>
            </a:r>
            <a:r>
              <a:rPr lang="en-US" altLang="ko-KR" sz="1400" kern="0" dirty="0">
                <a:latin typeface="+mn-ea"/>
              </a:rPr>
              <a:t>(predictor)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097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7383707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ko-KR" altLang="en-US" sz="2800" b="1" dirty="0" err="1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사이킷런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API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활용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9" y="2251790"/>
            <a:ext cx="101796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+mn-ea"/>
              </a:rPr>
              <a:t>▶ </a:t>
            </a:r>
            <a:r>
              <a:rPr lang="ko-KR" altLang="en-US" sz="1400" b="1" kern="0" dirty="0" err="1">
                <a:latin typeface="+mn-ea"/>
              </a:rPr>
              <a:t>추정기</a:t>
            </a:r>
            <a:r>
              <a:rPr lang="en-US" altLang="ko-KR" sz="1400" b="1" kern="0" dirty="0">
                <a:latin typeface="+mn-ea"/>
              </a:rPr>
              <a:t>(estimator)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데이터셋을 기반으로 특정 모델 파라미터들을 추정하는 클래스의 객체</a:t>
            </a:r>
            <a:r>
              <a:rPr lang="ko-KR" altLang="en-US" sz="1400" dirty="0">
                <a:latin typeface="+mn-ea"/>
              </a:rPr>
              <a:t>이며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fit( )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메서드</a:t>
            </a:r>
            <a:r>
              <a:rPr lang="ko-KR" altLang="en-US" sz="1400" dirty="0">
                <a:latin typeface="+mn-ea"/>
              </a:rPr>
              <a:t>가 이 기능을 수행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fi</a:t>
            </a:r>
            <a:r>
              <a:rPr lang="en-US" altLang="ko-KR" sz="1400" dirty="0">
                <a:latin typeface="+mn-ea"/>
              </a:rPr>
              <a:t>t( )</a:t>
            </a:r>
            <a:r>
              <a:rPr lang="ko-KR" altLang="en-US" sz="1400" dirty="0">
                <a:latin typeface="+mn-ea"/>
              </a:rPr>
              <a:t>메서드의 리턴 값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생성된 모델 파라미터를 인스턴스 속성으로 갖는 </a:t>
            </a:r>
            <a:r>
              <a:rPr lang="en-US" altLang="ko-KR" sz="1400" dirty="0">
                <a:latin typeface="+mn-ea"/>
              </a:rPr>
              <a:t>self </a:t>
            </a: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특정 속성이 업데이트된 객체 자신이 리턴 값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b="1" kern="0" dirty="0">
                <a:latin typeface="+mn-ea"/>
              </a:rPr>
              <a:t>▶ </a:t>
            </a:r>
            <a:r>
              <a:rPr lang="ko-KR" altLang="en-US" sz="1400" b="1" kern="0" dirty="0">
                <a:latin typeface="+mn-ea"/>
              </a:rPr>
              <a:t>변환기</a:t>
            </a:r>
            <a:r>
              <a:rPr lang="en-US" altLang="ko-KR" sz="1400" b="1" kern="0" dirty="0">
                <a:latin typeface="+mn-ea"/>
              </a:rPr>
              <a:t>(transformer)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데이터셋을 변환하는 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추정기</a:t>
            </a:r>
            <a:r>
              <a:rPr lang="ko-KR" altLang="en-US" sz="1400" dirty="0" err="1">
                <a:latin typeface="+mn-ea"/>
              </a:rPr>
              <a:t>이며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transform( )</a:t>
            </a:r>
            <a:r>
              <a:rPr lang="ko-KR" altLang="en-US" sz="1400" dirty="0">
                <a:latin typeface="+mn-ea"/>
              </a:rPr>
              <a:t>이 이 기능을 수행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변환기는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fit( )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과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transform( )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모두 포함</a:t>
            </a:r>
            <a:r>
              <a:rPr lang="ko-KR" altLang="en-US" sz="1400" dirty="0">
                <a:latin typeface="+mn-ea"/>
              </a:rPr>
              <a:t>되어 있어야 함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fi</a:t>
            </a:r>
            <a:r>
              <a:rPr lang="en-US" altLang="ko-KR" sz="1400" dirty="0">
                <a:latin typeface="+mn-ea"/>
              </a:rPr>
              <a:t>t() </a:t>
            </a:r>
            <a:r>
              <a:rPr lang="ko-KR" altLang="en-US" sz="1400" dirty="0">
                <a:latin typeface="+mn-ea"/>
              </a:rPr>
              <a:t>메서드에 의해 학습된 파라미터를 이용하여 데이터셋을 변환한다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모든 변화기는 </a:t>
            </a:r>
            <a:r>
              <a:rPr lang="en-US" altLang="ko-KR" sz="1400" dirty="0">
                <a:latin typeface="+mn-ea"/>
              </a:rPr>
              <a:t>fit( ) </a:t>
            </a:r>
            <a:r>
              <a:rPr lang="ko-KR" altLang="en-US" sz="1400" dirty="0">
                <a:latin typeface="+mn-ea"/>
              </a:rPr>
              <a:t>메서드와 </a:t>
            </a:r>
            <a:r>
              <a:rPr lang="en-US" altLang="ko-KR" sz="1400" dirty="0">
                <a:latin typeface="+mn-ea"/>
              </a:rPr>
              <a:t>transform( ) </a:t>
            </a:r>
            <a:r>
              <a:rPr lang="ko-KR" altLang="en-US" sz="1400" dirty="0">
                <a:latin typeface="+mn-ea"/>
              </a:rPr>
              <a:t>메서드를 연속해서 호출하는 </a:t>
            </a:r>
            <a:r>
              <a:rPr lang="en-US" altLang="ko-KR" sz="1400" dirty="0" err="1">
                <a:latin typeface="+mn-ea"/>
              </a:rPr>
              <a:t>fit_transform</a:t>
            </a:r>
            <a:r>
              <a:rPr lang="en-US" altLang="ko-KR" sz="1400" dirty="0">
                <a:latin typeface="+mn-ea"/>
              </a:rPr>
              <a:t>( ) </a:t>
            </a:r>
            <a:r>
              <a:rPr lang="ko-KR" altLang="en-US" sz="1400" dirty="0">
                <a:latin typeface="+mn-ea"/>
              </a:rPr>
              <a:t>메서드를 함께 제공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b="1" kern="0" dirty="0">
                <a:latin typeface="+mn-ea"/>
              </a:rPr>
              <a:t>▶ </a:t>
            </a:r>
            <a:r>
              <a:rPr lang="ko-KR" altLang="en-US" sz="1400" b="1" kern="0" dirty="0" err="1">
                <a:latin typeface="+mn-ea"/>
              </a:rPr>
              <a:t>예측기</a:t>
            </a:r>
            <a:r>
              <a:rPr lang="en-US" altLang="ko-KR" sz="1400" b="1" kern="0" dirty="0">
                <a:latin typeface="+mn-ea"/>
              </a:rPr>
              <a:t>(predictor)</a:t>
            </a:r>
            <a:r>
              <a:rPr lang="en-US" altLang="ko-KR" sz="1400" kern="0" dirty="0">
                <a:latin typeface="+mn-ea"/>
              </a:rPr>
              <a:t>: </a:t>
            </a:r>
            <a:r>
              <a:rPr lang="ko-KR" altLang="en-US" sz="1400" b="1" kern="0" dirty="0">
                <a:solidFill>
                  <a:schemeClr val="accent1"/>
                </a:solidFill>
                <a:latin typeface="+mn-ea"/>
              </a:rPr>
              <a:t>데이터 셋의 특정 특성에 대한 예측을 하는 </a:t>
            </a:r>
            <a:r>
              <a:rPr lang="ko-KR" altLang="en-US" sz="1400" b="1" kern="0" dirty="0" err="1">
                <a:solidFill>
                  <a:schemeClr val="accent1"/>
                </a:solidFill>
                <a:latin typeface="+mn-ea"/>
              </a:rPr>
              <a:t>추정기</a:t>
            </a:r>
            <a:endParaRPr lang="en-US" altLang="ko-KR" sz="1400" b="1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주어진 데이터셋과 관련된 값을 예측하는 기능을 제공하는 </a:t>
            </a:r>
            <a:r>
              <a:rPr lang="ko-KR" altLang="en-US" sz="1400" dirty="0" err="1">
                <a:latin typeface="+mn-ea"/>
              </a:rPr>
              <a:t>추정기이며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predict( )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메서드가 이 기능을 수행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fit( )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과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predict( )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메서드가 포함</a:t>
            </a:r>
            <a:r>
              <a:rPr lang="ko-KR" altLang="en-US" sz="1400" dirty="0">
                <a:latin typeface="+mn-ea"/>
              </a:rPr>
              <a:t>되어 있어야 함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en-US" altLang="ko-KR" sz="1400" dirty="0">
                <a:latin typeface="+mn-ea"/>
              </a:rPr>
              <a:t>predict( ) </a:t>
            </a:r>
            <a:r>
              <a:rPr lang="ko-KR" altLang="en-US" sz="1400" dirty="0">
                <a:latin typeface="+mn-ea"/>
              </a:rPr>
              <a:t>메서드가 추정한 값의 성능을 측정하는 </a:t>
            </a:r>
            <a:r>
              <a:rPr lang="en-US" altLang="ko-KR" sz="1400" dirty="0">
                <a:latin typeface="+mn-ea"/>
              </a:rPr>
              <a:t>score( ) </a:t>
            </a:r>
            <a:r>
              <a:rPr lang="ko-KR" altLang="en-US" sz="1400" dirty="0">
                <a:latin typeface="+mn-ea"/>
              </a:rPr>
              <a:t>메서드도 포함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일부 예측기는 추정치의 신뢰도를 평가하는 기능도 제공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600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2.5.1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데이터 정제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9" y="2251790"/>
            <a:ext cx="56662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▶ Null </a:t>
            </a:r>
            <a:r>
              <a:rPr lang="ko-KR" altLang="en-US" sz="1400" dirty="0">
                <a:latin typeface="+mn-ea"/>
              </a:rPr>
              <a:t>값 처리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해당 구역을 제거</a:t>
            </a:r>
            <a:r>
              <a:rPr lang="ko-KR" altLang="en-US" sz="1400" dirty="0">
                <a:latin typeface="+mn-ea"/>
              </a:rPr>
              <a:t>하는 방법</a:t>
            </a:r>
          </a:p>
          <a:p>
            <a:pPr lvl="1"/>
            <a:r>
              <a:rPr lang="en-US" altLang="ko-KR" sz="1400" dirty="0" err="1">
                <a:latin typeface="+mn-ea"/>
              </a:rPr>
              <a:t>dropna</a:t>
            </a:r>
            <a:r>
              <a:rPr lang="en-US" altLang="ko-KR" sz="1400" dirty="0">
                <a:latin typeface="+mn-ea"/>
              </a:rPr>
              <a:t>( )</a:t>
            </a:r>
            <a:r>
              <a:rPr lang="ko-KR" altLang="en-US" sz="1400" dirty="0">
                <a:latin typeface="+mn-ea"/>
              </a:rPr>
              <a:t> 사용</a:t>
            </a:r>
            <a:endParaRPr lang="en-US" altLang="ko-KR" sz="1400" dirty="0">
              <a:latin typeface="+mn-ea"/>
            </a:endParaRPr>
          </a:p>
          <a:p>
            <a:pPr lvl="1"/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전체 특성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(feature)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을 삭제</a:t>
            </a:r>
            <a:r>
              <a:rPr lang="ko-KR" altLang="en-US" sz="1400" dirty="0">
                <a:latin typeface="+mn-ea"/>
              </a:rPr>
              <a:t>하는 방법</a:t>
            </a:r>
          </a:p>
          <a:p>
            <a:pPr lvl="1"/>
            <a:r>
              <a:rPr lang="en-US" altLang="ko-KR" sz="1400" dirty="0">
                <a:latin typeface="+mn-ea"/>
              </a:rPr>
              <a:t>drop( )</a:t>
            </a:r>
            <a:r>
              <a:rPr lang="ko-KR" altLang="en-US" sz="1400" dirty="0">
                <a:latin typeface="+mn-ea"/>
              </a:rPr>
              <a:t> 사용</a:t>
            </a:r>
            <a:endParaRPr lang="en-US" altLang="ko-KR" sz="1400" dirty="0">
              <a:latin typeface="+mn-ea"/>
            </a:endParaRPr>
          </a:p>
          <a:p>
            <a:pPr lvl="1"/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다른 값으로 대체</a:t>
            </a:r>
            <a:r>
              <a:rPr lang="ko-KR" altLang="en-US" sz="1400" dirty="0">
                <a:latin typeface="+mn-ea"/>
              </a:rPr>
              <a:t>하는 방법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0,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평균값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중앙값 </a:t>
            </a:r>
            <a:r>
              <a:rPr lang="ko-KR" altLang="en-US" sz="1400" dirty="0">
                <a:latin typeface="+mn-ea"/>
              </a:rPr>
              <a:t>등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 err="1">
                <a:latin typeface="+mn-ea"/>
              </a:rPr>
              <a:t>fillna</a:t>
            </a:r>
            <a:r>
              <a:rPr lang="en-US" altLang="ko-KR" sz="1400" dirty="0">
                <a:latin typeface="+mn-ea"/>
              </a:rPr>
              <a:t>( )</a:t>
            </a:r>
            <a:r>
              <a:rPr lang="ko-KR" altLang="en-US" sz="1400" dirty="0">
                <a:latin typeface="+mn-ea"/>
              </a:rPr>
              <a:t> 사용</a:t>
            </a:r>
            <a:endParaRPr lang="en-US" altLang="ko-KR" sz="1400" dirty="0">
              <a:latin typeface="+mn-ea"/>
            </a:endParaRPr>
          </a:p>
          <a:p>
            <a:pPr lvl="1"/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/>
              <a:t>교재에서는 누락된 값들을 중앙값으로 대체해주었다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341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9071830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2.5.2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텍스트와 범주형 특성 다루기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: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원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-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핫 인코딩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9" y="2323088"/>
            <a:ext cx="907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dirty="0">
                <a:latin typeface="+mn-ea"/>
              </a:rPr>
              <a:t>•</a:t>
            </a:r>
            <a:r>
              <a:rPr lang="ko-KR" altLang="en-US" sz="1400" dirty="0">
                <a:latin typeface="+mn-ea"/>
              </a:rPr>
              <a:t> 대부분의 </a:t>
            </a:r>
            <a:r>
              <a:rPr lang="ko-KR" altLang="en-US" sz="1400" dirty="0" err="1">
                <a:latin typeface="+mn-ea"/>
              </a:rPr>
              <a:t>머신러닝</a:t>
            </a:r>
            <a:r>
              <a:rPr lang="ko-KR" altLang="en-US" sz="1400" dirty="0">
                <a:latin typeface="+mn-ea"/>
              </a:rPr>
              <a:t> 알고리즘은 숫자를 다루므로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범주형 특성</a:t>
            </a:r>
            <a:r>
              <a:rPr lang="ko-KR" altLang="en-US" sz="1400" dirty="0">
                <a:latin typeface="+mn-ea"/>
              </a:rPr>
              <a:t>인 </a:t>
            </a:r>
            <a:r>
              <a:rPr lang="en-US" altLang="ko-KR" sz="1400" dirty="0" err="1">
                <a:latin typeface="+mn-ea"/>
              </a:rPr>
              <a:t>ocean_proximity</a:t>
            </a:r>
            <a:r>
              <a:rPr lang="ko-KR" altLang="en-US" sz="1400" dirty="0">
                <a:latin typeface="+mn-ea"/>
              </a:rPr>
              <a:t>를 수치형 데이터로 변환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이 경우 사용하는 것이 바로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＂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One-Hot Encoding(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원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핫 인코딩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ko-KR" sz="1400" dirty="0">
                <a:latin typeface="+mn-ea"/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494603-0029-4A03-AC18-F2AC4604A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439" y="3024733"/>
            <a:ext cx="7086600" cy="1123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7D8968-778F-429F-AB27-C4223F6C13C3}"/>
              </a:ext>
            </a:extLst>
          </p:cNvPr>
          <p:cNvSpPr txBox="1"/>
          <p:nvPr/>
        </p:nvSpPr>
        <p:spPr>
          <a:xfrm>
            <a:off x="1021739" y="4327109"/>
            <a:ext cx="9071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+mn-ea"/>
              </a:rPr>
              <a:t>• </a:t>
            </a:r>
            <a:r>
              <a:rPr lang="ko-KR" altLang="en-US" sz="1400" b="1" dirty="0">
                <a:latin typeface="+mn-ea"/>
              </a:rPr>
              <a:t>단순 수치화의 문제점 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- </a:t>
            </a:r>
            <a:r>
              <a:rPr lang="ko-KR" altLang="en-US" sz="1400" dirty="0">
                <a:latin typeface="+mn-ea"/>
              </a:rPr>
              <a:t>해안 근접도는 단순히 구분을 위해 사용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- </a:t>
            </a:r>
            <a:r>
              <a:rPr lang="ko-KR" altLang="en-US" sz="1400" dirty="0">
                <a:latin typeface="+mn-ea"/>
              </a:rPr>
              <a:t>해안에 근접하고 있다 해서 주택 가격이 기본적으로 더 비싼 것은 아니라는 의미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- </a:t>
            </a:r>
            <a:r>
              <a:rPr lang="ko-KR" altLang="en-US" sz="1400" dirty="0">
                <a:latin typeface="+mn-ea"/>
              </a:rPr>
              <a:t>반면에 수치화 된 값들은 크기를 비교할 수 있는 숫자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- </a:t>
            </a:r>
            <a:r>
              <a:rPr lang="ko-KR" altLang="en-US" sz="1400" dirty="0">
                <a:latin typeface="+mn-ea"/>
              </a:rPr>
              <a:t>따라서 모델 학습 과정에서 숫자들의 크기 때문에 잘못된 학습이 이루어질 수 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909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9071830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2.5.2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텍스트와 범주형 특성 다루기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: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원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-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핫 인코딩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9" y="2251790"/>
            <a:ext cx="99158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+mn-ea"/>
              </a:rPr>
              <a:t>▶ </a:t>
            </a:r>
            <a:r>
              <a:rPr lang="ko-KR" altLang="en-US" sz="1400" b="1" kern="0" dirty="0">
                <a:latin typeface="+mn-ea"/>
              </a:rPr>
              <a:t>원</a:t>
            </a:r>
            <a:r>
              <a:rPr lang="en-US" altLang="ko-KR" sz="1400" b="1" kern="0" dirty="0">
                <a:latin typeface="+mn-ea"/>
              </a:rPr>
              <a:t>-</a:t>
            </a:r>
            <a:r>
              <a:rPr lang="ko-KR" altLang="en-US" sz="1400" b="1" kern="0" dirty="0">
                <a:latin typeface="+mn-ea"/>
              </a:rPr>
              <a:t>핫 인코딩</a:t>
            </a:r>
            <a:r>
              <a:rPr lang="en-US" altLang="ko-KR" sz="1400" b="1" kern="0" dirty="0">
                <a:latin typeface="+mn-ea"/>
              </a:rPr>
              <a:t>(one-hot encoding)</a:t>
            </a:r>
          </a:p>
          <a:p>
            <a:endParaRPr lang="en-US" altLang="ko-KR" sz="1400" kern="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수치화 된 범주들 사이의 크기 비교를 피하기 위해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더미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(dummy)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특성</a:t>
            </a:r>
            <a:r>
              <a:rPr lang="ko-KR" altLang="en-US" sz="1400" dirty="0">
                <a:latin typeface="+mn-ea"/>
              </a:rPr>
              <a:t> 을 추가하여 활용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kern="0" dirty="0">
                <a:latin typeface="+mn-ea"/>
              </a:rPr>
              <a:t>원</a:t>
            </a:r>
            <a:r>
              <a:rPr lang="en-US" altLang="ko-KR" sz="1400" kern="0" dirty="0">
                <a:latin typeface="+mn-ea"/>
              </a:rPr>
              <a:t>-</a:t>
            </a:r>
            <a:r>
              <a:rPr lang="ko-KR" altLang="en-US" sz="1400" kern="0" dirty="0">
                <a:latin typeface="+mn-ea"/>
              </a:rPr>
              <a:t>핫 인코딩을 통해 생성된 새로운 특성 </a:t>
            </a:r>
            <a:r>
              <a:rPr lang="en-US" altLang="ko-KR" sz="1400" kern="0" dirty="0">
                <a:latin typeface="+mn-ea"/>
              </a:rPr>
              <a:t>= </a:t>
            </a:r>
            <a:r>
              <a:rPr lang="ko-KR" altLang="en-US" sz="1400" kern="0" dirty="0">
                <a:latin typeface="+mn-ea"/>
              </a:rPr>
              <a:t>더미 특성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생성되는 더미 특성은 사용된 범주를 사용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b="1" kern="0" dirty="0">
                <a:solidFill>
                  <a:schemeClr val="accent1"/>
                </a:solidFill>
                <a:latin typeface="+mn-ea"/>
              </a:rPr>
              <a:t>특성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값의 유형에 따라 새로운 특성을 추가</a:t>
            </a:r>
            <a:r>
              <a:rPr lang="ko-KR" altLang="en-US" sz="1400" dirty="0">
                <a:latin typeface="+mn-ea"/>
              </a:rPr>
              <a:t>해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고유 값에 해당하는 컬럼에만 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 </a:t>
            </a:r>
            <a:r>
              <a:rPr lang="ko-KR" altLang="en-US" sz="1400" dirty="0">
                <a:latin typeface="+mn-ea"/>
              </a:rPr>
              <a:t>을 표시하고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나머지 컬럼에는 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0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 </a:t>
            </a:r>
            <a:r>
              <a:rPr lang="ko-KR" altLang="en-US" sz="1400" dirty="0">
                <a:latin typeface="+mn-ea"/>
              </a:rPr>
              <a:t>을 표시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해당 카테고리의 특성 값</a:t>
            </a:r>
            <a:r>
              <a:rPr lang="en-US" altLang="ko-KR" sz="1400" dirty="0">
                <a:latin typeface="+mn-ea"/>
              </a:rPr>
              <a:t>: 1 </a:t>
            </a: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나머지 카테고리의 특성 값</a:t>
            </a:r>
            <a:r>
              <a:rPr lang="en-US" altLang="ko-KR" sz="1400" dirty="0">
                <a:latin typeface="+mn-ea"/>
              </a:rPr>
              <a:t>: 0</a:t>
            </a:r>
          </a:p>
        </p:txBody>
      </p:sp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CECD6511-9CF2-4D3A-A38C-FC8FB877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81" y="4067672"/>
            <a:ext cx="4545987" cy="213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for post">
            <a:extLst>
              <a:ext uri="{FF2B5EF4-FFF2-40B4-BE49-F238E27FC236}">
                <a16:creationId xmlns:a16="http://schemas.microsoft.com/office/drawing/2014/main" id="{D077883A-E390-4D86-84BC-DE2A02828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48" y="4044299"/>
            <a:ext cx="1045819" cy="213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2.5.4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특성 스케일링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6" y="2137275"/>
            <a:ext cx="104306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atin typeface="+mn-ea"/>
              </a:rPr>
              <a:t>▶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특성 스케일링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(Feature Scaling)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 err="1">
                <a:latin typeface="+mn-ea"/>
              </a:rPr>
              <a:t>머신러닝</a:t>
            </a:r>
            <a:r>
              <a:rPr lang="ko-KR" altLang="en-US" sz="1400" dirty="0">
                <a:latin typeface="+mn-ea"/>
              </a:rPr>
              <a:t> 알고리즘은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숫자형 특성들의 스케일이 많이 다르면 잘 작동하지 않는다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스케일이 많이 다른 경우에</a:t>
            </a:r>
            <a:r>
              <a:rPr lang="en-US" altLang="ko-KR" sz="1400" dirty="0">
                <a:latin typeface="+mn-ea"/>
              </a:rPr>
              <a:t>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모든 특성들의 범위를 같도록 </a:t>
            </a:r>
            <a:r>
              <a:rPr lang="ko-KR" altLang="en-US" sz="1400" dirty="0">
                <a:latin typeface="+mn-ea"/>
              </a:rPr>
              <a:t>만들어줘야 하는데</a:t>
            </a:r>
            <a:r>
              <a:rPr lang="en-US" altLang="ko-KR" sz="1400" dirty="0">
                <a:latin typeface="+mn-ea"/>
              </a:rPr>
              <a:t>, 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min-max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스케일링</a:t>
            </a:r>
            <a:r>
              <a:rPr lang="ko-KR" altLang="en-US" sz="1400" dirty="0">
                <a:latin typeface="+mn-ea"/>
              </a:rPr>
              <a:t>과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표준화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(standardization)</a:t>
            </a:r>
            <a:r>
              <a:rPr lang="ko-KR" altLang="en-US" sz="1400" dirty="0">
                <a:latin typeface="+mn-ea"/>
              </a:rPr>
              <a:t>가 널리 사용된다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1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. </a:t>
            </a:r>
            <a:r>
              <a:rPr lang="en-US" altLang="ko-KR" sz="1400" b="1" dirty="0">
                <a:latin typeface="+mn-ea"/>
              </a:rPr>
              <a:t>Min-Max Scaling</a:t>
            </a:r>
            <a:endParaRPr lang="ko-KR" altLang="en-US" sz="1400" b="1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데이터에서 최솟값을 뺀 후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최댓값과 최솟값의 차이로 나눠준다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 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0 ~ 1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범위에 들도록 값을 이동하고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scale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을 조정</a:t>
            </a:r>
            <a:r>
              <a:rPr lang="ko-KR" altLang="en-US" sz="1400" dirty="0">
                <a:latin typeface="+mn-ea"/>
              </a:rPr>
              <a:t>하는 방법이다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표준화</a:t>
            </a:r>
            <a:r>
              <a:rPr lang="en-US" altLang="ko-KR" sz="1400" b="1" dirty="0">
                <a:latin typeface="+mn-ea"/>
              </a:rPr>
              <a:t>(Standardization)</a:t>
            </a:r>
            <a:endParaRPr lang="ko-KR" altLang="en-US" sz="1400" b="1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데이터에서 평균을 뺀 후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표준편차로 나누어 분산이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이 되도록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해준다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 (</a:t>
            </a:r>
            <a:r>
              <a:rPr lang="ko-KR" altLang="en-US" sz="1400" dirty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표준 정규 분포</a:t>
            </a:r>
            <a:r>
              <a:rPr lang="ko-KR" altLang="en-US" sz="1400" dirty="0">
                <a:latin typeface="+mn-ea"/>
              </a:rPr>
              <a:t>를 따르게 된다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-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이상치에 덜 민감</a:t>
            </a:r>
            <a:r>
              <a:rPr lang="ko-KR" altLang="en-US" sz="1400" dirty="0">
                <a:latin typeface="+mn-ea"/>
              </a:rPr>
              <a:t>하다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ko-KR" altLang="en-US" sz="1400" dirty="0">
              <a:latin typeface="+mn-ea"/>
            </a:endParaRP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E592AE0E-4DCE-4A23-BFDA-64B6A3FA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46" y="3178484"/>
            <a:ext cx="3399692" cy="80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C5286456-6FE3-4D13-9781-70C3676A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06" y="4799274"/>
            <a:ext cx="48577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02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2.5.5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변환 파이프라인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9" y="2396757"/>
            <a:ext cx="4728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앞서 수행해 준 변환 작업들은 정확한 순서대로 실행이 되어야 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하지만 변환 단계가 많으면 헷갈릴 수 있는데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이를 위해 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사이킷런</a:t>
            </a:r>
            <a:r>
              <a:rPr lang="ko-KR" altLang="en-US" sz="1400" dirty="0" err="1">
                <a:latin typeface="+mn-ea"/>
              </a:rPr>
              <a:t>에서는</a:t>
            </a:r>
            <a:r>
              <a:rPr lang="ko-KR" altLang="en-US" sz="1400" dirty="0">
                <a:latin typeface="+mn-ea"/>
              </a:rPr>
              <a:t>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연속된 변환들을 순서대로 처리할 수 있도록 도와주는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Pipeline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클래스</a:t>
            </a:r>
            <a:r>
              <a:rPr lang="ko-KR" altLang="en-US" sz="1400" dirty="0">
                <a:latin typeface="+mn-ea"/>
              </a:rPr>
              <a:t>를 제공한다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44940A-C8F4-406A-A64A-00A7E5B2B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452" y="3792973"/>
            <a:ext cx="3829050" cy="18383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779D75-1123-4B56-9FBC-124A64CBD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713" y="3666104"/>
            <a:ext cx="3829050" cy="20920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5C59C1-1CF4-4ED6-81A3-091572672651}"/>
              </a:ext>
            </a:extLst>
          </p:cNvPr>
          <p:cNvSpPr txBox="1"/>
          <p:nvPr/>
        </p:nvSpPr>
        <p:spPr>
          <a:xfrm>
            <a:off x="6096000" y="2396757"/>
            <a:ext cx="4218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또한 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사이킷런</a:t>
            </a:r>
            <a:r>
              <a:rPr lang="ko-KR" altLang="en-US" sz="1400" dirty="0" err="1">
                <a:latin typeface="+mn-ea"/>
              </a:rPr>
              <a:t>에서는</a:t>
            </a:r>
            <a:r>
              <a:rPr lang="ko-KR" altLang="en-US" sz="1400" dirty="0">
                <a:latin typeface="+mn-ea"/>
              </a:rPr>
              <a:t>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각 열마다 적절한 변환을 적용하여 모든 열을 처리할 수 있도록 도와주는 </a:t>
            </a:r>
            <a:r>
              <a:rPr lang="en-US" altLang="ko-KR" sz="1400" b="1" dirty="0" err="1">
                <a:solidFill>
                  <a:schemeClr val="accent1"/>
                </a:solidFill>
                <a:latin typeface="+mn-ea"/>
              </a:rPr>
              <a:t>ColumnTransformer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클래스</a:t>
            </a:r>
            <a:r>
              <a:rPr lang="ko-KR" altLang="en-US" sz="1400" dirty="0">
                <a:latin typeface="+mn-ea"/>
              </a:rPr>
              <a:t>도 제공한다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724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7876076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2.6.1 </a:t>
            </a:r>
            <a:r>
              <a:rPr lang="ko-KR" altLang="en-US" sz="2800" b="1" dirty="0">
                <a:solidFill>
                  <a:srgbClr val="FF0000"/>
                </a:solidFill>
                <a:latin typeface="+mj-ea"/>
                <a:ea typeface="+mj-ea"/>
                <a:cs typeface="에스코어 드림 7" pitchFamily="34" charset="0"/>
              </a:rPr>
              <a:t>훈련 데이터 세트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에서 훈련하고 평가하기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8" y="2049697"/>
            <a:ext cx="495117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앞서 수행해 준 작업들은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데이터 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전처리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부분에 해당</a:t>
            </a: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이제 모델을 선택하고 훈련시켜서 평가 해주는 작업 수행</a:t>
            </a: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교재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선형 회귀</a:t>
            </a:r>
            <a:r>
              <a:rPr lang="ko-KR" altLang="en-US" sz="1400" dirty="0">
                <a:latin typeface="+mn-ea"/>
              </a:rPr>
              <a:t> 모델과 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결정트리</a:t>
            </a:r>
            <a:r>
              <a:rPr lang="ko-KR" altLang="en-US" sz="1400" dirty="0">
                <a:latin typeface="+mn-ea"/>
              </a:rPr>
              <a:t> 모델 적용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①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선형 회귀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(Linear Regression) </a:t>
            </a:r>
            <a:r>
              <a:rPr lang="en-US" altLang="ko-KR" sz="1400" dirty="0">
                <a:latin typeface="+mn-ea"/>
              </a:rPr>
              <a:t>- 4</a:t>
            </a:r>
            <a:r>
              <a:rPr lang="ko-KR" altLang="en-US" sz="1400" dirty="0">
                <a:latin typeface="+mn-ea"/>
              </a:rPr>
              <a:t>장에 자세한 설명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선형 회귀 모델을 적용시켜서 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RMSE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값</a:t>
            </a:r>
            <a:r>
              <a:rPr lang="ko-KR" altLang="en-US" sz="1400" dirty="0">
                <a:latin typeface="+mn-ea"/>
              </a:rPr>
              <a:t>과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 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MAE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값</a:t>
            </a:r>
            <a:r>
              <a:rPr lang="ko-KR" altLang="en-US" sz="1400" dirty="0">
                <a:latin typeface="+mn-ea"/>
              </a:rPr>
              <a:t>을 도출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 RMSE </a:t>
            </a:r>
            <a:r>
              <a:rPr lang="ko-KR" altLang="en-US" sz="1400" dirty="0">
                <a:latin typeface="+mn-ea"/>
              </a:rPr>
              <a:t>값 </a:t>
            </a:r>
            <a:r>
              <a:rPr lang="en-US" altLang="ko-KR" sz="1400" dirty="0">
                <a:latin typeface="+mn-ea"/>
              </a:rPr>
              <a:t>=</a:t>
            </a:r>
            <a:r>
              <a:rPr lang="ko-KR" altLang="en-US" sz="1400" dirty="0">
                <a:latin typeface="+mn-ea"/>
              </a:rPr>
              <a:t> 약 </a:t>
            </a:r>
            <a:r>
              <a:rPr lang="en-US" altLang="ko-KR" sz="1400" dirty="0">
                <a:latin typeface="+mn-ea"/>
              </a:rPr>
              <a:t>68628.20, MAE </a:t>
            </a:r>
            <a:r>
              <a:rPr lang="ko-KR" altLang="en-US" sz="1400" dirty="0">
                <a:latin typeface="+mn-ea"/>
              </a:rPr>
              <a:t>값 </a:t>
            </a:r>
            <a:r>
              <a:rPr lang="en-US" altLang="ko-KR" sz="1400" dirty="0">
                <a:latin typeface="+mn-ea"/>
              </a:rPr>
              <a:t>=</a:t>
            </a:r>
            <a:r>
              <a:rPr lang="ko-KR" altLang="en-US" sz="1400" dirty="0">
                <a:latin typeface="+mn-ea"/>
              </a:rPr>
              <a:t> 약 </a:t>
            </a:r>
            <a:r>
              <a:rPr lang="en-US" altLang="ko-KR" sz="1400" dirty="0">
                <a:latin typeface="+mn-ea"/>
              </a:rPr>
              <a:t>49439.90</a:t>
            </a:r>
          </a:p>
          <a:p>
            <a:r>
              <a:rPr lang="en-US" altLang="ko-KR" sz="1400" dirty="0">
                <a:latin typeface="+mn-ea"/>
              </a:rPr>
              <a:t>- </a:t>
            </a:r>
            <a:r>
              <a:rPr lang="ko-KR" altLang="en-US" sz="1400" dirty="0">
                <a:latin typeface="+mn-ea"/>
              </a:rPr>
              <a:t>대부분 구역의 중간 주택 가격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median_house_value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은 </a:t>
            </a:r>
            <a:r>
              <a:rPr lang="en-US" altLang="ko-KR" sz="1400" dirty="0">
                <a:latin typeface="+mn-ea"/>
              </a:rPr>
              <a:t>$120,000</a:t>
            </a:r>
            <a:r>
              <a:rPr lang="ko-KR" altLang="en-US" sz="1400" dirty="0">
                <a:latin typeface="+mn-ea"/>
              </a:rPr>
              <a:t>에서 </a:t>
            </a:r>
            <a:r>
              <a:rPr lang="en-US" altLang="ko-KR" sz="1400" dirty="0">
                <a:latin typeface="+mn-ea"/>
              </a:rPr>
              <a:t>$ 265,000 </a:t>
            </a:r>
            <a:r>
              <a:rPr lang="ko-KR" altLang="en-US" sz="1400" dirty="0">
                <a:latin typeface="+mn-ea"/>
              </a:rPr>
              <a:t>사이이므로 예측 오차</a:t>
            </a:r>
            <a:r>
              <a:rPr lang="en-US" altLang="ko-KR" sz="1400" dirty="0">
                <a:latin typeface="+mn-ea"/>
              </a:rPr>
              <a:t>$68,628.20</a:t>
            </a:r>
            <a:r>
              <a:rPr lang="ko-KR" altLang="en-US" sz="1400" dirty="0">
                <a:latin typeface="+mn-ea"/>
              </a:rPr>
              <a:t>을 좋은 수치라고 볼 수 는 없다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따라서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모델이 훈련 데이터 세트에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과소적합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(underfitting)</a:t>
            </a:r>
            <a:r>
              <a:rPr lang="ko-KR" altLang="en-US" sz="1400" dirty="0">
                <a:latin typeface="+mn-ea"/>
              </a:rPr>
              <a:t>되었다고 볼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이는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모델에 포함된 특성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(feature)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들이 충분한 정보를 제공하지 못했거나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모델이 충분히 강력하지 못했기 때문</a:t>
            </a:r>
            <a:r>
              <a:rPr lang="ko-KR" altLang="en-US" sz="1400" dirty="0">
                <a:latin typeface="+mn-ea"/>
              </a:rPr>
              <a:t>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이를 개선하기 위해서는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더욱 강력한 모델을 사용하거나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모델을 더 좋은 특성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(feature)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들로만 구성되도록 수정</a:t>
            </a:r>
            <a:r>
              <a:rPr lang="ko-KR" altLang="en-US" sz="1400" dirty="0">
                <a:latin typeface="+mn-ea"/>
              </a:rPr>
              <a:t>해주어야 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602931-DEB9-498F-A67E-85405A070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92" y="2049697"/>
            <a:ext cx="3362325" cy="790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C92FF3-E764-45B4-B040-4FE901FC4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092" y="3082201"/>
            <a:ext cx="45529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63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7876076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2.6.1 </a:t>
            </a:r>
            <a:r>
              <a:rPr lang="ko-KR" altLang="en-US" sz="2800" b="1" dirty="0">
                <a:solidFill>
                  <a:srgbClr val="FF0000"/>
                </a:solidFill>
                <a:latin typeface="+mj-ea"/>
                <a:ea typeface="+mj-ea"/>
                <a:cs typeface="에스코어 드림 7" pitchFamily="34" charset="0"/>
              </a:rPr>
              <a:t>훈련 데이터 세트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에서 훈련하고 평가하기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8" y="2468466"/>
            <a:ext cx="5074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②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결정 트리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(Decision Tree) </a:t>
            </a:r>
            <a:r>
              <a:rPr lang="en-US" altLang="ko-KR" sz="1400" dirty="0">
                <a:latin typeface="+mn-ea"/>
              </a:rPr>
              <a:t>- 6</a:t>
            </a:r>
            <a:r>
              <a:rPr lang="ko-KR" altLang="en-US" sz="1400" dirty="0">
                <a:latin typeface="+mn-ea"/>
              </a:rPr>
              <a:t>장에 자세한 설명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결정 트리 모델은 선형 회귀 모델보다 더 강력</a:t>
            </a:r>
            <a:r>
              <a:rPr lang="ko-KR" altLang="en-US" sz="1400" dirty="0">
                <a:latin typeface="+mn-ea"/>
              </a:rPr>
              <a:t>하기 때문에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복잡한 비선형 관계</a:t>
            </a:r>
            <a:r>
              <a:rPr lang="ko-KR" altLang="en-US" sz="1400" dirty="0">
                <a:latin typeface="+mn-ea"/>
              </a:rPr>
              <a:t>를 찾을 수 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마찬가지로 결정 트리 모델을 사용하여 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RMSE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값</a:t>
            </a:r>
            <a:r>
              <a:rPr lang="ko-KR" altLang="en-US" sz="1400" dirty="0">
                <a:latin typeface="+mn-ea"/>
              </a:rPr>
              <a:t>을 구한다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- RMSE </a:t>
            </a:r>
            <a:r>
              <a:rPr lang="ko-KR" altLang="en-US" sz="1400" dirty="0">
                <a:latin typeface="+mn-ea"/>
              </a:rPr>
              <a:t>값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평균 제곱근 오차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=</a:t>
            </a:r>
            <a:r>
              <a:rPr lang="ko-KR" altLang="en-US" sz="1400" dirty="0">
                <a:latin typeface="+mn-ea"/>
              </a:rPr>
              <a:t> </a:t>
            </a:r>
            <a:r>
              <a:rPr lang="en-US" altLang="ko-KR" sz="1400" dirty="0">
                <a:latin typeface="+mn-ea"/>
              </a:rPr>
              <a:t>0</a:t>
            </a:r>
            <a:r>
              <a:rPr lang="ko-KR" altLang="en-US" sz="1400" dirty="0">
                <a:latin typeface="+mn-ea"/>
              </a:rPr>
              <a:t>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현실에서는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0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이라는 수치 절대 불가능하다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그렇다면 정말로 이 모델이 완벽한 모델일까</a:t>
            </a:r>
            <a:r>
              <a:rPr lang="en-US" altLang="ko-KR" sz="1400" dirty="0">
                <a:latin typeface="+mn-ea"/>
              </a:rPr>
              <a:t>? </a:t>
            </a:r>
            <a:r>
              <a:rPr lang="ko-KR" altLang="en-US" sz="1400" dirty="0">
                <a:latin typeface="+mn-ea"/>
              </a:rPr>
              <a:t>그렇지 않다</a:t>
            </a:r>
            <a:r>
              <a:rPr lang="en-US" altLang="ko-KR" sz="1400" dirty="0">
                <a:latin typeface="+mn-ea"/>
              </a:rPr>
              <a:t>!</a:t>
            </a: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이는 모델이 훈련 데이터 세트에 심하게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과대적합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(overfitting)</a:t>
            </a:r>
            <a:r>
              <a:rPr lang="ko-KR" altLang="en-US" sz="1400" dirty="0">
                <a:latin typeface="+mn-ea"/>
              </a:rPr>
              <a:t>하여 발생한 결과라고 볼 수 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1C5778-608E-440C-9DDC-C7AA5B765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93" y="2393224"/>
            <a:ext cx="3362325" cy="762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F3EE70-EBB9-4E78-AF75-0002A7CE3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093" y="3450439"/>
            <a:ext cx="45434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2.6.2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교차 검증을 사용한 평가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9" y="2059017"/>
            <a:ext cx="102151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앞선 상황과 같이 과대적합</a:t>
            </a:r>
            <a:r>
              <a:rPr lang="en-US" altLang="ko-KR" sz="1400" dirty="0">
                <a:latin typeface="+mn-ea"/>
              </a:rPr>
              <a:t>(overfitting)</a:t>
            </a:r>
            <a:r>
              <a:rPr lang="ko-KR" altLang="en-US" sz="1400" dirty="0">
                <a:latin typeface="+mn-ea"/>
              </a:rPr>
              <a:t>이 발생하는 이유는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테스트 데이터 세트가 데이터 중 일부분으로 고정</a:t>
            </a:r>
            <a:r>
              <a:rPr lang="ko-KR" altLang="en-US" sz="1400" dirty="0">
                <a:latin typeface="+mn-ea"/>
              </a:rPr>
              <a:t>되어 있기 때문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교차 검증은 데이터 세트의 모든 부분을 사용하여 모델을 검증</a:t>
            </a:r>
            <a:r>
              <a:rPr lang="ko-KR" altLang="en-US" sz="1400" dirty="0">
                <a:latin typeface="+mn-ea"/>
              </a:rPr>
              <a:t>하고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테스트 데이터 세트를 하나로 고정하지 않는다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훈련 데이터 세트의 일부분으로 훈련</a:t>
            </a:r>
            <a:r>
              <a:rPr lang="ko-KR" altLang="en-US" sz="1400" dirty="0">
                <a:latin typeface="+mn-ea"/>
              </a:rPr>
              <a:t>을 시키고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다른 일부분으로 모델 검증을 수행</a:t>
            </a:r>
            <a:r>
              <a:rPr lang="ko-KR" altLang="en-US" sz="1400" dirty="0">
                <a:latin typeface="+mn-ea"/>
              </a:rPr>
              <a:t>해주어야 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먼저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전체 데이터 셋을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k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개의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subset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으로 나누고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, k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번의 모델 평가를 수행</a:t>
            </a:r>
            <a:r>
              <a:rPr lang="ko-KR" altLang="en-US" sz="1400" dirty="0">
                <a:latin typeface="+mn-ea"/>
              </a:rPr>
              <a:t>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이때 테스트 데이터 세트를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중복없이</a:t>
            </a:r>
            <a:r>
              <a:rPr lang="ko-KR" altLang="en-US" sz="1400" dirty="0">
                <a:latin typeface="+mn-ea"/>
              </a:rPr>
              <a:t> 바꿔가며 평가를 진행한다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다음으로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 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k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개의 평가 지표를 평균</a:t>
            </a:r>
            <a:r>
              <a:rPr lang="ko-KR" altLang="en-US" sz="1400" dirty="0">
                <a:latin typeface="+mn-ea"/>
              </a:rPr>
              <a:t>내서 최종적으로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모델의 성능을 평가</a:t>
            </a:r>
            <a:r>
              <a:rPr lang="ko-KR" altLang="en-US" sz="1400" dirty="0">
                <a:latin typeface="+mn-ea"/>
              </a:rPr>
              <a:t>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370D0BB4-3D50-4095-87E0-2A28E269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74" y="3664149"/>
            <a:ext cx="5851282" cy="260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4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785830" cy="578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2.2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캘리포니아 주택 가격 예측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2C65BA3B-1FA4-4D68-9204-77B8C9A22BBA}"/>
              </a:ext>
            </a:extLst>
          </p:cNvPr>
          <p:cNvSpPr txBox="1"/>
          <p:nvPr/>
        </p:nvSpPr>
        <p:spPr>
          <a:xfrm>
            <a:off x="1171138" y="3972050"/>
            <a:ext cx="9849723" cy="2532922"/>
          </a:xfrm>
          <a:prstGeom prst="rect">
            <a:avLst/>
          </a:prstGeom>
          <a:noFill/>
        </p:spPr>
        <p:txBody>
          <a:bodyPr wrap="square" rtlCol="0"/>
          <a:lstStyle/>
          <a:p>
            <a:pPr lvl="0" latinLnBrk="0"/>
            <a:r>
              <a:rPr lang="ko-KR" altLang="en-US" sz="1400" b="1" kern="0" dirty="0">
                <a:solidFill>
                  <a:prstClr val="black"/>
                </a:solidFill>
                <a:latin typeface="+mj-ea"/>
              </a:rPr>
              <a:t>▶</a:t>
            </a:r>
            <a:r>
              <a:rPr lang="en-US" altLang="ko-KR" sz="1400" b="1" kern="0" dirty="0">
                <a:latin typeface="+mn-ea"/>
              </a:rPr>
              <a:t> </a:t>
            </a:r>
            <a:r>
              <a:rPr lang="ko-KR" altLang="en-US" sz="1400" kern="0" dirty="0">
                <a:latin typeface="+mn-ea"/>
              </a:rPr>
              <a:t>목표</a:t>
            </a:r>
            <a:r>
              <a:rPr lang="en-US" altLang="ko-KR" sz="1400" kern="0" dirty="0">
                <a:latin typeface="+mn-ea"/>
              </a:rPr>
              <a:t>: </a:t>
            </a:r>
            <a:r>
              <a:rPr lang="ko-KR" altLang="en-US" sz="1400" b="1" kern="0" dirty="0">
                <a:solidFill>
                  <a:schemeClr val="accent1"/>
                </a:solidFill>
                <a:latin typeface="+mn-ea"/>
              </a:rPr>
              <a:t>캘리포니아 인구조사 데이터</a:t>
            </a:r>
            <a:r>
              <a:rPr lang="ko-KR" altLang="en-US" sz="1400" kern="0" dirty="0">
                <a:solidFill>
                  <a:prstClr val="black"/>
                </a:solidFill>
                <a:latin typeface="+mn-ea"/>
              </a:rPr>
              <a:t>를 사용한 </a:t>
            </a:r>
            <a:r>
              <a:rPr lang="ko-KR" altLang="en-US" sz="1400" b="1" kern="0" dirty="0">
                <a:solidFill>
                  <a:schemeClr val="accent1"/>
                </a:solidFill>
                <a:latin typeface="+mn-ea"/>
              </a:rPr>
              <a:t>캘리포니아 주택 가격 모델</a:t>
            </a:r>
            <a:r>
              <a:rPr lang="en-US" altLang="ko-KR" sz="14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prstClr val="black"/>
                </a:solidFill>
                <a:latin typeface="+mn-ea"/>
              </a:rPr>
              <a:t>구현</a:t>
            </a:r>
            <a:endParaRPr lang="en-US" altLang="ko-KR" sz="1400" kern="0" dirty="0">
              <a:solidFill>
                <a:prstClr val="black"/>
              </a:solidFill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lvl="0" latinLnBrk="0"/>
            <a:r>
              <a:rPr lang="ko-KR" altLang="en-US" sz="1400" b="1" kern="0" dirty="0">
                <a:solidFill>
                  <a:prstClr val="black"/>
                </a:solidFill>
                <a:latin typeface="+mj-ea"/>
              </a:rPr>
              <a:t>▶</a:t>
            </a:r>
            <a:r>
              <a:rPr lang="en-US" altLang="ko-KR" sz="1400" kern="0" dirty="0">
                <a:latin typeface="+mn-ea"/>
              </a:rPr>
              <a:t>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분석에 사용할 데이터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주어진 데이터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):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캘리포니아 인구조사 데이터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lvl="0" latinLnBrk="0"/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 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-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특성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(feature):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구역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</a:t>
            </a:r>
            <a:r>
              <a:rPr lang="en-US" altLang="ko-KR" sz="1400" kern="0" dirty="0">
                <a:solidFill>
                  <a:prstClr val="black"/>
                </a:solidFill>
                <a:latin typeface="+mn-ea"/>
              </a:rPr>
              <a:t>block)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별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인구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중간소득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, </a:t>
            </a:r>
            <a:r>
              <a:rPr lang="ko-KR" altLang="en-US" sz="1400" b="1" kern="0" dirty="0">
                <a:solidFill>
                  <a:schemeClr val="accent1"/>
                </a:solidFill>
                <a:latin typeface="+mn-ea"/>
              </a:rPr>
              <a:t>경도</a:t>
            </a:r>
            <a:r>
              <a:rPr lang="en-US" altLang="ko-KR" sz="1400" b="1" kern="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400" b="1" kern="0" dirty="0">
                <a:solidFill>
                  <a:schemeClr val="accent1"/>
                </a:solidFill>
                <a:latin typeface="+mn-ea"/>
              </a:rPr>
              <a:t>위도 등</a:t>
            </a:r>
            <a:endParaRPr lang="en-US" altLang="ko-KR" sz="1400" b="1" kern="0" dirty="0">
              <a:solidFill>
                <a:schemeClr val="accent1"/>
              </a:solidFill>
              <a:latin typeface="+mn-ea"/>
            </a:endParaRPr>
          </a:p>
          <a:p>
            <a:pPr lvl="0" latinLnBrk="0"/>
            <a:r>
              <a:rPr lang="ko-KR" altLang="en-US" sz="1400" kern="0" dirty="0">
                <a:latin typeface="+mn-ea"/>
              </a:rPr>
              <a:t>  </a:t>
            </a:r>
            <a:r>
              <a:rPr lang="en-US" altLang="ko-KR" sz="1400" kern="0" dirty="0">
                <a:latin typeface="+mn-ea"/>
              </a:rPr>
              <a:t>- </a:t>
            </a:r>
            <a:r>
              <a:rPr lang="ko-KR" altLang="en-US" sz="1400" kern="0" dirty="0">
                <a:latin typeface="+mn-ea"/>
              </a:rPr>
              <a:t>레이블</a:t>
            </a:r>
            <a:r>
              <a:rPr lang="en-US" altLang="ko-KR" sz="1400" kern="0" dirty="0">
                <a:latin typeface="+mn-ea"/>
              </a:rPr>
              <a:t>(label):</a:t>
            </a:r>
            <a:r>
              <a:rPr lang="en-US" altLang="ko-KR" sz="1400" kern="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kern="0" dirty="0">
                <a:solidFill>
                  <a:schemeClr val="accent1"/>
                </a:solidFill>
                <a:latin typeface="+mn-ea"/>
              </a:rPr>
              <a:t>중간 주택 가격</a:t>
            </a:r>
            <a:endParaRPr lang="en-US" altLang="ko-KR" sz="1400" b="1" kern="0" dirty="0">
              <a:solidFill>
                <a:prstClr val="black"/>
              </a:solidFill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0" latinLnBrk="0"/>
            <a:r>
              <a:rPr lang="en-US" altLang="ko-KR" sz="1100" b="1" kern="0" dirty="0">
                <a:latin typeface="+mn-ea"/>
              </a:rPr>
              <a:t>• </a:t>
            </a:r>
            <a:r>
              <a:rPr lang="ko-KR" altLang="en-US" sz="1100" kern="0" dirty="0">
                <a:solidFill>
                  <a:prstClr val="black"/>
                </a:solidFill>
              </a:rPr>
              <a:t>특성</a:t>
            </a:r>
            <a:r>
              <a:rPr lang="en-US" altLang="ko-KR" sz="1100" kern="0" dirty="0">
                <a:solidFill>
                  <a:prstClr val="black"/>
                </a:solidFill>
              </a:rPr>
              <a:t>: </a:t>
            </a:r>
            <a:r>
              <a:rPr lang="ko-KR" altLang="en-US" sz="1100" kern="0" dirty="0">
                <a:solidFill>
                  <a:prstClr val="black"/>
                </a:solidFill>
              </a:rPr>
              <a:t>입력 변수</a:t>
            </a:r>
            <a:r>
              <a:rPr lang="en-US" altLang="ko-KR" sz="1100" kern="0" dirty="0">
                <a:solidFill>
                  <a:prstClr val="black"/>
                </a:solidFill>
              </a:rPr>
              <a:t>, </a:t>
            </a:r>
            <a:r>
              <a:rPr lang="ko-KR" altLang="en-US" sz="1100" kern="0" dirty="0">
                <a:solidFill>
                  <a:prstClr val="black"/>
                </a:solidFill>
              </a:rPr>
              <a:t>독립변수</a:t>
            </a:r>
            <a:r>
              <a:rPr lang="en-US" altLang="ko-KR" sz="1100" kern="0" dirty="0">
                <a:solidFill>
                  <a:prstClr val="black"/>
                </a:solidFill>
              </a:rPr>
              <a:t>(x </a:t>
            </a:r>
            <a:r>
              <a:rPr lang="ko-KR" altLang="en-US" sz="1100" kern="0" dirty="0">
                <a:solidFill>
                  <a:prstClr val="black"/>
                </a:solidFill>
              </a:rPr>
              <a:t>변수</a:t>
            </a:r>
            <a:r>
              <a:rPr lang="en-US" altLang="ko-KR" sz="1100" kern="0" dirty="0">
                <a:solidFill>
                  <a:prstClr val="black"/>
                </a:solidFill>
              </a:rPr>
              <a:t>)</a:t>
            </a:r>
          </a:p>
          <a:p>
            <a:pPr lvl="0" latinLnBrk="0"/>
            <a:r>
              <a:rPr lang="en-US" altLang="ko-KR" sz="1100" kern="0" dirty="0">
                <a:solidFill>
                  <a:prstClr val="black"/>
                </a:solidFill>
                <a:hlinkClick r:id="rId4"/>
              </a:rPr>
              <a:t>https://zetawiki.com/wiki/%ED%8A%B9%EC%84%B1_(%EB%A8%B8%EC%8B%A0%EB%9F%AC%EB%8B%9D)</a:t>
            </a:r>
            <a:endParaRPr lang="en-US" altLang="ko-KR" sz="1100" kern="0" dirty="0">
              <a:solidFill>
                <a:prstClr val="black"/>
              </a:solidFill>
            </a:endParaRPr>
          </a:p>
          <a:p>
            <a:pPr lvl="0" latinLnBrk="0"/>
            <a:endParaRPr lang="en-US" altLang="ko-KR" sz="1100" kern="0" dirty="0">
              <a:solidFill>
                <a:prstClr val="black"/>
              </a:solidFill>
            </a:endParaRPr>
          </a:p>
          <a:p>
            <a:pPr lvl="0" latinLnBrk="0"/>
            <a:r>
              <a:rPr lang="en-US" altLang="ko-KR" sz="1100" b="1" kern="0" dirty="0">
                <a:latin typeface="+mn-ea"/>
              </a:rPr>
              <a:t>• </a:t>
            </a:r>
            <a:r>
              <a:rPr lang="ko-KR" altLang="en-US" sz="1100" kern="0" dirty="0">
                <a:solidFill>
                  <a:prstClr val="black"/>
                </a:solidFill>
              </a:rPr>
              <a:t>레이블</a:t>
            </a:r>
            <a:r>
              <a:rPr lang="en-US" altLang="ko-KR" sz="1100" kern="0" dirty="0">
                <a:solidFill>
                  <a:prstClr val="black"/>
                </a:solidFill>
              </a:rPr>
              <a:t>: </a:t>
            </a:r>
            <a:r>
              <a:rPr lang="ko-KR" altLang="en-US" sz="1100" kern="0" dirty="0">
                <a:solidFill>
                  <a:prstClr val="black"/>
                </a:solidFill>
              </a:rPr>
              <a:t>예측하는 항목</a:t>
            </a:r>
            <a:r>
              <a:rPr lang="en-US" altLang="ko-KR" sz="1100" kern="0" dirty="0">
                <a:solidFill>
                  <a:prstClr val="black"/>
                </a:solidFill>
              </a:rPr>
              <a:t>, </a:t>
            </a:r>
            <a:r>
              <a:rPr lang="ko-KR" altLang="en-US" sz="1100" kern="0" dirty="0">
                <a:solidFill>
                  <a:prstClr val="black"/>
                </a:solidFill>
              </a:rPr>
              <a:t>종속변수</a:t>
            </a:r>
            <a:r>
              <a:rPr lang="en-US" altLang="ko-KR" sz="1100" kern="0" dirty="0">
                <a:solidFill>
                  <a:prstClr val="black"/>
                </a:solidFill>
              </a:rPr>
              <a:t>(y </a:t>
            </a:r>
            <a:r>
              <a:rPr lang="ko-KR" altLang="en-US" sz="1100" kern="0" dirty="0">
                <a:solidFill>
                  <a:prstClr val="black"/>
                </a:solidFill>
              </a:rPr>
              <a:t>변수</a:t>
            </a:r>
            <a:r>
              <a:rPr lang="en-US" altLang="ko-KR" sz="1100" kern="0" dirty="0">
                <a:solidFill>
                  <a:prstClr val="black"/>
                </a:solidFill>
              </a:rPr>
              <a:t>), </a:t>
            </a:r>
            <a:r>
              <a:rPr lang="ko-KR" altLang="en-US" sz="1100" kern="0" dirty="0">
                <a:solidFill>
                  <a:prstClr val="black"/>
                </a:solidFill>
              </a:rPr>
              <a:t>결과</a:t>
            </a:r>
            <a:endParaRPr lang="en-US" altLang="ko-KR" sz="1100" kern="0" dirty="0">
              <a:solidFill>
                <a:prstClr val="black"/>
              </a:solidFill>
            </a:endParaRPr>
          </a:p>
          <a:p>
            <a:pPr lvl="0" latinLnBrk="0"/>
            <a:r>
              <a:rPr lang="en-US" altLang="ko-KR" sz="1100" kern="0" dirty="0">
                <a:solidFill>
                  <a:prstClr val="black"/>
                </a:solidFill>
                <a:hlinkClick r:id="rId5"/>
              </a:rPr>
              <a:t>https://zetawiki.com/wiki/%EB%A0%88%EC%9D%B4%EB%B8%94_(%EB%A8%B8%EC%8B%A0%EB%9F%AC%EB%8B%9D)</a:t>
            </a:r>
            <a:endParaRPr lang="en-US" altLang="ko-KR" sz="1100" kern="0" dirty="0">
              <a:solidFill>
                <a:prstClr val="black"/>
              </a:solidFill>
            </a:endParaRPr>
          </a:p>
          <a:p>
            <a:pPr lvl="0" latinLnBrk="0"/>
            <a:endParaRPr lang="en-US" altLang="ko-KR" sz="1400" kern="0" dirty="0">
              <a:solidFill>
                <a:prstClr val="black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28098F-0E74-4B47-B703-2EC1D9DFE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138" y="2108487"/>
            <a:ext cx="7962311" cy="171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06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C60EBE7-3F09-4085-B575-9947EF1B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1340"/>
            <a:ext cx="4690116" cy="4856958"/>
          </a:xfrm>
          <a:prstGeom prst="rect">
            <a:avLst/>
          </a:prstGeom>
        </p:spPr>
      </p:pic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2.6.2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교차 검증을 사용한 평가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07512" y="1979996"/>
            <a:ext cx="479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•</a:t>
            </a:r>
            <a:r>
              <a:rPr lang="ko-KR" altLang="en-US" sz="1400" dirty="0">
                <a:latin typeface="+mn-ea"/>
              </a:rPr>
              <a:t> 교재에서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선형 회귀 모델</a:t>
            </a:r>
            <a:r>
              <a:rPr lang="ko-KR" altLang="en-US" sz="1400" dirty="0">
                <a:latin typeface="+mn-ea"/>
              </a:rPr>
              <a:t>과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결정 트리 모델</a:t>
            </a:r>
            <a:r>
              <a:rPr lang="ko-KR" altLang="en-US" sz="1400" dirty="0">
                <a:latin typeface="+mn-ea"/>
              </a:rPr>
              <a:t>에 대해서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  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사이킷런의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k-fold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교차 검증 기능</a:t>
            </a:r>
            <a:r>
              <a:rPr lang="ko-KR" altLang="en-US" sz="1400" dirty="0">
                <a:latin typeface="+mn-ea"/>
              </a:rPr>
              <a:t>을 사용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결정 트리 모델의 점수 </a:t>
            </a:r>
            <a:r>
              <a:rPr lang="en-US" altLang="ko-KR" sz="1400" dirty="0">
                <a:latin typeface="+mn-ea"/>
              </a:rPr>
              <a:t>=</a:t>
            </a:r>
            <a:r>
              <a:rPr lang="ko-KR" altLang="en-US" sz="1400" dirty="0">
                <a:latin typeface="+mn-ea"/>
              </a:rPr>
              <a:t> 약 </a:t>
            </a:r>
            <a:r>
              <a:rPr lang="en-US" altLang="ko-KR" sz="1400" dirty="0">
                <a:latin typeface="+mn-ea"/>
              </a:rPr>
              <a:t>71407.70</a:t>
            </a:r>
            <a:r>
              <a:rPr lang="ko-KR" altLang="en-US" sz="1400" dirty="0">
                <a:latin typeface="+mn-ea"/>
              </a:rPr>
              <a:t>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 </a:t>
            </a:r>
            <a:r>
              <a:rPr lang="ko-KR" altLang="en-US" sz="1400" dirty="0">
                <a:latin typeface="+mn-ea"/>
              </a:rPr>
              <a:t>선형 회귀 모델의 점수 </a:t>
            </a:r>
            <a:r>
              <a:rPr lang="en-US" altLang="ko-KR" sz="1400" dirty="0">
                <a:latin typeface="+mn-ea"/>
              </a:rPr>
              <a:t>=</a:t>
            </a:r>
            <a:r>
              <a:rPr lang="ko-KR" altLang="en-US" sz="1400" dirty="0">
                <a:latin typeface="+mn-ea"/>
              </a:rPr>
              <a:t> 약 </a:t>
            </a:r>
            <a:r>
              <a:rPr lang="en-US" altLang="ko-KR" sz="1400" dirty="0">
                <a:latin typeface="+mn-ea"/>
              </a:rPr>
              <a:t>69052.46</a:t>
            </a:r>
            <a:r>
              <a:rPr lang="ko-KR" altLang="en-US" sz="1400" dirty="0">
                <a:latin typeface="+mn-ea"/>
              </a:rPr>
              <a:t> 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확실히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결정 트리 모델이 과대적합 </a:t>
            </a:r>
            <a:r>
              <a:rPr lang="ko-KR" altLang="en-US" sz="1400" dirty="0">
                <a:latin typeface="+mn-ea"/>
              </a:rPr>
              <a:t>되어서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선형 회귀 모델보다 성능이 좋지 않다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92D58-6ABF-4359-8D44-40E75C9CEEA3}"/>
              </a:ext>
            </a:extLst>
          </p:cNvPr>
          <p:cNvSpPr txBox="1"/>
          <p:nvPr/>
        </p:nvSpPr>
        <p:spPr>
          <a:xfrm>
            <a:off x="1007512" y="3390339"/>
            <a:ext cx="50884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▶ k-fold</a:t>
            </a:r>
            <a:r>
              <a:rPr lang="ko-KR" altLang="en-US" sz="1400" b="1" dirty="0">
                <a:latin typeface="+mn-ea"/>
              </a:rPr>
              <a:t> 교차 검증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훈련 세트를 </a:t>
            </a:r>
            <a:r>
              <a:rPr lang="en-US" altLang="ko-KR" sz="1400" dirty="0">
                <a:latin typeface="+mn-ea"/>
              </a:rPr>
              <a:t>k-</a:t>
            </a:r>
            <a:r>
              <a:rPr lang="ko-KR" altLang="en-US" sz="1400" dirty="0">
                <a:latin typeface="+mn-ea"/>
              </a:rPr>
              <a:t>개의 부분 집합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폴드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: fold)</a:t>
            </a:r>
            <a:r>
              <a:rPr lang="ko-KR" altLang="en-US" sz="1400" dirty="0">
                <a:latin typeface="+mn-ea"/>
              </a:rPr>
              <a:t>으로 무작위 분할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총 </a:t>
            </a:r>
            <a:r>
              <a:rPr lang="en-US" altLang="ko-KR" sz="1400" dirty="0">
                <a:latin typeface="+mn-ea"/>
              </a:rPr>
              <a:t>k </a:t>
            </a:r>
            <a:r>
              <a:rPr lang="ko-KR" altLang="en-US" sz="1400" dirty="0">
                <a:latin typeface="+mn-ea"/>
              </a:rPr>
              <a:t>번 지정된 모델을 훈련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훈련할 때마다 매번 다른 하나의 </a:t>
            </a:r>
            <a:r>
              <a:rPr lang="ko-KR" altLang="en-US" sz="1400" dirty="0" err="1">
                <a:latin typeface="+mn-ea"/>
              </a:rPr>
              <a:t>폴드를</a:t>
            </a:r>
            <a:r>
              <a:rPr lang="ko-KR" altLang="en-US" sz="1400" dirty="0">
                <a:latin typeface="+mn-ea"/>
              </a:rPr>
              <a:t> 평가에 사용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다른 </a:t>
            </a:r>
            <a:r>
              <a:rPr lang="en-US" altLang="ko-KR" sz="1400" dirty="0">
                <a:latin typeface="+mn-ea"/>
              </a:rPr>
              <a:t>(k-1) </a:t>
            </a:r>
            <a:r>
              <a:rPr lang="ko-KR" altLang="en-US" sz="1400" dirty="0">
                <a:latin typeface="+mn-ea"/>
              </a:rPr>
              <a:t>개의 </a:t>
            </a:r>
            <a:r>
              <a:rPr lang="ko-KR" altLang="en-US" sz="1400" dirty="0" err="1">
                <a:latin typeface="+mn-ea"/>
              </a:rPr>
              <a:t>폴드를</a:t>
            </a:r>
            <a:r>
              <a:rPr lang="ko-KR" altLang="en-US" sz="1400" dirty="0">
                <a:latin typeface="+mn-ea"/>
              </a:rPr>
              <a:t> 이용해 훈련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최종적으로 </a:t>
            </a:r>
            <a:r>
              <a:rPr lang="en-US" altLang="ko-KR" sz="1400" dirty="0">
                <a:latin typeface="+mn-ea"/>
              </a:rPr>
              <a:t>k </a:t>
            </a:r>
            <a:r>
              <a:rPr lang="ko-KR" altLang="en-US" sz="1400" dirty="0">
                <a:latin typeface="+mn-ea"/>
              </a:rPr>
              <a:t>번의 평가 결과가 담긴 배열 생성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▶ </a:t>
            </a:r>
            <a:r>
              <a:rPr lang="ko-KR" altLang="en-US" sz="1400" dirty="0">
                <a:latin typeface="+mn-ea"/>
              </a:rPr>
              <a:t>주의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효용함수</a:t>
            </a:r>
            <a:r>
              <a:rPr lang="en-US" altLang="ko-KR" sz="1400" dirty="0">
                <a:latin typeface="+mn-ea"/>
              </a:rPr>
              <a:t>: k-</a:t>
            </a:r>
            <a:r>
              <a:rPr lang="ko-KR" altLang="en-US" sz="1400" dirty="0">
                <a:latin typeface="+mn-ea"/>
              </a:rPr>
              <a:t>겹 교차 검증의 모델 학습 과정에서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성능을 측정할 때 높을 수록 좋은 효용 함수 활용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RMSE</a:t>
            </a:r>
            <a:r>
              <a:rPr lang="ko-KR" altLang="en-US" sz="1400" dirty="0">
                <a:latin typeface="+mn-ea"/>
              </a:rPr>
              <a:t>의 음수 값을 이용하여 훈련되는 모델 평가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scoring=</a:t>
            </a:r>
            <a:r>
              <a:rPr lang="ko-KR" altLang="en-US" sz="1400" dirty="0">
                <a:latin typeface="+mn-ea"/>
              </a:rPr>
              <a:t>＂</a:t>
            </a:r>
            <a:r>
              <a:rPr lang="en-US" altLang="ko-KR" sz="1400" dirty="0" err="1">
                <a:latin typeface="+mn-ea"/>
              </a:rPr>
              <a:t>neg_mean_squared_error</a:t>
            </a:r>
            <a:r>
              <a:rPr lang="ko-KR" altLang="en-US" sz="1400" dirty="0">
                <a:latin typeface="+mn-ea"/>
              </a:rPr>
              <a:t>＂</a:t>
            </a:r>
            <a:r>
              <a:rPr lang="en-US" altLang="ko-KR" sz="1400" dirty="0">
                <a:latin typeface="+mn-ea"/>
              </a:rPr>
              <a:t> </a:t>
            </a: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교차 검증 결과 평가를 위해 다시 음수 값</a:t>
            </a:r>
            <a:r>
              <a:rPr lang="en-US" altLang="ko-KR" sz="1400" dirty="0">
                <a:latin typeface="+mn-ea"/>
              </a:rPr>
              <a:t>( -scores )</a:t>
            </a:r>
            <a:r>
              <a:rPr lang="ko-KR" altLang="en-US" sz="1400" dirty="0">
                <a:latin typeface="+mn-ea"/>
              </a:rPr>
              <a:t>을 사용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5826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2.6.2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교차 검증을 사용한 평가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48A0C2-5E92-4EE2-96BD-3BA49C3752E1}"/>
              </a:ext>
            </a:extLst>
          </p:cNvPr>
          <p:cNvSpPr txBox="1"/>
          <p:nvPr/>
        </p:nvSpPr>
        <p:spPr>
          <a:xfrm>
            <a:off x="1021738" y="2468466"/>
            <a:ext cx="46580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③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랜덤 포레스트 회귀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(Random Forest Regressor)  </a:t>
            </a:r>
            <a:endParaRPr lang="en-US" altLang="ko-KR" sz="1400" dirty="0">
              <a:latin typeface="+mn-ea"/>
            </a:endParaRPr>
          </a:p>
          <a:p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추가적으로 랜덤 포레스트 회귀 모델을 하나 더 시도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랜덤 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포레스트</a:t>
            </a:r>
            <a:r>
              <a:rPr lang="ko-KR" altLang="en-US" sz="1400" dirty="0" err="1">
                <a:latin typeface="+mn-ea"/>
              </a:rPr>
              <a:t>는</a:t>
            </a:r>
            <a:r>
              <a:rPr lang="ko-KR" altLang="en-US" sz="1400" dirty="0">
                <a:latin typeface="+mn-ea"/>
              </a:rPr>
              <a:t>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여러 개의 결정 트리 모델을 모아서 만든 하나의 모델</a:t>
            </a:r>
            <a:r>
              <a:rPr lang="ko-KR" altLang="en-US" sz="1400" dirty="0">
                <a:latin typeface="+mn-ea"/>
              </a:rPr>
              <a:t>로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앙상블 학습을 통해 만들어진 모델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랜덤 포레스트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 앙상블 학습에 대한 내용 </a:t>
            </a:r>
            <a:r>
              <a:rPr lang="en-US" altLang="ko-KR" sz="1400" dirty="0">
                <a:latin typeface="+mn-ea"/>
              </a:rPr>
              <a:t>7</a:t>
            </a:r>
            <a:r>
              <a:rPr lang="ko-KR" altLang="en-US" sz="1400" dirty="0">
                <a:latin typeface="+mn-ea"/>
              </a:rPr>
              <a:t>장에 자세히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랜덤 포레스트 모델</a:t>
            </a:r>
            <a:r>
              <a:rPr lang="ko-KR" altLang="en-US" sz="1400" dirty="0">
                <a:latin typeface="+mn-ea"/>
              </a:rPr>
              <a:t>의 경우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dirty="0">
                <a:latin typeface="+mn-ea"/>
              </a:rPr>
              <a:t>앞서 본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선형 회귀 모델이나 결정 트리 모델보다는 성능이 더 뛰어난 것 같다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.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 </a:t>
            </a:r>
            <a:r>
              <a:rPr lang="ko-KR" altLang="en-US" sz="1400" dirty="0">
                <a:latin typeface="+mn-ea"/>
              </a:rPr>
              <a:t>하지만 훈련 데이터 세트에 대한 점수가 검증 데이터 세트에 대한 점수보다 훨씬 낮은 것으로 보아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여전히 훈련 데이터 세트에 과대적합 되어 있음</a:t>
            </a:r>
            <a:r>
              <a:rPr lang="ko-KR" altLang="en-US" sz="1400" dirty="0">
                <a:latin typeface="+mn-ea"/>
              </a:rPr>
              <a:t>을 알 수 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B81C3E-ACD4-4106-A600-3CC2D0B1F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7996"/>
            <a:ext cx="4824046" cy="49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8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2.7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모델 세부 튜닝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FB07F-7A86-4692-90E5-D932BE034A41}"/>
              </a:ext>
            </a:extLst>
          </p:cNvPr>
          <p:cNvSpPr txBox="1"/>
          <p:nvPr/>
        </p:nvSpPr>
        <p:spPr>
          <a:xfrm>
            <a:off x="1021739" y="2251790"/>
            <a:ext cx="9757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살펴 본 모델 중에서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랜덤 포레스트 모델</a:t>
            </a:r>
            <a:r>
              <a:rPr lang="ko-KR" altLang="en-US" sz="1400" dirty="0">
                <a:latin typeface="+mn-ea"/>
              </a:rPr>
              <a:t>의 성능이 가장 좋았음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가능성이 높은 모델을 선정한 후에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모델 세부 설정을 튜닝</a:t>
            </a:r>
            <a:r>
              <a:rPr lang="ko-KR" altLang="en-US" sz="1400" dirty="0">
                <a:latin typeface="+mn-ea"/>
              </a:rPr>
              <a:t>해야 함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튜닝을 위한 세 가지 방식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그리드 탐색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랜덤 탐색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 앙상블 방법</a:t>
            </a:r>
            <a:endParaRPr lang="en-US" altLang="ko-KR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A97CC-160D-4C9F-B109-B3DA80AE5CC4}"/>
              </a:ext>
            </a:extLst>
          </p:cNvPr>
          <p:cNvSpPr txBox="1"/>
          <p:nvPr/>
        </p:nvSpPr>
        <p:spPr>
          <a:xfrm>
            <a:off x="1021739" y="3287596"/>
            <a:ext cx="46672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①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그리드 탐색 </a:t>
            </a:r>
            <a:endParaRPr lang="en-US" altLang="ko-KR" sz="1400" b="1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지정한 </a:t>
            </a:r>
            <a:r>
              <a:rPr lang="ko-KR" altLang="en-US" sz="1400" dirty="0" err="1">
                <a:latin typeface="+mn-ea"/>
              </a:rPr>
              <a:t>하이퍼파라미터의</a:t>
            </a:r>
            <a:r>
              <a:rPr lang="ko-KR" altLang="en-US" sz="1400" dirty="0">
                <a:latin typeface="+mn-ea"/>
              </a:rPr>
              <a:t> 모든 조합을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교차 검증하여 최선의 </a:t>
            </a:r>
            <a:r>
              <a:rPr lang="ko-KR" altLang="en-US" sz="1400" dirty="0" err="1">
                <a:latin typeface="+mn-ea"/>
              </a:rPr>
              <a:t>하이퍼파라미터</a:t>
            </a:r>
            <a:r>
              <a:rPr lang="ko-KR" altLang="en-US" sz="1400" dirty="0">
                <a:latin typeface="+mn-ea"/>
              </a:rPr>
              <a:t> 조합 찾기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우선 단순하게 만족할 만한 </a:t>
            </a:r>
            <a:r>
              <a:rPr lang="ko-KR" altLang="en-US" sz="1400" dirty="0" err="1">
                <a:latin typeface="+mn-ea"/>
              </a:rPr>
              <a:t>하이퍼</a:t>
            </a:r>
            <a:r>
              <a:rPr lang="ko-KR" altLang="en-US" sz="1400" dirty="0">
                <a:latin typeface="+mn-ea"/>
              </a:rPr>
              <a:t> 파라미터 조합을 찾을 때까지 </a:t>
            </a:r>
            <a:r>
              <a:rPr lang="ko-KR" altLang="en-US" sz="1400" b="1" dirty="0">
                <a:latin typeface="+mn-ea"/>
              </a:rPr>
              <a:t>수동으로 </a:t>
            </a:r>
            <a:r>
              <a:rPr lang="ko-KR" altLang="en-US" sz="1400" b="1" dirty="0" err="1">
                <a:latin typeface="+mn-ea"/>
              </a:rPr>
              <a:t>하이퍼</a:t>
            </a:r>
            <a:r>
              <a:rPr lang="ko-KR" altLang="en-US" sz="1400" b="1" dirty="0">
                <a:latin typeface="+mn-ea"/>
              </a:rPr>
              <a:t> 파라미터를 조정해주는 방법</a:t>
            </a:r>
            <a:r>
              <a:rPr lang="ko-KR" altLang="en-US" sz="1400" dirty="0">
                <a:latin typeface="+mn-ea"/>
              </a:rPr>
              <a:t>이 있다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하지만 이 방법은 경우의 수가 많아질수록 </a:t>
            </a:r>
            <a:r>
              <a:rPr lang="ko-KR" altLang="en-US" sz="1400" b="1" dirty="0">
                <a:latin typeface="+mn-ea"/>
              </a:rPr>
              <a:t>굉장히 많은 시간이 소요</a:t>
            </a:r>
            <a:r>
              <a:rPr lang="ko-KR" altLang="en-US" sz="1400" dirty="0">
                <a:latin typeface="+mn-ea"/>
              </a:rPr>
              <a:t>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따라서 </a:t>
            </a:r>
            <a:r>
              <a:rPr lang="ko-KR" altLang="en-US" sz="1400" dirty="0" err="1">
                <a:latin typeface="+mn-ea"/>
              </a:rPr>
              <a:t>사이킷런의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GridSearchCV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활용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예제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랜덤 포레스트 회귀 모델</a:t>
            </a:r>
            <a:r>
              <a:rPr lang="ko-KR" altLang="en-US" sz="1400" b="1" dirty="0">
                <a:latin typeface="+mn-ea"/>
              </a:rPr>
              <a:t>에 대한 최적의 </a:t>
            </a:r>
            <a:r>
              <a:rPr lang="ko-KR" altLang="en-US" sz="1400" b="1" dirty="0" err="1">
                <a:latin typeface="+mn-ea"/>
              </a:rPr>
              <a:t>하이퍼</a:t>
            </a:r>
            <a:r>
              <a:rPr lang="ko-KR" altLang="en-US" sz="1400" b="1" dirty="0">
                <a:latin typeface="+mn-ea"/>
              </a:rPr>
              <a:t> 파라미터 조합</a:t>
            </a:r>
            <a:r>
              <a:rPr lang="ko-KR" altLang="en-US" sz="1400" dirty="0">
                <a:latin typeface="+mn-ea"/>
              </a:rPr>
              <a:t> 찾기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총 </a:t>
            </a:r>
            <a:r>
              <a:rPr lang="en-US" altLang="ko-KR" sz="1400" dirty="0">
                <a:latin typeface="+mn-ea"/>
              </a:rPr>
              <a:t>(3x4+2x3=18)</a:t>
            </a:r>
            <a:r>
              <a:rPr lang="ko-KR" altLang="en-US" sz="1400" dirty="0">
                <a:latin typeface="+mn-ea"/>
              </a:rPr>
              <a:t>가지 조합 확인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각각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번 모델 훈련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- 5-</a:t>
            </a:r>
            <a:r>
              <a:rPr lang="ko-KR" altLang="en-US" sz="1400" dirty="0">
                <a:latin typeface="+mn-ea"/>
              </a:rPr>
              <a:t>겹 교차검증</a:t>
            </a:r>
            <a:r>
              <a:rPr lang="en-US" altLang="ko-KR" sz="1400" dirty="0">
                <a:latin typeface="+mn-ea"/>
              </a:rPr>
              <a:t>(cv=5)</a:t>
            </a:r>
            <a:r>
              <a:rPr lang="ko-KR" altLang="en-US" sz="1400" dirty="0">
                <a:latin typeface="+mn-ea"/>
              </a:rPr>
              <a:t>이므로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총 </a:t>
            </a:r>
            <a:r>
              <a:rPr lang="en-US" altLang="ko-KR" sz="1400" dirty="0">
                <a:latin typeface="+mn-ea"/>
              </a:rPr>
              <a:t>(18x5=90)</a:t>
            </a:r>
            <a:r>
              <a:rPr lang="ko-KR" altLang="en-US" sz="1400" dirty="0">
                <a:latin typeface="+mn-ea"/>
              </a:rPr>
              <a:t>번 훈련함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6AB6B9-B34B-4B76-A68D-2DF88C0DF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897" y="3193845"/>
            <a:ext cx="5734194" cy="277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99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2.7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모델 세부 튜닝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A97CC-160D-4C9F-B109-B3DA80AE5CC4}"/>
              </a:ext>
            </a:extLst>
          </p:cNvPr>
          <p:cNvSpPr txBox="1"/>
          <p:nvPr/>
        </p:nvSpPr>
        <p:spPr>
          <a:xfrm>
            <a:off x="1021739" y="2011763"/>
            <a:ext cx="101485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②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랜덤 탐색 </a:t>
            </a:r>
            <a:endParaRPr lang="en-US" altLang="ko-KR" sz="1400" b="1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</a:t>
            </a:r>
            <a:r>
              <a:rPr lang="ko-KR" altLang="en-US" sz="1400" dirty="0"/>
              <a:t> </a:t>
            </a:r>
            <a:r>
              <a:rPr lang="ko-KR" altLang="en-US" sz="1400" b="1" dirty="0"/>
              <a:t>그리드 탐색은 비교적 적은 수의 조합을 실험해볼 때 유용 </a:t>
            </a:r>
            <a:endParaRPr lang="en-US" altLang="ko-KR" sz="1400" b="1" dirty="0"/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만약 </a:t>
            </a:r>
            <a:r>
              <a:rPr lang="ko-KR" altLang="en-US" sz="1400" dirty="0"/>
              <a:t>조합의 수가 커지거나</a:t>
            </a:r>
            <a:r>
              <a:rPr lang="en-US" altLang="ko-KR" sz="1400" dirty="0"/>
              <a:t>, </a:t>
            </a:r>
            <a:r>
              <a:rPr lang="ko-KR" altLang="en-US" sz="1400" dirty="0"/>
              <a:t>설정된 탐색 공간이 커지면 랜덤 탐색이 효율적 </a:t>
            </a:r>
            <a:endParaRPr lang="en-US" altLang="ko-KR" sz="1400" dirty="0"/>
          </a:p>
          <a:p>
            <a:r>
              <a:rPr lang="en-US" altLang="ko-KR" sz="1400" dirty="0"/>
              <a:t>  -</a:t>
            </a:r>
            <a:r>
              <a:rPr lang="ko-KR" altLang="en-US" b="1" dirty="0"/>
              <a:t> </a:t>
            </a:r>
            <a:r>
              <a:rPr lang="ko-KR" altLang="en-US" sz="1400" b="1" dirty="0" err="1">
                <a:latin typeface="+mn-ea"/>
              </a:rPr>
              <a:t>하이퍼</a:t>
            </a:r>
            <a:r>
              <a:rPr lang="ko-KR" altLang="en-US" sz="1400" b="1" dirty="0">
                <a:latin typeface="+mn-ea"/>
              </a:rPr>
              <a:t> 파라미터 탐색 공간이 커지면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en-US" altLang="ko-KR" sz="1400" b="1" dirty="0" err="1">
                <a:latin typeface="+mn-ea"/>
              </a:rPr>
              <a:t>RandomizedSearchCV</a:t>
            </a:r>
            <a:r>
              <a:rPr lang="ko-KR" altLang="en-US" sz="1400" b="1" dirty="0">
                <a:latin typeface="+mn-ea"/>
              </a:rPr>
              <a:t>를 사용</a:t>
            </a:r>
            <a:r>
              <a:rPr lang="ko-KR" altLang="en-US" sz="1400" dirty="0">
                <a:latin typeface="+mn-ea"/>
              </a:rPr>
              <a:t>하는 것이 좋다</a:t>
            </a:r>
            <a:r>
              <a:rPr lang="en-US" altLang="ko-KR" dirty="0"/>
              <a:t>.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 err="1"/>
              <a:t>설정값이</a:t>
            </a:r>
            <a:r>
              <a:rPr lang="ko-KR" altLang="en-US" sz="1400" dirty="0"/>
              <a:t> 연속적인 값을 다루는 경우 랜덤 탐색이 유용 </a:t>
            </a:r>
            <a:endParaRPr lang="en-US" altLang="ko-KR" sz="1400" dirty="0"/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가능한 모든 조합을 시도하는 대신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b="1" dirty="0">
                <a:latin typeface="+mn-ea"/>
              </a:rPr>
              <a:t>각 반복마다 </a:t>
            </a:r>
            <a:r>
              <a:rPr lang="ko-KR" altLang="en-US" sz="1400" b="1" dirty="0" err="1">
                <a:latin typeface="+mn-ea"/>
              </a:rPr>
              <a:t>하이퍼</a:t>
            </a:r>
            <a:r>
              <a:rPr lang="ko-KR" altLang="en-US" sz="1400" b="1" dirty="0">
                <a:latin typeface="+mn-ea"/>
              </a:rPr>
              <a:t> 파라미터에 임의의 수를 대입하여 지정한 횟수만큼 평가</a:t>
            </a:r>
            <a:r>
              <a:rPr lang="ko-KR" altLang="en-US" sz="1400" dirty="0">
                <a:latin typeface="+mn-ea"/>
              </a:rPr>
              <a:t>하는 방법</a:t>
            </a:r>
            <a:endParaRPr lang="en-US" altLang="ko-KR" sz="1400" dirty="0"/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 err="1"/>
              <a:t>사이킷런의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RandomizedSearchCV</a:t>
            </a:r>
            <a:r>
              <a:rPr lang="en-US" altLang="ko-KR" sz="1400" dirty="0"/>
              <a:t> </a:t>
            </a:r>
            <a:r>
              <a:rPr lang="ko-KR" altLang="en-US" sz="1400" dirty="0"/>
              <a:t>추정기가 랜덤 탐색을 지원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/>
              <a:t>예제</a:t>
            </a:r>
            <a:endParaRPr lang="en-US" altLang="ko-KR" sz="1400" dirty="0"/>
          </a:p>
          <a:p>
            <a:r>
              <a:rPr lang="en-US" altLang="ko-KR" sz="1400" dirty="0"/>
              <a:t>  -</a:t>
            </a:r>
            <a:r>
              <a:rPr lang="ko-KR" altLang="en-US" sz="1400" dirty="0"/>
              <a:t> </a:t>
            </a:r>
            <a:r>
              <a:rPr lang="en-US" altLang="ko-KR" sz="1400" dirty="0" err="1"/>
              <a:t>n_iter</a:t>
            </a:r>
            <a:r>
              <a:rPr lang="en-US" altLang="ko-KR" sz="1400" dirty="0"/>
              <a:t>=10: </a:t>
            </a:r>
            <a:r>
              <a:rPr lang="ko-KR" altLang="en-US" sz="1400" dirty="0"/>
              <a:t>랜덤 탐색이 총 </a:t>
            </a:r>
            <a:r>
              <a:rPr lang="en-US" altLang="ko-KR" sz="1400" dirty="0"/>
              <a:t>10</a:t>
            </a:r>
            <a:r>
              <a:rPr lang="ko-KR" altLang="en-US" sz="1400" dirty="0"/>
              <a:t>회 진행</a:t>
            </a:r>
            <a:endParaRPr lang="en-US" altLang="ko-KR" sz="1400" dirty="0"/>
          </a:p>
          <a:p>
            <a:r>
              <a:rPr lang="en-US" altLang="ko-KR" sz="1400" dirty="0"/>
              <a:t>   : </a:t>
            </a:r>
            <a:r>
              <a:rPr lang="en-US" altLang="ko-KR" sz="1400" dirty="0" err="1"/>
              <a:t>n_estimators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max_features</a:t>
            </a:r>
            <a:r>
              <a:rPr lang="en-US" altLang="ko-KR" sz="1400" dirty="0"/>
              <a:t> </a:t>
            </a:r>
            <a:r>
              <a:rPr lang="ko-KR" altLang="en-US" sz="1400" dirty="0"/>
              <a:t>값을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지정된 구간에서 무작위 선택 </a:t>
            </a:r>
            <a:endParaRPr lang="en-US" altLang="ko-KR" sz="1400" dirty="0"/>
          </a:p>
          <a:p>
            <a:r>
              <a:rPr lang="en-US" altLang="ko-KR" sz="1400" dirty="0"/>
              <a:t>  - cv=5: 5-</a:t>
            </a:r>
            <a:r>
              <a:rPr lang="ko-KR" altLang="en-US" sz="1400" dirty="0"/>
              <a:t>겹 교차검증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따라서 랜덤 포레스트 학습이 </a:t>
            </a:r>
            <a:endParaRPr lang="en-US" altLang="ko-KR" sz="1400" dirty="0"/>
          </a:p>
          <a:p>
            <a:r>
              <a:rPr lang="en-US" altLang="ko-KR" sz="1400" dirty="0"/>
              <a:t>    (10 × 5 = 50)</a:t>
            </a:r>
            <a:r>
              <a:rPr lang="ko-KR" altLang="en-US" sz="1400" dirty="0"/>
              <a:t>번 이루어짐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BA6535-6CA8-49C3-BFB8-C1E4376E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236" y="3815861"/>
            <a:ext cx="6677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5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2.7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모델 세부 튜닝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A97CC-160D-4C9F-B109-B3DA80AE5CC4}"/>
              </a:ext>
            </a:extLst>
          </p:cNvPr>
          <p:cNvSpPr txBox="1"/>
          <p:nvPr/>
        </p:nvSpPr>
        <p:spPr>
          <a:xfrm>
            <a:off x="1021739" y="2251790"/>
            <a:ext cx="86322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③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앙상블 방법 </a:t>
            </a:r>
            <a:endParaRPr lang="en-US" altLang="ko-KR" sz="1400" b="1" dirty="0">
              <a:solidFill>
                <a:schemeClr val="accent1"/>
              </a:solidFill>
              <a:latin typeface="+mn-ea"/>
            </a:endParaRPr>
          </a:p>
          <a:p>
            <a:endParaRPr lang="en-US" altLang="ko-KR" sz="1400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</a:t>
            </a:r>
            <a:r>
              <a:rPr lang="ko-KR" altLang="en-US" sz="1400" dirty="0">
                <a:latin typeface="+mn-ea"/>
              </a:rPr>
              <a:t> 여러 다른 모델을 모아서 하나의 모델을 만드는 기법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</a:t>
            </a:r>
            <a:r>
              <a:rPr lang="ko-KR" altLang="en-US" sz="1400" dirty="0">
                <a:latin typeface="+mn-ea"/>
              </a:rPr>
              <a:t> 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교차 검증을 일반화 시킨 모델 학습법임</a:t>
            </a:r>
            <a:r>
              <a:rPr lang="en-US" altLang="ko-KR" sz="1400" dirty="0">
                <a:latin typeface="+mn-ea"/>
              </a:rPr>
              <a:t>. </a:t>
            </a: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 err="1">
                <a:latin typeface="+mn-ea"/>
              </a:rPr>
              <a:t>머신러닝</a:t>
            </a:r>
            <a:r>
              <a:rPr lang="ko-KR" altLang="en-US" sz="1400" dirty="0">
                <a:latin typeface="+mn-ea"/>
              </a:rPr>
              <a:t> 알고리즘의 성능을 극대화는 방법 중 하나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앙상블 학습 예제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랜덤 포레스트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특성을 무작위로 선택해서 많은 결정 트리를 만들고 그 예측을 평균 내는 모델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 err="1">
                <a:latin typeface="+mn-ea"/>
              </a:rPr>
              <a:t>사이킷런의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RandomForestRegressor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사용법은 기본적으로 동일함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결정 트리 모델 하나보다 랜덤 </a:t>
            </a:r>
            <a:r>
              <a:rPr lang="ko-KR" altLang="en-US" sz="1400" dirty="0" err="1">
                <a:latin typeface="+mn-ea"/>
              </a:rPr>
              <a:t>포레스트처럼</a:t>
            </a:r>
            <a:r>
              <a:rPr lang="ko-KR" altLang="en-US" sz="1400" dirty="0">
                <a:latin typeface="+mn-ea"/>
              </a:rPr>
              <a:t> 모델의 그룹이 보다 좋은 성능을 낼 수 있음</a:t>
            </a:r>
            <a:r>
              <a:rPr lang="en-US" altLang="ko-KR" sz="1400" dirty="0">
                <a:latin typeface="+mn-ea"/>
              </a:rPr>
              <a:t>. </a:t>
            </a:r>
          </a:p>
          <a:p>
            <a:r>
              <a:rPr lang="en-US" altLang="ko-KR" sz="140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또한 최고 성능을 보이는 서로 다른 개별 모델을 조합하면 보다 좋은 성능을 얻을 수 있음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• 7</a:t>
            </a:r>
            <a:r>
              <a:rPr lang="ko-KR" altLang="en-US" sz="1400" dirty="0">
                <a:latin typeface="+mn-ea"/>
              </a:rPr>
              <a:t>장에서 자세히 다룸</a:t>
            </a:r>
          </a:p>
        </p:txBody>
      </p:sp>
    </p:spTree>
    <p:extLst>
      <p:ext uri="{BB962C8B-B14F-4D97-AF65-F5344CB8AC3E}">
        <p14:creationId xmlns:p14="http://schemas.microsoft.com/office/powerpoint/2010/main" val="3155820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2.7.4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최상의 모델과 오차 분석</a:t>
            </a:r>
            <a:endParaRPr lang="en-US" altLang="ko-KR" sz="2800" b="1" dirty="0">
              <a:solidFill>
                <a:srgbClr val="494949"/>
              </a:solidFill>
              <a:latin typeface="+mj-ea"/>
              <a:ea typeface="+mj-ea"/>
              <a:cs typeface="에스코어 드림 7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A97CC-160D-4C9F-B109-B3DA80AE5CC4}"/>
              </a:ext>
            </a:extLst>
          </p:cNvPr>
          <p:cNvSpPr txBox="1"/>
          <p:nvPr/>
        </p:nvSpPr>
        <p:spPr>
          <a:xfrm>
            <a:off x="1021737" y="2194407"/>
            <a:ext cx="9845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•</a:t>
            </a:r>
            <a:r>
              <a:rPr lang="ko-KR" altLang="en-US" sz="1400" dirty="0">
                <a:latin typeface="+mn-ea"/>
              </a:rPr>
              <a:t> 랜덤 포레스트 회귀 모델을 사용하면</a:t>
            </a:r>
            <a:r>
              <a:rPr lang="en-US" altLang="ko-KR" sz="1400" dirty="0">
                <a:latin typeface="+mn-ea"/>
              </a:rPr>
              <a:t>, </a:t>
            </a:r>
            <a:r>
              <a:rPr lang="en-US" altLang="ko-KR" sz="1400" b="1" dirty="0" err="1">
                <a:solidFill>
                  <a:schemeClr val="accent1"/>
                </a:solidFill>
                <a:latin typeface="+mn-ea"/>
              </a:rPr>
              <a:t>feature_importances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_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속성</a:t>
            </a:r>
            <a:r>
              <a:rPr lang="ko-KR" altLang="en-US" sz="1400" dirty="0">
                <a:latin typeface="+mn-ea"/>
              </a:rPr>
              <a:t>을 사용하여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각 특성의 상대적인 중요도</a:t>
            </a:r>
            <a:r>
              <a:rPr lang="ko-KR" altLang="en-US" sz="1400" dirty="0">
                <a:latin typeface="+mn-ea"/>
              </a:rPr>
              <a:t>를 알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>
                <a:latin typeface="+mn-ea"/>
              </a:rPr>
              <a:t>결과를 보면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중간 소득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median_income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특성의 중요도가 가장 높은 것을 확인할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이러한 정보들을 바탕으로 상대적으로 덜 중요한 특성들을 제외할 수 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3" name="Object 27">
            <a:extLst>
              <a:ext uri="{FF2B5EF4-FFF2-40B4-BE49-F238E27FC236}">
                <a16:creationId xmlns:a16="http://schemas.microsoft.com/office/drawing/2014/main" id="{4A58D627-1F21-4B86-898B-F2B30A3F536E}"/>
              </a:ext>
            </a:extLst>
          </p:cNvPr>
          <p:cNvSpPr txBox="1"/>
          <p:nvPr/>
        </p:nvSpPr>
        <p:spPr>
          <a:xfrm>
            <a:off x="1021737" y="3529624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2.7.5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테스트 세트로 시스템 평가하기</a:t>
            </a:r>
            <a:endParaRPr lang="en-US" altLang="ko-KR" sz="2800" b="1" dirty="0">
              <a:solidFill>
                <a:srgbClr val="494949"/>
              </a:solidFill>
              <a:latin typeface="+mj-ea"/>
              <a:ea typeface="+mj-ea"/>
              <a:cs typeface="에스코어 드림 7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4082C-BF50-4F4C-86BF-5827EE5229C5}"/>
              </a:ext>
            </a:extLst>
          </p:cNvPr>
          <p:cNvSpPr txBox="1"/>
          <p:nvPr/>
        </p:nvSpPr>
        <p:spPr>
          <a:xfrm>
            <a:off x="1021738" y="4210855"/>
            <a:ext cx="9845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최상의 모델 확인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final_model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grid_search.best_estimator</a:t>
            </a:r>
            <a:r>
              <a:rPr lang="en-US" altLang="ko-KR" sz="1400" dirty="0"/>
              <a:t>_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테스트 세트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- </a:t>
            </a:r>
            <a:r>
              <a:rPr lang="ko-KR" altLang="en-US" sz="1400" dirty="0"/>
              <a:t>파이프라인의 </a:t>
            </a:r>
            <a:r>
              <a:rPr lang="en-US" altLang="ko-KR" sz="1400" dirty="0"/>
              <a:t>transform() </a:t>
            </a:r>
            <a:r>
              <a:rPr lang="ko-KR" altLang="en-US" sz="1400" dirty="0"/>
              <a:t>메서드를 직접 활용 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b="1" dirty="0"/>
              <a:t>주의</a:t>
            </a:r>
            <a:r>
              <a:rPr lang="en-US" altLang="ko-KR" sz="1400" dirty="0"/>
              <a:t>: fit() </a:t>
            </a:r>
            <a:r>
              <a:rPr lang="ko-KR" altLang="en-US" sz="1400" dirty="0"/>
              <a:t>메서드는 전혀 사용하지 않음 </a:t>
            </a: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최상의 모델을 이용하여 예측하기 </a:t>
            </a:r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최상의 모델 평가 및 론칭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9376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34621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데이터 셋 분할 작업 요약</a:t>
            </a:r>
            <a:endParaRPr lang="en-US" altLang="ko-KR" sz="2800" b="1" dirty="0">
              <a:solidFill>
                <a:srgbClr val="494949"/>
              </a:solidFill>
              <a:latin typeface="+mj-ea"/>
              <a:ea typeface="+mj-ea"/>
              <a:cs typeface="에스코어 드림 7" pitchFamily="34" charset="0"/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FADC1ABA-2EAE-49C4-AD92-F12A24FD9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20729"/>
              </p:ext>
            </p:extLst>
          </p:nvPr>
        </p:nvGraphicFramePr>
        <p:xfrm>
          <a:off x="1520091" y="2425828"/>
          <a:ext cx="9151818" cy="3316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5909">
                  <a:extLst>
                    <a:ext uri="{9D8B030D-6E8A-4147-A177-3AD203B41FA5}">
                      <a16:colId xmlns:a16="http://schemas.microsoft.com/office/drawing/2014/main" val="1982448436"/>
                    </a:ext>
                  </a:extLst>
                </a:gridCol>
                <a:gridCol w="4575909">
                  <a:extLst>
                    <a:ext uri="{9D8B030D-6E8A-4147-A177-3AD203B41FA5}">
                      <a16:colId xmlns:a16="http://schemas.microsoft.com/office/drawing/2014/main" val="1128953966"/>
                    </a:ext>
                  </a:extLst>
                </a:gridCol>
              </a:tblGrid>
              <a:tr h="5677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err="1">
                          <a:latin typeface="+mn-ea"/>
                          <a:ea typeface="+mn-ea"/>
                        </a:rPr>
                        <a:t>train_test_split</a:t>
                      </a:r>
                      <a:r>
                        <a:rPr lang="en-US" altLang="ko-KR" sz="3200" b="1" dirty="0">
                          <a:latin typeface="+mn-ea"/>
                          <a:ea typeface="+mn-ea"/>
                        </a:rPr>
                        <a:t>( 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10035"/>
                  </a:ext>
                </a:extLst>
              </a:tr>
              <a:tr h="610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+mn-ea"/>
                          <a:ea typeface="+mn-ea"/>
                        </a:rPr>
                        <a:t>train set(80%)</a:t>
                      </a:r>
                      <a:endParaRPr lang="ko-KR" altLang="en-US" sz="3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+mn-ea"/>
                          <a:ea typeface="+mn-ea"/>
                        </a:rPr>
                        <a:t>test set(20%)</a:t>
                      </a:r>
                      <a:endParaRPr lang="ko-KR" altLang="en-US" sz="3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17210"/>
                  </a:ext>
                </a:extLst>
              </a:tr>
              <a:tr h="1250847"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① target 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변수 제외됨 데이터</a:t>
                      </a:r>
                      <a:endParaRPr lang="en-US" altLang="ko-KR" sz="2000" dirty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   : x, 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특성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(features)</a:t>
                      </a: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② target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 변수만 있는 데이터</a:t>
                      </a:r>
                      <a:endParaRPr lang="en-US" altLang="ko-KR" sz="2000" dirty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: y, 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레이블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(label) = target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① target 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변수 제외됨 데이터</a:t>
                      </a:r>
                      <a:endParaRPr lang="en-US" altLang="ko-KR" sz="2000" dirty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   : x, 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특성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(features)</a:t>
                      </a: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② target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 변수만 있는 데이터</a:t>
                      </a:r>
                      <a:endParaRPr lang="en-US" altLang="ko-KR" sz="2000" dirty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: y, 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레이블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(label) = target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17050"/>
                  </a:ext>
                </a:extLst>
              </a:tr>
              <a:tr h="816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모델 선택과 </a:t>
                      </a:r>
                      <a:r>
                        <a:rPr lang="ko-KR" altLang="en-US" sz="20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훈련＂</a:t>
                      </a:r>
                      <a:r>
                        <a:rPr lang="ko-KR" altLang="en-US" sz="2000" dirty="0" err="1">
                          <a:latin typeface="+mn-ea"/>
                          <a:ea typeface="+mn-ea"/>
                        </a:rPr>
                        <a:t>단계에서</a:t>
                      </a:r>
                      <a:endParaRPr lang="en-US" altLang="ko-KR" sz="2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훈련 데이터 셋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으로 훈련 및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최종 모델 </a:t>
                      </a:r>
                      <a:r>
                        <a:rPr lang="ko-KR" altLang="en-US" sz="20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평가＂</a:t>
                      </a:r>
                      <a:r>
                        <a:rPr lang="ko-KR" altLang="en-US" sz="2000" dirty="0" err="1">
                          <a:latin typeface="+mn-ea"/>
                          <a:ea typeface="+mn-ea"/>
                        </a:rPr>
                        <a:t>단계에서</a:t>
                      </a:r>
                      <a:endParaRPr lang="en-US" altLang="ko-KR" sz="20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테스트 데이터 셋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ko-KR" altLang="en-US" sz="20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최종모델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 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1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929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2">
            <a:extLst>
              <a:ext uri="{FF2B5EF4-FFF2-40B4-BE49-F238E27FC236}">
                <a16:creationId xmlns:a16="http://schemas.microsoft.com/office/drawing/2014/main" id="{AC0F2B65-FB75-4B41-BA0E-D4F12C970099}"/>
              </a:ext>
            </a:extLst>
          </p:cNvPr>
          <p:cNvSpPr txBox="1"/>
          <p:nvPr/>
        </p:nvSpPr>
        <p:spPr>
          <a:xfrm>
            <a:off x="4303704" y="2354044"/>
            <a:ext cx="3584588" cy="817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50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감사합니다</a:t>
            </a:r>
            <a:endParaRPr lang="en-US" sz="5000" dirty="0"/>
          </a:p>
        </p:txBody>
      </p:sp>
      <p:sp>
        <p:nvSpPr>
          <p:cNvPr id="6" name="Object 31">
            <a:extLst>
              <a:ext uri="{FF2B5EF4-FFF2-40B4-BE49-F238E27FC236}">
                <a16:creationId xmlns:a16="http://schemas.microsoft.com/office/drawing/2014/main" id="{5F5D95F8-9349-4580-B265-84483C6091D6}"/>
              </a:ext>
            </a:extLst>
          </p:cNvPr>
          <p:cNvSpPr txBox="1"/>
          <p:nvPr/>
        </p:nvSpPr>
        <p:spPr>
          <a:xfrm>
            <a:off x="5455082" y="5756386"/>
            <a:ext cx="1281832" cy="3348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latinLnBrk="0"/>
            <a:r>
              <a:rPr lang="ko-KR" altLang="en-US" sz="1600" b="1" kern="0" spc="100" dirty="0">
                <a:solidFill>
                  <a:srgbClr val="494949"/>
                </a:solidFill>
                <a:cs typeface="에스코어 드림 5" pitchFamily="34" charset="0"/>
              </a:rPr>
              <a:t>전예진</a:t>
            </a:r>
            <a:endParaRPr lang="en-US" sz="1600" b="1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" name="그룹 1002">
            <a:extLst>
              <a:ext uri="{FF2B5EF4-FFF2-40B4-BE49-F238E27FC236}">
                <a16:creationId xmlns:a16="http://schemas.microsoft.com/office/drawing/2014/main" id="{7BFC8D63-DBD4-466C-B44C-5A43A222ED9A}"/>
              </a:ext>
            </a:extLst>
          </p:cNvPr>
          <p:cNvGrpSpPr/>
          <p:nvPr/>
        </p:nvGrpSpPr>
        <p:grpSpPr>
          <a:xfrm rot="5400000">
            <a:off x="5928572" y="1496679"/>
            <a:ext cx="334851" cy="3777707"/>
            <a:chOff x="-184970" y="1342926"/>
            <a:chExt cx="478291" cy="7856137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A17F31C4-7071-49BF-B842-44EF9CB7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970" y="1342926"/>
              <a:ext cx="478291" cy="7856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869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6785830" cy="578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2.2.1 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문제정의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E44521-2028-4DE2-857E-CB744D2AB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39" y="3223370"/>
            <a:ext cx="5178395" cy="20208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D574F0-A8FB-4B83-AD98-BC046B48C853}"/>
              </a:ext>
            </a:extLst>
          </p:cNvPr>
          <p:cNvSpPr txBox="1"/>
          <p:nvPr/>
        </p:nvSpPr>
        <p:spPr>
          <a:xfrm>
            <a:off x="6296907" y="2315010"/>
            <a:ext cx="45832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1. </a:t>
            </a:r>
            <a:r>
              <a:rPr lang="ko-KR" altLang="en-US" sz="1400" dirty="0">
                <a:latin typeface="+mn-ea"/>
              </a:rPr>
              <a:t>조사된 주택가격 레이블을 활용하므로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→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지도 학습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 </a:t>
            </a:r>
          </a:p>
          <a:p>
            <a:r>
              <a:rPr lang="en-US" altLang="ko-KR" sz="1400" dirty="0">
                <a:latin typeface="+mn-ea"/>
              </a:rPr>
              <a:t>2. </a:t>
            </a:r>
            <a:r>
              <a:rPr lang="ko-KR" altLang="en-US" sz="1400" dirty="0">
                <a:latin typeface="+mn-ea"/>
              </a:rPr>
              <a:t>주택 가격이라는 </a:t>
            </a:r>
            <a:r>
              <a:rPr lang="en-US" altLang="ko-KR" sz="1400" dirty="0">
                <a:latin typeface="+mn-ea"/>
              </a:rPr>
              <a:t>"</a:t>
            </a:r>
            <a:r>
              <a:rPr lang="ko-KR" altLang="en-US" sz="1400" dirty="0">
                <a:latin typeface="+mn-ea"/>
              </a:rPr>
              <a:t>값</a:t>
            </a:r>
            <a:r>
              <a:rPr lang="en-US" altLang="ko-KR" sz="1400" dirty="0">
                <a:latin typeface="+mn-ea"/>
              </a:rPr>
              <a:t>"</a:t>
            </a:r>
            <a:r>
              <a:rPr lang="ko-KR" altLang="en-US" sz="1400" dirty="0">
                <a:latin typeface="+mn-ea"/>
              </a:rPr>
              <a:t>을 예측해야 하므로</a:t>
            </a:r>
            <a:r>
              <a:rPr lang="en-US" altLang="ko-KR" sz="1400" dirty="0">
                <a:latin typeface="+mn-ea"/>
              </a:rPr>
              <a:t> </a:t>
            </a:r>
          </a:p>
          <a:p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→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회귀 문제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다중 회귀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</a:rPr>
              <a:t>단변량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회귀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[</a:t>
            </a:r>
            <a:r>
              <a:rPr lang="ko-KR" altLang="en-US" sz="1400" b="1" dirty="0">
                <a:latin typeface="+mn-ea"/>
              </a:rPr>
              <a:t>수정</a:t>
            </a:r>
            <a:r>
              <a:rPr lang="en-US" altLang="ko-KR" sz="1400" b="1" dirty="0">
                <a:latin typeface="+mn-ea"/>
              </a:rPr>
              <a:t>] </a:t>
            </a:r>
            <a:r>
              <a:rPr lang="ko-KR" altLang="en-US" sz="1400" dirty="0">
                <a:latin typeface="+mn-ea"/>
              </a:rPr>
              <a:t>예측에 사용할 특성이 여러 개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구역의 인구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중간 소득 등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이므로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다중 회귀 </a:t>
            </a:r>
            <a:r>
              <a:rPr lang="ko-KR" altLang="en-US" sz="1400" dirty="0">
                <a:latin typeface="+mn-ea"/>
              </a:rPr>
              <a:t>문제이고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dirty="0">
                <a:latin typeface="+mn-ea"/>
              </a:rPr>
              <a:t>각 구역마다 하나의 값을 예측하는 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</a:rPr>
              <a:t>단변량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회귀</a:t>
            </a:r>
            <a:r>
              <a:rPr lang="en-US" altLang="ko-KR" sz="1400" dirty="0">
                <a:latin typeface="+mn-ea"/>
              </a:rPr>
              <a:t>(target </a:t>
            </a:r>
            <a:r>
              <a:rPr lang="ko-KR" altLang="en-US" sz="1400" dirty="0">
                <a:latin typeface="+mn-ea"/>
              </a:rPr>
              <a:t>변수가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개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 문제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문제에서 구역마다 여러 값을 예측한다면 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</a:rPr>
              <a:t>다변량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 회귀</a:t>
            </a:r>
            <a:r>
              <a:rPr lang="en-US" altLang="ko-KR" sz="1400" dirty="0">
                <a:latin typeface="+mn-ea"/>
              </a:rPr>
              <a:t>(target </a:t>
            </a:r>
            <a:r>
              <a:rPr lang="ko-KR" altLang="en-US" sz="1400" dirty="0">
                <a:latin typeface="+mn-ea"/>
              </a:rPr>
              <a:t>변수가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개 이상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 문제로 볼 수 있음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배치학습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EE8A1E8D-AC84-4DEE-8F9E-E83A4D4D1757}"/>
              </a:ext>
            </a:extLst>
          </p:cNvPr>
          <p:cNvSpPr txBox="1"/>
          <p:nvPr/>
        </p:nvSpPr>
        <p:spPr>
          <a:xfrm>
            <a:off x="1021739" y="2353070"/>
            <a:ext cx="5147619" cy="745147"/>
          </a:xfrm>
          <a:prstGeom prst="rect">
            <a:avLst/>
          </a:prstGeom>
          <a:noFill/>
        </p:spPr>
        <p:txBody>
          <a:bodyPr wrap="square" rtlCol="0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지도 학습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비지도 학습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강화 학습 중 무엇일까요</a:t>
            </a:r>
            <a:r>
              <a:rPr lang="en-US" altLang="ko-KR" sz="1400" dirty="0">
                <a:latin typeface="+mn-ea"/>
              </a:rPr>
              <a:t>?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분류나 회귀인가요 아니면 다른 어떤 작업인가요</a:t>
            </a:r>
            <a:r>
              <a:rPr lang="en-US" altLang="ko-KR" sz="1400" dirty="0">
                <a:latin typeface="+mn-ea"/>
              </a:rPr>
              <a:t>?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배치 학습과 온라인 학습 중 어느 것을 사용해야 하나요</a:t>
            </a:r>
            <a:r>
              <a:rPr lang="en-US" altLang="ko-KR" sz="1400" dirty="0">
                <a:latin typeface="+mn-ea"/>
              </a:rPr>
              <a:t>?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EDC1F6F8-57F5-4FF9-8A06-9CE60D911F7F}"/>
              </a:ext>
            </a:extLst>
          </p:cNvPr>
          <p:cNvSpPr txBox="1"/>
          <p:nvPr/>
        </p:nvSpPr>
        <p:spPr>
          <a:xfrm>
            <a:off x="1021739" y="5485109"/>
            <a:ext cx="5147619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▶ 교재 </a:t>
            </a:r>
            <a:r>
              <a:rPr lang="en-US" altLang="ko-KR" sz="1400" b="1" kern="0" dirty="0">
                <a:solidFill>
                  <a:prstClr val="black"/>
                </a:solidFill>
                <a:latin typeface="+mj-ea"/>
                <a:ea typeface="+mj-ea"/>
              </a:rPr>
              <a:t>p.72</a:t>
            </a:r>
            <a:r>
              <a:rPr lang="ko-KR" altLang="en-US" sz="1400" b="1" kern="0" dirty="0">
                <a:solidFill>
                  <a:prstClr val="black"/>
                </a:solidFill>
                <a:latin typeface="+mj-ea"/>
                <a:ea typeface="+mj-ea"/>
              </a:rPr>
              <a:t> 오류</a:t>
            </a:r>
            <a:r>
              <a:rPr lang="en-US" altLang="ko-KR" sz="1400" b="1" kern="0" dirty="0">
                <a:solidFill>
                  <a:prstClr val="black"/>
                </a:solidFill>
                <a:latin typeface="+mj-ea"/>
                <a:ea typeface="+mj-ea"/>
              </a:rPr>
              <a:t>? </a:t>
            </a:r>
            <a:r>
              <a:rPr lang="ko-KR" altLang="en-US" sz="1400" b="1" kern="0" dirty="0">
                <a:solidFill>
                  <a:prstClr val="black"/>
                </a:solidFill>
                <a:latin typeface="+mj-ea"/>
                <a:ea typeface="+mj-ea"/>
              </a:rPr>
              <a:t>오타</a:t>
            </a:r>
            <a:r>
              <a:rPr lang="en-US" altLang="ko-KR" sz="1400" b="1" kern="0" dirty="0">
                <a:solidFill>
                  <a:prstClr val="black"/>
                </a:solidFill>
                <a:latin typeface="+mj-ea"/>
                <a:ea typeface="+mj-ea"/>
              </a:rPr>
              <a:t>?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802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591167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회귀 분석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(regression analysis)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2C65BA3B-1FA4-4D68-9204-77B8C9A22BBA}"/>
              </a:ext>
            </a:extLst>
          </p:cNvPr>
          <p:cNvSpPr txBox="1"/>
          <p:nvPr/>
        </p:nvSpPr>
        <p:spPr>
          <a:xfrm>
            <a:off x="1026301" y="2124188"/>
            <a:ext cx="10062245" cy="914036"/>
          </a:xfrm>
          <a:prstGeom prst="rect">
            <a:avLst/>
          </a:prstGeom>
          <a:noFill/>
        </p:spPr>
        <p:txBody>
          <a:bodyPr wrap="square" rtlCol="0"/>
          <a:lstStyle/>
          <a:p>
            <a:pPr lvl="0" latinLnBrk="0"/>
            <a:r>
              <a:rPr lang="ko-KR" altLang="en-US" sz="1400" b="1" kern="0" dirty="0">
                <a:solidFill>
                  <a:prstClr val="black"/>
                </a:solidFill>
                <a:latin typeface="+mj-ea"/>
              </a:rPr>
              <a:t>▶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단순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(simple),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다중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(multiple), </a:t>
            </a:r>
            <a:r>
              <a:rPr kumimoji="0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단변량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(univariate), </a:t>
            </a:r>
            <a:r>
              <a:rPr kumimoji="0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다변량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(multivariate)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회귀분석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결과값 </a:t>
            </a:r>
            <a:r>
              <a:rPr lang="en-US" altLang="ko-KR" sz="1400" dirty="0">
                <a:latin typeface="+mn-ea"/>
              </a:rPr>
              <a:t>Y(</a:t>
            </a:r>
            <a:r>
              <a:rPr lang="ko-KR" altLang="en-US" sz="1400" dirty="0">
                <a:latin typeface="+mn-ea"/>
              </a:rPr>
              <a:t>종속변수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결과변수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반응변수</a:t>
            </a:r>
            <a:r>
              <a:rPr lang="en-US" altLang="ko-KR" sz="1400" dirty="0">
                <a:latin typeface="+mn-ea"/>
              </a:rPr>
              <a:t>; </a:t>
            </a:r>
            <a:r>
              <a:rPr lang="ko-KR" altLang="en-US" sz="1400" dirty="0">
                <a:latin typeface="+mn-ea"/>
              </a:rPr>
              <a:t>모두 같은 의미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가 하나일 때 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단변량</a:t>
            </a:r>
            <a:r>
              <a:rPr lang="en-US" altLang="ko-KR" sz="1400" dirty="0">
                <a:latin typeface="+mn-ea"/>
              </a:rPr>
              <a:t>, Y</a:t>
            </a:r>
            <a:r>
              <a:rPr lang="ko-KR" altLang="en-US" sz="1400" dirty="0">
                <a:latin typeface="+mn-ea"/>
              </a:rPr>
              <a:t>가 두 개 이상일 때 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</a:rPr>
              <a:t>다변량</a:t>
            </a:r>
            <a:r>
              <a:rPr lang="ko-KR" altLang="en-US" sz="1400" dirty="0">
                <a:latin typeface="+mn-ea"/>
              </a:rPr>
              <a:t> 분석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 err="1">
                <a:latin typeface="+mn-ea"/>
              </a:rPr>
              <a:t>공변량으로</a:t>
            </a:r>
            <a:r>
              <a:rPr lang="ko-KR" altLang="en-US" sz="1400" dirty="0">
                <a:latin typeface="+mn-ea"/>
              </a:rPr>
              <a:t> 투입되는 </a:t>
            </a:r>
            <a:r>
              <a:rPr lang="en-US" altLang="ko-KR" sz="1400" dirty="0">
                <a:latin typeface="+mn-ea"/>
              </a:rPr>
              <a:t>X(</a:t>
            </a:r>
            <a:r>
              <a:rPr lang="ko-KR" altLang="en-US" sz="1400" dirty="0">
                <a:latin typeface="+mn-ea"/>
              </a:rPr>
              <a:t>독립변수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설명변수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예측변수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위험인자</a:t>
            </a:r>
            <a:r>
              <a:rPr lang="en-US" altLang="ko-KR" sz="1400" dirty="0">
                <a:latin typeface="+mn-ea"/>
              </a:rPr>
              <a:t>; </a:t>
            </a:r>
            <a:r>
              <a:rPr lang="ko-KR" altLang="en-US" sz="1400" dirty="0">
                <a:latin typeface="+mn-ea"/>
              </a:rPr>
              <a:t>모두 같은 의미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가 하나일 때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단순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두 개 이상일 때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다중</a:t>
            </a:r>
            <a:r>
              <a:rPr lang="ko-KR" altLang="en-US" sz="1400" dirty="0">
                <a:latin typeface="+mn-ea"/>
              </a:rPr>
              <a:t>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014D19-355B-482B-9E68-0E140F7A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45" y="3358396"/>
            <a:ext cx="7835770" cy="209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38EA63-CCBA-4E74-B4A9-906DF3C4A8EE}"/>
              </a:ext>
            </a:extLst>
          </p:cNvPr>
          <p:cNvSpPr txBox="1"/>
          <p:nvPr/>
        </p:nvSpPr>
        <p:spPr>
          <a:xfrm>
            <a:off x="1145894" y="5818747"/>
            <a:ext cx="100622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참고</a:t>
            </a:r>
            <a:r>
              <a:rPr lang="en-US" altLang="ko-KR" sz="1100" dirty="0"/>
              <a:t>] </a:t>
            </a:r>
            <a:r>
              <a:rPr lang="en-US" altLang="ko-KR" sz="1100" dirty="0">
                <a:hlinkClick r:id="rId5"/>
              </a:rPr>
              <a:t>https://m.blog.naver.com/PostView.nhn?blogId=ryul01&amp;logNo=221322235531&amp;proxyReferer=https:%2F%2Fwww.google.com%2F</a:t>
            </a:r>
            <a:endParaRPr lang="en-US" altLang="ko-KR" sz="1100" dirty="0"/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공변량</a:t>
            </a:r>
            <a:r>
              <a:rPr lang="en-US" altLang="ko-KR" sz="1100" dirty="0"/>
              <a:t>: </a:t>
            </a:r>
            <a:r>
              <a:rPr lang="ko-KR" altLang="en-US" sz="1100" dirty="0" err="1">
                <a:hlinkClick r:id="rId6"/>
              </a:rPr>
              <a:t>공변량</a:t>
            </a:r>
            <a:r>
              <a:rPr lang="en-US" altLang="ko-KR" sz="1100" dirty="0">
                <a:hlinkClick r:id="rId6"/>
              </a:rPr>
              <a:t>(Covariate) : </a:t>
            </a:r>
            <a:r>
              <a:rPr lang="ko-KR" altLang="en-US" sz="1100" dirty="0">
                <a:hlinkClick r:id="rId6"/>
              </a:rPr>
              <a:t>네이버 블로그 </a:t>
            </a:r>
            <a:r>
              <a:rPr lang="en-US" altLang="ko-KR" sz="1100" dirty="0">
                <a:hlinkClick r:id="rId6"/>
              </a:rPr>
              <a:t>(naver.com)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1143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591167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2.2.2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성능 측정 지표 선택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2C65BA3B-1FA4-4D68-9204-77B8C9A22BBA}"/>
              </a:ext>
            </a:extLst>
          </p:cNvPr>
          <p:cNvSpPr txBox="1"/>
          <p:nvPr/>
        </p:nvSpPr>
        <p:spPr>
          <a:xfrm>
            <a:off x="1021739" y="2248554"/>
            <a:ext cx="9962528" cy="903213"/>
          </a:xfrm>
          <a:prstGeom prst="rect">
            <a:avLst/>
          </a:prstGeom>
          <a:noFill/>
        </p:spPr>
        <p:txBody>
          <a:bodyPr wrap="square" rtlCol="0"/>
          <a:lstStyle/>
          <a:p>
            <a:pPr lvl="0" latinLnBrk="0"/>
            <a:r>
              <a:rPr lang="ko-KR" altLang="en-US" sz="1400" b="1" kern="0" dirty="0">
                <a:solidFill>
                  <a:prstClr val="black"/>
                </a:solidFill>
                <a:latin typeface="+mj-ea"/>
              </a:rPr>
              <a:t>▶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평균 제곱근 오차</a:t>
            </a:r>
            <a:r>
              <a:rPr lang="en-US" altLang="ko-KR" sz="1400" b="1" kern="0" dirty="0">
                <a:solidFill>
                  <a:prstClr val="black"/>
                </a:solidFill>
                <a:latin typeface="+mn-ea"/>
              </a:rPr>
              <a:t>(RMSE)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회귀 문제의 전형적인 성능 지표는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평균 제곱근 오차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(RMSE; Root Mean Square Error)</a:t>
            </a:r>
            <a:r>
              <a:rPr lang="ko-KR" altLang="en-US" sz="1400" dirty="0">
                <a:latin typeface="+mn-ea"/>
              </a:rPr>
              <a:t>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오차가 커질수록 이 값은 더욱 </a:t>
            </a:r>
            <a:r>
              <a:rPr lang="en-US" altLang="ko-KR" sz="1400" kern="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커지므로</a:t>
            </a:r>
            <a:r>
              <a:rPr lang="en-US" altLang="ko-KR" sz="1400" dirty="0">
                <a:latin typeface="+mn-ea"/>
              </a:rPr>
              <a:t>,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예측에 얼마나 많은 오류가 있는지에 대한 지표</a:t>
            </a:r>
            <a:r>
              <a:rPr lang="ko-KR" altLang="en-US" sz="1400" dirty="0">
                <a:latin typeface="+mn-ea"/>
              </a:rPr>
              <a:t>로 사용한다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그러나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 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RMSE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는 이상치에 민감</a:t>
            </a:r>
            <a:r>
              <a:rPr lang="ko-KR" altLang="en-US" sz="1400" dirty="0">
                <a:latin typeface="+mn-ea"/>
              </a:rPr>
              <a:t>하다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lvl="0" latinLnBrk="0"/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89D9572-F0D5-4365-83FA-CC544180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065" y="3098481"/>
            <a:ext cx="394154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51FBA9C-D29D-491D-9405-94789B1A9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065" y="4900068"/>
            <a:ext cx="3686794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13">
            <a:extLst>
              <a:ext uri="{FF2B5EF4-FFF2-40B4-BE49-F238E27FC236}">
                <a16:creationId xmlns:a16="http://schemas.microsoft.com/office/drawing/2014/main" id="{208DC3AC-53D3-43E5-BEF9-B3CBA31D36D5}"/>
              </a:ext>
            </a:extLst>
          </p:cNvPr>
          <p:cNvSpPr txBox="1"/>
          <p:nvPr/>
        </p:nvSpPr>
        <p:spPr>
          <a:xfrm>
            <a:off x="1021739" y="4282878"/>
            <a:ext cx="9962528" cy="722889"/>
          </a:xfrm>
          <a:prstGeom prst="rect">
            <a:avLst/>
          </a:prstGeom>
          <a:noFill/>
        </p:spPr>
        <p:txBody>
          <a:bodyPr wrap="square" rtlCol="0"/>
          <a:lstStyle/>
          <a:p>
            <a:pPr lvl="0" latinLnBrk="0"/>
            <a:r>
              <a:rPr lang="ko-KR" altLang="en-US" sz="1400" b="1" kern="0" dirty="0">
                <a:solidFill>
                  <a:prstClr val="black"/>
                </a:solidFill>
                <a:latin typeface="+mj-ea"/>
              </a:rPr>
              <a:t>▶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평균 절대오차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(MAE)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이상치가 많은 경우</a:t>
            </a:r>
            <a:r>
              <a:rPr lang="ko-KR" altLang="en-US" sz="1400" dirty="0">
                <a:latin typeface="+mn-ea"/>
              </a:rPr>
              <a:t>에는 </a:t>
            </a:r>
            <a:r>
              <a:rPr lang="en-US" altLang="ko-KR" sz="1400" dirty="0">
                <a:latin typeface="+mn-ea"/>
              </a:rPr>
              <a:t>RMSE </a:t>
            </a:r>
            <a:r>
              <a:rPr lang="ko-KR" altLang="en-US" sz="1400" dirty="0">
                <a:latin typeface="+mn-ea"/>
              </a:rPr>
              <a:t>대신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평균 절대 오차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(MAE; Mean Absolute Deviation)</a:t>
            </a:r>
            <a:r>
              <a:rPr lang="ko-KR" altLang="en-US" sz="1400" dirty="0">
                <a:latin typeface="+mn-ea"/>
              </a:rPr>
              <a:t>를 고려해 볼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MAE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RMSE</a:t>
            </a:r>
            <a:r>
              <a:rPr lang="ko-KR" altLang="en-US" sz="1400" dirty="0">
                <a:latin typeface="+mn-ea"/>
              </a:rPr>
              <a:t>보다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이상치에 덜 민감</a:t>
            </a:r>
            <a:r>
              <a:rPr lang="ko-KR" altLang="en-US" sz="1400" dirty="0">
                <a:latin typeface="+mn-ea"/>
              </a:rPr>
              <a:t>하다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dirty="0"/>
          </a:p>
          <a:p>
            <a:pPr lvl="0" latinLnBrk="0"/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199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591167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2.2.2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성능 측정 지표 선택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378F4-54EB-4F6D-85DA-D3E114253A21}"/>
              </a:ext>
            </a:extLst>
          </p:cNvPr>
          <p:cNvSpPr txBox="1"/>
          <p:nvPr/>
        </p:nvSpPr>
        <p:spPr>
          <a:xfrm>
            <a:off x="1021739" y="2061263"/>
            <a:ext cx="93986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▶</a:t>
            </a:r>
            <a:r>
              <a:rPr lang="en-US" altLang="ko-KR" sz="1400" kern="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 </a:t>
            </a:r>
            <a:r>
              <a:rPr lang="en-US" altLang="ko-KR" sz="1400" dirty="0">
                <a:latin typeface="+mn-ea"/>
              </a:rPr>
              <a:t>: (</a:t>
            </a:r>
            <a:r>
              <a:rPr lang="ko-KR" altLang="en-US" sz="1400" dirty="0">
                <a:latin typeface="+mn-ea"/>
              </a:rPr>
              <a:t>평가대상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데이터 셋에 있는 전체 샘플들의 모든 특성 값들로 구성된 행렬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레이블</a:t>
            </a:r>
            <a:r>
              <a:rPr lang="en-US" altLang="ko-KR" sz="1400" dirty="0">
                <a:latin typeface="+mn-ea"/>
              </a:rPr>
              <a:t>(target) </a:t>
            </a:r>
            <a:r>
              <a:rPr lang="ko-KR" altLang="en-US" sz="1400" dirty="0">
                <a:latin typeface="+mn-ea"/>
              </a:rPr>
              <a:t>제외</a:t>
            </a:r>
            <a:endParaRPr lang="en-US" altLang="ko-KR" sz="1400" kern="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  • </a:t>
            </a:r>
            <a:r>
              <a:rPr lang="en-US" altLang="ko-KR" sz="1400" dirty="0">
                <a:latin typeface="+mn-ea"/>
              </a:rPr>
              <a:t>m : </a:t>
            </a:r>
            <a:r>
              <a:rPr lang="ko-KR" altLang="en-US" sz="1400" dirty="0">
                <a:latin typeface="+mn-ea"/>
              </a:rPr>
              <a:t>데이터 셋에 있는 샘플 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데이터 셋 </a:t>
            </a:r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의 크기</a:t>
            </a:r>
          </a:p>
          <a:p>
            <a:r>
              <a:rPr lang="en-US" altLang="ko-KR" sz="1400" kern="0" dirty="0">
                <a:latin typeface="+mn-ea"/>
              </a:rPr>
              <a:t>  • </a:t>
            </a:r>
            <a:r>
              <a:rPr lang="en-US" altLang="ko-KR" sz="1400" dirty="0">
                <a:latin typeface="+mn-ea"/>
              </a:rPr>
              <a:t>x</a:t>
            </a:r>
            <a:r>
              <a:rPr lang="en-US" altLang="ko-KR" sz="1400" baseline="30000" dirty="0">
                <a:latin typeface="+mn-ea"/>
              </a:rPr>
              <a:t>(</a:t>
            </a:r>
            <a:r>
              <a:rPr lang="en-US" altLang="ko-KR" sz="1400" baseline="30000" dirty="0" err="1">
                <a:latin typeface="+mn-ea"/>
              </a:rPr>
              <a:t>i</a:t>
            </a:r>
            <a:r>
              <a:rPr lang="en-US" altLang="ko-KR" sz="1400" baseline="30000" dirty="0">
                <a:latin typeface="+mn-ea"/>
              </a:rPr>
              <a:t>)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데이터 셋에 있는 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번째 샘플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레이블은 제외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전체 특성 값의 벡터</a:t>
            </a:r>
          </a:p>
          <a:p>
            <a:r>
              <a:rPr lang="en-US" altLang="ko-KR" sz="1400" kern="0" dirty="0">
                <a:latin typeface="+mn-ea"/>
              </a:rPr>
              <a:t>  • </a:t>
            </a:r>
            <a:r>
              <a:rPr lang="en-US" altLang="ko-KR" sz="1400" dirty="0">
                <a:latin typeface="+mn-ea"/>
              </a:rPr>
              <a:t>y</a:t>
            </a:r>
            <a:r>
              <a:rPr lang="en-US" altLang="ko-KR" sz="1400" baseline="30000" dirty="0">
                <a:latin typeface="+mn-ea"/>
              </a:rPr>
              <a:t>(</a:t>
            </a:r>
            <a:r>
              <a:rPr lang="en-US" altLang="ko-KR" sz="1400" baseline="30000" dirty="0" err="1">
                <a:latin typeface="+mn-ea"/>
              </a:rPr>
              <a:t>i</a:t>
            </a:r>
            <a:r>
              <a:rPr lang="en-US" altLang="ko-KR" sz="1400" baseline="30000" dirty="0">
                <a:latin typeface="+mn-ea"/>
              </a:rPr>
              <a:t>)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데이터 셋에 있는 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번째 샘플의 레이블</a:t>
            </a:r>
          </a:p>
          <a:p>
            <a:r>
              <a:rPr lang="en-US" altLang="ko-KR" sz="1400" kern="0" dirty="0">
                <a:latin typeface="+mn-ea"/>
              </a:rPr>
              <a:t>  • </a:t>
            </a:r>
            <a:r>
              <a:rPr lang="en-US" altLang="ko-KR" sz="1400" dirty="0">
                <a:latin typeface="+mn-ea"/>
              </a:rPr>
              <a:t>h : </a:t>
            </a:r>
            <a:r>
              <a:rPr lang="ko-KR" altLang="en-US" sz="1400" dirty="0">
                <a:latin typeface="+mn-ea"/>
              </a:rPr>
              <a:t> 예측 함수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  • </a:t>
            </a:r>
            <a:r>
              <a:rPr lang="en-US" altLang="ko-KR" sz="1400" dirty="0">
                <a:latin typeface="+mn-ea"/>
              </a:rPr>
              <a:t>h(x</a:t>
            </a:r>
            <a:r>
              <a:rPr lang="en-US" altLang="ko-KR" sz="1400" baseline="30000" dirty="0">
                <a:latin typeface="+mn-ea"/>
              </a:rPr>
              <a:t>(</a:t>
            </a:r>
            <a:r>
              <a:rPr lang="en-US" altLang="ko-KR" sz="1400" baseline="30000" dirty="0" err="1">
                <a:latin typeface="+mn-ea"/>
              </a:rPr>
              <a:t>i</a:t>
            </a:r>
            <a:r>
              <a:rPr lang="en-US" altLang="ko-KR" sz="1400" baseline="30000" dirty="0">
                <a:latin typeface="+mn-ea"/>
              </a:rPr>
              <a:t>)</a:t>
            </a:r>
            <a:r>
              <a:rPr lang="en-US" altLang="ko-KR" sz="1400" dirty="0">
                <a:latin typeface="+mn-ea"/>
              </a:rPr>
              <a:t>) : </a:t>
            </a:r>
            <a:r>
              <a:rPr lang="en-US" altLang="ko-KR" sz="1400" dirty="0" err="1">
                <a:latin typeface="+mn-ea"/>
              </a:rPr>
              <a:t>y_hat</a:t>
            </a:r>
            <a:r>
              <a:rPr lang="ko-KR" altLang="en-US" sz="1400" dirty="0">
                <a:latin typeface="+mn-ea"/>
              </a:rPr>
              <a:t>이라고도 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하나의 샘플 특성 벡터 </a:t>
            </a:r>
            <a:r>
              <a:rPr lang="en-US" altLang="ko-KR" sz="1400" dirty="0">
                <a:latin typeface="+mn-ea"/>
              </a:rPr>
              <a:t>x</a:t>
            </a:r>
            <a:r>
              <a:rPr lang="en-US" altLang="ko-KR" sz="1400" baseline="30000" dirty="0">
                <a:latin typeface="+mn-ea"/>
              </a:rPr>
              <a:t>(</a:t>
            </a:r>
            <a:r>
              <a:rPr lang="en-US" altLang="ko-KR" sz="1400" baseline="30000" dirty="0" err="1">
                <a:latin typeface="+mn-ea"/>
              </a:rPr>
              <a:t>i</a:t>
            </a:r>
            <a:r>
              <a:rPr lang="en-US" altLang="ko-KR" sz="1400" baseline="300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 대한 예측 값을 의미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ko-KR" altLang="en-US" sz="1400" dirty="0">
                <a:latin typeface="+mn-ea"/>
              </a:rPr>
              <a:t>번째 샘플에 대한 예측 값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  <a:p>
            <a:r>
              <a:rPr lang="ko-KR" altLang="en-US" sz="1400" kern="0" dirty="0">
                <a:solidFill>
                  <a:schemeClr val="accent1"/>
                </a:solidFill>
                <a:latin typeface="+mj-ea"/>
              </a:rPr>
              <a:t>▶ 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일반적으로 벡터를 나타낼 때는 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x</a:t>
            </a:r>
            <a:r>
              <a:rPr lang="en-US" altLang="ko-KR" sz="1400" baseline="30000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en-US" altLang="ko-KR" sz="1400" baseline="30000" dirty="0" err="1">
                <a:solidFill>
                  <a:schemeClr val="accent1"/>
                </a:solidFill>
                <a:latin typeface="+mn-ea"/>
              </a:rPr>
              <a:t>i</a:t>
            </a:r>
            <a:r>
              <a:rPr lang="en-US" altLang="ko-KR" sz="1400" baseline="30000" dirty="0">
                <a:solidFill>
                  <a:schemeClr val="accent1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와 같이 굵은 소문자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행렬을 나타낼 때는 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와 같이 굵은 대문자를 사용한다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8" name="Object 27">
            <a:extLst>
              <a:ext uri="{FF2B5EF4-FFF2-40B4-BE49-F238E27FC236}">
                <a16:creationId xmlns:a16="http://schemas.microsoft.com/office/drawing/2014/main" id="{8424AD06-BE17-4581-8BE9-825509AF9CCD}"/>
              </a:ext>
            </a:extLst>
          </p:cNvPr>
          <p:cNvSpPr txBox="1"/>
          <p:nvPr/>
        </p:nvSpPr>
        <p:spPr>
          <a:xfrm>
            <a:off x="1021738" y="4538299"/>
            <a:ext cx="591167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2.2.3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가정 검사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84C8C9-D350-4731-B4C9-7540E8D2A28D}"/>
              </a:ext>
            </a:extLst>
          </p:cNvPr>
          <p:cNvSpPr txBox="1"/>
          <p:nvPr/>
        </p:nvSpPr>
        <p:spPr>
          <a:xfrm>
            <a:off x="1021738" y="5137639"/>
            <a:ext cx="939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kern="0" dirty="0">
                <a:latin typeface="+mn-ea"/>
              </a:rPr>
              <a:t>가정</a:t>
            </a:r>
            <a:r>
              <a:rPr lang="ko-KR" altLang="en-US" sz="1400" dirty="0">
                <a:latin typeface="+mn-ea"/>
              </a:rPr>
              <a:t> 검사 과정은 분석 방향을 제대로 설정했는지 다시 한 번 확인함으로써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심각한 문제를 사전에 발견하고 처리해주기 위해 거치는 작업이라고 보면 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591167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2.3.3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데이터 구조 훑어보기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378F4-54EB-4F6D-85DA-D3E114253A21}"/>
              </a:ext>
            </a:extLst>
          </p:cNvPr>
          <p:cNvSpPr txBox="1"/>
          <p:nvPr/>
        </p:nvSpPr>
        <p:spPr>
          <a:xfrm>
            <a:off x="6022225" y="2582803"/>
            <a:ext cx="47031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solidFill>
                  <a:prstClr val="black"/>
                </a:solidFill>
                <a:latin typeface="+mj-ea"/>
              </a:rPr>
              <a:t>▶ </a:t>
            </a:r>
            <a:r>
              <a:rPr lang="en-US" altLang="ko-KR" sz="1400" b="1" kern="0" dirty="0">
                <a:solidFill>
                  <a:prstClr val="black"/>
                </a:solidFill>
                <a:latin typeface="+mj-ea"/>
              </a:rPr>
              <a:t>info(</a:t>
            </a:r>
            <a:r>
              <a:rPr lang="ko-KR" altLang="en-US" sz="1400" b="1" kern="0" dirty="0">
                <a:solidFill>
                  <a:prstClr val="black"/>
                </a:solidFill>
                <a:latin typeface="+mj-ea"/>
              </a:rPr>
              <a:t> </a:t>
            </a:r>
            <a:r>
              <a:rPr lang="en-US" altLang="ko-KR" sz="1400" b="1" kern="0" dirty="0">
                <a:solidFill>
                  <a:prstClr val="black"/>
                </a:solidFill>
                <a:latin typeface="+mj-ea"/>
              </a:rPr>
              <a:t>)</a:t>
            </a:r>
            <a:r>
              <a:rPr lang="ko-KR" altLang="en-US" sz="1400" b="1" kern="0" dirty="0">
                <a:solidFill>
                  <a:prstClr val="black"/>
                </a:solidFill>
                <a:latin typeface="+mj-ea"/>
              </a:rPr>
              <a:t> 메서드 활용 결과</a:t>
            </a:r>
            <a:endParaRPr lang="en-US" altLang="ko-KR" sz="1400" b="1" kern="0" dirty="0">
              <a:solidFill>
                <a:prstClr val="black"/>
              </a:solidFill>
              <a:latin typeface="+mj-ea"/>
            </a:endParaRPr>
          </a:p>
          <a:p>
            <a:endParaRPr lang="en-US" altLang="ko-KR" sz="1400" kern="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dirty="0">
                <a:latin typeface="+mn-ea"/>
              </a:rPr>
              <a:t>데이터 셋에는 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총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20,640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개의 샘플</a:t>
            </a:r>
            <a:r>
              <a:rPr lang="ko-KR" altLang="en-US" sz="1400" dirty="0">
                <a:latin typeface="+mn-ea"/>
              </a:rPr>
              <a:t>이 들어있다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캘리포니아를 </a:t>
            </a:r>
            <a:r>
              <a:rPr lang="en-US" altLang="ko-KR" sz="1400" dirty="0">
                <a:latin typeface="+mn-ea"/>
              </a:rPr>
              <a:t>20,640</a:t>
            </a:r>
            <a:r>
              <a:rPr lang="ko-KR" altLang="en-US" sz="1400" dirty="0">
                <a:latin typeface="+mn-ea"/>
              </a:rPr>
              <a:t>구역으로 나누어 조사한 인구조사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특성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(feature)</a:t>
            </a:r>
            <a:r>
              <a:rPr lang="ko-KR" altLang="en-US" sz="1400" dirty="0">
                <a:latin typeface="+mn-ea"/>
              </a:rPr>
              <a:t>은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 총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10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개</a:t>
            </a:r>
            <a:r>
              <a:rPr lang="ko-KR" altLang="en-US" sz="1400" dirty="0">
                <a:latin typeface="+mn-ea"/>
              </a:rPr>
              <a:t>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구역별로 경도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위도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중간 주택 연도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방의 총 개수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인구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해안 근접도 등 총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개의 항목을 조사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</a:t>
            </a:r>
            <a:r>
              <a:rPr lang="ko-KR" altLang="en-US" sz="1400" dirty="0"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accent1"/>
                </a:solidFill>
                <a:latin typeface="+mn-ea"/>
              </a:rPr>
              <a:t>total_bedrooms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 </a:t>
            </a:r>
            <a:r>
              <a:rPr lang="ko-KR" altLang="en-US" sz="1400" dirty="0">
                <a:latin typeface="+mn-ea"/>
              </a:rPr>
              <a:t>특성은 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207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개의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Null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값이 존재</a:t>
            </a:r>
            <a:r>
              <a:rPr lang="ko-KR" altLang="en-US" sz="1400" dirty="0">
                <a:latin typeface="+mn-ea"/>
              </a:rPr>
              <a:t>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: ‘</a:t>
            </a:r>
            <a:r>
              <a:rPr lang="ko-KR" altLang="en-US" sz="1400" dirty="0">
                <a:latin typeface="+mn-ea"/>
              </a:rPr>
              <a:t>침실의 총 개수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의 경우 </a:t>
            </a:r>
            <a:r>
              <a:rPr lang="en-US" altLang="ko-KR" sz="1400" dirty="0">
                <a:latin typeface="+mn-ea"/>
              </a:rPr>
              <a:t>207</a:t>
            </a:r>
            <a:r>
              <a:rPr lang="ko-KR" altLang="en-US" sz="1400" dirty="0">
                <a:latin typeface="+mn-ea"/>
              </a:rPr>
              <a:t>개 데이터 누락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9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개가 숫자형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(float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형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),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 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개가 문자형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(object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</a:rPr>
              <a:t>형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kern="0" dirty="0">
                <a:latin typeface="+mn-ea"/>
              </a:rPr>
              <a:t> : ‘</a:t>
            </a:r>
            <a:r>
              <a:rPr lang="ko-KR" altLang="en-US" sz="1400" kern="0" dirty="0">
                <a:latin typeface="+mn-ea"/>
              </a:rPr>
              <a:t>해안 근접도</a:t>
            </a:r>
            <a:r>
              <a:rPr lang="en-US" altLang="ko-KR" sz="1400" kern="0" dirty="0">
                <a:latin typeface="+mn-ea"/>
              </a:rPr>
              <a:t>’</a:t>
            </a:r>
            <a:r>
              <a:rPr lang="ko-KR" altLang="en-US" sz="1400" kern="0" dirty="0">
                <a:latin typeface="+mn-ea"/>
              </a:rPr>
              <a:t>는 범주형</a:t>
            </a:r>
            <a:r>
              <a:rPr lang="en-US" altLang="ko-KR" sz="1400" kern="0" dirty="0">
                <a:latin typeface="+mn-ea"/>
              </a:rPr>
              <a:t>, </a:t>
            </a:r>
            <a:r>
              <a:rPr lang="ko-KR" altLang="en-US" sz="1400" kern="0" dirty="0">
                <a:latin typeface="+mn-ea"/>
              </a:rPr>
              <a:t>나머지는 수치형 데이터</a:t>
            </a:r>
            <a:endParaRPr lang="en-US" altLang="ko-KR" sz="1400" kern="0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83C9ACD-3AB0-4D4A-9238-0B6617AF9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37" y="2336614"/>
            <a:ext cx="5000488" cy="35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1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>
            <a:extLst>
              <a:ext uri="{FF2B5EF4-FFF2-40B4-BE49-F238E27FC236}">
                <a16:creationId xmlns:a16="http://schemas.microsoft.com/office/drawing/2014/main" id="{6A559B92-1CD5-4E15-A1F7-0EA9D127A35D}"/>
              </a:ext>
            </a:extLst>
          </p:cNvPr>
          <p:cNvSpPr txBox="1"/>
          <p:nvPr/>
        </p:nvSpPr>
        <p:spPr>
          <a:xfrm>
            <a:off x="1021739" y="1064198"/>
            <a:ext cx="3049220" cy="308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sz="1400" dirty="0">
                <a:solidFill>
                  <a:srgbClr val="009999"/>
                </a:solidFill>
                <a:ea typeface="맑은 고딕" panose="020B0503020000020004" pitchFamily="50" charset="-127"/>
              </a:rPr>
              <a:t>Hands-On Machine Learning</a:t>
            </a:r>
          </a:p>
        </p:txBody>
      </p:sp>
      <p:grpSp>
        <p:nvGrpSpPr>
          <p:cNvPr id="3" name="그룹 1002">
            <a:extLst>
              <a:ext uri="{FF2B5EF4-FFF2-40B4-BE49-F238E27FC236}">
                <a16:creationId xmlns:a16="http://schemas.microsoft.com/office/drawing/2014/main" id="{64E09AF7-0819-4251-9B14-EFA2DC7090D5}"/>
              </a:ext>
            </a:extLst>
          </p:cNvPr>
          <p:cNvGrpSpPr/>
          <p:nvPr/>
        </p:nvGrpSpPr>
        <p:grpSpPr>
          <a:xfrm>
            <a:off x="0" y="-3"/>
            <a:ext cx="12192000" cy="1979998"/>
            <a:chOff x="6230744" y="2157088"/>
            <a:chExt cx="5502589" cy="1133574"/>
          </a:xfrm>
          <a:solidFill>
            <a:srgbClr val="009999"/>
          </a:solidFill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2083511B-1754-4030-A9E5-A3DCC174BC2C}"/>
                </a:ext>
              </a:extLst>
            </p:cNvPr>
            <p:cNvGrpSpPr/>
            <p:nvPr/>
          </p:nvGrpSpPr>
          <p:grpSpPr>
            <a:xfrm>
              <a:off x="6230744" y="2589907"/>
              <a:ext cx="327786" cy="700755"/>
              <a:chOff x="6230744" y="2589907"/>
              <a:chExt cx="327786" cy="700755"/>
            </a:xfrm>
            <a:grpFill/>
          </p:grpSpPr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4EB39BAC-AEB7-4890-B6FB-AE459D2D4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6044259" y="2776392"/>
                <a:ext cx="700755" cy="327786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그룹 1004">
              <a:extLst>
                <a:ext uri="{FF2B5EF4-FFF2-40B4-BE49-F238E27FC236}">
                  <a16:creationId xmlns:a16="http://schemas.microsoft.com/office/drawing/2014/main" id="{CBB4051C-8A34-49DF-B022-76D9E83F9A44}"/>
                </a:ext>
              </a:extLst>
            </p:cNvPr>
            <p:cNvGrpSpPr/>
            <p:nvPr/>
          </p:nvGrpSpPr>
          <p:grpSpPr>
            <a:xfrm>
              <a:off x="6230744" y="2157088"/>
              <a:ext cx="5502589" cy="1129764"/>
              <a:chOff x="6230744" y="2157088"/>
              <a:chExt cx="5502589" cy="1129764"/>
            </a:xfrm>
            <a:grpFill/>
          </p:grpSpPr>
          <p:grpSp>
            <p:nvGrpSpPr>
              <p:cNvPr id="6" name="그룹 1005">
                <a:extLst>
                  <a:ext uri="{FF2B5EF4-FFF2-40B4-BE49-F238E27FC236}">
                    <a16:creationId xmlns:a16="http://schemas.microsoft.com/office/drawing/2014/main" id="{D89AD25A-CF42-466B-BB88-CE1F120F31AD}"/>
                  </a:ext>
                </a:extLst>
              </p:cNvPr>
              <p:cNvGrpSpPr/>
              <p:nvPr/>
            </p:nvGrpSpPr>
            <p:grpSpPr>
              <a:xfrm>
                <a:off x="6230744" y="2157088"/>
                <a:ext cx="5502589" cy="432820"/>
                <a:chOff x="6230744" y="2157088"/>
                <a:chExt cx="5502589" cy="432820"/>
              </a:xfrm>
              <a:grpFill/>
            </p:grpSpPr>
            <p:pic>
              <p:nvPicPr>
                <p:cNvPr id="9" name="Object 10">
                  <a:extLst>
                    <a:ext uri="{FF2B5EF4-FFF2-40B4-BE49-F238E27FC236}">
                      <a16:creationId xmlns:a16="http://schemas.microsoft.com/office/drawing/2014/main" id="{22A75574-4DBC-4D59-99AA-91342652F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3282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그룹 1006">
                <a:extLst>
                  <a:ext uri="{FF2B5EF4-FFF2-40B4-BE49-F238E27FC236}">
                    <a16:creationId xmlns:a16="http://schemas.microsoft.com/office/drawing/2014/main" id="{8C1FA010-44CC-4D8B-88BC-DDC89A52300F}"/>
                  </a:ext>
                </a:extLst>
              </p:cNvPr>
              <p:cNvGrpSpPr/>
              <p:nvPr/>
            </p:nvGrpSpPr>
            <p:grpSpPr>
              <a:xfrm>
                <a:off x="11399543" y="2586097"/>
                <a:ext cx="333789" cy="700755"/>
                <a:chOff x="11399543" y="2586097"/>
                <a:chExt cx="333789" cy="700755"/>
              </a:xfrm>
              <a:grpFill/>
            </p:grpSpPr>
            <p:pic>
              <p:nvPicPr>
                <p:cNvPr id="8" name="Object 13">
                  <a:extLst>
                    <a:ext uri="{FF2B5EF4-FFF2-40B4-BE49-F238E27FC236}">
                      <a16:creationId xmlns:a16="http://schemas.microsoft.com/office/drawing/2014/main" id="{29C448BE-791A-495F-8E7C-784A09D8A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11216060" y="2769580"/>
                  <a:ext cx="700755" cy="333789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11" name="Object 27">
            <a:extLst>
              <a:ext uri="{FF2B5EF4-FFF2-40B4-BE49-F238E27FC236}">
                <a16:creationId xmlns:a16="http://schemas.microsoft.com/office/drawing/2014/main" id="{C29FCB34-455A-4C6F-8A0F-C93D392A42CE}"/>
              </a:ext>
            </a:extLst>
          </p:cNvPr>
          <p:cNvSpPr txBox="1"/>
          <p:nvPr/>
        </p:nvSpPr>
        <p:spPr>
          <a:xfrm>
            <a:off x="1021739" y="1361340"/>
            <a:ext cx="5911675" cy="5933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latinLnBrk="0"/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2.3.3</a:t>
            </a:r>
            <a:r>
              <a:rPr lang="ko-KR" altLang="en-US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데이터 구조 훑어보기</a:t>
            </a:r>
            <a:r>
              <a:rPr lang="en-US" altLang="ko-KR" sz="2800" b="1" dirty="0">
                <a:solidFill>
                  <a:srgbClr val="494949"/>
                </a:solidFill>
                <a:latin typeface="+mj-ea"/>
                <a:ea typeface="+mj-ea"/>
                <a:cs typeface="에스코어 드림 7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B1F854C-F427-42D5-A2BA-534D1436F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76" y="2052069"/>
            <a:ext cx="3674934" cy="1480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1F4744-0E9E-42B9-9ADE-D7202A30A465}"/>
              </a:ext>
            </a:extLst>
          </p:cNvPr>
          <p:cNvSpPr txBox="1"/>
          <p:nvPr/>
        </p:nvSpPr>
        <p:spPr>
          <a:xfrm>
            <a:off x="4712676" y="2089868"/>
            <a:ext cx="5326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solidFill>
                  <a:prstClr val="black"/>
                </a:solidFill>
                <a:latin typeface="+mj-ea"/>
              </a:rPr>
              <a:t>▶ </a:t>
            </a:r>
            <a:r>
              <a:rPr lang="en-US" altLang="ko-KR" sz="1400" b="1" kern="0" dirty="0">
                <a:solidFill>
                  <a:prstClr val="black"/>
                </a:solidFill>
                <a:latin typeface="+mj-ea"/>
              </a:rPr>
              <a:t>‘</a:t>
            </a:r>
            <a:r>
              <a:rPr lang="ko-KR" altLang="en-US" sz="1400" b="1" kern="0" dirty="0">
                <a:solidFill>
                  <a:prstClr val="black"/>
                </a:solidFill>
                <a:latin typeface="+mj-ea"/>
              </a:rPr>
              <a:t>해안 근접도</a:t>
            </a:r>
            <a:r>
              <a:rPr lang="en-US" altLang="ko-KR" sz="1400" b="1" kern="0" dirty="0">
                <a:solidFill>
                  <a:prstClr val="black"/>
                </a:solidFill>
                <a:latin typeface="+mj-ea"/>
              </a:rPr>
              <a:t>’</a:t>
            </a:r>
            <a:r>
              <a:rPr lang="ko-KR" altLang="en-US" sz="1400" b="1" kern="0" dirty="0">
                <a:solidFill>
                  <a:prstClr val="black"/>
                </a:solidFill>
                <a:latin typeface="+mj-ea"/>
              </a:rPr>
              <a:t>는 </a:t>
            </a:r>
            <a:r>
              <a:rPr lang="en-US" altLang="ko-KR" sz="1400" b="1" kern="0" dirty="0">
                <a:solidFill>
                  <a:prstClr val="black"/>
                </a:solidFill>
                <a:latin typeface="+mj-ea"/>
              </a:rPr>
              <a:t>5</a:t>
            </a:r>
            <a:r>
              <a:rPr lang="ko-KR" altLang="en-US" sz="1400" b="1" kern="0" dirty="0">
                <a:solidFill>
                  <a:prstClr val="black"/>
                </a:solidFill>
                <a:latin typeface="+mj-ea"/>
              </a:rPr>
              <a:t>개의 범주로 구분</a:t>
            </a:r>
            <a:endParaRPr lang="en-US" altLang="ko-KR" sz="1400" b="1" kern="0" dirty="0">
              <a:solidFill>
                <a:prstClr val="black"/>
              </a:solidFill>
              <a:latin typeface="+mj-ea"/>
            </a:endParaRPr>
          </a:p>
          <a:p>
            <a:r>
              <a:rPr lang="en-US" altLang="ko-KR" sz="1400" kern="0" dirty="0">
                <a:latin typeface="+mn-ea"/>
              </a:rPr>
              <a:t>• &lt;1H OCEAN: </a:t>
            </a:r>
            <a:r>
              <a:rPr lang="ko-KR" altLang="en-US" sz="1400" kern="0" dirty="0">
                <a:latin typeface="+mn-ea"/>
              </a:rPr>
              <a:t>해안에서 </a:t>
            </a:r>
            <a:r>
              <a:rPr lang="en-US" altLang="ko-KR" sz="1400" kern="0" dirty="0">
                <a:latin typeface="+mn-ea"/>
              </a:rPr>
              <a:t>1</a:t>
            </a:r>
            <a:r>
              <a:rPr lang="ko-KR" altLang="en-US" sz="1400" kern="0" dirty="0">
                <a:latin typeface="+mn-ea"/>
              </a:rPr>
              <a:t>시간 이내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INLAND: </a:t>
            </a:r>
            <a:r>
              <a:rPr lang="ko-KR" altLang="en-US" sz="1400" kern="0" dirty="0">
                <a:latin typeface="+mn-ea"/>
              </a:rPr>
              <a:t>내륙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</a:t>
            </a:r>
            <a:r>
              <a:rPr lang="ko-KR" altLang="en-US" sz="1400" dirty="0">
                <a:latin typeface="+mn-ea"/>
              </a:rPr>
              <a:t> </a:t>
            </a:r>
            <a:r>
              <a:rPr lang="en-US" altLang="ko-KR" sz="1400" dirty="0">
                <a:latin typeface="+mn-ea"/>
              </a:rPr>
              <a:t>NEAR OCEAN: </a:t>
            </a:r>
            <a:r>
              <a:rPr lang="ko-KR" altLang="en-US" sz="1400" dirty="0">
                <a:latin typeface="+mn-ea"/>
              </a:rPr>
              <a:t>해안 근처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NEAR BAY: Bay Area</a:t>
            </a:r>
            <a:r>
              <a:rPr lang="ko-KR" altLang="en-US" sz="1400" kern="0" dirty="0">
                <a:latin typeface="+mn-ea"/>
              </a:rPr>
              <a:t>라 불리는 샌프란시스코 도시 중심 지역</a:t>
            </a:r>
            <a:endParaRPr lang="en-US" altLang="ko-KR" sz="1400" kern="0" dirty="0">
              <a:latin typeface="+mn-ea"/>
            </a:endParaRPr>
          </a:p>
          <a:p>
            <a:r>
              <a:rPr lang="en-US" altLang="ko-KR" sz="1400" kern="0" dirty="0">
                <a:latin typeface="+mn-ea"/>
              </a:rPr>
              <a:t>• ISLAND: </a:t>
            </a:r>
            <a:r>
              <a:rPr lang="ko-KR" altLang="en-US" sz="1400" kern="0" dirty="0">
                <a:latin typeface="+mn-ea"/>
              </a:rPr>
              <a:t>섬</a:t>
            </a:r>
            <a:endParaRPr lang="en-US" altLang="ko-KR" sz="1400" kern="0" dirty="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539433F-7A90-4ED3-ADEA-8F57395DE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44" y="3610083"/>
            <a:ext cx="10404793" cy="2700819"/>
          </a:xfrm>
          <a:prstGeom prst="rect">
            <a:avLst/>
          </a:prstGeom>
        </p:spPr>
      </p:pic>
      <p:sp>
        <p:nvSpPr>
          <p:cNvPr id="14" name="Object 13">
            <a:extLst>
              <a:ext uri="{FF2B5EF4-FFF2-40B4-BE49-F238E27FC236}">
                <a16:creationId xmlns:a16="http://schemas.microsoft.com/office/drawing/2014/main" id="{84BEF341-102A-47C8-A9E7-2CA7C01DB28D}"/>
              </a:ext>
            </a:extLst>
          </p:cNvPr>
          <p:cNvSpPr txBox="1"/>
          <p:nvPr/>
        </p:nvSpPr>
        <p:spPr>
          <a:xfrm>
            <a:off x="4712676" y="3655075"/>
            <a:ext cx="5326928" cy="293702"/>
          </a:xfrm>
          <a:prstGeom prst="rect">
            <a:avLst/>
          </a:prstGeom>
          <a:noFill/>
        </p:spPr>
        <p:txBody>
          <a:bodyPr wrap="square" rtlCol="0"/>
          <a:lstStyle/>
          <a:p>
            <a:pPr lvl="0" latinLnBrk="0"/>
            <a:r>
              <a:rPr lang="ko-KR" altLang="en-US" sz="1400" b="1" kern="0" dirty="0">
                <a:solidFill>
                  <a:prstClr val="black"/>
                </a:solidFill>
                <a:latin typeface="+mn-ea"/>
              </a:rPr>
              <a:t>▶ </a:t>
            </a:r>
            <a:r>
              <a:rPr lang="en-US" altLang="ko-KR" sz="1400" b="1" kern="0" dirty="0">
                <a:solidFill>
                  <a:prstClr val="black"/>
                </a:solidFill>
                <a:latin typeface="+mn-ea"/>
              </a:rPr>
              <a:t>describe( ) </a:t>
            </a:r>
            <a:r>
              <a:rPr lang="ko-KR" altLang="en-US" sz="1400" b="1" kern="0" dirty="0">
                <a:solidFill>
                  <a:prstClr val="black"/>
                </a:solidFill>
                <a:latin typeface="+mn-ea"/>
              </a:rPr>
              <a:t>메소드 사용해</a:t>
            </a:r>
            <a:r>
              <a:rPr lang="en-US" altLang="ko-KR" sz="1400" b="1" kern="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</a:rPr>
              <a:t>숫자형 특성</a:t>
            </a:r>
            <a:r>
              <a:rPr lang="ko-KR" altLang="en-US" sz="1400" b="1" kern="0" dirty="0">
                <a:solidFill>
                  <a:prstClr val="black"/>
                </a:solidFill>
                <a:latin typeface="+mn-ea"/>
              </a:rPr>
              <a:t>의 요약 정보 확인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44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3943</Words>
  <Application>Microsoft Office PowerPoint</Application>
  <PresentationFormat>와이드스크린</PresentationFormat>
  <Paragraphs>445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전예진</dc:creator>
  <cp:lastModifiedBy>전예진</cp:lastModifiedBy>
  <cp:revision>103</cp:revision>
  <dcterms:created xsi:type="dcterms:W3CDTF">2021-01-27T05:17:56Z</dcterms:created>
  <dcterms:modified xsi:type="dcterms:W3CDTF">2021-01-29T02:09:14Z</dcterms:modified>
</cp:coreProperties>
</file>