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9"/>
  </p:notesMasterIdLst>
  <p:sldIdLst>
    <p:sldId id="257" r:id="rId2"/>
    <p:sldId id="270" r:id="rId3"/>
    <p:sldId id="258" r:id="rId4"/>
    <p:sldId id="271" r:id="rId5"/>
    <p:sldId id="274" r:id="rId6"/>
    <p:sldId id="273" r:id="rId7"/>
    <p:sldId id="269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Cambria Math" panose="02040503050406030204" pitchFamily="18" charset="0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5F00"/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53" autoAdjust="0"/>
    <p:restoredTop sz="94660"/>
  </p:normalViewPr>
  <p:slideViewPr>
    <p:cSldViewPr snapToGrid="0">
      <p:cViewPr>
        <p:scale>
          <a:sx n="75" d="100"/>
          <a:sy n="75" d="100"/>
        </p:scale>
        <p:origin x="-2406" y="-9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</inkml:traceFormat>
        <inkml:channelProperties>
          <inkml:channelProperty channel="X" name="resolution" value="64.21405" units="1/cm"/>
          <inkml:channelProperty channel="Y" name="resolution" value="32.14286" units="1/cm"/>
        </inkml:channelProperties>
      </inkml:inkSource>
      <inkml:timestamp xml:id="ts0" timeString="2021-01-28T16:07:35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18538 11624,'0'35,"0"-17,0 0,0 17,0 0,0 71,18-18,-18 18,18 17,17 19,-35-19,0 36,0-18,0-18,0 19,0-1,0 17,71 19,-19-54,-16 71,17-53,-18 53,0-70,-17 17,-18-18,0-17,0 0,0-18,0 18,0 35,0-53,0 18,0-35,0 35,0 0,0-18,0-18,0 36,0-18,-18 18,18 0,0 0,0-36,0 54,0-18,0-36,0 1,0-1,0-17,0 18,-17-18,17-18,0 36,-36-19,36 37,0-72,0 19,0-19,0 18,0-17,0 0,0-1,-17 19,17-72,0-52</inkml:trace>
  <inkml:trace contextRef="#ctx0" brushRef="#br0" timeOffset="2615.926">18556 11589,'35'35,"106"-35,89 53,-1-53,18 0,18 0,-18 0,17 0,-35 0,-17 0,17 0,-35 0,-52 0,16 0,-17 0,1 0,34 18,-35-1,0-17,36 0,17 0,0 0,-36 0,1 0,0-17,-18-1,-70 18,-1 0,-52 0,17 0,0 0,-17 0,0 0,34 0,19 35,0-35,-1 53,36-18,0 18,-36-17,19 17,-37-36,1 36,0-18,-17 18,34-17,-35-1,18 0,-53-17,0-1,18 19,-18-19,0 1,0 17,0 0,0 36,0 17,0 53,0-35,0 71,0-19,0-17,0 18,0-18,18-17,-18 17,17-18,1 18,17-17,-17 35,-1-1,-17-34,0-36,0 36,0-54,18 54,-18-54,35 1,-35 17,18-35,0 17,-1-17,-17-17,0 17,18 17,0 1,-18-18,0-18,0 0,0 18,0-18,17 1,-17 16,18-16,-18-1,0 0,17 36,-17-54,0 1,0 35,0-18,0 18,0 35,0-35,0-17,-17-1,17 0,-35 36,35-18,0-18,0 18,-18-35,0 34,18 1,-17 0,17 0,0-18,-18-17,-17 35,35-18,-36-17,36 0,-17 17,-1-18,18 1,-17-18,-19 35,19-17,-1 0,-17-1,17-17,-17 0,35 18,-53-18,35 0,-17 0,0 0,-36 35,36-35,-18 0,18 0,-36 0,18 0,-17 0,-1 0,-35 0,0 0,1 0,34 0,0 0,1 0,17 18,18-18,-36 17,18-17,-17 0,17 0,-35 0,-1 0,1 0,-35 0,-18 0,-1 0,-16 0,34 0,-17 0,18 0,34 0,-34 0,52 0,-17 0,18 0,-36 0,18 18,-36-18,18 0,18 0,0 0,0 0,-53 0,52 0,-52 0,0 0,-18 0,-17-18,-18-17,18 18,-1-1,54 18,35-18,17 18,1-17,52-1,-17 0,-1 1</inkml:trace>
  <inkml:trace contextRef="#ctx0" brushRef="#br0" timeOffset="5463.2496">21484 17198,'0'0,"-17"-18,-1 18,18-17,-18 17,18-18,-17 0,-1 1,18-19,0 1,-18 0,18-36,0 36,0 0,0-18,0 18,0-1,0-17,0 18,0 0,0-18,0 18,18 17,-18 0,18 1,-1 17,19 0,-1 0,0 0,36 0,70 0,-53 0,88 0,-17 0,17 70,-17-34,-53 16,-71-52,54 53,-72-35,36 53,-53-54,18 36,17 35,-17-17,-18-1,0-17,0 18,0-36,0 0,-36 18,1-35,-18-18,36 18,-19-1,-52 1,70-18,-17 0,17 0,-34 0,16 18,-34-18,-1 0,1 0,-54 0,54 0,-1 0,1 0,-36-36,53 1,0 17,-18-17,36 17,0 18,-1-35,19 35,17-17,0-19,0-70</inkml:trace>
  <inkml:trace contextRef="#ctx0" brushRef="#br0" timeOffset="6767.3432">21590 13494,'0'0,"-35"-36,-18 19,-18-54,-17 1,17 52,1-52,-18-19,52 54,-34-35,70 34,-35-34,-1-1,36 1,0-1,0 0,0 36,0 0,0-18,36 18,-1 17,-35 0,35 18,-17 0,17 0,-17 0,17 0,0 0,18-17,18 17,-1-36,1 36,17 0,53 0,-35 0,0 0,17 0,-17 0,-53 0,0 0,-18 0,36 0,-36 0,0 0,18 18,-35-18,17 18,-35-1,18 1,-1 35,-17 0,0 17,0 19,0 16,0 37,0-54,0 18,0-36,0 1,-35-18,35 17,-17-17,-1-35,0 17,1 0,17 1,-18-19,0-17,1 0,-19 0,19 0,-36 0,0 0,0 0,-35 0,17 0,18 0,-35-17,53-1,-36 0,18 1,18-19,18 36,-1 0</inkml:trace>
  <inkml:trace contextRef="#ctx0" brushRef="#br0" timeOffset="8158.9189">19173 13547,'36'0,"-19"0,1 0,17 0,18 0,-35 0,35 0,17 0,-17 0,0 0,18 0,35 0,-36 0,18 0,18 0,-35 0,-1 0,-34 0,-19 0,18 0,-17 0,0 0,-1 0,1 0,17 0,-17 0,0 0,-1 0,1 0,-1 0,1 0</inkml:trace>
  <inkml:trace contextRef="#ctx0" brushRef="#br0" timeOffset="9591.0587">19103 17233,'35'0,"-17"0,17 0,-17 0,35 0,0 0,17 0,-35 0,36 0,-18 0,17 0,36 0,-53 0,18 0,-18 0,0 0,-18 0,35 0,-17 0,18 0,-1 0,-17 0,18 0,-18 0,-18 0,0 0,1 18,-19-18,1 0,0 17,-1-17,1 0</inkml:trace>
  <inkml:trace contextRef="#ctx0" brushRef="#br0" timeOffset="31399.0886">10231 9684,'35'0,"18"0,-36 0,19 0,-19 0,19 0,-1 0,18 0,0 0,-18 0,18 0,17 0,-17 0,18 0,-53 0,34 0,-16 0,-19 0,1 0,17 0,-17 0,17 0,-17 0,17 0,-17 0,-1 0,1 0,0 0,-1 0,19 0,-19 0,1 0,17 0,0 0,-17 0,17 0,-17 0,35 0,0 0,-36 0,19 0,-1 0,18 0,-18 0,1 0,16 0,19 0,0 0,-19 0,1 17,-17-17,-1 18,0-18,0 0,-17 0,0 18,-1-18,1 0,17 0,-17 0,17 0,0 17,1 1,-1-18,-17 0,-1 0,36 18,-35-18,17 0,-17 0,35 0,-18 0,-17 0,17 0,0 0,0 0,-17 0,17 0,-17 0,0 0,17 0,-17 0,17 0,-17 0,17 0,-18 0,19 0,-19 0,36 0,-17 0,-1 0,18 0,-18 0,18 0,-18 0,36 0,-36 0,0 0,18 0,0 0,-35 0,-1 0</inkml:trace>
  <inkml:trace contextRef="#ctx0" brushRef="#br0" timeOffset="36207.4369">12541 9984,'36'0,"-19"0,36 0,-35-18,35 18,17 0,18 0,54 0,-19 0,-17 0,-36-18,-17 18,-35 0,0 0,-18-17,17 17,1-18,-1 0,1 18,35 0,0-35,0 17,0 18,0 0,0-35,0-18,17 36,-17-36,35 0,-35 35,-35 1,35-19,-53 19,17-1,1 0,0-35,-18 36,17-18,-17 17,18-35,0 35,-18-35,0 36,0-18,17-18,-17 35,0-35,0 0,0 18,0-18,0 35,0-35,0 36,0-1,-17-17,-1 17,0-17,1 35,17-18,-36 1,1-1,0 18,-1-18,-16 18,-19-17,-17-1,17 0,-35-17,-35 35,71-35,-54 17,1 1,17 17,0-18,-35-17,53 35,0 0,35 0,-18-18,36 18,-18-18,0 18,0 0,-17 0,34-35,-34 35,-18-18,35 18,-18 0,18 0,-17-17,17 17,-18 0,1 0,-19 0,19 0,-54 0,1 0,35 0,-36 0,18 35,1-17,34-1,0-17,36 36,-18-19,36-17,-1 0,0 18,1-18,-1 35,18 0,0-17,-18 17,18 1,-17-36,17 35,0 0,0 1,0 16,0-34,0 17,0 1,0 34,0-17,0 0,0 18,0-1,-18 18,-17-35,35 0,0 0,0 0,0 0,0 0,0-18,0 18,0-18,0 1,18 34,-1-52,18 17,1 0,-19-17,1 0,17-18,18 0,-35 17,17-17,0 0,36 0,52 0,18 0,18 0,35 0,-35 0,35 0,-35 0,-18 0,0 0,-35 0,-36 0,-17 0,0 36,-35-36,0 0,-1 0,1 0,-1 0,1 0,0 0,-1 0,36 0,-17 0,-19 0,18 0</inkml:trace>
  <inkml:trace contextRef="#ctx0" brushRef="#br0" timeOffset="38326.4036">14728 9737,'18'17,"0"-17,17 36,-17-19,-1 18,-17 1,0-19,18 36,-18 0,0-35,0 35,35 0,-35-36,0 19,0-19,18-17</inkml:trace>
  <inkml:trace contextRef="#ctx0" brushRef="#br0" timeOffset="38688.3955">15222 10072,'18'0,"17"0,53 0,1 17,17 1,-36-18,1 18,-18-18,-1 0,19 0,-18 0,-18 0,0 0,-17 0,0 0</inkml:trace>
  <inkml:trace contextRef="#ctx0" brushRef="#br0" timeOffset="39311.3978">17039 10001,'53'0,"18"0,17 0,71 0,17 0,-17 0,52 0,1 0,-18 0,18 0,-36 0,-17 0,-18 0,18-17,-36-1,-17 0,0 1,35-1,-18 0,54 1,-54-19,-34 36,34-17,-70 17,-35 0,17 0,18-18</inkml:trace>
  <inkml:trace contextRef="#ctx0" brushRef="#br0" timeOffset="40838.7575">9948 9895,'53'0,"18"0,88 0,70 0,141 53,124-35,141 53,-141-54,176-17,-88 0,36 35,17-35,-106 0,-106 0,-123 0,-53 18,-35 17,-36-35,-52 18,17-18,-35 0,35 0,35 0,-17 0,52 0,1 0,-18 0,0 0,0 0,-35 0,17 0,-70 0,35 0,-35 0,-18 0,18 0,-18 0,-35 0,71 0,-54 0,36-18,18 1,-1 17,1-36,-54 19,18-1,-35 18,0 0,-18-17,1 17,-19-18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3889" y="2447473"/>
            <a:ext cx="6784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 err="1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핸즈온</a:t>
            </a:r>
            <a:r>
              <a:rPr lang="ko-KR" altLang="en-US" sz="7200" spc="-30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 머신 러닝</a:t>
            </a:r>
            <a:endParaRPr lang="ko-KR" altLang="en-US" sz="7200" spc="-300" dirty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86882" y="3543829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허승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연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9803" y="437393"/>
            <a:ext cx="6526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머신 러닝 프로젝트 처음부터 끝까지</a:t>
            </a:r>
            <a:endParaRPr lang="en-US" altLang="ko-KR" sz="3200" spc="-150" dirty="0" smtClean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1179" y="49894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44408" y="989148"/>
            <a:ext cx="8130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b="1" spc="-150" dirty="0" smtClean="0">
                <a:solidFill>
                  <a:srgbClr val="8DBABD"/>
                </a:solidFill>
                <a:latin typeface="Adobe 고딕 Std B" pitchFamily="34" charset="-127"/>
                <a:ea typeface="Adobe 고딕 Std B" pitchFamily="34" charset="-127"/>
              </a:rPr>
              <a:t>모</a:t>
            </a:r>
            <a:r>
              <a:rPr lang="ko-KR" altLang="en-US" sz="2600" b="1" spc="-150" dirty="0">
                <a:solidFill>
                  <a:srgbClr val="8DBABD"/>
                </a:solidFill>
                <a:latin typeface="Adobe 고딕 Std B" pitchFamily="34" charset="-127"/>
                <a:ea typeface="Adobe 고딕 Std B" pitchFamily="34" charset="-127"/>
              </a:rPr>
              <a:t>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8549" y="1519690"/>
            <a:ext cx="89010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pc="-150" dirty="0" err="1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Sklearn</a:t>
            </a:r>
            <a:r>
              <a:rPr lang="en-US" altLang="ko-KR" spc="-150" dirty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  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- </a:t>
            </a:r>
            <a:r>
              <a:rPr lang="ko-KR" altLang="en-US" spc="-150" dirty="0" err="1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사이킷런</a:t>
            </a:r>
            <a:endParaRPr lang="en-US" altLang="ko-KR" spc="-150" dirty="0" smtClean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lvl="1" algn="just"/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분류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(classification), 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회귀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(regression), 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군집화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(clustering), 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의사결정 트리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(decision tree) 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등의</a:t>
            </a:r>
            <a:endParaRPr lang="en-US" altLang="ko-KR" spc="-150" dirty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lvl="1" algn="just"/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다양한 </a:t>
            </a:r>
            <a:r>
              <a:rPr lang="ko-KR" altLang="en-US" spc="-150" dirty="0" err="1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머신러닝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 알고리즘을 적용할 수 있는 함수 제공</a:t>
            </a:r>
            <a:endParaRPr lang="en-US" altLang="ko-KR" spc="-150" dirty="0" smtClean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lvl="1" algn="just"/>
            <a:r>
              <a:rPr lang="en-US" altLang="ko-KR" spc="-150" dirty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	</a:t>
            </a:r>
            <a:endParaRPr lang="en-US" altLang="ko-KR" spc="-150" dirty="0" smtClean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pc="-150" dirty="0" err="1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Numpy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 -  </a:t>
            </a:r>
            <a:r>
              <a:rPr lang="ko-KR" altLang="en-US" spc="-150" dirty="0" err="1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넘파이</a:t>
            </a:r>
            <a:endParaRPr lang="en-US" altLang="ko-KR" spc="-150" dirty="0" smtClean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lvl="1" algn="just"/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행렬이나 일반적으로 대규모 다차원 배열을 쉽게 처리 할 수 있도록 </a:t>
            </a:r>
            <a:r>
              <a:rPr lang="ko-KR" altLang="en-US" spc="-150" dirty="0" err="1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파이썬의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 라이브러리</a:t>
            </a:r>
            <a:endParaRPr lang="en-US" altLang="ko-KR" spc="-150" dirty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lvl="1" algn="just"/>
            <a:endParaRPr lang="en-US" altLang="ko-KR" spc="-150" dirty="0" smtClean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pc="-150" dirty="0" err="1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Matplotlib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 - </a:t>
            </a:r>
            <a:r>
              <a:rPr lang="ko-KR" altLang="en-US" spc="-150" dirty="0" err="1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맷플롯</a:t>
            </a:r>
            <a:endParaRPr lang="en-US" altLang="ko-KR" spc="-150" dirty="0" smtClean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lvl="1" algn="just"/>
            <a:r>
              <a:rPr lang="en-US" altLang="ko-KR" spc="-150" dirty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: MATLAB(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수치 해석 및 프로그래밍 환경을 제공하는 공학용 소프트웨어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)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과 유사한 그래프 표시를 가능하게 하는 라이브러리 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그래프를 만들고 변화를 줄 수 있음</a:t>
            </a:r>
            <a:endParaRPr lang="en-US" altLang="ko-KR" spc="-150" dirty="0" smtClean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  <a:sym typeface="Wingdings" panose="05000000000000000000" pitchFamily="2" charset="2"/>
            </a:endParaRPr>
          </a:p>
          <a:p>
            <a:pPr lvl="1" algn="just"/>
            <a:endParaRPr lang="en-US" altLang="ko-KR" spc="-150" dirty="0" smtClean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Pandas -  </a:t>
            </a:r>
            <a:r>
              <a:rPr lang="ko-KR" altLang="en-US" spc="-150" dirty="0" err="1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판다스</a:t>
            </a:r>
            <a:endParaRPr lang="en-US" altLang="ko-KR" spc="-150" dirty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lvl="1" algn="just"/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spc="-150" dirty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숫자 테이블과 </a:t>
            </a:r>
            <a:r>
              <a:rPr lang="ko-KR" altLang="en-US" spc="-150" dirty="0" err="1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시계열을</a:t>
            </a:r>
            <a:r>
              <a:rPr lang="ko-KR" altLang="en-US" spc="-150" dirty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 조작하기 위한 데이터 구조와 연산 제공 </a:t>
            </a:r>
            <a:r>
              <a:rPr lang="en-US" altLang="ko-KR" spc="-150" dirty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(Series, Data Frame </a:t>
            </a:r>
            <a:r>
              <a:rPr lang="ko-KR" altLang="en-US" spc="-150" dirty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사용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)</a:t>
            </a:r>
          </a:p>
          <a:p>
            <a:pPr lvl="1" algn="just"/>
            <a:endParaRPr lang="en-US" altLang="ko-KR" spc="-150" dirty="0" smtClean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pc="-150" dirty="0" err="1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Scipy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 - </a:t>
            </a:r>
            <a:r>
              <a:rPr lang="ko-KR" altLang="en-US" spc="-150" dirty="0" err="1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싸이파이</a:t>
            </a:r>
            <a:endParaRPr lang="en-US" altLang="ko-KR" spc="-150" dirty="0" smtClean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lvl="1" algn="just"/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과학 및 기술 컴퓨팅에 사용되는 라이브러리</a:t>
            </a:r>
            <a:endParaRPr lang="en-US" altLang="ko-KR" spc="-150" dirty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20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9803" y="437393"/>
            <a:ext cx="6526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머신 러닝 프로젝트 처음부터 끝까지</a:t>
            </a:r>
            <a:endParaRPr lang="en-US" altLang="ko-KR" sz="3200" spc="-150" dirty="0" smtClean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1179" y="49894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44407" y="989148"/>
            <a:ext cx="8130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b="1" spc="-150" dirty="0" smtClean="0">
                <a:solidFill>
                  <a:srgbClr val="8DBABD"/>
                </a:solidFill>
                <a:latin typeface="Adobe 고딕 Std B" pitchFamily="34" charset="-127"/>
                <a:ea typeface="Adobe 고딕 Std B" pitchFamily="34" charset="-127"/>
              </a:rPr>
              <a:t>개</a:t>
            </a:r>
            <a:r>
              <a:rPr lang="ko-KR" altLang="en-US" sz="2600" b="1" spc="-150" dirty="0">
                <a:solidFill>
                  <a:srgbClr val="8DBABD"/>
                </a:solidFill>
                <a:latin typeface="Adobe 고딕 Std B" pitchFamily="34" charset="-127"/>
                <a:ea typeface="Adobe 고딕 Std B" pitchFamily="34" charset="-127"/>
              </a:rPr>
              <a:t>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89882" y="1545090"/>
            <a:ext cx="89010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데이터 </a:t>
            </a:r>
            <a:r>
              <a:rPr lang="ko-KR" altLang="en-US" spc="-150" dirty="0" err="1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스누핑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 편향 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 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샘플링 편향 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(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표본 추출 시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)</a:t>
            </a:r>
            <a:endParaRPr lang="en-US" altLang="ko-KR" spc="-150" dirty="0" smtClean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모든 데이터를 이용해서 학습시키고 평가하면 해당 데이터에 대해서만 최적화를 진행하게 되어 과대 적합 모델이 된 현상 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이를 방지하기 위해 고유한 테스트 세트 추출</a:t>
            </a:r>
            <a:endParaRPr lang="en-US" altLang="ko-KR" spc="-150" dirty="0" smtClean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lvl="1" algn="just"/>
            <a:endParaRPr lang="en-US" altLang="ko-KR" spc="-150" dirty="0" smtClean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원 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- </a:t>
            </a:r>
            <a:r>
              <a:rPr lang="ko-KR" altLang="en-US" spc="-150" dirty="0" err="1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핫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pc="-150" dirty="0" err="1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인코딩</a:t>
            </a:r>
            <a:endParaRPr lang="en-US" altLang="ko-KR" spc="-150" dirty="0" smtClean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문자를 숫자로 바꾸는 자연어 처리 기법 중 하나</a:t>
            </a:r>
            <a:endParaRPr lang="en-US" altLang="ko-KR" spc="-150" dirty="0" smtClean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각 단어에 고유한 정수 인덱스를 부여한 후 숫자로 바뀐 단어들을 벡터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(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원 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- </a:t>
            </a:r>
            <a:r>
              <a:rPr lang="ko-KR" altLang="en-US" spc="-150" dirty="0" err="1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핫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  벡터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)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로 표현</a:t>
            </a:r>
            <a:endParaRPr lang="en-US" altLang="ko-KR" spc="-150" dirty="0" smtClean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표현하고 싶은 단어의 인덱스의 위치에만 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1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을 부여하고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다른 단어의 인덱스의 위치에는 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0</a:t>
            </a:r>
          </a:p>
          <a:p>
            <a:pPr lvl="1" algn="just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Ex) {‘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상명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’: 0, ‘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대학교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’: 1 } 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 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표현하고 싶은 단어</a:t>
            </a:r>
            <a:r>
              <a:rPr lang="en-US" altLang="ko-KR" spc="-150" dirty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 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= 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상명</a:t>
            </a:r>
            <a:r>
              <a:rPr lang="en-US" altLang="ko-KR" spc="-150" dirty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 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 [1, 0]</a:t>
            </a:r>
            <a:endParaRPr lang="en-US" altLang="ko-KR" spc="-150" dirty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742950" lvl="1" indent="-285750" algn="just">
              <a:buFont typeface="Wingdings" pitchFamily="2" charset="2"/>
              <a:buChar char="à"/>
            </a:pPr>
            <a:endParaRPr lang="en-US" altLang="ko-KR" spc="-150" dirty="0" smtClean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특성 스케일링</a:t>
            </a:r>
            <a:endParaRPr lang="en-US" altLang="ko-KR" spc="-150" dirty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각 특성들의 범위가 다를 때 모든 특성의 범위를 같도록 만들어주는 방법</a:t>
            </a:r>
            <a:endParaRPr lang="en-US" altLang="ko-KR" spc="-150" dirty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44407" y="437393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분</a:t>
            </a:r>
            <a:r>
              <a:rPr lang="ko-KR" altLang="en-US" sz="3200" spc="-150" dirty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류</a:t>
            </a:r>
            <a:endParaRPr lang="en-US" altLang="ko-KR" sz="3200" spc="-150" dirty="0" smtClean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1179" y="49894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86061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44407" y="989148"/>
            <a:ext cx="8130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b="1" spc="-150" dirty="0" smtClean="0">
                <a:solidFill>
                  <a:srgbClr val="8DBABD"/>
                </a:solidFill>
                <a:latin typeface="Adobe 고딕 Std B" pitchFamily="34" charset="-127"/>
                <a:ea typeface="Adobe 고딕 Std B" pitchFamily="34" charset="-127"/>
              </a:rPr>
              <a:t>개</a:t>
            </a:r>
            <a:r>
              <a:rPr lang="ko-KR" altLang="en-US" sz="2600" b="1" spc="-150" dirty="0">
                <a:solidFill>
                  <a:srgbClr val="8DBABD"/>
                </a:solidFill>
                <a:latin typeface="Adobe 고딕 Std B" pitchFamily="34" charset="-127"/>
                <a:ea typeface="Adobe 고딕 Std B" pitchFamily="34" charset="-127"/>
              </a:rPr>
              <a:t>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58182" y="1418090"/>
                <a:ext cx="8901010" cy="2103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pc="-150" dirty="0" smtClean="0">
                    <a:solidFill>
                      <a:srgbClr val="00002F"/>
                    </a:solidFill>
                    <a:latin typeface="Adobe 고딕 Std B" pitchFamily="34" charset="-127"/>
                    <a:ea typeface="Adobe 고딕 Std B" pitchFamily="34" charset="-127"/>
                  </a:rPr>
                  <a:t>오차 행렬 </a:t>
                </a:r>
                <a:r>
                  <a:rPr lang="en-US" altLang="ko-KR" spc="-150" dirty="0" smtClean="0">
                    <a:solidFill>
                      <a:srgbClr val="00002F"/>
                    </a:solidFill>
                    <a:latin typeface="Adobe 고딕 Std B" pitchFamily="34" charset="-127"/>
                    <a:ea typeface="Adobe 고딕 Std B" pitchFamily="34" charset="-127"/>
                  </a:rPr>
                  <a:t>(</a:t>
                </a:r>
                <a:r>
                  <a:rPr lang="ko-KR" altLang="en-US" spc="-150" dirty="0" smtClean="0">
                    <a:solidFill>
                      <a:srgbClr val="00002F"/>
                    </a:solidFill>
                    <a:latin typeface="Adobe 고딕 Std B" pitchFamily="34" charset="-127"/>
                    <a:ea typeface="Adobe 고딕 Std B" pitchFamily="34" charset="-127"/>
                  </a:rPr>
                  <a:t>이진 분류기 훈련</a:t>
                </a:r>
                <a:r>
                  <a:rPr lang="en-US" altLang="ko-KR" spc="-150" dirty="0" smtClean="0">
                    <a:solidFill>
                      <a:srgbClr val="00002F"/>
                    </a:solidFill>
                    <a:latin typeface="Adobe 고딕 Std B" pitchFamily="34" charset="-127"/>
                    <a:ea typeface="Adobe 고딕 Std B" pitchFamily="34" charset="-127"/>
                  </a:rPr>
                  <a:t>)</a:t>
                </a:r>
              </a:p>
              <a:p>
                <a:pPr marL="742950" lvl="1" indent="-285750" algn="just">
                  <a:lnSpc>
                    <a:spcPct val="150000"/>
                  </a:lnSpc>
                  <a:buFont typeface="Adobe 고딕 Std B" pitchFamily="34" charset="-127"/>
                  <a:buChar char="⼀"/>
                </a:pPr>
                <a:r>
                  <a:rPr lang="ko-KR" altLang="en-US" spc="-150" dirty="0" smtClean="0">
                    <a:solidFill>
                      <a:srgbClr val="00002F"/>
                    </a:solidFill>
                    <a:latin typeface="Adobe 고딕 Std B" pitchFamily="34" charset="-127"/>
                    <a:ea typeface="Adobe 고딕 Std B" pitchFamily="34" charset="-127"/>
                  </a:rPr>
                  <a:t>정밀도 </a:t>
                </a:r>
                <a:r>
                  <a:rPr lang="en-US" altLang="ko-KR" spc="-150" dirty="0" smtClean="0">
                    <a:solidFill>
                      <a:srgbClr val="00002F"/>
                    </a:solidFill>
                    <a:latin typeface="Adobe 고딕 Std B" pitchFamily="34" charset="-127"/>
                    <a:ea typeface="Adobe 고딕 Std B" pitchFamily="34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pc="-150" smtClean="0">
                            <a:solidFill>
                              <a:srgbClr val="00002F"/>
                            </a:solidFill>
                            <a:latin typeface="Cambria Math"/>
                            <a:ea typeface="Adobe 고딕 Std B" pitchFamily="34" charset="-127"/>
                          </a:rPr>
                        </m:ctrlPr>
                      </m:fPr>
                      <m:num>
                        <m:r>
                          <a:rPr lang="en-US" altLang="ko-KR" b="0" i="1" spc="-150" smtClean="0">
                            <a:solidFill>
                              <a:srgbClr val="00002F"/>
                            </a:solidFill>
                            <a:latin typeface="Cambria Math"/>
                            <a:ea typeface="Adobe 고딕 Std B" pitchFamily="34" charset="-127"/>
                          </a:rPr>
                          <m:t>𝑇𝑃</m:t>
                        </m:r>
                      </m:num>
                      <m:den>
                        <m:r>
                          <a:rPr lang="en-US" altLang="ko-KR" b="0" i="1" spc="-150" smtClean="0">
                            <a:solidFill>
                              <a:srgbClr val="00002F"/>
                            </a:solidFill>
                            <a:latin typeface="Cambria Math"/>
                            <a:ea typeface="Adobe 고딕 Std B" pitchFamily="34" charset="-127"/>
                          </a:rPr>
                          <m:t>𝑇𝑃</m:t>
                        </m:r>
                        <m:r>
                          <a:rPr lang="en-US" altLang="ko-KR" b="0" i="1" spc="-150" smtClean="0">
                            <a:solidFill>
                              <a:srgbClr val="00002F"/>
                            </a:solidFill>
                            <a:latin typeface="Cambria Math"/>
                            <a:ea typeface="Adobe 고딕 Std B" pitchFamily="34" charset="-127"/>
                          </a:rPr>
                          <m:t>+</m:t>
                        </m:r>
                        <m:r>
                          <a:rPr lang="en-US" altLang="ko-KR" b="0" i="1" spc="-150" smtClean="0">
                            <a:solidFill>
                              <a:srgbClr val="00002F"/>
                            </a:solidFill>
                            <a:latin typeface="Cambria Math"/>
                            <a:ea typeface="Adobe 고딕 Std B" pitchFamily="34" charset="-127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altLang="ko-KR" spc="-150" dirty="0" smtClean="0">
                    <a:solidFill>
                      <a:srgbClr val="00002F"/>
                    </a:solidFill>
                    <a:latin typeface="Adobe 고딕 Std B" pitchFamily="34" charset="-127"/>
                    <a:ea typeface="Adobe 고딕 Std B" pitchFamily="34" charset="-127"/>
                  </a:rPr>
                  <a:t> = </a:t>
                </a:r>
                <a:r>
                  <a:rPr lang="ko-KR" altLang="en-US" spc="-150" dirty="0" err="1" smtClean="0">
                    <a:solidFill>
                      <a:srgbClr val="00002F"/>
                    </a:solidFill>
                    <a:latin typeface="Adobe 고딕 Std B" pitchFamily="34" charset="-127"/>
                    <a:ea typeface="Adobe 고딕 Std B" pitchFamily="34" charset="-127"/>
                  </a:rPr>
                  <a:t>맞다고</a:t>
                </a:r>
                <a:r>
                  <a:rPr lang="ko-KR" altLang="en-US" spc="-150" dirty="0" smtClean="0">
                    <a:solidFill>
                      <a:srgbClr val="00002F"/>
                    </a:solidFill>
                    <a:latin typeface="Adobe 고딕 Std B" pitchFamily="34" charset="-127"/>
                    <a:ea typeface="Adobe 고딕 Std B" pitchFamily="34" charset="-127"/>
                  </a:rPr>
                  <a:t> 한 것 중 진짜 맞는 비</a:t>
                </a:r>
                <a:r>
                  <a:rPr lang="ko-KR" altLang="en-US" spc="-150" dirty="0">
                    <a:solidFill>
                      <a:srgbClr val="00002F"/>
                    </a:solidFill>
                    <a:latin typeface="Adobe 고딕 Std B" pitchFamily="34" charset="-127"/>
                    <a:ea typeface="Adobe 고딕 Std B" pitchFamily="34" charset="-127"/>
                  </a:rPr>
                  <a:t>율</a:t>
                </a:r>
                <a:endParaRPr lang="en-US" altLang="ko-KR" spc="-150" dirty="0" smtClean="0">
                  <a:solidFill>
                    <a:srgbClr val="00002F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  <a:p>
                <a:pPr marL="742950" lvl="1" indent="-285750" algn="just">
                  <a:lnSpc>
                    <a:spcPct val="150000"/>
                  </a:lnSpc>
                  <a:buFont typeface="Adobe 고딕 Std B" pitchFamily="34" charset="-127"/>
                  <a:buChar char="⼀"/>
                </a:pPr>
                <a:r>
                  <a:rPr lang="ko-KR" altLang="en-US" spc="-150" dirty="0" err="1" smtClean="0">
                    <a:solidFill>
                      <a:srgbClr val="00002F"/>
                    </a:solidFill>
                    <a:latin typeface="Adobe 고딕 Std B" pitchFamily="34" charset="-127"/>
                    <a:ea typeface="Adobe 고딕 Std B" pitchFamily="34" charset="-127"/>
                  </a:rPr>
                  <a:t>재현율</a:t>
                </a:r>
                <a:r>
                  <a:rPr lang="ko-KR" altLang="en-US" spc="-150" dirty="0" smtClean="0">
                    <a:solidFill>
                      <a:srgbClr val="00002F"/>
                    </a:solidFill>
                    <a:latin typeface="Adobe 고딕 Std B" pitchFamily="34" charset="-127"/>
                    <a:ea typeface="Adobe 고딕 Std B" pitchFamily="34" charset="-127"/>
                  </a:rPr>
                  <a:t> </a:t>
                </a:r>
                <a:r>
                  <a:rPr lang="en-US" altLang="ko-KR" spc="-150" dirty="0" smtClean="0">
                    <a:solidFill>
                      <a:srgbClr val="00002F"/>
                    </a:solidFill>
                    <a:latin typeface="Adobe 고딕 Std B" pitchFamily="34" charset="-127"/>
                    <a:ea typeface="Adobe 고딕 Std B" pitchFamily="34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pc="-150" smtClean="0">
                            <a:solidFill>
                              <a:srgbClr val="00002F"/>
                            </a:solidFill>
                            <a:latin typeface="Cambria Math"/>
                            <a:ea typeface="Adobe 고딕 Std B" pitchFamily="34" charset="-127"/>
                          </a:rPr>
                        </m:ctrlPr>
                      </m:fPr>
                      <m:num>
                        <m:r>
                          <a:rPr lang="en-US" altLang="ko-KR" b="0" i="1" spc="-150" smtClean="0">
                            <a:solidFill>
                              <a:srgbClr val="00002F"/>
                            </a:solidFill>
                            <a:latin typeface="Cambria Math"/>
                            <a:ea typeface="Adobe 고딕 Std B" pitchFamily="34" charset="-127"/>
                          </a:rPr>
                          <m:t>𝑇𝑃</m:t>
                        </m:r>
                      </m:num>
                      <m:den>
                        <m:r>
                          <a:rPr lang="en-US" altLang="ko-KR" b="0" i="1" spc="-150" smtClean="0">
                            <a:solidFill>
                              <a:srgbClr val="00002F"/>
                            </a:solidFill>
                            <a:latin typeface="Cambria Math"/>
                            <a:ea typeface="Adobe 고딕 Std B" pitchFamily="34" charset="-127"/>
                          </a:rPr>
                          <m:t>𝑇𝑃</m:t>
                        </m:r>
                        <m:r>
                          <a:rPr lang="en-US" altLang="ko-KR" b="0" i="1" spc="-150" smtClean="0">
                            <a:solidFill>
                              <a:srgbClr val="00002F"/>
                            </a:solidFill>
                            <a:latin typeface="Cambria Math"/>
                            <a:ea typeface="Adobe 고딕 Std B" pitchFamily="34" charset="-127"/>
                          </a:rPr>
                          <m:t>+</m:t>
                        </m:r>
                        <m:r>
                          <a:rPr lang="en-US" altLang="ko-KR" b="0" i="1" spc="-150" smtClean="0">
                            <a:solidFill>
                              <a:srgbClr val="00002F"/>
                            </a:solidFill>
                            <a:latin typeface="Cambria Math"/>
                            <a:ea typeface="Adobe 고딕 Std B" pitchFamily="34" charset="-127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altLang="ko-KR" spc="-150" dirty="0" smtClean="0">
                    <a:solidFill>
                      <a:srgbClr val="00002F"/>
                    </a:solidFill>
                    <a:latin typeface="Adobe 고딕 Std B" pitchFamily="34" charset="-127"/>
                    <a:ea typeface="Adobe 고딕 Std B" pitchFamily="34" charset="-127"/>
                  </a:rPr>
                  <a:t>= </a:t>
                </a:r>
                <a:r>
                  <a:rPr lang="ko-KR" altLang="en-US" spc="-150" dirty="0" err="1" smtClean="0">
                    <a:solidFill>
                      <a:srgbClr val="00002F"/>
                    </a:solidFill>
                    <a:latin typeface="Adobe 고딕 Std B" pitchFamily="34" charset="-127"/>
                    <a:ea typeface="Adobe 고딕 Std B" pitchFamily="34" charset="-127"/>
                  </a:rPr>
                  <a:t>맞는거</a:t>
                </a:r>
                <a:r>
                  <a:rPr lang="ko-KR" altLang="en-US" spc="-150" dirty="0" smtClean="0">
                    <a:solidFill>
                      <a:srgbClr val="00002F"/>
                    </a:solidFill>
                    <a:latin typeface="Adobe 고딕 Std B" pitchFamily="34" charset="-127"/>
                    <a:ea typeface="Adobe 고딕 Std B" pitchFamily="34" charset="-127"/>
                  </a:rPr>
                  <a:t> 중에 </a:t>
                </a:r>
                <a:r>
                  <a:rPr lang="ko-KR" altLang="en-US" spc="-150" dirty="0" err="1" smtClean="0">
                    <a:solidFill>
                      <a:srgbClr val="00002F"/>
                    </a:solidFill>
                    <a:latin typeface="Adobe 고딕 Std B" pitchFamily="34" charset="-127"/>
                    <a:ea typeface="Adobe 고딕 Std B" pitchFamily="34" charset="-127"/>
                  </a:rPr>
                  <a:t>맞다고</a:t>
                </a:r>
                <a:r>
                  <a:rPr lang="ko-KR" altLang="en-US" spc="-150" dirty="0" smtClean="0">
                    <a:solidFill>
                      <a:srgbClr val="00002F"/>
                    </a:solidFill>
                    <a:latin typeface="Adobe 고딕 Std B" pitchFamily="34" charset="-127"/>
                    <a:ea typeface="Adobe 고딕 Std B" pitchFamily="34" charset="-127"/>
                  </a:rPr>
                  <a:t> 한 비율</a:t>
                </a:r>
                <a:endParaRPr lang="en-US" altLang="ko-KR" spc="-150" dirty="0" smtClean="0">
                  <a:solidFill>
                    <a:srgbClr val="00002F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  <a:p>
                <a:pPr lvl="2" algn="just">
                  <a:lnSpc>
                    <a:spcPct val="150000"/>
                  </a:lnSpc>
                </a:pPr>
                <a:r>
                  <a:rPr lang="en-US" altLang="ko-KR" spc="-150" dirty="0" smtClean="0">
                    <a:solidFill>
                      <a:srgbClr val="00002F"/>
                    </a:solidFill>
                    <a:latin typeface="Adobe 고딕 Std B" pitchFamily="34" charset="-127"/>
                    <a:ea typeface="Adobe 고딕 Std B" pitchFamily="34" charset="-127"/>
                    <a:sym typeface="Wingdings" panose="05000000000000000000" pitchFamily="2" charset="2"/>
                  </a:rPr>
                  <a:t> </a:t>
                </a:r>
                <a:r>
                  <a:rPr lang="ko-KR" altLang="en-US" spc="-150" dirty="0" smtClean="0">
                    <a:solidFill>
                      <a:srgbClr val="00002F"/>
                    </a:solidFill>
                    <a:latin typeface="Adobe 고딕 Std B" pitchFamily="34" charset="-127"/>
                    <a:ea typeface="Adobe 고딕 Std B" pitchFamily="34" charset="-127"/>
                    <a:sym typeface="Wingdings" panose="05000000000000000000" pitchFamily="2" charset="2"/>
                  </a:rPr>
                  <a:t>정밀도와 </a:t>
                </a:r>
                <a:r>
                  <a:rPr lang="ko-KR" altLang="en-US" spc="-150" dirty="0" err="1" smtClean="0">
                    <a:solidFill>
                      <a:srgbClr val="00002F"/>
                    </a:solidFill>
                    <a:latin typeface="Adobe 고딕 Std B" pitchFamily="34" charset="-127"/>
                    <a:ea typeface="Adobe 고딕 Std B" pitchFamily="34" charset="-127"/>
                    <a:sym typeface="Wingdings" panose="05000000000000000000" pitchFamily="2" charset="2"/>
                  </a:rPr>
                  <a:t>재현율은</a:t>
                </a:r>
                <a:r>
                  <a:rPr lang="ko-KR" altLang="en-US" spc="-150" dirty="0" smtClean="0">
                    <a:solidFill>
                      <a:srgbClr val="00002F"/>
                    </a:solidFill>
                    <a:latin typeface="Adobe 고딕 Std B" pitchFamily="34" charset="-127"/>
                    <a:ea typeface="Adobe 고딕 Std B" pitchFamily="34" charset="-127"/>
                    <a:sym typeface="Wingdings" panose="05000000000000000000" pitchFamily="2" charset="2"/>
                  </a:rPr>
                  <a:t> 서로 반비례 </a:t>
                </a:r>
                <a:r>
                  <a:rPr lang="en-US" altLang="ko-KR" spc="-150" dirty="0" smtClean="0">
                    <a:solidFill>
                      <a:srgbClr val="00002F"/>
                    </a:solidFill>
                    <a:latin typeface="Adobe 고딕 Std B" pitchFamily="34" charset="-127"/>
                    <a:ea typeface="Adobe 고딕 Std B" pitchFamily="34" charset="-127"/>
                    <a:sym typeface="Wingdings" panose="05000000000000000000" pitchFamily="2" charset="2"/>
                  </a:rPr>
                  <a:t>= </a:t>
                </a:r>
                <a:r>
                  <a:rPr lang="ko-KR" altLang="en-US" spc="-150" dirty="0" smtClean="0">
                    <a:solidFill>
                      <a:srgbClr val="00002F"/>
                    </a:solidFill>
                    <a:latin typeface="Adobe 고딕 Std B" pitchFamily="34" charset="-127"/>
                    <a:ea typeface="Adobe 고딕 Std B" pitchFamily="34" charset="-127"/>
                    <a:sym typeface="Wingdings" panose="05000000000000000000" pitchFamily="2" charset="2"/>
                  </a:rPr>
                  <a:t>정밀도</a:t>
                </a:r>
                <a:r>
                  <a:rPr lang="en-US" altLang="ko-KR" spc="-150" dirty="0" smtClean="0">
                    <a:solidFill>
                      <a:srgbClr val="00002F"/>
                    </a:solidFill>
                    <a:latin typeface="Adobe 고딕 Std B" pitchFamily="34" charset="-127"/>
                    <a:ea typeface="Adobe 고딕 Std B" pitchFamily="34" charset="-127"/>
                    <a:sym typeface="Wingdings" panose="05000000000000000000" pitchFamily="2" charset="2"/>
                  </a:rPr>
                  <a:t>/</a:t>
                </a:r>
                <a:r>
                  <a:rPr lang="ko-KR" altLang="en-US" spc="-150" dirty="0" err="1" smtClean="0">
                    <a:solidFill>
                      <a:srgbClr val="00002F"/>
                    </a:solidFill>
                    <a:latin typeface="Adobe 고딕 Std B" pitchFamily="34" charset="-127"/>
                    <a:ea typeface="Adobe 고딕 Std B" pitchFamily="34" charset="-127"/>
                    <a:sym typeface="Wingdings" panose="05000000000000000000" pitchFamily="2" charset="2"/>
                  </a:rPr>
                  <a:t>재현율</a:t>
                </a:r>
                <a:r>
                  <a:rPr lang="ko-KR" altLang="en-US" spc="-150" dirty="0" smtClean="0">
                    <a:solidFill>
                      <a:srgbClr val="00002F"/>
                    </a:solidFill>
                    <a:latin typeface="Adobe 고딕 Std B" pitchFamily="34" charset="-127"/>
                    <a:ea typeface="Adobe 고딕 Std B" pitchFamily="34" charset="-127"/>
                    <a:sym typeface="Wingdings" panose="05000000000000000000" pitchFamily="2" charset="2"/>
                  </a:rPr>
                  <a:t> 트레이드 오프</a:t>
                </a:r>
                <a:endParaRPr lang="en-US" altLang="ko-KR" spc="-150" dirty="0">
                  <a:solidFill>
                    <a:srgbClr val="00002F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182" y="1418090"/>
                <a:ext cx="8901010" cy="2103140"/>
              </a:xfrm>
              <a:prstGeom prst="rect">
                <a:avLst/>
              </a:prstGeom>
              <a:blipFill rotWithShape="1">
                <a:blip r:embed="rId2"/>
                <a:stretch>
                  <a:fillRect l="-411" b="-20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/>
          <p:nvPr/>
        </p:nvGrpSpPr>
        <p:grpSpPr>
          <a:xfrm>
            <a:off x="3495587" y="3784600"/>
            <a:ext cx="5613400" cy="2819400"/>
            <a:chOff x="3186522" y="3911600"/>
            <a:chExt cx="5613400" cy="28194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3186522" y="3911600"/>
              <a:ext cx="2806700" cy="1409700"/>
            </a:xfrm>
            <a:prstGeom prst="roundRect">
              <a:avLst/>
            </a:prstGeom>
            <a:noFill/>
            <a:ln w="57150">
              <a:solidFill>
                <a:srgbClr val="DE5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TN 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진짜 음성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아닌걸 아니라고 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993222" y="3911600"/>
              <a:ext cx="2806700" cy="1409700"/>
            </a:xfrm>
            <a:prstGeom prst="roundRect">
              <a:avLst/>
            </a:prstGeom>
            <a:noFill/>
            <a:ln w="57150">
              <a:solidFill>
                <a:srgbClr val="DE5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FP 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거짓 양성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아닌걸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맞다고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186522" y="5321300"/>
              <a:ext cx="2806700" cy="1409700"/>
            </a:xfrm>
            <a:prstGeom prst="roundRect">
              <a:avLst/>
            </a:prstGeom>
            <a:noFill/>
            <a:ln w="57150">
              <a:solidFill>
                <a:srgbClr val="DE5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FN 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거짓 </a:t>
              </a:r>
              <a:r>
                <a:rPr lang="ko-KR" altLang="en-US" dirty="0">
                  <a:solidFill>
                    <a:schemeClr val="tx1"/>
                  </a:solidFill>
                </a:rPr>
                <a:t>음성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맞는</a:t>
              </a:r>
              <a:r>
                <a:rPr lang="ko-KR" altLang="en-US" dirty="0">
                  <a:solidFill>
                    <a:schemeClr val="tx1"/>
                  </a:solidFill>
                </a:rPr>
                <a:t>걸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아니라고 함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993222" y="5321300"/>
              <a:ext cx="2806700" cy="1409700"/>
            </a:xfrm>
            <a:prstGeom prst="roundRect">
              <a:avLst/>
            </a:prstGeom>
            <a:noFill/>
            <a:ln w="57150">
              <a:solidFill>
                <a:srgbClr val="DE5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TP 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진짜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양성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맞는걸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맞다고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806160" y="3784600"/>
            <a:ext cx="637418" cy="1409700"/>
          </a:xfrm>
          <a:prstGeom prst="round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음성 클래스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06160" y="5194300"/>
            <a:ext cx="637418" cy="1409700"/>
          </a:xfrm>
          <a:prstGeom prst="round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양성 클래스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44407" y="437393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분</a:t>
            </a:r>
            <a:r>
              <a:rPr lang="ko-KR" altLang="en-US" sz="3200" spc="-150" dirty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류</a:t>
            </a:r>
            <a:endParaRPr lang="en-US" altLang="ko-KR" sz="3200" spc="-150" dirty="0" smtClean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1179" y="49894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86061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44407" y="989148"/>
            <a:ext cx="8130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b="1" spc="-150" dirty="0" smtClean="0">
                <a:solidFill>
                  <a:srgbClr val="8DBABD"/>
                </a:solidFill>
                <a:latin typeface="Adobe 고딕 Std B" pitchFamily="34" charset="-127"/>
                <a:ea typeface="Adobe 고딕 Std B" pitchFamily="34" charset="-127"/>
              </a:rPr>
              <a:t>개</a:t>
            </a:r>
            <a:r>
              <a:rPr lang="ko-KR" altLang="en-US" sz="2600" b="1" spc="-150" dirty="0">
                <a:solidFill>
                  <a:srgbClr val="8DBABD"/>
                </a:solidFill>
                <a:latin typeface="Adobe 고딕 Std B" pitchFamily="34" charset="-127"/>
                <a:ea typeface="Adobe 고딕 Std B" pitchFamily="34" charset="-127"/>
              </a:rPr>
              <a:t>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58182" y="1418090"/>
            <a:ext cx="890101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ROC 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곡선 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이진 분류기 훈련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: FPR(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거짓 양성 비율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)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에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대한 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TPR(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진짜 양성 비율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pc="-150" dirty="0" err="1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재현율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)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의 곡선</a:t>
            </a:r>
            <a:endParaRPr lang="en-US" altLang="ko-KR" spc="-150" dirty="0" smtClean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pc="-150" dirty="0" err="1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맞다고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 한 것 중에서 아닌 것과 맞는 것 사이의 관계</a:t>
            </a:r>
            <a:endParaRPr lang="en-US" altLang="ko-KR" spc="-150" dirty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50000"/>
              </a:lnSpc>
              <a:buFont typeface="Adobe 고딕 Std B" pitchFamily="34" charset="-127"/>
              <a:buChar char="⼀"/>
            </a:pP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TPR = 1 – TNR(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진짜 음성 비율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, 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특이도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)  1 -  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아닌걸 아니라고 함</a:t>
            </a:r>
            <a:endParaRPr lang="en-US" altLang="ko-KR" spc="-150" dirty="0" smtClean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ko-KR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∴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 ROC = 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아닌걸 </a:t>
            </a:r>
            <a:r>
              <a:rPr lang="ko-KR" altLang="en-US" spc="-150" dirty="0" err="1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맞다고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 함 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/ (1 – 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아닌걸 아니라고 함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)</a:t>
            </a:r>
            <a:endParaRPr lang="en-US" altLang="ko-KR" spc="-150" dirty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495587" y="3784600"/>
            <a:ext cx="5613400" cy="2819400"/>
            <a:chOff x="3186522" y="3911600"/>
            <a:chExt cx="5613400" cy="28194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3186522" y="3911600"/>
              <a:ext cx="2806700" cy="1409700"/>
            </a:xfrm>
            <a:prstGeom prst="roundRect">
              <a:avLst/>
            </a:prstGeom>
            <a:noFill/>
            <a:ln w="57150">
              <a:solidFill>
                <a:srgbClr val="DE5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TN 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진짜 음성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아닌걸 아니라고 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993222" y="3911600"/>
              <a:ext cx="2806700" cy="1409700"/>
            </a:xfrm>
            <a:prstGeom prst="roundRect">
              <a:avLst/>
            </a:prstGeom>
            <a:noFill/>
            <a:ln w="57150">
              <a:solidFill>
                <a:srgbClr val="DE5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FP 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거짓 양성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아닌걸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맞다고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186522" y="5321300"/>
              <a:ext cx="2806700" cy="1409700"/>
            </a:xfrm>
            <a:prstGeom prst="roundRect">
              <a:avLst/>
            </a:prstGeom>
            <a:noFill/>
            <a:ln w="57150">
              <a:solidFill>
                <a:srgbClr val="DE5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FN (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거짓 </a:t>
              </a:r>
              <a:r>
                <a:rPr lang="ko-KR" altLang="en-US" dirty="0">
                  <a:solidFill>
                    <a:schemeClr val="tx1"/>
                  </a:solidFill>
                </a:rPr>
                <a:t>음성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맞는</a:t>
              </a:r>
              <a:r>
                <a:rPr lang="ko-KR" altLang="en-US" dirty="0">
                  <a:solidFill>
                    <a:schemeClr val="tx1"/>
                  </a:solidFill>
                </a:rPr>
                <a:t>걸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아니라고 함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993222" y="5321300"/>
              <a:ext cx="2806700" cy="1409700"/>
            </a:xfrm>
            <a:prstGeom prst="roundRect">
              <a:avLst/>
            </a:prstGeom>
            <a:noFill/>
            <a:ln w="57150">
              <a:solidFill>
                <a:srgbClr val="DE5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TP 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진짜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양성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맞는걸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맞다고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806160" y="3784600"/>
            <a:ext cx="637418" cy="1409700"/>
          </a:xfrm>
          <a:prstGeom prst="round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음성 클래스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06160" y="5194300"/>
            <a:ext cx="637418" cy="1409700"/>
          </a:xfrm>
          <a:prstGeom prst="round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양성 클래스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잉크 14"/>
              <p14:cNvContentPartPr/>
              <p14:nvPr/>
            </p14:nvContentPartPr>
            <p14:xfrm>
              <a:off x="3581280" y="3009960"/>
              <a:ext cx="5378760" cy="3283200"/>
            </p14:xfrm>
          </p:contentPart>
        </mc:Choice>
        <mc:Fallback xmlns="">
          <p:pic>
            <p:nvPicPr>
              <p:cNvPr id="15" name="잉크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1920" y="3000600"/>
                <a:ext cx="5397480" cy="330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73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44154" y="437393"/>
            <a:ext cx="326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2</a:t>
            </a:r>
            <a:r>
              <a:rPr lang="ko-KR" altLang="en-US" sz="3200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장</a:t>
            </a:r>
            <a:r>
              <a:rPr lang="en-US" altLang="ko-KR" sz="3200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, 3</a:t>
            </a:r>
            <a:r>
              <a:rPr lang="ko-KR" altLang="en-US" sz="3200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장 질문 사항</a:t>
            </a:r>
            <a:endParaRPr lang="en-US" altLang="ko-KR" sz="3200" spc="-150" dirty="0" smtClean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1179" y="49894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4154" y="989148"/>
            <a:ext cx="15472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b="1" spc="-150" dirty="0" smtClean="0">
                <a:solidFill>
                  <a:srgbClr val="8DBABD"/>
                </a:solidFill>
                <a:latin typeface="Adobe 고딕 Std B" pitchFamily="34" charset="-127"/>
                <a:ea typeface="Adobe 고딕 Std B" pitchFamily="34" charset="-127"/>
              </a:rPr>
              <a:t>이해 못 함</a:t>
            </a:r>
            <a:endParaRPr lang="ko-KR" altLang="en-US" sz="2600" b="1" spc="-150" dirty="0">
              <a:solidFill>
                <a:srgbClr val="8DBABD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89882" y="1545090"/>
            <a:ext cx="8901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n-US" altLang="ko-KR" spc="-150" dirty="0" smtClean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pc="-150" dirty="0" err="1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사이킷런의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 추정기 변환기 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(p. 101)</a:t>
            </a:r>
          </a:p>
          <a:p>
            <a:pPr marL="742950" lvl="1" indent="-285750" algn="just">
              <a:buFont typeface="Adobe 고딕 Std B" pitchFamily="34" charset="-127"/>
              <a:buChar char="⼀"/>
            </a:pP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추정기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spc="-150" dirty="0" err="1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데이터셋을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 기반으로 일련의 모델 </a:t>
            </a:r>
            <a:r>
              <a:rPr lang="ko-KR" altLang="en-US" spc="-150" dirty="0" err="1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파라미터들을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 추정하는 객체</a:t>
            </a:r>
            <a:endParaRPr lang="en-US" altLang="ko-KR" spc="-150" dirty="0" smtClean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lvl="2" algn="just"/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 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추정 과정에서 필요한 다른 매개변수들은 모두 </a:t>
            </a:r>
            <a:r>
              <a:rPr lang="ko-KR" altLang="en-US" spc="-150" dirty="0" err="1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하이퍼</a:t>
            </a:r>
            <a:r>
              <a:rPr lang="ko-KR" altLang="en-US" spc="-150" dirty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 </a:t>
            </a:r>
            <a:r>
              <a:rPr lang="ko-KR" altLang="en-US" spc="-150" dirty="0" err="1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파라미터로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 간주 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  <a:sym typeface="Wingdings" panose="05000000000000000000" pitchFamily="2" charset="2"/>
              </a:rPr>
              <a:t>??</a:t>
            </a:r>
            <a:endParaRPr lang="en-US" altLang="ko-KR" spc="-150" dirty="0" smtClean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742950" lvl="1" indent="-285750" algn="just">
              <a:buFont typeface="Adobe 고딕 Std B" pitchFamily="34" charset="-127"/>
              <a:buChar char="⼀"/>
            </a:pP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변환기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: ??</a:t>
            </a:r>
          </a:p>
          <a:p>
            <a:pPr marL="742950" lvl="1" indent="-285750" algn="just">
              <a:buFont typeface="Wingdings" pitchFamily="2" charset="2"/>
              <a:buChar char="à"/>
            </a:pPr>
            <a:endParaRPr lang="en-US" altLang="ko-KR" spc="-150" dirty="0" smtClean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K-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겹 교차 검증과 데이터 </a:t>
            </a:r>
            <a:r>
              <a:rPr lang="ko-KR" altLang="en-US" spc="-150" dirty="0" err="1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스누핑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 편향 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??</a:t>
            </a:r>
            <a:r>
              <a:rPr lang="ko-KR" altLang="en-US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pc="-150" dirty="0" smtClean="0">
                <a:solidFill>
                  <a:srgbClr val="00002F"/>
                </a:solidFill>
                <a:latin typeface="Adobe 고딕 Std B" pitchFamily="34" charset="-127"/>
                <a:ea typeface="Adobe 고딕 Std B" pitchFamily="34" charset="-127"/>
              </a:rPr>
              <a:t>(p. 113)</a:t>
            </a:r>
            <a:endParaRPr lang="en-US" altLang="ko-KR" spc="-150" dirty="0">
              <a:solidFill>
                <a:srgbClr val="00002F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133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428</Words>
  <Application>Microsoft Office PowerPoint</Application>
  <PresentationFormat>사용자 지정</PresentationFormat>
  <Paragraphs>81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굴림</vt:lpstr>
      <vt:lpstr>Arial</vt:lpstr>
      <vt:lpstr>Adobe 고딕 Std B</vt:lpstr>
      <vt:lpstr>맑은 고딕</vt:lpstr>
      <vt:lpstr>Wingdings</vt:lpstr>
      <vt:lpstr>나눔스퀘어 Bold</vt:lpstr>
      <vt:lpstr>Cambria Math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허승연</cp:lastModifiedBy>
  <cp:revision>25</cp:revision>
  <dcterms:created xsi:type="dcterms:W3CDTF">2017-05-29T09:12:16Z</dcterms:created>
  <dcterms:modified xsi:type="dcterms:W3CDTF">2021-01-29T02:06:48Z</dcterms:modified>
</cp:coreProperties>
</file>