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7A297"/>
    <a:srgbClr val="BD8608"/>
    <a:srgbClr val="F3A800"/>
    <a:srgbClr val="4E403D"/>
    <a:srgbClr val="F9CA17"/>
    <a:srgbClr val="936A1D"/>
    <a:srgbClr val="DBB95B"/>
    <a:srgbClr val="F0A40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6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29D9-709D-4192-ADC3-4BCAF85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005F9-E65E-4F4B-9E71-55F402DD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3104-1D15-4CB8-AE85-CF2D0D57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12454-F99F-49B7-8B4B-0D21907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145D9-A1B4-4CB0-A683-0CD929C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7A48-676A-4928-8464-2135FD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F6C05-18BE-4EE9-9189-BB93A9FF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6A11-A635-4D83-976D-E9BC32F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DC74-DA9D-45BD-A8D8-0CC143B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8E63-2946-4882-BB20-96A217D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E25F7-56DF-4743-A8FA-CCD36012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27284-D86F-4935-A4B7-AFE5174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51F2A-2B75-413E-A258-69FB648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2823-DB40-4792-B70F-7C0E5C8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6ED-B3DA-4D8A-898F-A79CA83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3A5-086B-4C8B-8780-041B16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DBBBD-A8B9-4404-9F6C-89AC9C47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D8BA-923D-4D0A-96EA-485A273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9874D-ACCD-4996-98D7-85072646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D1F2-7E20-423E-BC22-DC1343C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2F0-AA2C-41D2-8657-CED6197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DB072-E9DF-4A9B-BFD7-A135C6D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76CB6-31C6-4999-A2AF-9792910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456D-7371-4222-9B79-DC955A56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29603-B128-465D-AD15-0F1869C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1A10-1D62-4DB6-8D33-8A73216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917DA-2344-406D-BF78-E9026285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99F2F-D157-4AF1-964E-0323EE5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3FA4-92C3-4FBB-8C42-F451CC5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D35A0-5BD2-453E-867B-BAF8371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4161D-547E-4319-8894-8AD6F4C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3399-6154-45C1-87CC-46BE63F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06EF-B40D-4305-9426-D6329024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B4C9D-0489-42CC-A109-D7E88E6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7A5D-0FDE-412B-AF1F-EAC529D4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CC30-3C9C-494D-889B-FBFBC931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5DA9F-91A5-439C-8423-BC41E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4FE8EC-D51D-4161-B637-35F7583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AC503-4B62-4B5A-88F0-9866A30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A5D5-EA1F-4964-87DB-9C2BD19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DF681-0C68-479C-8A70-3750B6F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618D8-A137-4E48-A4C0-82E2EA2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4C33F-E769-4892-9157-003EA54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6ECDA-29F7-4E26-9256-BF3621D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91454-19EF-4CEA-B146-E95F638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F762-6165-4373-84F2-E0048D4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E6042-AEB4-43D3-A4C9-963A18857D5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A7ED-7E78-4FAF-AC1E-18FD5D48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752B-13D3-41A7-8377-73656750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88077-ABFD-4A72-A7AA-40ED92B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F3419-F125-4046-897A-278156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B70F7-E9DA-4ADC-B298-8C884600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4657-CB69-464E-95F5-4F80C95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26480-25DB-41E1-B09D-E2DBB64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5947-9234-47AA-A195-19220931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3003-E656-43C0-BB7B-9271D1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005A-9331-46F5-8BD8-8F15705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84F5-A467-413E-907D-78CDD04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08B73-C6F0-4BD5-92CB-F3BCE6C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D7C41-D1DF-4AE1-95C2-84DD4089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EDDA3-1418-4BD7-BFB4-D0F3FCD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8EB2A-240A-4417-B9F1-76E8124A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C72-3996-40C2-BD4B-D0C651D5330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DD3B-A74E-4B83-B8BA-09D1004C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57F2-3106-47D6-B1D8-034F77E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E5590-AC79-4F33-8509-AF7FE7BB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54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2D82D-4913-47D6-96DD-D2FE957D3B3A}"/>
              </a:ext>
            </a:extLst>
          </p:cNvPr>
          <p:cNvSpPr txBox="1"/>
          <p:nvPr/>
        </p:nvSpPr>
        <p:spPr>
          <a:xfrm>
            <a:off x="5002591" y="5125064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2/5 _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이현구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C22DAF-D56D-4F1B-8EC3-3D95C10723A8}"/>
              </a:ext>
            </a:extLst>
          </p:cNvPr>
          <p:cNvSpPr/>
          <p:nvPr/>
        </p:nvSpPr>
        <p:spPr>
          <a:xfrm>
            <a:off x="1976120" y="2537460"/>
            <a:ext cx="8239760" cy="177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9B59D-D59F-4786-8C04-7DB4606EA807}"/>
              </a:ext>
            </a:extLst>
          </p:cNvPr>
          <p:cNvSpPr txBox="1"/>
          <p:nvPr/>
        </p:nvSpPr>
        <p:spPr>
          <a:xfrm>
            <a:off x="3366725" y="3010961"/>
            <a:ext cx="5458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핸즈온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AB327-E2B1-4D4A-A399-49B5888EE5A0}"/>
              </a:ext>
            </a:extLst>
          </p:cNvPr>
          <p:cNvSpPr/>
          <p:nvPr/>
        </p:nvSpPr>
        <p:spPr>
          <a:xfrm>
            <a:off x="1976120" y="2540000"/>
            <a:ext cx="8239760" cy="177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</a:t>
            </a:r>
            <a:r>
              <a:rPr lang="ko-KR" altLang="en-US" sz="3600" dirty="0" err="1"/>
              <a:t>하강법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79" y="1738542"/>
            <a:ext cx="992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특이한 지형에서는 매우 어렵다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F288E-C86A-41A7-B604-BC5DF672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79" y="2542871"/>
            <a:ext cx="4743450" cy="2152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2F4F0A-814A-4AC4-92C9-727381F07F1A}"/>
              </a:ext>
            </a:extLst>
          </p:cNvPr>
          <p:cNvSpPr txBox="1"/>
          <p:nvPr/>
        </p:nvSpPr>
        <p:spPr>
          <a:xfrm>
            <a:off x="6096000" y="3068005"/>
            <a:ext cx="5448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지역 최솟값에 수렴할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평탄한 지역에서 멈출 수 있다</a:t>
            </a:r>
          </a:p>
        </p:txBody>
      </p:sp>
    </p:spTree>
    <p:extLst>
      <p:ext uri="{BB962C8B-B14F-4D97-AF65-F5344CB8AC3E}">
        <p14:creationId xmlns:p14="http://schemas.microsoft.com/office/powerpoint/2010/main" val="194522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</a:t>
            </a:r>
            <a:r>
              <a:rPr lang="ko-KR" altLang="en-US" sz="3600" dirty="0" err="1"/>
              <a:t>하강법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79" y="1738542"/>
            <a:ext cx="992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다행히 선형 회귀에서의 </a:t>
            </a:r>
            <a:r>
              <a:rPr lang="en-US" altLang="ko-KR" dirty="0"/>
              <a:t>MSE </a:t>
            </a:r>
            <a:r>
              <a:rPr lang="ko-KR" altLang="en-US" dirty="0"/>
              <a:t>비용 함수는 </a:t>
            </a:r>
            <a:r>
              <a:rPr lang="ko-KR" altLang="en-US" b="1" dirty="0"/>
              <a:t>볼록 함수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F4F0A-814A-4AC4-92C9-727381F07F1A}"/>
              </a:ext>
            </a:extLst>
          </p:cNvPr>
          <p:cNvSpPr txBox="1"/>
          <p:nvPr/>
        </p:nvSpPr>
        <p:spPr>
          <a:xfrm>
            <a:off x="1046479" y="2624417"/>
            <a:ext cx="54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지역 최솟값이 없다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연속된 함수이며 기울기가 갑자기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70CAA-8501-4512-9B4A-0DD33828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79" y="3842203"/>
            <a:ext cx="4762500" cy="207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FB283-73D1-4F64-93D4-101B9FD1CA52}"/>
              </a:ext>
            </a:extLst>
          </p:cNvPr>
          <p:cNvSpPr txBox="1"/>
          <p:nvPr/>
        </p:nvSpPr>
        <p:spPr>
          <a:xfrm>
            <a:off x="6235336" y="4695762"/>
            <a:ext cx="544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특성들의 스케일에 따라 모양이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3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하강법의 종류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80" y="1564371"/>
            <a:ext cx="9926321" cy="4610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배치 경사 </a:t>
            </a:r>
            <a:r>
              <a:rPr lang="ko-KR" altLang="en-US" b="1" dirty="0" err="1"/>
              <a:t>하강법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매 </a:t>
            </a:r>
            <a:r>
              <a:rPr lang="ko-KR" altLang="en-US" dirty="0" err="1"/>
              <a:t>스탭에서</a:t>
            </a:r>
            <a:r>
              <a:rPr lang="ko-KR" altLang="en-US" dirty="0"/>
              <a:t> 전체 훈련세트 </a:t>
            </a:r>
            <a:r>
              <a:rPr lang="en-US" altLang="ko-KR" dirty="0"/>
              <a:t>X</a:t>
            </a:r>
            <a:r>
              <a:rPr lang="ko-KR" altLang="en-US" dirty="0"/>
              <a:t>에 대해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훈련데이터 전체를 사용한다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/>
              <a:t>확률적 경사 </a:t>
            </a:r>
            <a:r>
              <a:rPr lang="ko-KR" altLang="en-US" b="1" dirty="0" err="1"/>
              <a:t>하강법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매 </a:t>
            </a:r>
            <a:r>
              <a:rPr lang="ko-KR" altLang="en-US" dirty="0" err="1"/>
              <a:t>스탭에서</a:t>
            </a:r>
            <a:r>
              <a:rPr lang="ko-KR" altLang="en-US" dirty="0"/>
              <a:t> 딱 한 개의 샘플을 무작위로 선택하고 그 하나의 샘플에 대한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매 반복에서 적은 데이터를 사용한다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b="1" dirty="0"/>
              <a:t>미니배치 경사 </a:t>
            </a:r>
            <a:r>
              <a:rPr lang="ko-KR" altLang="en-US" b="1" dirty="0" err="1"/>
              <a:t>하강법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미니배치라 부르는 임의의 작은 샘플 세트에 대해 </a:t>
            </a:r>
            <a:r>
              <a:rPr lang="ko-KR" altLang="en-US" dirty="0" err="1"/>
              <a:t>그래디언트</a:t>
            </a:r>
            <a:r>
              <a:rPr lang="ko-KR" altLang="en-US" dirty="0"/>
              <a:t>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행렬 연산에 최적화된 하드웨어를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281466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하강법의 종류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D86E1E-F6C5-4D7F-A986-30EC0E11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289515"/>
            <a:ext cx="6326777" cy="177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03696-7D16-4F46-B7F5-9B66980281AF}"/>
              </a:ext>
            </a:extLst>
          </p:cNvPr>
          <p:cNvSpPr txBox="1"/>
          <p:nvPr/>
        </p:nvSpPr>
        <p:spPr>
          <a:xfrm>
            <a:off x="1206137" y="4368621"/>
            <a:ext cx="281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= </a:t>
            </a:r>
            <a:r>
              <a:rPr lang="ko-KR" altLang="en-US" dirty="0"/>
              <a:t>훈련 샘플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 = </a:t>
            </a:r>
            <a:r>
              <a:rPr lang="ko-KR" altLang="en-US" dirty="0"/>
              <a:t>특성 수</a:t>
            </a:r>
          </a:p>
        </p:txBody>
      </p:sp>
    </p:spTree>
    <p:extLst>
      <p:ext uri="{BB962C8B-B14F-4D97-AF65-F5344CB8AC3E}">
        <p14:creationId xmlns:p14="http://schemas.microsoft.com/office/powerpoint/2010/main" val="208077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다항</a:t>
            </a:r>
            <a:r>
              <a:rPr lang="en-US" altLang="ko-KR" sz="3600" dirty="0"/>
              <a:t> </a:t>
            </a:r>
            <a:r>
              <a:rPr lang="ko-KR" altLang="en-US" sz="3600" dirty="0"/>
              <a:t>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03696-7D16-4F46-B7F5-9B66980281AF}"/>
              </a:ext>
            </a:extLst>
          </p:cNvPr>
          <p:cNvSpPr txBox="1"/>
          <p:nvPr/>
        </p:nvSpPr>
        <p:spPr>
          <a:xfrm>
            <a:off x="944879" y="1576308"/>
            <a:ext cx="9069978" cy="197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복잡하다면  </a:t>
            </a:r>
            <a:r>
              <a:rPr lang="en-US" altLang="ko-KR" dirty="0"/>
              <a:t>-&gt;  </a:t>
            </a:r>
            <a:r>
              <a:rPr lang="ko-KR" altLang="en-US" dirty="0"/>
              <a:t>비선형 데이터를 학습하는 데 선형 모델을 사용한다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다항 회귀 </a:t>
            </a:r>
            <a:r>
              <a:rPr lang="en-US" altLang="ko-KR" dirty="0"/>
              <a:t>: </a:t>
            </a:r>
            <a:r>
              <a:rPr lang="ko-KR" altLang="en-US" dirty="0"/>
              <a:t>각 특성의 거듭제곱을 새로운 특성으로 추가하고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  </a:t>
            </a:r>
            <a:r>
              <a:rPr lang="ko-KR" altLang="en-US" dirty="0"/>
              <a:t>이 확장된 특성을 포함한 데이터셋에 선형 모델을 훈련시키는 기법</a:t>
            </a:r>
          </a:p>
        </p:txBody>
      </p:sp>
    </p:spTree>
    <p:extLst>
      <p:ext uri="{BB962C8B-B14F-4D97-AF65-F5344CB8AC3E}">
        <p14:creationId xmlns:p14="http://schemas.microsoft.com/office/powerpoint/2010/main" val="39742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다항</a:t>
            </a:r>
            <a:r>
              <a:rPr lang="en-US" altLang="ko-KR" sz="3600" dirty="0"/>
              <a:t> </a:t>
            </a:r>
            <a:r>
              <a:rPr lang="ko-KR" altLang="en-US" sz="3600" dirty="0"/>
              <a:t>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03696-7D16-4F46-B7F5-9B66980281AF}"/>
              </a:ext>
            </a:extLst>
          </p:cNvPr>
          <p:cNvSpPr txBox="1"/>
          <p:nvPr/>
        </p:nvSpPr>
        <p:spPr>
          <a:xfrm>
            <a:off x="1258433" y="1807140"/>
            <a:ext cx="9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1.  2</a:t>
            </a:r>
            <a:r>
              <a:rPr lang="ko-KR" altLang="en-US" dirty="0"/>
              <a:t>차방정식으로 비선형 데이터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351CD-CD1C-4E3A-BDDB-824D718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446677"/>
            <a:ext cx="4943475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5F4084-E006-49AE-A9C3-6223F7E33E2D}"/>
              </a:ext>
            </a:extLst>
          </p:cNvPr>
          <p:cNvSpPr txBox="1"/>
          <p:nvPr/>
        </p:nvSpPr>
        <p:spPr>
          <a:xfrm>
            <a:off x="1258433" y="5516880"/>
            <a:ext cx="9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사이킷런으로</a:t>
            </a:r>
            <a:r>
              <a:rPr lang="ko-KR" altLang="en-US" dirty="0"/>
              <a:t> 훈련 데이터 변환</a:t>
            </a:r>
          </a:p>
        </p:txBody>
      </p:sp>
    </p:spTree>
    <p:extLst>
      <p:ext uri="{BB962C8B-B14F-4D97-AF65-F5344CB8AC3E}">
        <p14:creationId xmlns:p14="http://schemas.microsoft.com/office/powerpoint/2010/main" val="294425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다항</a:t>
            </a:r>
            <a:r>
              <a:rPr lang="en-US" altLang="ko-KR" sz="3600" dirty="0"/>
              <a:t> </a:t>
            </a:r>
            <a:r>
              <a:rPr lang="ko-KR" altLang="en-US" sz="3600" dirty="0"/>
              <a:t>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03696-7D16-4F46-B7F5-9B66980281AF}"/>
              </a:ext>
            </a:extLst>
          </p:cNvPr>
          <p:cNvSpPr txBox="1"/>
          <p:nvPr/>
        </p:nvSpPr>
        <p:spPr>
          <a:xfrm>
            <a:off x="1258433" y="1807140"/>
            <a:ext cx="9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변환한 데이터에 선형 회귀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F4084-E006-49AE-A9C3-6223F7E33E2D}"/>
              </a:ext>
            </a:extLst>
          </p:cNvPr>
          <p:cNvSpPr txBox="1"/>
          <p:nvPr/>
        </p:nvSpPr>
        <p:spPr>
          <a:xfrm>
            <a:off x="1258433" y="5516880"/>
            <a:ext cx="9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특성이 여러 개일 때 다항 회귀는 이 특성 사이의 관계를 찾을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C9B86-364C-476C-8B65-D85BA0D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3" y="2565563"/>
            <a:ext cx="4762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1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학습 곡선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03696-7D16-4F46-B7F5-9B66980281AF}"/>
              </a:ext>
            </a:extLst>
          </p:cNvPr>
          <p:cNvSpPr txBox="1"/>
          <p:nvPr/>
        </p:nvSpPr>
        <p:spPr>
          <a:xfrm>
            <a:off x="1258433" y="1807140"/>
            <a:ext cx="9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복잡한 모델을 사용할지</a:t>
            </a:r>
            <a:r>
              <a:rPr lang="en-US" altLang="ko-KR" dirty="0"/>
              <a:t>, </a:t>
            </a:r>
            <a:r>
              <a:rPr lang="ko-KR" altLang="en-US" dirty="0"/>
              <a:t>모델이 데이터에 과대</a:t>
            </a:r>
            <a:r>
              <a:rPr lang="en-US" altLang="ko-KR" dirty="0"/>
              <a:t>, </a:t>
            </a:r>
            <a:r>
              <a:rPr lang="ko-KR" altLang="en-US" dirty="0"/>
              <a:t>과소 적합 되었는지 알 수 있는 방법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976FB-2039-40DA-9170-E66106AE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3" y="2550161"/>
            <a:ext cx="4819650" cy="2771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4E4FC4-6CA6-4B84-B4D9-BB7F7C4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95" y="2540635"/>
            <a:ext cx="4886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규제가 있는 선형 모델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릿지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B4446C-033C-4AA3-A1AD-C226717BFD14}"/>
              </a:ext>
            </a:extLst>
          </p:cNvPr>
          <p:cNvSpPr txBox="1"/>
          <p:nvPr/>
        </p:nvSpPr>
        <p:spPr>
          <a:xfrm>
            <a:off x="1258433" y="1807140"/>
            <a:ext cx="9069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릿지</a:t>
            </a:r>
            <a:r>
              <a:rPr lang="ko-KR" altLang="en-US" dirty="0"/>
              <a:t> 회귀 </a:t>
            </a:r>
            <a:r>
              <a:rPr lang="en-US" altLang="ko-KR" dirty="0"/>
              <a:t>: </a:t>
            </a:r>
            <a:r>
              <a:rPr lang="ko-KR" altLang="en-US" dirty="0"/>
              <a:t>규제가 추가된 선형 회귀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l-GR" altLang="ko-KR" dirty="0"/>
              <a:t>α</a:t>
            </a:r>
            <a:r>
              <a:rPr lang="ko-KR" altLang="en-US" dirty="0"/>
              <a:t>는 모델을 얼마나 많이 규제할지 조절한다</a:t>
            </a:r>
            <a:endParaRPr lang="el-GR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C6CBD-1D34-46EE-AB2C-B3632987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82" y="1583504"/>
            <a:ext cx="1334735" cy="767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D9F7F4-87E3-48E0-84C1-B9B30510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3" y="3750487"/>
            <a:ext cx="2783710" cy="11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규제가 있는 선형 모델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릿지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AA1BE3-00B3-4001-8BB0-82E017D9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042585"/>
            <a:ext cx="5505224" cy="29860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5AC8A0-063E-4496-82CC-7E0815DF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55" y="2496700"/>
            <a:ext cx="4733925" cy="106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7DA394-F67C-409B-A56A-1BDAC9A59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492" y="4719079"/>
            <a:ext cx="4667250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77A87-D6DA-43D9-B555-AA6894019349}"/>
              </a:ext>
            </a:extLst>
          </p:cNvPr>
          <p:cNvSpPr txBox="1"/>
          <p:nvPr/>
        </p:nvSpPr>
        <p:spPr>
          <a:xfrm>
            <a:off x="6726493" y="2004154"/>
            <a:ext cx="564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정규방정식</a:t>
            </a:r>
            <a:endParaRPr lang="el-G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4DE29-C15A-44EA-979C-B14D825E0A96}"/>
              </a:ext>
            </a:extLst>
          </p:cNvPr>
          <p:cNvSpPr txBox="1"/>
          <p:nvPr/>
        </p:nvSpPr>
        <p:spPr>
          <a:xfrm>
            <a:off x="6693155" y="4134985"/>
            <a:ext cx="564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el-GR" altLang="ko-KR" dirty="0"/>
          </a:p>
        </p:txBody>
      </p:sp>
    </p:spTree>
    <p:extLst>
      <p:ext uri="{BB962C8B-B14F-4D97-AF65-F5344CB8AC3E}">
        <p14:creationId xmlns:p14="http://schemas.microsoft.com/office/powerpoint/2010/main" val="82660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E5F58-9AD4-43C3-A55C-B396B787BC85}"/>
              </a:ext>
            </a:extLst>
          </p:cNvPr>
          <p:cNvSpPr/>
          <p:nvPr/>
        </p:nvSpPr>
        <p:spPr>
          <a:xfrm>
            <a:off x="1558654" y="3153533"/>
            <a:ext cx="1479732" cy="8788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정규 방정식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748F3A-4687-4750-A8F4-EDC3D2A0456E}"/>
              </a:ext>
            </a:extLst>
          </p:cNvPr>
          <p:cNvSpPr/>
          <p:nvPr/>
        </p:nvSpPr>
        <p:spPr>
          <a:xfrm>
            <a:off x="1075510" y="1819279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선형 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F5F93-D316-4150-9202-B2C8EB4EA344}"/>
              </a:ext>
            </a:extLst>
          </p:cNvPr>
          <p:cNvSpPr/>
          <p:nvPr/>
        </p:nvSpPr>
        <p:spPr>
          <a:xfrm>
            <a:off x="4958444" y="3153533"/>
            <a:ext cx="1055733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배치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3479E-6713-4B78-B48A-6B38754DA2F3}"/>
              </a:ext>
            </a:extLst>
          </p:cNvPr>
          <p:cNvSpPr/>
          <p:nvPr/>
        </p:nvSpPr>
        <p:spPr>
          <a:xfrm>
            <a:off x="4958444" y="4266678"/>
            <a:ext cx="1055733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+mj-ea"/>
              </a:rPr>
              <a:t>확률적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82EF40-77C2-46F3-B9B6-4090C2BBFA1F}"/>
              </a:ext>
            </a:extLst>
          </p:cNvPr>
          <p:cNvSpPr/>
          <p:nvPr/>
        </p:nvSpPr>
        <p:spPr>
          <a:xfrm>
            <a:off x="4945653" y="5405712"/>
            <a:ext cx="1081314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미니 배치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9536F-7CC2-4EC9-BF88-2205937749F6}"/>
              </a:ext>
            </a:extLst>
          </p:cNvPr>
          <p:cNvSpPr/>
          <p:nvPr/>
        </p:nvSpPr>
        <p:spPr>
          <a:xfrm>
            <a:off x="4263301" y="1819278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경사 </a:t>
            </a:r>
            <a:r>
              <a:rPr lang="ko-KR" altLang="en-US" dirty="0" err="1">
                <a:solidFill>
                  <a:schemeClr val="tx1"/>
                </a:solidFill>
              </a:rPr>
              <a:t>하강법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E9CE-02DD-44BA-B156-420589AB9CAB}"/>
              </a:ext>
            </a:extLst>
          </p:cNvPr>
          <p:cNvSpPr/>
          <p:nvPr/>
        </p:nvSpPr>
        <p:spPr>
          <a:xfrm>
            <a:off x="7447462" y="1809671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다항 회귀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규제가 있는 선형 모델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라쏘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177A87-D6DA-43D9-B555-AA6894019349}"/>
              </a:ext>
            </a:extLst>
          </p:cNvPr>
          <p:cNvSpPr txBox="1"/>
          <p:nvPr/>
        </p:nvSpPr>
        <p:spPr>
          <a:xfrm>
            <a:off x="1046480" y="1714809"/>
            <a:ext cx="965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릿지</a:t>
            </a:r>
            <a:r>
              <a:rPr lang="ko-KR" altLang="en-US" dirty="0"/>
              <a:t> 회귀와 비슷하지만 노름의 제곱을 </a:t>
            </a:r>
            <a:r>
              <a:rPr lang="en-US" altLang="ko-KR" dirty="0"/>
              <a:t>2</a:t>
            </a:r>
            <a:r>
              <a:rPr lang="ko-KR" altLang="en-US" dirty="0"/>
              <a:t>로 나눈 것 대신 가중치 벡터의 노름을 사용한다</a:t>
            </a:r>
            <a:endParaRPr lang="el-G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4DE29-C15A-44EA-979C-B14D825E0A96}"/>
              </a:ext>
            </a:extLst>
          </p:cNvPr>
          <p:cNvSpPr txBox="1"/>
          <p:nvPr/>
        </p:nvSpPr>
        <p:spPr>
          <a:xfrm>
            <a:off x="1046480" y="4207556"/>
            <a:ext cx="629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덜 중요한 특성의 가중치를 완전히 제거하는 것이 목적</a:t>
            </a:r>
            <a:endParaRPr lang="el-G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31682-93FE-4BAE-BE4F-643D007F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457829"/>
            <a:ext cx="2596443" cy="1108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D8A00-99BC-45FD-9E1D-73B996B7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76" y="2399708"/>
            <a:ext cx="2783710" cy="11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규제가 있는 선형 모델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라쏘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9CAC98-AF5A-4BF1-BE4D-A73EEEF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5" y="1526125"/>
            <a:ext cx="5854229" cy="31540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B11D9F-73FE-4262-B98D-DCE2B469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0" y="3336483"/>
            <a:ext cx="5505224" cy="2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규제가 있는 선형 모델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엘라스틱넷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3E55BA-D90E-4F98-A88B-B084A9F2DF58}"/>
              </a:ext>
            </a:extLst>
          </p:cNvPr>
          <p:cNvSpPr txBox="1"/>
          <p:nvPr/>
        </p:nvSpPr>
        <p:spPr>
          <a:xfrm>
            <a:off x="1046480" y="1714809"/>
            <a:ext cx="9650549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릿지와</a:t>
            </a:r>
            <a:r>
              <a:rPr lang="ko-KR" altLang="en-US" dirty="0"/>
              <a:t> </a:t>
            </a:r>
            <a:r>
              <a:rPr lang="ko-KR" altLang="en-US" dirty="0" err="1"/>
              <a:t>라쏘를</a:t>
            </a:r>
            <a:r>
              <a:rPr lang="ko-KR" altLang="en-US" dirty="0"/>
              <a:t> 절충한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규제항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릿지와</a:t>
            </a:r>
            <a:r>
              <a:rPr lang="ko-KR" altLang="en-US" dirty="0"/>
              <a:t> </a:t>
            </a:r>
            <a:r>
              <a:rPr lang="ko-KR" altLang="en-US" dirty="0" err="1"/>
              <a:t>라쏘의</a:t>
            </a:r>
            <a:r>
              <a:rPr lang="ko-KR" altLang="en-US" dirty="0"/>
              <a:t> 규제항을 단순히 더해서 사용</a:t>
            </a:r>
            <a:endParaRPr lang="el-G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F6247-8297-4846-AAD3-BEA83AA9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047999"/>
            <a:ext cx="4114379" cy="12236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964E76-0531-42F9-97DC-5BB3CC21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4733211"/>
            <a:ext cx="2596443" cy="1108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3E84B-6D8A-44AA-B51B-F1EECD8D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76" y="4675090"/>
            <a:ext cx="2783710" cy="11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조기 종료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3E55BA-D90E-4F98-A88B-B084A9F2DF58}"/>
              </a:ext>
            </a:extLst>
          </p:cNvPr>
          <p:cNvSpPr txBox="1"/>
          <p:nvPr/>
        </p:nvSpPr>
        <p:spPr>
          <a:xfrm>
            <a:off x="1046480" y="1948589"/>
            <a:ext cx="9650549" cy="45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검증 에러가 최솟값에 도달하면 훈련을 바로 </a:t>
            </a:r>
            <a:r>
              <a:rPr lang="ko-KR" altLang="en-US" dirty="0" err="1"/>
              <a:t>중지시키는것</a:t>
            </a:r>
            <a:endParaRPr lang="el-G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61CF7D-9102-4825-94E5-576E67F8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679700"/>
            <a:ext cx="5316538" cy="3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02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분류에서 사용되는 회귀 알고리즘 </a:t>
            </a:r>
            <a:r>
              <a:rPr lang="en-US" altLang="ko-KR" sz="3600" dirty="0"/>
              <a:t>: </a:t>
            </a:r>
            <a:r>
              <a:rPr lang="ko-KR" altLang="en-US" sz="3600" dirty="0"/>
              <a:t>로지스틱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3E55BA-D90E-4F98-A88B-B084A9F2DF58}"/>
              </a:ext>
            </a:extLst>
          </p:cNvPr>
          <p:cNvSpPr txBox="1"/>
          <p:nvPr/>
        </p:nvSpPr>
        <p:spPr>
          <a:xfrm>
            <a:off x="1046480" y="1740840"/>
            <a:ext cx="9650549" cy="8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로지스틱 회귀는 샘플이 특정 클래스에 속할 확률을 추정하는데 사용된다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추정 확률 </a:t>
            </a:r>
            <a:r>
              <a:rPr lang="en-US" altLang="ko-KR" dirty="0"/>
              <a:t>50%</a:t>
            </a:r>
            <a:r>
              <a:rPr lang="ko-KR" altLang="en-US" dirty="0"/>
              <a:t>가 넘으면 속한다고 예측한다 </a:t>
            </a:r>
            <a:r>
              <a:rPr lang="en-US" altLang="ko-KR" dirty="0"/>
              <a:t>-&gt; (</a:t>
            </a:r>
            <a:r>
              <a:rPr lang="ko-KR" altLang="en-US" dirty="0"/>
              <a:t>이진 분류기</a:t>
            </a:r>
            <a:r>
              <a:rPr lang="en-US" altLang="ko-KR" dirty="0"/>
              <a:t>)</a:t>
            </a:r>
            <a:endParaRPr lang="el-G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E80EB7-37E3-4AE8-B6BF-3BB2DD2E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162299"/>
            <a:ext cx="4294778" cy="977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461DC7-E3F0-49C4-BAD0-1B554465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86" y="2282037"/>
            <a:ext cx="4078515" cy="308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F168C6-D003-470E-8D1A-F3E09547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5" y="5367457"/>
            <a:ext cx="1857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3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02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분류에서 사용되는 회귀 알고리즘 </a:t>
            </a:r>
            <a:r>
              <a:rPr lang="en-US" altLang="ko-KR" sz="3600" dirty="0"/>
              <a:t>: </a:t>
            </a:r>
            <a:r>
              <a:rPr lang="ko-KR" altLang="en-US" sz="3600" dirty="0"/>
              <a:t>로지스틱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E5982B-FAAD-45D2-AB52-FDDB881E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78" y="2550161"/>
            <a:ext cx="2480580" cy="1223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65830D-AC4F-4DDC-8276-D92E0468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54" y="2550161"/>
            <a:ext cx="2625620" cy="122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7D871C-1FF3-4B4E-AF8F-358179F5DBAF}"/>
              </a:ext>
            </a:extLst>
          </p:cNvPr>
          <p:cNvSpPr txBox="1"/>
          <p:nvPr/>
        </p:nvSpPr>
        <p:spPr>
          <a:xfrm>
            <a:off x="1046480" y="1740840"/>
            <a:ext cx="9650549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</a:t>
            </a:r>
            <a:r>
              <a:rPr lang="en-US" altLang="ko-KR" dirty="0"/>
              <a:t>^ : </a:t>
            </a:r>
            <a:r>
              <a:rPr lang="ko-KR" altLang="en-US" dirty="0"/>
              <a:t>샘플 </a:t>
            </a:r>
            <a:r>
              <a:rPr lang="en-US" altLang="ko-KR" dirty="0"/>
              <a:t>x</a:t>
            </a:r>
            <a:r>
              <a:rPr lang="ko-KR" altLang="en-US" dirty="0"/>
              <a:t>가 양성 클래스에 속할 확률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p</a:t>
            </a:r>
            <a:r>
              <a:rPr lang="en-US" altLang="ko-KR" dirty="0"/>
              <a:t>^ = h</a:t>
            </a:r>
            <a:r>
              <a:rPr lang="en-US" altLang="ko-KR" baseline="-25000" dirty="0"/>
              <a:t>0 </a:t>
            </a:r>
            <a:r>
              <a:rPr lang="en-US" altLang="ko-KR" dirty="0"/>
              <a:t>(x)</a:t>
            </a:r>
            <a:endParaRPr lang="el-GR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09F430-B1E3-4E05-9A6D-17F04ABD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0" y="3773461"/>
            <a:ext cx="6277407" cy="24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02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분류에서 사용되는 회귀 알고리즘 </a:t>
            </a:r>
            <a:r>
              <a:rPr lang="en-US" altLang="ko-KR" sz="3600" dirty="0"/>
              <a:t>: </a:t>
            </a:r>
            <a:r>
              <a:rPr lang="ko-KR" altLang="en-US" sz="3600" dirty="0"/>
              <a:t>로지스틱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7D871C-1FF3-4B4E-AF8F-358179F5DBAF}"/>
              </a:ext>
            </a:extLst>
          </p:cNvPr>
          <p:cNvSpPr txBox="1"/>
          <p:nvPr/>
        </p:nvSpPr>
        <p:spPr>
          <a:xfrm>
            <a:off x="1046480" y="1808663"/>
            <a:ext cx="9650549" cy="87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훈련 방법 </a:t>
            </a:r>
            <a:r>
              <a:rPr lang="en-US" altLang="ko-KR" dirty="0"/>
              <a:t>: </a:t>
            </a:r>
            <a:r>
              <a:rPr lang="ko-KR" altLang="en-US" dirty="0"/>
              <a:t>양성 샘플에 대해서 높은 확률을 추정하고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  </a:t>
            </a:r>
            <a:r>
              <a:rPr lang="ko-KR" altLang="en-US" dirty="0"/>
              <a:t>음성은 낮은 확률을 추정하는 파라미터 벡터 </a:t>
            </a:r>
            <a:r>
              <a:rPr lang="ko-KR" altLang="en-US" dirty="0" err="1"/>
              <a:t>세타를</a:t>
            </a:r>
            <a:r>
              <a:rPr lang="ko-KR" altLang="en-US" dirty="0"/>
              <a:t> 찾는다 </a:t>
            </a:r>
            <a:endParaRPr lang="el-G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19C36-03F4-42DE-9E4A-CF11580F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75" y="3147468"/>
            <a:ext cx="3575400" cy="14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  |  </a:t>
            </a:r>
            <a:r>
              <a:rPr lang="ko-KR" altLang="en-US" sz="3600" dirty="0"/>
              <a:t>결정경계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7D871C-1FF3-4B4E-AF8F-358179F5DBAF}"/>
              </a:ext>
            </a:extLst>
          </p:cNvPr>
          <p:cNvSpPr txBox="1"/>
          <p:nvPr/>
        </p:nvSpPr>
        <p:spPr>
          <a:xfrm>
            <a:off x="1046480" y="1808662"/>
            <a:ext cx="9650549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결정 경계 </a:t>
            </a:r>
            <a:r>
              <a:rPr lang="en-US" altLang="ko-KR" dirty="0"/>
              <a:t>: </a:t>
            </a:r>
            <a:r>
              <a:rPr lang="ko-KR" altLang="en-US" dirty="0"/>
              <a:t>이진 클래스 또는 다중 클래스 분류 문제에서 모델이 학습한 클래스 사이의 구분선</a:t>
            </a:r>
          </a:p>
          <a:p>
            <a:pPr>
              <a:lnSpc>
                <a:spcPct val="150000"/>
              </a:lnSpc>
            </a:pPr>
            <a:endParaRPr lang="el-G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6867B-C738-496C-B401-57BDF1FA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890792"/>
            <a:ext cx="6065404" cy="25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  |  </a:t>
            </a:r>
            <a:r>
              <a:rPr lang="ko-KR" altLang="en-US" sz="3600" dirty="0" err="1"/>
              <a:t>소프트맥스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7D871C-1FF3-4B4E-AF8F-358179F5DBAF}"/>
              </a:ext>
            </a:extLst>
          </p:cNvPr>
          <p:cNvSpPr txBox="1"/>
          <p:nvPr/>
        </p:nvSpPr>
        <p:spPr>
          <a:xfrm>
            <a:off x="1046480" y="1808662"/>
            <a:ext cx="9650549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로지스틱 회귀모델을 </a:t>
            </a:r>
            <a:r>
              <a:rPr lang="ko-KR" altLang="en-US" dirty="0" err="1"/>
              <a:t>여러개의</a:t>
            </a:r>
            <a:r>
              <a:rPr lang="ko-KR" altLang="en-US" dirty="0"/>
              <a:t> 이진 분류기를 훈련시켜 연결하지 않고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다중 클래스를 지원하도록 일반화 하는 모델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샘플 </a:t>
            </a:r>
            <a:r>
              <a:rPr lang="en-US" altLang="ko-KR" dirty="0"/>
              <a:t>X</a:t>
            </a:r>
            <a:r>
              <a:rPr lang="ko-KR" altLang="en-US" dirty="0"/>
              <a:t>가 주어지면 </a:t>
            </a:r>
            <a:r>
              <a:rPr lang="ko-KR" altLang="en-US" dirty="0" err="1"/>
              <a:t>소프트맥스</a:t>
            </a:r>
            <a:r>
              <a:rPr lang="ko-KR" altLang="en-US" dirty="0"/>
              <a:t> 회귀 모델이 각 클래스 </a:t>
            </a:r>
            <a:r>
              <a:rPr lang="en-US" altLang="ko-KR" dirty="0"/>
              <a:t>k</a:t>
            </a:r>
            <a:r>
              <a:rPr lang="ko-KR" altLang="en-US" dirty="0"/>
              <a:t>에 대한 점수 </a:t>
            </a:r>
            <a:r>
              <a:rPr lang="en-US" altLang="ko-KR" dirty="0" err="1"/>
              <a:t>s_k</a:t>
            </a:r>
            <a:r>
              <a:rPr lang="en-US" altLang="ko-KR" dirty="0"/>
              <a:t>(x)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그 점수에 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함수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정규화된</a:t>
            </a:r>
            <a:r>
              <a:rPr lang="ko-KR" altLang="en-US" dirty="0"/>
              <a:t> 지수함수</a:t>
            </a:r>
            <a:r>
              <a:rPr lang="en-US" altLang="ko-KR" dirty="0"/>
              <a:t>)</a:t>
            </a:r>
            <a:r>
              <a:rPr lang="ko-KR" altLang="en-US" dirty="0"/>
              <a:t>를 적용하여 각 </a:t>
            </a:r>
            <a:r>
              <a:rPr lang="ko-KR" altLang="en-US" dirty="0" err="1"/>
              <a:t>범주별</a:t>
            </a:r>
            <a:r>
              <a:rPr lang="ko-KR" altLang="en-US" dirty="0"/>
              <a:t> 속할 확률을 추정</a:t>
            </a:r>
            <a:endParaRPr lang="el-G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D1AA8-5BCA-4BD3-A4A1-CF44BC21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92" y="4400824"/>
            <a:ext cx="2247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8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  |  </a:t>
            </a:r>
            <a:r>
              <a:rPr lang="ko-KR" altLang="en-US" sz="3600" dirty="0" err="1"/>
              <a:t>소프트맥스</a:t>
            </a:r>
            <a:r>
              <a:rPr lang="ko-KR" altLang="en-US" sz="3600" dirty="0"/>
              <a:t> 회귀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7D871C-1FF3-4B4E-AF8F-358179F5DBAF}"/>
              </a:ext>
            </a:extLst>
          </p:cNvPr>
          <p:cNvSpPr txBox="1"/>
          <p:nvPr/>
        </p:nvSpPr>
        <p:spPr>
          <a:xfrm>
            <a:off x="1046480" y="1714809"/>
            <a:ext cx="9650549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소프트맥스</a:t>
            </a:r>
            <a:r>
              <a:rPr lang="ko-KR" altLang="en-US" dirty="0"/>
              <a:t> 회귀 분류기도 로지스틱 회귀와 마찬가지로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추정확률이 가장 높은 범주를 선택한다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모델이 타깃 클래스에 대해 높은 확률을 추정하도록 만드는 방법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크로스 엔트로피 비용 함수를 최소화한다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0C5AF-2B39-4796-A74B-7A962BCE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4" y="4440555"/>
            <a:ext cx="4705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주요 용어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748F3A-4687-4750-A8F4-EDC3D2A0456E}"/>
              </a:ext>
            </a:extLst>
          </p:cNvPr>
          <p:cNvSpPr/>
          <p:nvPr/>
        </p:nvSpPr>
        <p:spPr>
          <a:xfrm>
            <a:off x="1075510" y="1819279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 곡선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F5F93-D316-4150-9202-B2C8EB4EA344}"/>
              </a:ext>
            </a:extLst>
          </p:cNvPr>
          <p:cNvSpPr/>
          <p:nvPr/>
        </p:nvSpPr>
        <p:spPr>
          <a:xfrm>
            <a:off x="4958444" y="3153533"/>
            <a:ext cx="1055733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릿지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3479E-6713-4B78-B48A-6B38754DA2F3}"/>
              </a:ext>
            </a:extLst>
          </p:cNvPr>
          <p:cNvSpPr/>
          <p:nvPr/>
        </p:nvSpPr>
        <p:spPr>
          <a:xfrm>
            <a:off x="4958444" y="4266678"/>
            <a:ext cx="1055733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라쏘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82EF40-77C2-46F3-B9B6-4090C2BBFA1F}"/>
              </a:ext>
            </a:extLst>
          </p:cNvPr>
          <p:cNvSpPr/>
          <p:nvPr/>
        </p:nvSpPr>
        <p:spPr>
          <a:xfrm>
            <a:off x="4831308" y="5379823"/>
            <a:ext cx="1310004" cy="5954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+mj-ea"/>
              </a:rPr>
              <a:t>엘라스틱넷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9536F-7CC2-4EC9-BF88-2205937749F6}"/>
              </a:ext>
            </a:extLst>
          </p:cNvPr>
          <p:cNvSpPr/>
          <p:nvPr/>
        </p:nvSpPr>
        <p:spPr>
          <a:xfrm>
            <a:off x="4263301" y="1819278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규제가 있는 선형 모델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E9CE-02DD-44BA-B156-420589AB9CAB}"/>
              </a:ext>
            </a:extLst>
          </p:cNvPr>
          <p:cNvSpPr/>
          <p:nvPr/>
        </p:nvSpPr>
        <p:spPr>
          <a:xfrm>
            <a:off x="7447462" y="1809671"/>
            <a:ext cx="2446020" cy="714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로지스틱 회귀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6ABF4-A55B-450D-9DCD-9BAAA27FF36F}"/>
              </a:ext>
            </a:extLst>
          </p:cNvPr>
          <p:cNvSpPr/>
          <p:nvPr/>
        </p:nvSpPr>
        <p:spPr>
          <a:xfrm>
            <a:off x="8070034" y="3153533"/>
            <a:ext cx="1407795" cy="83789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+mj-ea"/>
              </a:rPr>
              <a:t>소프트맥스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회귀 </a:t>
            </a:r>
          </a:p>
        </p:txBody>
      </p:sp>
    </p:spTree>
    <p:extLst>
      <p:ext uri="{BB962C8B-B14F-4D97-AF65-F5344CB8AC3E}">
        <p14:creationId xmlns:p14="http://schemas.microsoft.com/office/powerpoint/2010/main" val="359147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02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선형회귀 모델을 훈련시키는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792EE0-538B-447F-8A67-2D6981C785A4}"/>
              </a:ext>
            </a:extLst>
          </p:cNvPr>
          <p:cNvSpPr txBox="1"/>
          <p:nvPr/>
        </p:nvSpPr>
        <p:spPr>
          <a:xfrm>
            <a:off x="1046480" y="1714809"/>
            <a:ext cx="10002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직접 계산할 수 있는 공식을 사용하여 훈련 세트에 가장 잘 맞는 </a:t>
            </a:r>
            <a:endParaRPr lang="en-US" altLang="ko-KR" dirty="0"/>
          </a:p>
          <a:p>
            <a:r>
              <a:rPr lang="ko-KR" altLang="en-US" dirty="0"/>
              <a:t>모델 파라미터를 해석적으로 구함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" dirty="0"/>
              <a:t>2.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사용하여 파라미터를 조금씩 바꾸면서 </a:t>
            </a:r>
            <a:endParaRPr lang="en-US" altLang="ko-KR" dirty="0"/>
          </a:p>
          <a:p>
            <a:r>
              <a:rPr lang="ko-KR" altLang="en-US" dirty="0"/>
              <a:t>비용함수를 훈련 세트에 대해 </a:t>
            </a:r>
            <a:r>
              <a:rPr lang="ko-KR" altLang="en-US" dirty="0" err="1"/>
              <a:t>최소화시킴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경사하강법</a:t>
            </a:r>
            <a:r>
              <a:rPr lang="en-US" altLang="ko-KR" dirty="0"/>
              <a:t>(GD)</a:t>
            </a:r>
            <a:r>
              <a:rPr lang="ko-KR" altLang="en-US" dirty="0"/>
              <a:t>의 변종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배치경사하강법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미니배치경사하강법</a:t>
            </a:r>
            <a:r>
              <a:rPr lang="en-US" altLang="ko-KR" dirty="0"/>
              <a:t>, </a:t>
            </a:r>
            <a:r>
              <a:rPr lang="ko-KR" altLang="en-US" dirty="0"/>
              <a:t>확률적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2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2AEF2F-F797-4DBF-B697-7375123BEF7D}"/>
              </a:ext>
            </a:extLst>
          </p:cNvPr>
          <p:cNvSpPr/>
          <p:nvPr/>
        </p:nvSpPr>
        <p:spPr>
          <a:xfrm>
            <a:off x="1110703" y="1966283"/>
            <a:ext cx="4839899" cy="147854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E21A9B-71A2-4065-A4AF-A0C512D7AAD4}"/>
              </a:ext>
            </a:extLst>
          </p:cNvPr>
          <p:cNvSpPr/>
          <p:nvPr/>
        </p:nvSpPr>
        <p:spPr>
          <a:xfrm>
            <a:off x="6706076" y="2877457"/>
            <a:ext cx="4375221" cy="209616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F9BA2-7306-43F3-9391-23AF75A1E9EC}"/>
              </a:ext>
            </a:extLst>
          </p:cNvPr>
          <p:cNvSpPr/>
          <p:nvPr/>
        </p:nvSpPr>
        <p:spPr>
          <a:xfrm>
            <a:off x="1110703" y="4231893"/>
            <a:ext cx="4839899" cy="186688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15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삶의 만족도에 대한 선형회귀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9498C53-BF9A-4DC1-A06E-59D91F04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64" y="2367419"/>
            <a:ext cx="4676775" cy="67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5B216C-E822-43E8-8C25-9E068BF1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68" y="4379522"/>
            <a:ext cx="3857625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6CECAA-FE05-44C4-9DEA-79A7621C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86" y="3043694"/>
            <a:ext cx="3886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1B16DE-5071-4670-ADF3-2F2067B3510C}"/>
              </a:ext>
            </a:extLst>
          </p:cNvPr>
          <p:cNvSpPr/>
          <p:nvPr/>
        </p:nvSpPr>
        <p:spPr>
          <a:xfrm>
            <a:off x="1046480" y="2613264"/>
            <a:ext cx="2872377" cy="163147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768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정규방정식 </a:t>
            </a:r>
            <a:r>
              <a:rPr lang="en-US" altLang="ko-KR" sz="3600" dirty="0"/>
              <a:t>: </a:t>
            </a:r>
            <a:r>
              <a:rPr lang="el-GR" altLang="ko-KR" sz="3600" dirty="0"/>
              <a:t>θ 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찾기 위한 수학공식</a:t>
            </a:r>
          </a:p>
          <a:p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94C6CE9-3810-4182-AD00-50AA85A7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95" y="2828925"/>
            <a:ext cx="2238375" cy="1200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5160D-5FBE-4954-AFA8-1FF8D1C7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85" y="2457829"/>
            <a:ext cx="4953000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7155543" y="5516435"/>
            <a:ext cx="30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모델이 예측한 것</a:t>
            </a:r>
          </a:p>
        </p:txBody>
      </p:sp>
    </p:spTree>
    <p:extLst>
      <p:ext uri="{BB962C8B-B14F-4D97-AF65-F5344CB8AC3E}">
        <p14:creationId xmlns:p14="http://schemas.microsoft.com/office/powerpoint/2010/main" val="226096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7768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정규방정식 </a:t>
            </a:r>
            <a:r>
              <a:rPr lang="en-US" altLang="ko-KR" sz="3600" dirty="0"/>
              <a:t>: </a:t>
            </a:r>
            <a:r>
              <a:rPr lang="el-GR" altLang="ko-KR" sz="3600" dirty="0"/>
              <a:t>θ </a:t>
            </a:r>
            <a:r>
              <a:rPr lang="ko-KR" altLang="en-US" sz="3600" dirty="0"/>
              <a:t>를 찾기 위한 수학공식</a:t>
            </a:r>
          </a:p>
          <a:p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79" y="1738542"/>
            <a:ext cx="99263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 복잡도 </a:t>
            </a:r>
            <a:r>
              <a:rPr lang="en-US" altLang="ko-KR" dirty="0"/>
              <a:t>: O(n</a:t>
            </a:r>
            <a:r>
              <a:rPr lang="en-US" altLang="ko-KR" baseline="30000" dirty="0"/>
              <a:t>2.4</a:t>
            </a:r>
            <a:r>
              <a:rPr lang="en-US" altLang="ko-KR" dirty="0"/>
              <a:t>) ~O(n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특성수가  많아지면 정규방정식이 매우 </a:t>
            </a:r>
            <a:r>
              <a:rPr lang="ko-KR" altLang="en-US" dirty="0" err="1"/>
              <a:t>느려진다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특성이 많고 훈련 샘플이 많아 메모리에 담을 수 없을 때는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이용 </a:t>
            </a:r>
          </a:p>
        </p:txBody>
      </p:sp>
    </p:spTree>
    <p:extLst>
      <p:ext uri="{BB962C8B-B14F-4D97-AF65-F5344CB8AC3E}">
        <p14:creationId xmlns:p14="http://schemas.microsoft.com/office/powerpoint/2010/main" val="211032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</a:t>
            </a:r>
            <a:r>
              <a:rPr lang="ko-KR" altLang="en-US" sz="3600" dirty="0" err="1"/>
              <a:t>하강법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79" y="1738542"/>
            <a:ext cx="992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아이디어 </a:t>
            </a:r>
            <a:r>
              <a:rPr lang="en-US" altLang="ko-KR" dirty="0"/>
              <a:t>: </a:t>
            </a:r>
            <a:r>
              <a:rPr lang="ko-KR" altLang="en-US" dirty="0"/>
              <a:t>비용 함수를 최소화하기 위해 반복해서 파라미터를 조정해간다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AF55B1-5EF1-440E-AEE8-D355CA70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736396"/>
            <a:ext cx="4781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경사 </a:t>
            </a:r>
            <a:r>
              <a:rPr lang="ko-KR" altLang="en-US" sz="3600" dirty="0" err="1"/>
              <a:t>하강법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FE628-186E-44C5-842D-FBA27E80A42F}"/>
              </a:ext>
            </a:extLst>
          </p:cNvPr>
          <p:cNvSpPr txBox="1"/>
          <p:nvPr/>
        </p:nvSpPr>
        <p:spPr>
          <a:xfrm>
            <a:off x="1046479" y="1738542"/>
            <a:ext cx="992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중요한 파라미터 </a:t>
            </a:r>
            <a:r>
              <a:rPr lang="en-US" altLang="ko-KR" dirty="0"/>
              <a:t>: </a:t>
            </a:r>
            <a:r>
              <a:rPr lang="ko-KR" altLang="en-US" dirty="0" err="1"/>
              <a:t>스탭의</a:t>
            </a:r>
            <a:r>
              <a:rPr lang="ko-KR" altLang="en-US" dirty="0"/>
              <a:t> 크기 </a:t>
            </a:r>
            <a:r>
              <a:rPr lang="en-US" altLang="ko-KR" dirty="0"/>
              <a:t>( </a:t>
            </a:r>
            <a:r>
              <a:rPr lang="ko-KR" altLang="en-US" dirty="0" err="1"/>
              <a:t>학습률</a:t>
            </a:r>
            <a:r>
              <a:rPr lang="ko-KR" altLang="en-US" dirty="0"/>
              <a:t> 파라미터로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7770A-F619-4467-8E52-A436A442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79" y="2878984"/>
            <a:ext cx="4791075" cy="2162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59F19-4069-49D6-8FDB-8EFD0906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48" y="2850408"/>
            <a:ext cx="47815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9CA17"/>
      </a:accent1>
      <a:accent2>
        <a:srgbClr val="F3A800"/>
      </a:accent2>
      <a:accent3>
        <a:srgbClr val="A45F04"/>
      </a:accent3>
      <a:accent4>
        <a:srgbClr val="D4C1BA"/>
      </a:accent4>
      <a:accent5>
        <a:srgbClr val="98807C"/>
      </a:accent5>
      <a:accent6>
        <a:srgbClr val="63514D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656</Words>
  <Application>Microsoft Office PowerPoint</Application>
  <PresentationFormat>와이드스크린</PresentationFormat>
  <Paragraphs>128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이현구</cp:lastModifiedBy>
  <cp:revision>72</cp:revision>
  <dcterms:created xsi:type="dcterms:W3CDTF">2020-04-20T01:06:09Z</dcterms:created>
  <dcterms:modified xsi:type="dcterms:W3CDTF">2021-02-05T01:01:53Z</dcterms:modified>
</cp:coreProperties>
</file>