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6" autoAdjust="0"/>
  </p:normalViewPr>
  <p:slideViewPr>
    <p:cSldViewPr>
      <p:cViewPr varScale="1">
        <p:scale>
          <a:sx n="38" d="100"/>
          <a:sy n="38" d="100"/>
        </p:scale>
        <p:origin x="2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BC0B-EA77-4BAC-929B-AE5275929931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15C5D-EC64-4CF8-BC14-31923F1FB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6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P(X|W)</a:t>
            </a:r>
            <a:r>
              <a:rPr lang="ko-KR" altLang="en-US" dirty="0"/>
              <a:t>는 올바른 단어와 오류 단어 사이의 음절</a:t>
            </a:r>
            <a:r>
              <a:rPr lang="en-US" altLang="ko-KR" dirty="0"/>
              <a:t>(</a:t>
            </a:r>
            <a:r>
              <a:rPr lang="ko-KR" altLang="en-US" dirty="0"/>
              <a:t>또는 알파벳</a:t>
            </a:r>
            <a:r>
              <a:rPr lang="en-US" altLang="ko-KR" dirty="0"/>
              <a:t>)</a:t>
            </a:r>
            <a:r>
              <a:rPr lang="ko-KR" altLang="en-US" dirty="0"/>
              <a:t>단위 편집 거리를 기반으로 계산된다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올바른 단어 </a:t>
            </a:r>
            <a:r>
              <a:rPr lang="en-US" altLang="ko-KR" dirty="0"/>
              <a:t>actress</a:t>
            </a:r>
            <a:r>
              <a:rPr lang="ko-KR" altLang="en-US" dirty="0"/>
              <a:t>로 부터 오류 단어 </a:t>
            </a:r>
            <a:r>
              <a:rPr lang="en-US" altLang="ko-KR" dirty="0" err="1"/>
              <a:t>acress</a:t>
            </a:r>
            <a:r>
              <a:rPr lang="ko-KR" altLang="en-US" dirty="0"/>
              <a:t>가 생성될 확률 </a:t>
            </a:r>
            <a:r>
              <a:rPr lang="en-US" altLang="ko-KR" dirty="0"/>
              <a:t>P(</a:t>
            </a:r>
            <a:r>
              <a:rPr lang="en-US" altLang="ko-KR" dirty="0" err="1"/>
              <a:t>acress|actress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P(</a:t>
            </a:r>
            <a:r>
              <a:rPr lang="en-US" altLang="ko-KR" dirty="0" err="1"/>
              <a:t>c|ct</a:t>
            </a:r>
            <a:r>
              <a:rPr lang="en-US" altLang="ko-KR" dirty="0"/>
              <a:t>) (='</a:t>
            </a:r>
            <a:r>
              <a:rPr lang="en-US" altLang="ko-KR" dirty="0" err="1"/>
              <a:t>ct</a:t>
            </a:r>
            <a:r>
              <a:rPr lang="en-US" altLang="ko-KR" dirty="0"/>
              <a:t>'</a:t>
            </a:r>
            <a:r>
              <a:rPr lang="ko-KR" altLang="en-US" dirty="0"/>
              <a:t>에서 </a:t>
            </a:r>
            <a:r>
              <a:rPr lang="en-US" altLang="ko-KR" dirty="0"/>
              <a:t>'c'</a:t>
            </a:r>
            <a:r>
              <a:rPr lang="ko-KR" altLang="en-US" dirty="0"/>
              <a:t>가 삭제되거나 </a:t>
            </a:r>
            <a:r>
              <a:rPr lang="en-US" altLang="ko-KR" dirty="0"/>
              <a:t>'</a:t>
            </a:r>
            <a:r>
              <a:rPr lang="en-US" altLang="ko-KR" dirty="0" err="1"/>
              <a:t>ct</a:t>
            </a:r>
            <a:r>
              <a:rPr lang="en-US" altLang="ko-KR" dirty="0"/>
              <a:t>'</a:t>
            </a:r>
            <a:r>
              <a:rPr lang="ko-KR" altLang="en-US" dirty="0"/>
              <a:t>가 </a:t>
            </a:r>
            <a:r>
              <a:rPr lang="en-US" altLang="ko-KR" dirty="0"/>
              <a:t>'c'</a:t>
            </a:r>
            <a:r>
              <a:rPr lang="ko-KR" altLang="en-US" dirty="0"/>
              <a:t>로 대체될 확률</a:t>
            </a:r>
            <a:r>
              <a:rPr lang="en-US" altLang="ko-KR" dirty="0"/>
              <a:t>)</a:t>
            </a:r>
            <a:r>
              <a:rPr lang="ko-KR" altLang="en-US" dirty="0"/>
              <a:t>을 이용하여 계산된다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불리언</a:t>
            </a:r>
            <a:r>
              <a:rPr lang="ko-KR" altLang="en-US" dirty="0"/>
              <a:t> 모델은 </a:t>
            </a:r>
            <a:r>
              <a:rPr lang="en-US" altLang="ko-KR" dirty="0"/>
              <a:t>AND </a:t>
            </a:r>
            <a:r>
              <a:rPr lang="ko-KR" altLang="en-US" dirty="0"/>
              <a:t>오퍼레이션을 사용하기 때문에 부분 매칭된 비슷한 의미의 문장을 찾을 수 없으므로 재현율이 낮다는 단점이 있음</a:t>
            </a:r>
          </a:p>
          <a:p>
            <a:r>
              <a:rPr lang="ko-KR" altLang="en-US" dirty="0"/>
              <a:t>하지만 잘못된 응답 결과를 제시할 가능성이 매우 낮아지기 때문에 정확률이 높다는 장점</a:t>
            </a:r>
          </a:p>
          <a:p>
            <a:endParaRPr lang="ko-KR" altLang="en-US" dirty="0"/>
          </a:p>
          <a:p>
            <a:r>
              <a:rPr lang="ko-KR" altLang="en-US" dirty="0"/>
              <a:t>유사도 측정 모델은 </a:t>
            </a:r>
            <a:r>
              <a:rPr lang="ko-KR" altLang="en-US" dirty="0" err="1"/>
              <a:t>불리온</a:t>
            </a:r>
            <a:r>
              <a:rPr lang="ko-KR" altLang="en-US" dirty="0"/>
              <a:t> 모델과 비교하여 재현율을 높일 수 있지만 유사도에 따라 응답의 신뢰도가 달라진다는 단점이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3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사진은 구글에서 제안한 대표적인 생성 기반 채팅 모델을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사진의 </a:t>
            </a:r>
            <a:r>
              <a:rPr lang="en-US" altLang="ko-KR" dirty="0"/>
              <a:t>sequence-to-sequence </a:t>
            </a:r>
            <a:r>
              <a:rPr lang="ko-KR" altLang="en-US" dirty="0"/>
              <a:t>인공 신경망은 원래 기계번역을 위해 개발된 것으로 입력 문장을 </a:t>
            </a:r>
            <a:r>
              <a:rPr lang="en-US" altLang="ko-KR" dirty="0"/>
              <a:t>LSTM</a:t>
            </a:r>
            <a:r>
              <a:rPr lang="ko-KR" altLang="en-US" dirty="0"/>
              <a:t>이나 </a:t>
            </a:r>
            <a:r>
              <a:rPr lang="en-US" altLang="ko-KR" dirty="0"/>
              <a:t>GRU</a:t>
            </a:r>
            <a:r>
              <a:rPr lang="ko-KR" altLang="en-US" dirty="0"/>
              <a:t>와 같은 </a:t>
            </a:r>
            <a:r>
              <a:rPr lang="en-US" altLang="ko-KR" dirty="0"/>
              <a:t>RNN</a:t>
            </a:r>
            <a:r>
              <a:rPr lang="ko-KR" altLang="en-US" dirty="0"/>
              <a:t>에 넣어서 인코딩하여 추상화하고 추상화된 결과를 </a:t>
            </a:r>
            <a:r>
              <a:rPr lang="en-US" altLang="ko-KR" dirty="0"/>
              <a:t>RNN</a:t>
            </a:r>
            <a:r>
              <a:rPr lang="ko-KR" altLang="en-US" dirty="0"/>
              <a:t>의 입력으로 사용하여 첫 단어 부터 </a:t>
            </a:r>
            <a:r>
              <a:rPr lang="ko-KR" altLang="en-US" dirty="0" err="1"/>
              <a:t>ㅏ지막</a:t>
            </a:r>
            <a:r>
              <a:rPr lang="ko-KR" altLang="en-US" dirty="0"/>
              <a:t> 단어까지 하나하나 디코딩</a:t>
            </a:r>
            <a:r>
              <a:rPr lang="en-US" altLang="ko-KR" dirty="0"/>
              <a:t>(</a:t>
            </a:r>
            <a:r>
              <a:rPr lang="ko-KR" altLang="en-US" dirty="0"/>
              <a:t>언어 모델링</a:t>
            </a:r>
            <a:r>
              <a:rPr lang="en-US" altLang="ko-KR" dirty="0"/>
              <a:t>)</a:t>
            </a:r>
            <a:r>
              <a:rPr lang="ko-KR" altLang="en-US" dirty="0"/>
              <a:t>하여 출력 문장</a:t>
            </a:r>
            <a:r>
              <a:rPr lang="en-US" altLang="ko-KR" dirty="0"/>
              <a:t>(</a:t>
            </a:r>
            <a:r>
              <a:rPr lang="ko-KR" altLang="en-US" dirty="0"/>
              <a:t>번역 문장</a:t>
            </a:r>
            <a:r>
              <a:rPr lang="en-US" altLang="ko-KR" dirty="0"/>
              <a:t>)</a:t>
            </a:r>
            <a:r>
              <a:rPr lang="ko-KR" altLang="en-US" dirty="0"/>
              <a:t>을 완성</a:t>
            </a:r>
          </a:p>
          <a:p>
            <a:endParaRPr lang="ko-KR" altLang="en-US" dirty="0"/>
          </a:p>
          <a:p>
            <a:r>
              <a:rPr lang="ko-KR" altLang="en-US" dirty="0"/>
              <a:t>사용자의 질의는 단어로 분리되어 </a:t>
            </a:r>
            <a:r>
              <a:rPr lang="ko-KR" altLang="en-US" dirty="0" err="1"/>
              <a:t>시퀀스투시퀀스</a:t>
            </a:r>
            <a:r>
              <a:rPr lang="ko-KR" altLang="en-US" dirty="0"/>
              <a:t> 모델의 입력으로 사용되며</a:t>
            </a:r>
          </a:p>
          <a:p>
            <a:r>
              <a:rPr lang="ko-KR" altLang="en-US" dirty="0"/>
              <a:t>시스템의 응답은 단어들의 열 형태로 출력</a:t>
            </a:r>
          </a:p>
          <a:p>
            <a:r>
              <a:rPr lang="ko-KR" altLang="en-US" dirty="0"/>
              <a:t>이러한 모델을 한국어에 적용하기 위해서는 다음과 같은 사항들이 고려</a:t>
            </a:r>
          </a:p>
          <a:p>
            <a:endParaRPr lang="ko-KR" altLang="en-US" dirty="0"/>
          </a:p>
          <a:p>
            <a:r>
              <a:rPr lang="ko-KR" altLang="en-US" dirty="0"/>
              <a:t>영어의 경우에 일반적으로 어</a:t>
            </a:r>
          </a:p>
          <a:p>
            <a:r>
              <a:rPr lang="ko-KR" altLang="en-US" dirty="0"/>
              <a:t>절을 입력 단위로 사용하지만 한국어의 경우에</a:t>
            </a:r>
          </a:p>
          <a:p>
            <a:r>
              <a:rPr lang="ko-KR" altLang="en-US" dirty="0"/>
              <a:t>어절은 여러 개의 단어</a:t>
            </a:r>
            <a:r>
              <a:rPr lang="en-US" altLang="ko-KR" dirty="0"/>
              <a:t>(</a:t>
            </a:r>
            <a:r>
              <a:rPr lang="ko-KR" altLang="en-US" dirty="0"/>
              <a:t>형태소</a:t>
            </a:r>
            <a:r>
              <a:rPr lang="en-US" altLang="ko-KR" dirty="0"/>
              <a:t>)</a:t>
            </a:r>
            <a:r>
              <a:rPr lang="ko-KR" altLang="en-US" dirty="0"/>
              <a:t>로 구성되기 때</a:t>
            </a:r>
          </a:p>
          <a:p>
            <a:r>
              <a:rPr lang="ko-KR" altLang="en-US" dirty="0"/>
              <a:t>문에 어절을 입력단위로 사용할 경우에 </a:t>
            </a:r>
            <a:r>
              <a:rPr lang="ko-KR" altLang="en-US" dirty="0" err="1"/>
              <a:t>영어보</a:t>
            </a:r>
            <a:endParaRPr lang="ko-KR" altLang="en-US" dirty="0"/>
          </a:p>
          <a:p>
            <a:r>
              <a:rPr lang="ko-KR" altLang="en-US" dirty="0"/>
              <a:t>다 훨씬 많은 양의 학습데이터가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영어의 경우에 입력 단위와 마</a:t>
            </a:r>
          </a:p>
          <a:p>
            <a:r>
              <a:rPr lang="ko-KR" altLang="en-US" dirty="0"/>
              <a:t>찬가지로 어절을 출력 단위로 사용한다</a:t>
            </a:r>
            <a:r>
              <a:rPr lang="en-US" altLang="ko-KR" dirty="0"/>
              <a:t>. </a:t>
            </a:r>
            <a:r>
              <a:rPr lang="ko-KR" altLang="en-US" dirty="0"/>
              <a:t>한국어</a:t>
            </a:r>
          </a:p>
          <a:p>
            <a:r>
              <a:rPr lang="ko-KR" altLang="en-US" dirty="0"/>
              <a:t>의 경우에는 입력 단위에서 나타나는 문제와</a:t>
            </a:r>
          </a:p>
          <a:p>
            <a:r>
              <a:rPr lang="ko-KR" altLang="en-US" dirty="0"/>
              <a:t>마찬가지로 어절을 출력 단위로 사용할 수 </a:t>
            </a:r>
            <a:r>
              <a:rPr lang="ko-KR" altLang="en-US" dirty="0" err="1"/>
              <a:t>없</a:t>
            </a:r>
            <a:endParaRPr lang="ko-KR" altLang="en-US" dirty="0"/>
          </a:p>
          <a:p>
            <a:r>
              <a:rPr lang="ko-KR" altLang="en-US" dirty="0"/>
              <a:t>기 때문에 형태소를 출력 단위로 사용한다</a:t>
            </a:r>
            <a:r>
              <a:rPr lang="en-US" altLang="ko-KR" dirty="0"/>
              <a:t>. </a:t>
            </a:r>
            <a:r>
              <a:rPr lang="ko-KR" altLang="en-US" dirty="0"/>
              <a:t>그</a:t>
            </a:r>
          </a:p>
          <a:p>
            <a:r>
              <a:rPr lang="ko-KR" altLang="en-US" dirty="0"/>
              <a:t>러나 형태소를 출력 단위로 사용할 경우에 활</a:t>
            </a:r>
          </a:p>
          <a:p>
            <a:r>
              <a:rPr lang="ko-KR" altLang="en-US" dirty="0"/>
              <a:t>용과 첨언이 빈번한 한국어의 특성으로 인해</a:t>
            </a:r>
          </a:p>
          <a:p>
            <a:r>
              <a:rPr lang="ko-KR" altLang="en-US" dirty="0"/>
              <a:t>형태소열을 결합하여 어절을 구성하는 합성 과</a:t>
            </a:r>
          </a:p>
          <a:p>
            <a:r>
              <a:rPr lang="ko-KR" altLang="en-US" dirty="0"/>
              <a:t>정이 필요하다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‘</a:t>
            </a:r>
            <a:r>
              <a:rPr lang="ko-KR" altLang="en-US" dirty="0"/>
              <a:t>아름답</a:t>
            </a:r>
            <a:r>
              <a:rPr lang="en-US" altLang="ko-KR" dirty="0"/>
              <a:t>/</a:t>
            </a:r>
            <a:r>
              <a:rPr lang="ko-KR" altLang="en-US" dirty="0"/>
              <a:t>형용사 </a:t>
            </a:r>
            <a:r>
              <a:rPr lang="en-US" altLang="ko-KR" dirty="0"/>
              <a:t>+ </a:t>
            </a:r>
            <a:r>
              <a:rPr lang="ko-KR" altLang="en-US" dirty="0"/>
              <a:t>어</a:t>
            </a:r>
          </a:p>
          <a:p>
            <a:r>
              <a:rPr lang="en-US" altLang="ko-KR" dirty="0"/>
              <a:t>/</a:t>
            </a:r>
            <a:r>
              <a:rPr lang="ko-KR" altLang="en-US" dirty="0" err="1"/>
              <a:t>어미’로</a:t>
            </a:r>
            <a:r>
              <a:rPr lang="ko-KR" altLang="en-US" dirty="0"/>
              <a:t> 출력된 형태소열을 ‘</a:t>
            </a:r>
            <a:r>
              <a:rPr lang="ko-KR" altLang="en-US" dirty="0" err="1"/>
              <a:t>아름다워’로</a:t>
            </a:r>
            <a:r>
              <a:rPr lang="ko-KR" altLang="en-US" dirty="0"/>
              <a:t> 합성</a:t>
            </a:r>
          </a:p>
          <a:p>
            <a:r>
              <a:rPr lang="ko-KR" altLang="en-US" dirty="0"/>
              <a:t>해야 한다</a:t>
            </a:r>
            <a:r>
              <a:rPr lang="en-US" altLang="ko-KR" dirty="0"/>
              <a:t>. </a:t>
            </a:r>
            <a:r>
              <a:rPr lang="ko-KR" altLang="en-US" dirty="0"/>
              <a:t>이러한 번거로움을 해결하기 위해서</a:t>
            </a:r>
          </a:p>
          <a:p>
            <a:r>
              <a:rPr lang="ko-KR" altLang="en-US" dirty="0"/>
              <a:t>활용 형태를 유지하면서 형태소를 분리하고 품</a:t>
            </a:r>
          </a:p>
          <a:p>
            <a:r>
              <a:rPr lang="ko-KR" altLang="en-US" dirty="0"/>
              <a:t>사를 부착한 의사 형태소를 출력단위로 사용하</a:t>
            </a:r>
          </a:p>
          <a:p>
            <a:r>
              <a:rPr lang="ko-KR" altLang="en-US" dirty="0"/>
              <a:t>기도 한다</a:t>
            </a:r>
            <a:r>
              <a:rPr lang="en-US" altLang="ko-KR" dirty="0"/>
              <a:t>[24]. </a:t>
            </a:r>
            <a:r>
              <a:rPr lang="ko-KR" altLang="en-US" dirty="0"/>
              <a:t>예를 들어</a:t>
            </a:r>
            <a:r>
              <a:rPr lang="en-US" altLang="ko-KR" dirty="0"/>
              <a:t>, ‘</a:t>
            </a:r>
            <a:r>
              <a:rPr lang="ko-KR" altLang="en-US" dirty="0" err="1"/>
              <a:t>아름다워’에</a:t>
            </a:r>
            <a:r>
              <a:rPr lang="ko-KR" altLang="en-US" dirty="0"/>
              <a:t> 대한 형</a:t>
            </a:r>
          </a:p>
          <a:p>
            <a:r>
              <a:rPr lang="ko-KR" altLang="en-US" dirty="0" err="1"/>
              <a:t>태소</a:t>
            </a:r>
            <a:r>
              <a:rPr lang="ko-KR" altLang="en-US" dirty="0"/>
              <a:t> 분석 결과인 ‘아름답</a:t>
            </a:r>
            <a:r>
              <a:rPr lang="en-US" altLang="ko-KR" dirty="0"/>
              <a:t>/</a:t>
            </a:r>
            <a:r>
              <a:rPr lang="ko-KR" altLang="en-US" dirty="0"/>
              <a:t>형용사 </a:t>
            </a:r>
            <a:r>
              <a:rPr lang="en-US" altLang="ko-KR" dirty="0"/>
              <a:t>+ </a:t>
            </a:r>
            <a:r>
              <a:rPr lang="ko-KR" altLang="en-US" dirty="0"/>
              <a:t>어</a:t>
            </a:r>
            <a:r>
              <a:rPr lang="en-US" altLang="ko-KR" dirty="0"/>
              <a:t>/</a:t>
            </a:r>
            <a:r>
              <a:rPr lang="ko-KR" altLang="en-US" dirty="0" err="1"/>
              <a:t>어미’를</a:t>
            </a:r>
            <a:r>
              <a:rPr lang="ko-KR" altLang="en-US" dirty="0"/>
              <a:t> 출력 단위로 사용하지 않고 ‘아름다</a:t>
            </a:r>
            <a:r>
              <a:rPr lang="en-US" altLang="ko-KR" dirty="0"/>
              <a:t>/</a:t>
            </a:r>
            <a:r>
              <a:rPr lang="ko-KR" altLang="en-US" dirty="0"/>
              <a:t>형용사 </a:t>
            </a:r>
            <a:r>
              <a:rPr lang="en-US" altLang="ko-KR" dirty="0"/>
              <a:t>+</a:t>
            </a:r>
          </a:p>
          <a:p>
            <a:r>
              <a:rPr lang="ko-KR" altLang="en-US" dirty="0"/>
              <a:t>워</a:t>
            </a:r>
            <a:r>
              <a:rPr lang="en-US" altLang="ko-KR" dirty="0"/>
              <a:t>/</a:t>
            </a:r>
            <a:r>
              <a:rPr lang="ko-KR" altLang="en-US" dirty="0" err="1"/>
              <a:t>어미’와</a:t>
            </a:r>
            <a:r>
              <a:rPr lang="ko-KR" altLang="en-US" dirty="0"/>
              <a:t> 같은 의사형태소를 출력 단위로 사</a:t>
            </a:r>
          </a:p>
          <a:p>
            <a:r>
              <a:rPr lang="ko-KR" altLang="en-US" dirty="0"/>
              <a:t>용하는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3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언어모델링에 기초한 </a:t>
            </a:r>
            <a:r>
              <a:rPr lang="en-US" altLang="ko-KR" dirty="0"/>
              <a:t>sequence-to-sequence </a:t>
            </a:r>
            <a:r>
              <a:rPr lang="ko-KR" altLang="en-US" dirty="0"/>
              <a:t>모델의 특성상 짧은 응답을 선호하는 경향성</a:t>
            </a:r>
            <a:r>
              <a:rPr lang="en-US" altLang="ko-KR" dirty="0"/>
              <a:t>(</a:t>
            </a:r>
            <a:r>
              <a:rPr lang="ko-KR" altLang="en-US" dirty="0"/>
              <a:t>확률의 곱을 기초로 하기 때문에 </a:t>
            </a:r>
            <a:r>
              <a:rPr lang="ko-KR" altLang="en-US" dirty="0" err="1"/>
              <a:t>짧은문장이</a:t>
            </a:r>
            <a:r>
              <a:rPr lang="ko-KR" altLang="en-US" dirty="0"/>
              <a:t> </a:t>
            </a:r>
            <a:r>
              <a:rPr lang="ko-KR" altLang="en-US" dirty="0" err="1"/>
              <a:t>확률값이</a:t>
            </a:r>
            <a:r>
              <a:rPr lang="ko-KR" altLang="en-US" dirty="0"/>
              <a:t> 높아지는 경향성</a:t>
            </a:r>
            <a:r>
              <a:rPr lang="en-US" altLang="ko-KR" dirty="0"/>
              <a:t>)</a:t>
            </a:r>
            <a:r>
              <a:rPr lang="ko-KR" altLang="en-US" dirty="0"/>
              <a:t>으로 인해 “</a:t>
            </a:r>
            <a:r>
              <a:rPr lang="en-US" altLang="ko-KR" dirty="0"/>
              <a:t>I don’t know”</a:t>
            </a:r>
            <a:r>
              <a:rPr lang="ko-KR" altLang="en-US" dirty="0"/>
              <a:t>와 같은 응답 회피 문장이나 “</a:t>
            </a:r>
            <a:r>
              <a:rPr lang="en-US" altLang="ko-KR" dirty="0"/>
              <a:t>Aha”, “Uhm”</a:t>
            </a:r>
            <a:r>
              <a:rPr lang="ko-KR" altLang="en-US" dirty="0"/>
              <a:t>과 같은 호응 문장이 생성되는 경우가 많다</a:t>
            </a:r>
            <a:r>
              <a:rPr lang="en-US" altLang="ko-KR" dirty="0"/>
              <a:t>. </a:t>
            </a:r>
            <a:r>
              <a:rPr lang="ko-KR" altLang="en-US" dirty="0"/>
              <a:t>최근에는 손실 함수를 기존의 </a:t>
            </a:r>
            <a:r>
              <a:rPr lang="ko-KR" altLang="en-US" dirty="0" err="1"/>
              <a:t>크로스엔트로피에서</a:t>
            </a:r>
            <a:r>
              <a:rPr lang="ko-KR" altLang="en-US" dirty="0"/>
              <a:t> 상호 정보를 변경함으로써 이러한 경향성을 완화하기 위한 연구가 진행되고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5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n</a:t>
            </a:r>
            <a:r>
              <a:rPr lang="ko-KR" altLang="en-US" dirty="0"/>
              <a:t>개의 음성인식 결과에 대한 형태소 그래프로 부터 올바른 형태소열을 찾아내는 재순위화 모델의 개념도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9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음성인식 비서 시스템의 핵심 서비스 중의 하나는 질의응답 모델</a:t>
            </a:r>
          </a:p>
          <a:p>
            <a:endParaRPr lang="ko-KR" altLang="en-US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빌 클린턴의 딸의 배우자는</a:t>
            </a:r>
            <a:r>
              <a:rPr lang="en-US" altLang="ko-KR" dirty="0"/>
              <a:t>? </a:t>
            </a:r>
            <a:r>
              <a:rPr lang="ko-KR" altLang="en-US" dirty="0"/>
              <a:t>이라는 질의가 입력되면 빌 클린턴이 </a:t>
            </a:r>
            <a:r>
              <a:rPr lang="en-US" altLang="ko-KR" dirty="0"/>
              <a:t>person</a:t>
            </a:r>
            <a:r>
              <a:rPr lang="ko-KR" altLang="en-US" dirty="0"/>
              <a:t>에 해당하며 그것은 지식 베이스의 </a:t>
            </a:r>
            <a:r>
              <a:rPr lang="en-US" altLang="ko-KR" dirty="0"/>
              <a:t>'Bill Clinton'</a:t>
            </a:r>
            <a:r>
              <a:rPr lang="ko-KR" altLang="en-US" dirty="0"/>
              <a:t>에 해당한다는 것을 결정해야 지식베이스로부터 정답을 찾아낼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Bi-LSTM-CRF(</a:t>
            </a:r>
            <a:r>
              <a:rPr lang="en-US" altLang="ko-KR" dirty="0" err="1"/>
              <a:t>Bidrectional</a:t>
            </a:r>
            <a:r>
              <a:rPr lang="en-US" altLang="ko-KR" dirty="0"/>
              <a:t> Long Short Term Memory)</a:t>
            </a:r>
            <a:r>
              <a:rPr lang="ko-KR" altLang="en-US" dirty="0"/>
              <a:t>를 이용하여 개체명을 인식하는 모델의 개념도</a:t>
            </a:r>
          </a:p>
          <a:p>
            <a:endParaRPr lang="ko-KR" altLang="en-US" dirty="0"/>
          </a:p>
          <a:p>
            <a:r>
              <a:rPr lang="en-US" altLang="ko-KR" dirty="0"/>
              <a:t>'B-PER' , 'E_PER', 'O'. 'S-LOC'</a:t>
            </a:r>
            <a:r>
              <a:rPr lang="ko-KR" altLang="en-US" dirty="0"/>
              <a:t>는 각각 인명의 시작</a:t>
            </a:r>
            <a:r>
              <a:rPr lang="en-US" altLang="ko-KR" dirty="0"/>
              <a:t>, </a:t>
            </a:r>
            <a:r>
              <a:rPr lang="ko-KR" altLang="en-US" dirty="0"/>
              <a:t>인명의 끝</a:t>
            </a:r>
            <a:r>
              <a:rPr lang="en-US" altLang="ko-KR" dirty="0"/>
              <a:t>, </a:t>
            </a:r>
            <a:r>
              <a:rPr lang="ko-KR" altLang="en-US" dirty="0" err="1"/>
              <a:t>개체명</a:t>
            </a:r>
            <a:r>
              <a:rPr lang="ko-KR" altLang="en-US" dirty="0"/>
              <a:t> 아님</a:t>
            </a:r>
            <a:r>
              <a:rPr lang="en-US" altLang="ko-KR" dirty="0"/>
              <a:t>, </a:t>
            </a:r>
            <a:r>
              <a:rPr lang="ko-KR" altLang="en-US" dirty="0"/>
              <a:t>독립 단어로 이루어진 장소명을 나타내는 표지입니다</a:t>
            </a:r>
            <a:r>
              <a:rPr lang="en-US" altLang="ko-KR" dirty="0"/>
              <a:t>. </a:t>
            </a:r>
            <a:r>
              <a:rPr lang="ko-KR" altLang="en-US" dirty="0" err="1"/>
              <a:t>이와같이</a:t>
            </a:r>
            <a:r>
              <a:rPr lang="ko-KR" altLang="en-US" dirty="0"/>
              <a:t> </a:t>
            </a:r>
            <a:r>
              <a:rPr lang="ko-KR" altLang="en-US" dirty="0" err="1"/>
              <a:t>개체명</a:t>
            </a:r>
            <a:r>
              <a:rPr lang="ko-KR" altLang="en-US" dirty="0"/>
              <a:t> 표지는 일반적으로 </a:t>
            </a:r>
            <a:r>
              <a:rPr lang="ko-KR" altLang="en-US" dirty="0" err="1"/>
              <a:t>개체명</a:t>
            </a:r>
            <a:r>
              <a:rPr lang="ko-KR" altLang="en-US" dirty="0"/>
              <a:t> 경계를 나타내는 표지</a:t>
            </a:r>
            <a:r>
              <a:rPr lang="en-US" altLang="ko-KR" dirty="0"/>
              <a:t>(B(</a:t>
            </a:r>
            <a:r>
              <a:rPr lang="ko-KR" altLang="en-US" dirty="0"/>
              <a:t>경계 시작</a:t>
            </a:r>
            <a:r>
              <a:rPr lang="en-US" altLang="ko-KR" dirty="0"/>
              <a:t>), I(</a:t>
            </a:r>
            <a:r>
              <a:rPr lang="ko-KR" altLang="en-US" dirty="0"/>
              <a:t>경계 내부</a:t>
            </a:r>
            <a:r>
              <a:rPr lang="en-US" altLang="ko-KR" dirty="0"/>
              <a:t>), E(</a:t>
            </a:r>
            <a:r>
              <a:rPr lang="ko-KR" altLang="en-US" dirty="0"/>
              <a:t>경계 끝</a:t>
            </a:r>
            <a:r>
              <a:rPr lang="en-US" altLang="ko-KR" dirty="0"/>
              <a:t>), O(</a:t>
            </a:r>
            <a:r>
              <a:rPr lang="ko-KR" altLang="en-US" dirty="0"/>
              <a:t>경계 외부</a:t>
            </a:r>
            <a:r>
              <a:rPr lang="en-US" altLang="ko-KR" dirty="0"/>
              <a:t>), S(</a:t>
            </a:r>
            <a:r>
              <a:rPr lang="ko-KR" altLang="en-US" dirty="0"/>
              <a:t>경계 시작 및 끝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범주를 나타내는 표지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PER(</a:t>
            </a:r>
            <a:r>
              <a:rPr lang="ko-KR" altLang="en-US" dirty="0"/>
              <a:t>인명</a:t>
            </a:r>
            <a:r>
              <a:rPr lang="en-US" altLang="ko-KR" dirty="0"/>
              <a:t>), LOC(</a:t>
            </a:r>
            <a:r>
              <a:rPr lang="ko-KR" altLang="en-US" dirty="0"/>
              <a:t>지명</a:t>
            </a:r>
            <a:r>
              <a:rPr lang="en-US" altLang="ko-KR" dirty="0"/>
              <a:t>), ORG(</a:t>
            </a:r>
            <a:r>
              <a:rPr lang="ko-KR" altLang="en-US" dirty="0"/>
              <a:t>기관명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결합된 형태를 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그림과 같이 </a:t>
            </a:r>
            <a:r>
              <a:rPr lang="ko-KR" altLang="en-US" dirty="0" err="1"/>
              <a:t>딥뉴럴넷</a:t>
            </a:r>
            <a:r>
              <a:rPr lang="ko-KR" altLang="en-US" dirty="0"/>
              <a:t> 기반 </a:t>
            </a:r>
            <a:r>
              <a:rPr lang="ko-KR" altLang="en-US" dirty="0" err="1"/>
              <a:t>개체명</a:t>
            </a:r>
            <a:r>
              <a:rPr lang="ko-KR" altLang="en-US" dirty="0"/>
              <a:t> 인식 모델의 입력은 각 단어의 </a:t>
            </a:r>
            <a:r>
              <a:rPr lang="ko-KR" altLang="en-US" dirty="0" err="1"/>
              <a:t>임베딩</a:t>
            </a:r>
            <a:r>
              <a:rPr lang="ko-KR" altLang="en-US" dirty="0"/>
              <a:t> 벡터가 사용되며 최근에는 성능향상을 위해 품사 분포나 사전 참조 정보 등을 추가적으로 사용하기도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8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수식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U1n, S1n, P1n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개의 발화로 이루어진 대화에서의 </a:t>
            </a:r>
            <a:r>
              <a:rPr lang="ko-KR" altLang="en-US" dirty="0" err="1"/>
              <a:t>발화열</a:t>
            </a:r>
            <a:r>
              <a:rPr lang="ko-KR" altLang="en-US" dirty="0"/>
              <a:t> </a:t>
            </a:r>
            <a:r>
              <a:rPr lang="ko-KR" altLang="en-US" dirty="0" err="1"/>
              <a:t>화행열</a:t>
            </a:r>
            <a:r>
              <a:rPr lang="en-US" altLang="ko-KR" dirty="0"/>
              <a:t>, </a:t>
            </a:r>
            <a:r>
              <a:rPr lang="ko-KR" altLang="en-US" dirty="0"/>
              <a:t>서술자열을 각각 의미</a:t>
            </a:r>
          </a:p>
          <a:p>
            <a:r>
              <a:rPr lang="ko-KR" altLang="en-US" dirty="0"/>
              <a:t>수식 </a:t>
            </a:r>
            <a:r>
              <a:rPr lang="en-US" altLang="ko-KR" dirty="0"/>
              <a:t>1</a:t>
            </a:r>
            <a:r>
              <a:rPr lang="ko-KR" altLang="en-US" dirty="0"/>
              <a:t>은 체인 </a:t>
            </a:r>
            <a:r>
              <a:rPr lang="ko-KR" altLang="en-US" dirty="0" err="1"/>
              <a:t>규책에</a:t>
            </a:r>
            <a:r>
              <a:rPr lang="ko-KR" altLang="en-US" dirty="0"/>
              <a:t> 의해서 수식 </a:t>
            </a:r>
            <a:r>
              <a:rPr lang="en-US" altLang="ko-KR" dirty="0"/>
              <a:t>2</a:t>
            </a:r>
            <a:r>
              <a:rPr lang="ko-KR" altLang="en-US" dirty="0"/>
              <a:t>와 같이 재정의될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마코프</a:t>
            </a:r>
            <a:r>
              <a:rPr lang="ko-KR" altLang="en-US" dirty="0"/>
              <a:t> 가정과 독립 가정을 적용하면 수식 </a:t>
            </a:r>
            <a:r>
              <a:rPr lang="en-US" altLang="ko-KR" dirty="0"/>
              <a:t>3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담화 분석에 관한 기존의 많은 연구들은 수식 </a:t>
            </a:r>
            <a:r>
              <a:rPr lang="en-US" altLang="ko-KR" dirty="0"/>
              <a:t>3</a:t>
            </a:r>
            <a:r>
              <a:rPr lang="ko-KR" altLang="en-US" dirty="0"/>
              <a:t>을 기반으로 하고 있으며</a:t>
            </a:r>
            <a:r>
              <a:rPr lang="en-US" altLang="ko-KR" dirty="0"/>
              <a:t>, </a:t>
            </a:r>
            <a:r>
              <a:rPr lang="ko-KR" altLang="en-US" dirty="0"/>
              <a:t>최적의 화행과 서술자를 </a:t>
            </a:r>
            <a:r>
              <a:rPr lang="ko-KR" altLang="en-US" dirty="0" err="1"/>
              <a:t>찾기위해</a:t>
            </a:r>
            <a:r>
              <a:rPr lang="ko-KR" altLang="en-US" dirty="0"/>
              <a:t> </a:t>
            </a:r>
            <a:r>
              <a:rPr lang="en-US" altLang="ko-KR" dirty="0"/>
              <a:t>MEMM(Maximum Entropy Markov Model)</a:t>
            </a:r>
            <a:r>
              <a:rPr lang="ko-KR" altLang="en-US" dirty="0"/>
              <a:t>이나 </a:t>
            </a:r>
            <a:r>
              <a:rPr lang="en-US" altLang="ko-KR" dirty="0"/>
              <a:t>CRFS</a:t>
            </a:r>
            <a:r>
              <a:rPr lang="ko-KR" altLang="en-US" dirty="0"/>
              <a:t>와 같은 통계 기반 기계 학습모델들을 사용되어왔다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3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상용대화시스템에서는 유지보수의 어려움때문에 플랜 기반 모델은 많이 사용되지않으며 주로 프레임 기반 모델이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5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POMDP(Partially Observable Markov Decision</a:t>
            </a:r>
          </a:p>
          <a:p>
            <a:r>
              <a:rPr lang="en-US" altLang="ko-KR" dirty="0"/>
              <a:t>Process)</a:t>
            </a:r>
            <a:r>
              <a:rPr lang="ko-KR" altLang="en-US" dirty="0"/>
              <a:t>나 </a:t>
            </a:r>
            <a:r>
              <a:rPr lang="en-US" altLang="ko-KR" dirty="0"/>
              <a:t>NNMDP(</a:t>
            </a:r>
            <a:r>
              <a:rPr lang="en-US" altLang="ko-KR" dirty="0" err="1"/>
              <a:t>Nueral</a:t>
            </a:r>
            <a:r>
              <a:rPr lang="en-US" altLang="ko-KR" dirty="0"/>
              <a:t>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이와 같은 확률 기반 모델은 음성 인식 오류를 포함한 예기치 않은 사용자 입력에 대해서 부분적으로 관찰된 정보를 바탕으로 시스템의 의도를 결정할 수 있다는 장점이 있지만</a:t>
            </a:r>
          </a:p>
          <a:p>
            <a:r>
              <a:rPr lang="ko-KR" altLang="en-US" dirty="0"/>
              <a:t>학습을 위해서 매우 많은 담화 정보 부착 말뭉치를 필요로 한다는 문제를 알고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이 그림의 결과물로 제시된 상태전이모델은 약 </a:t>
            </a:r>
            <a:r>
              <a:rPr lang="en-US" altLang="ko-KR" dirty="0"/>
              <a:t>71</a:t>
            </a:r>
            <a:r>
              <a:rPr lang="ko-KR" altLang="en-US" dirty="0"/>
              <a:t>만개의 항공 예약 관련대화 말뭉치로부터 학습된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그림은 검색 기반 방법의 일반적인 처리 과정을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그림에서 보듯이 검색 기반 방법에서 가장 핵심이 </a:t>
            </a:r>
            <a:r>
              <a:rPr lang="ko-KR" altLang="en-US" dirty="0" err="1"/>
              <a:t>되는것은</a:t>
            </a:r>
            <a:r>
              <a:rPr lang="ko-KR" altLang="en-US" dirty="0"/>
              <a:t> 문장 정규화와 검색  </a:t>
            </a:r>
            <a:r>
              <a:rPr lang="ko-KR" altLang="en-US" dirty="0" err="1"/>
              <a:t>순위화입니다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3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문장 정규화 </a:t>
            </a:r>
            <a:r>
              <a:rPr lang="ko-KR" altLang="en-US" dirty="0" err="1"/>
              <a:t>ㅇ예</a:t>
            </a:r>
            <a:r>
              <a:rPr lang="en-US" altLang="ko-KR" dirty="0"/>
              <a:t>) (1) </a:t>
            </a:r>
            <a:r>
              <a:rPr lang="ko-KR" altLang="en-US" dirty="0"/>
              <a:t>무한도전 좋아하니</a:t>
            </a:r>
            <a:r>
              <a:rPr lang="en-US" altLang="ko-KR" dirty="0"/>
              <a:t>? (2) </a:t>
            </a:r>
            <a:r>
              <a:rPr lang="ko-KR" altLang="en-US" dirty="0"/>
              <a:t>무한 도전 좋아하니</a:t>
            </a:r>
            <a:r>
              <a:rPr lang="en-US" altLang="ko-KR" dirty="0"/>
              <a:t>? (3) </a:t>
            </a:r>
            <a:r>
              <a:rPr lang="ko-KR" altLang="en-US" dirty="0"/>
              <a:t>무도 좋아해</a:t>
            </a:r>
            <a:r>
              <a:rPr lang="en-US" altLang="ko-KR" dirty="0"/>
              <a:t>? 4) </a:t>
            </a:r>
            <a:r>
              <a:rPr lang="ko-KR" altLang="en-US" dirty="0"/>
              <a:t>무한도전 좋아해</a:t>
            </a:r>
            <a:r>
              <a:rPr lang="en-US" altLang="ko-KR" dirty="0"/>
              <a:t>. </a:t>
            </a:r>
            <a:r>
              <a:rPr lang="ko-KR" altLang="en-US" dirty="0"/>
              <a:t>라는 </a:t>
            </a:r>
            <a:r>
              <a:rPr lang="en-US" altLang="ko-KR" dirty="0"/>
              <a:t>4</a:t>
            </a:r>
            <a:r>
              <a:rPr lang="ko-KR" altLang="en-US" dirty="0"/>
              <a:t>개의 문장이 있을 때  체언</a:t>
            </a:r>
            <a:r>
              <a:rPr lang="en-US" altLang="ko-KR" dirty="0"/>
              <a:t>(</a:t>
            </a:r>
            <a:r>
              <a:rPr lang="ko-KR" altLang="en-US" dirty="0" err="1"/>
              <a:t>명사류</a:t>
            </a:r>
            <a:r>
              <a:rPr lang="en-US" altLang="ko-KR" dirty="0"/>
              <a:t>)</a:t>
            </a:r>
            <a:r>
              <a:rPr lang="ko-KR" altLang="en-US" dirty="0"/>
              <a:t>과 용언</a:t>
            </a:r>
            <a:r>
              <a:rPr lang="en-US" altLang="ko-KR" dirty="0"/>
              <a:t>(</a:t>
            </a:r>
            <a:r>
              <a:rPr lang="ko-KR" altLang="en-US" dirty="0" err="1"/>
              <a:t>동사류</a:t>
            </a:r>
            <a:r>
              <a:rPr lang="en-US" altLang="ko-KR" dirty="0"/>
              <a:t>)</a:t>
            </a:r>
            <a:r>
              <a:rPr lang="ko-KR" altLang="en-US" dirty="0"/>
              <a:t>를 색인어로 추출하는 일반적인 방법을 사용하면 </a:t>
            </a:r>
            <a:r>
              <a:rPr lang="en-US" altLang="ko-KR" dirty="0"/>
              <a:t>(1) </a:t>
            </a:r>
            <a:r>
              <a:rPr lang="ko-KR" altLang="en-US" dirty="0"/>
              <a:t>무한도전 좋아하 </a:t>
            </a:r>
            <a:r>
              <a:rPr lang="en-US" altLang="ko-KR" dirty="0"/>
              <a:t>(2) </a:t>
            </a:r>
            <a:r>
              <a:rPr lang="ko-KR" altLang="en-US" dirty="0"/>
              <a:t>무한 도전 좋아하 </a:t>
            </a:r>
            <a:r>
              <a:rPr lang="en-US" altLang="ko-KR" dirty="0"/>
              <a:t>(3) </a:t>
            </a:r>
            <a:r>
              <a:rPr lang="ko-KR" altLang="en-US" dirty="0"/>
              <a:t>무도 좋아하 </a:t>
            </a:r>
            <a:r>
              <a:rPr lang="en-US" altLang="ko-KR" dirty="0"/>
              <a:t>(4) </a:t>
            </a:r>
            <a:r>
              <a:rPr lang="ko-KR" altLang="en-US" dirty="0"/>
              <a:t>무한도전 좋아하 가 </a:t>
            </a:r>
            <a:r>
              <a:rPr lang="ko-KR" altLang="en-US" dirty="0" err="1"/>
              <a:t>색인어</a:t>
            </a:r>
            <a:r>
              <a:rPr lang="ko-KR" altLang="en-US" dirty="0"/>
              <a:t> 집합으로 추출된다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추출된 </a:t>
            </a:r>
            <a:r>
              <a:rPr lang="ko-KR" altLang="en-US" dirty="0" err="1"/>
              <a:t>색인어를</a:t>
            </a:r>
            <a:r>
              <a:rPr lang="ko-KR" altLang="en-US" dirty="0"/>
              <a:t> 바탕으로 검색을 수행하면 질문에 해당하는 </a:t>
            </a:r>
            <a:r>
              <a:rPr lang="en-US" altLang="ko-KR" dirty="0"/>
              <a:t>1</a:t>
            </a:r>
            <a:r>
              <a:rPr lang="ko-KR" altLang="en-US" dirty="0"/>
              <a:t>번과 응답에 해당하는 </a:t>
            </a:r>
            <a:r>
              <a:rPr lang="en-US" altLang="ko-KR" dirty="0"/>
              <a:t>4</a:t>
            </a:r>
            <a:r>
              <a:rPr lang="ko-KR" altLang="en-US" dirty="0"/>
              <a:t>번이 가장 높은 순위가 되며 동일한 의미인 </a:t>
            </a:r>
            <a:r>
              <a:rPr lang="en-US" altLang="ko-KR" dirty="0"/>
              <a:t>2</a:t>
            </a:r>
            <a:r>
              <a:rPr lang="ko-KR" altLang="en-US" dirty="0"/>
              <a:t>번과 번은 좋아하라는 용언만 매칭 되게 되어 낮은 순위에 머무르게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해결하기 위해 정규화 처리가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정규화 처리 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무한도전 무한 도전을 하나의 색인 단위로 묶어주는 과정 필요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유의어에 해당하는 무한도전 무한 도전 무도의 </a:t>
            </a:r>
            <a:r>
              <a:rPr lang="ko-KR" altLang="en-US" dirty="0" err="1"/>
              <a:t>대표어를</a:t>
            </a:r>
            <a:r>
              <a:rPr lang="ko-KR" altLang="en-US" dirty="0"/>
              <a:t> 찾고 </a:t>
            </a:r>
            <a:r>
              <a:rPr lang="en-US" altLang="ko-KR" dirty="0"/>
              <a:t>@</a:t>
            </a:r>
            <a:r>
              <a:rPr lang="ko-KR" altLang="en-US" dirty="0"/>
              <a:t>무한도전과 같은 </a:t>
            </a:r>
            <a:r>
              <a:rPr lang="ko-KR" altLang="en-US" dirty="0" err="1"/>
              <a:t>정규화된</a:t>
            </a:r>
            <a:r>
              <a:rPr lang="ko-KR" altLang="en-US" dirty="0"/>
              <a:t> 의미 표지를 부착하는 과정 필요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체언과 용언이 동일하더라도 문형</a:t>
            </a:r>
            <a:r>
              <a:rPr lang="en-US" altLang="ko-KR" dirty="0"/>
              <a:t>, </a:t>
            </a:r>
            <a:r>
              <a:rPr lang="ko-KR" altLang="en-US" dirty="0"/>
              <a:t>시제</a:t>
            </a:r>
            <a:r>
              <a:rPr lang="en-US" altLang="ko-KR" dirty="0"/>
              <a:t>, </a:t>
            </a:r>
            <a:r>
              <a:rPr lang="ko-KR" altLang="en-US" dirty="0"/>
              <a:t>양상에 따라 문장의 의미가 달라지므로 이러한 정보를 색인화 하는 과정 필요</a:t>
            </a:r>
          </a:p>
          <a:p>
            <a:r>
              <a:rPr lang="en-US" altLang="ko-KR" dirty="0"/>
              <a:t>1,2,3</a:t>
            </a:r>
            <a:r>
              <a:rPr lang="ko-KR" altLang="en-US" dirty="0"/>
              <a:t>번 문장에서는 </a:t>
            </a:r>
            <a:r>
              <a:rPr lang="en-US" altLang="ko-KR" dirty="0"/>
              <a:t># </a:t>
            </a:r>
            <a:r>
              <a:rPr lang="ko-KR" altLang="en-US" dirty="0"/>
              <a:t>의문문과 같은 색인어가 </a:t>
            </a:r>
            <a:r>
              <a:rPr lang="en-US" altLang="ko-KR" dirty="0"/>
              <a:t>3</a:t>
            </a:r>
            <a:r>
              <a:rPr lang="ko-KR" altLang="en-US" dirty="0"/>
              <a:t>번문장에는 </a:t>
            </a:r>
            <a:r>
              <a:rPr lang="en-US" altLang="ko-KR" dirty="0"/>
              <a:t>#</a:t>
            </a:r>
            <a:r>
              <a:rPr lang="ko-KR" altLang="en-US" dirty="0"/>
              <a:t>평서문과 같은 색인어가 </a:t>
            </a:r>
            <a:r>
              <a:rPr lang="ko-KR" altLang="en-US" dirty="0" err="1"/>
              <a:t>추가되어야함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정규화를 적용하면 </a:t>
            </a:r>
            <a:r>
              <a:rPr lang="en-US" altLang="ko-KR" dirty="0"/>
              <a:t>1,2,3</a:t>
            </a:r>
            <a:r>
              <a:rPr lang="ko-KR" altLang="en-US" dirty="0"/>
              <a:t>번 문장은 </a:t>
            </a:r>
            <a:r>
              <a:rPr lang="en-US" altLang="ko-KR" dirty="0"/>
              <a:t>[@</a:t>
            </a:r>
            <a:r>
              <a:rPr lang="ko-KR" altLang="en-US" dirty="0"/>
              <a:t>무한도전 좋아하 </a:t>
            </a:r>
            <a:r>
              <a:rPr lang="en-US" altLang="ko-KR" dirty="0"/>
              <a:t>#</a:t>
            </a:r>
            <a:r>
              <a:rPr lang="ko-KR" altLang="en-US" dirty="0"/>
              <a:t>의문문</a:t>
            </a:r>
            <a:r>
              <a:rPr lang="en-US" altLang="ko-KR" dirty="0"/>
              <a:t>]</a:t>
            </a:r>
            <a:r>
              <a:rPr lang="ko-KR" altLang="en-US" dirty="0"/>
              <a:t>과 같이 동일한 </a:t>
            </a:r>
            <a:r>
              <a:rPr lang="ko-KR" altLang="en-US" dirty="0" err="1"/>
              <a:t>색인어</a:t>
            </a:r>
            <a:r>
              <a:rPr lang="ko-KR" altLang="en-US" dirty="0"/>
              <a:t> 집합으로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15C5D-EC64-4CF8-BC14-31923F1FB4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49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7.png"/><Relationship Id="rId10" Type="http://schemas.openxmlformats.org/officeDocument/2006/relationships/image" Target="../media/image57.png"/><Relationship Id="rId4" Type="http://schemas.openxmlformats.org/officeDocument/2006/relationships/image" Target="../media/image16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6.png"/><Relationship Id="rId7" Type="http://schemas.openxmlformats.org/officeDocument/2006/relationships/image" Target="../media/image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5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7.png"/><Relationship Id="rId5" Type="http://schemas.openxmlformats.org/officeDocument/2006/relationships/image" Target="../media/image7.png"/><Relationship Id="rId10" Type="http://schemas.openxmlformats.org/officeDocument/2006/relationships/image" Target="../media/image66.png"/><Relationship Id="rId4" Type="http://schemas.openxmlformats.org/officeDocument/2006/relationships/image" Target="../media/image16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73.png"/><Relationship Id="rId5" Type="http://schemas.openxmlformats.org/officeDocument/2006/relationships/image" Target="../media/image7.png"/><Relationship Id="rId10" Type="http://schemas.openxmlformats.org/officeDocument/2006/relationships/image" Target="../media/image72.png"/><Relationship Id="rId4" Type="http://schemas.openxmlformats.org/officeDocument/2006/relationships/image" Target="../media/image1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.png"/><Relationship Id="rId10" Type="http://schemas.openxmlformats.org/officeDocument/2006/relationships/image" Target="../media/image80.png"/><Relationship Id="rId4" Type="http://schemas.openxmlformats.org/officeDocument/2006/relationships/image" Target="../media/image16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8.png"/><Relationship Id="rId3" Type="http://schemas.openxmlformats.org/officeDocument/2006/relationships/image" Target="../media/image15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6.png"/><Relationship Id="rId5" Type="http://schemas.openxmlformats.org/officeDocument/2006/relationships/image" Target="../media/image7.png"/><Relationship Id="rId10" Type="http://schemas.openxmlformats.org/officeDocument/2006/relationships/image" Target="../media/image85.png"/><Relationship Id="rId4" Type="http://schemas.openxmlformats.org/officeDocument/2006/relationships/image" Target="../media/image1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94.png"/><Relationship Id="rId5" Type="http://schemas.openxmlformats.org/officeDocument/2006/relationships/image" Target="../media/image7.png"/><Relationship Id="rId10" Type="http://schemas.openxmlformats.org/officeDocument/2006/relationships/image" Target="../media/image93.png"/><Relationship Id="rId4" Type="http://schemas.openxmlformats.org/officeDocument/2006/relationships/image" Target="../media/image16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5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01.png"/><Relationship Id="rId5" Type="http://schemas.openxmlformats.org/officeDocument/2006/relationships/image" Target="../media/image7.png"/><Relationship Id="rId10" Type="http://schemas.openxmlformats.org/officeDocument/2006/relationships/image" Target="../media/image100.png"/><Relationship Id="rId4" Type="http://schemas.openxmlformats.org/officeDocument/2006/relationships/image" Target="../media/image16.png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5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05.png"/><Relationship Id="rId5" Type="http://schemas.openxmlformats.org/officeDocument/2006/relationships/image" Target="../media/image7.png"/><Relationship Id="rId10" Type="http://schemas.openxmlformats.org/officeDocument/2006/relationships/image" Target="../media/image104.png"/><Relationship Id="rId4" Type="http://schemas.openxmlformats.org/officeDocument/2006/relationships/image" Target="../media/image16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5104762" cy="2542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8492144"/>
            <a:ext cx="2780952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87619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2433" y="4373368"/>
            <a:ext cx="1190476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8360" y="6421103"/>
            <a:ext cx="5133333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71429" y="4939270"/>
            <a:ext cx="6171429" cy="1370006"/>
            <a:chOff x="2971429" y="4939270"/>
            <a:chExt cx="6171429" cy="13700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1429" y="4939270"/>
              <a:ext cx="6171429" cy="13700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49975" y="4939270"/>
            <a:ext cx="6171429" cy="1240689"/>
            <a:chOff x="10849975" y="4939270"/>
            <a:chExt cx="6171429" cy="12406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49975" y="4939270"/>
              <a:ext cx="6171429" cy="12406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65715" y="5316757"/>
            <a:ext cx="1666667" cy="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32053" y="7847819"/>
            <a:ext cx="7036218" cy="905913"/>
            <a:chOff x="2932053" y="7847819"/>
            <a:chExt cx="7036218" cy="90591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2053" y="7847819"/>
              <a:ext cx="7036218" cy="90591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7350" y="7820471"/>
            <a:ext cx="2019048" cy="1114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4077" y="3644296"/>
            <a:ext cx="287619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2433" y="4373368"/>
            <a:ext cx="1190476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20527" y="4815717"/>
            <a:ext cx="9008135" cy="5134637"/>
            <a:chOff x="2720527" y="4815717"/>
            <a:chExt cx="9008135" cy="51346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0527" y="4815717"/>
              <a:ext cx="9008135" cy="51346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2696" y="6586199"/>
            <a:ext cx="5847619" cy="16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87619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2430" y="4373372"/>
            <a:ext cx="1200000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8363" y="4863801"/>
            <a:ext cx="3819048" cy="11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82430" y="6094325"/>
            <a:ext cx="1742857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18363" y="6625944"/>
            <a:ext cx="5780952" cy="2200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04196" y="3976435"/>
            <a:ext cx="6725576" cy="3749509"/>
            <a:chOff x="9594082" y="3946294"/>
            <a:chExt cx="6725576" cy="37495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4082" y="3946294"/>
              <a:ext cx="6725576" cy="374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8539" y="7927645"/>
            <a:ext cx="7980952" cy="16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87619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2430" y="4373372"/>
            <a:ext cx="1200000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8363" y="4863801"/>
            <a:ext cx="5904762" cy="220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82430" y="7150496"/>
            <a:ext cx="1980952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18363" y="7682115"/>
            <a:ext cx="14533333" cy="2200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95882" y="4411467"/>
            <a:ext cx="7893276" cy="4262369"/>
            <a:chOff x="9595882" y="4411467"/>
            <a:chExt cx="7893276" cy="42623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5882" y="4411467"/>
              <a:ext cx="7893276" cy="42623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876190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4499" y="3908200"/>
            <a:ext cx="4247619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2975" y="4432059"/>
            <a:ext cx="11939764" cy="5507216"/>
            <a:chOff x="3172975" y="4432059"/>
            <a:chExt cx="11939764" cy="55072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2975" y="4432059"/>
              <a:ext cx="11939764" cy="5507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1495238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77175" y="3624299"/>
            <a:ext cx="1723810" cy="1114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7449" y="4894193"/>
            <a:ext cx="2285714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7180" y="5425809"/>
            <a:ext cx="7095238" cy="16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41054" y="3658584"/>
            <a:ext cx="7356404" cy="5085115"/>
            <a:chOff x="10141054" y="3658584"/>
            <a:chExt cx="7356404" cy="50851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1054" y="3658584"/>
              <a:ext cx="7356404" cy="50851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67449" y="7209972"/>
            <a:ext cx="1428571" cy="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7182" y="7741591"/>
            <a:ext cx="6952381" cy="11142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1495238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8360" y="4927160"/>
            <a:ext cx="2428571" cy="220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7449" y="4395544"/>
            <a:ext cx="1428571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18363" y="7381229"/>
            <a:ext cx="3200000" cy="22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66" y="7381229"/>
            <a:ext cx="1295238" cy="409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11366" y="4395544"/>
            <a:ext cx="1447619" cy="4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45463" y="4927160"/>
            <a:ext cx="8266667" cy="27523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45463" y="8142525"/>
            <a:ext cx="7771429" cy="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39620" y="8663906"/>
            <a:ext cx="3676190" cy="11142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1495238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8363" y="4927163"/>
            <a:ext cx="3171429" cy="1114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7449" y="4395544"/>
            <a:ext cx="1980952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18363" y="6802776"/>
            <a:ext cx="6428571" cy="27523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65170" y="5104763"/>
            <a:ext cx="1980952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13123" y="5715928"/>
            <a:ext cx="7390476" cy="16571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60187" y="7283392"/>
            <a:ext cx="6876190" cy="40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49315" y="6231947"/>
            <a:ext cx="1971429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1495238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18363" y="4927163"/>
            <a:ext cx="7104762" cy="11142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7449" y="4395544"/>
            <a:ext cx="2285714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22171" y="6256025"/>
            <a:ext cx="7595040" cy="2221549"/>
            <a:chOff x="2422171" y="6256025"/>
            <a:chExt cx="7595040" cy="22215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2171" y="6256025"/>
              <a:ext cx="7595040" cy="22215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94101" y="8779389"/>
            <a:ext cx="7609524" cy="7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59844" y="6221741"/>
            <a:ext cx="7742857" cy="3295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59844" y="4399353"/>
            <a:ext cx="6495238" cy="16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37708" y="0"/>
            <a:ext cx="10742857" cy="10392381"/>
            <a:chOff x="7937708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7708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1495238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7449" y="4395544"/>
            <a:ext cx="2285714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55058" y="5372158"/>
            <a:ext cx="7595040" cy="2221549"/>
            <a:chOff x="1855058" y="5372158"/>
            <a:chExt cx="7595040" cy="22215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5058" y="5372158"/>
              <a:ext cx="7595040" cy="222154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9071" y="7803358"/>
            <a:ext cx="8380952" cy="16571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0773" y="7823950"/>
            <a:ext cx="7695238" cy="11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47511" y="4697542"/>
            <a:ext cx="7557536" cy="3032461"/>
            <a:chOff x="10147511" y="4697542"/>
            <a:chExt cx="7557536" cy="30324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47511" y="4697542"/>
              <a:ext cx="7557536" cy="3032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2278095"/>
            <a:ext cx="10742857" cy="8114286"/>
            <a:chOff x="7643809" y="2278095"/>
            <a:chExt cx="10742857" cy="8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2278095"/>
              <a:ext cx="10742857" cy="8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3790476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0217" y="9396032"/>
            <a:ext cx="2180952" cy="3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2696" y="3427601"/>
            <a:ext cx="3047619" cy="495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0477" y="3958401"/>
            <a:ext cx="2685714" cy="380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2696" y="5611849"/>
            <a:ext cx="4923810" cy="4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10477" y="6118115"/>
            <a:ext cx="5628571" cy="38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17468" y="7679287"/>
            <a:ext cx="1971429" cy="4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10477" y="8189496"/>
            <a:ext cx="7495238" cy="9333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4730" y="4276679"/>
            <a:ext cx="4485714" cy="147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4462" y="4175915"/>
            <a:ext cx="10238095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209524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0653" y="5104763"/>
            <a:ext cx="2752381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4458" y="5636382"/>
            <a:ext cx="7685714" cy="11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0649" y="7033382"/>
            <a:ext cx="2219048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4458" y="7565001"/>
            <a:ext cx="11228571" cy="16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46667" y="5142857"/>
            <a:ext cx="7291428" cy="1923506"/>
            <a:chOff x="10446667" y="5142857"/>
            <a:chExt cx="7291428" cy="19235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6667" y="5142857"/>
              <a:ext cx="7291428" cy="19235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4462" y="4175915"/>
            <a:ext cx="10238095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209524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0649" y="5104763"/>
            <a:ext cx="2285714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4458" y="5636382"/>
            <a:ext cx="3171429" cy="409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0653" y="6366715"/>
            <a:ext cx="3285714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4458" y="6898334"/>
            <a:ext cx="11209524" cy="16571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54287" y="5372476"/>
            <a:ext cx="8057143" cy="14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209524" cy="4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0649" y="4398766"/>
            <a:ext cx="2285714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4462" y="4874827"/>
            <a:ext cx="3171429" cy="409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0649" y="5903276"/>
            <a:ext cx="5419048" cy="4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4458" y="6594534"/>
            <a:ext cx="9361905" cy="11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34421" y="3307727"/>
            <a:ext cx="7448998" cy="3160640"/>
            <a:chOff x="8434421" y="3307727"/>
            <a:chExt cx="7448998" cy="31606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4421" y="3307727"/>
              <a:ext cx="7448998" cy="3160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4462" y="4175915"/>
            <a:ext cx="10238095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4077" y="3644296"/>
            <a:ext cx="2209524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0649" y="5104763"/>
            <a:ext cx="2809524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4458" y="5636382"/>
            <a:ext cx="6819048" cy="32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70309" y="5142857"/>
            <a:ext cx="6171429" cy="4036025"/>
            <a:chOff x="9470309" y="5142857"/>
            <a:chExt cx="6171429" cy="4036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0309" y="5142857"/>
              <a:ext cx="6171429" cy="4036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8360" y="5425809"/>
            <a:ext cx="4980952" cy="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4077" y="3644296"/>
            <a:ext cx="3266667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1245" y="4894193"/>
            <a:ext cx="1676190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18360" y="6524068"/>
            <a:ext cx="6647619" cy="1114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41245" y="5992451"/>
            <a:ext cx="647619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06208" y="3644296"/>
            <a:ext cx="1980952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64606" y="4210198"/>
            <a:ext cx="6171429" cy="4728857"/>
            <a:chOff x="10264606" y="4210198"/>
            <a:chExt cx="6171429" cy="4728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64606" y="4210198"/>
              <a:ext cx="6171429" cy="47288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18769" y="9172468"/>
            <a:ext cx="7733333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8360" y="4928160"/>
            <a:ext cx="5457143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3266667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1841" y="4465553"/>
            <a:ext cx="1980952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8360" y="6338739"/>
            <a:ext cx="12590476" cy="32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41249" y="5765936"/>
            <a:ext cx="1742857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5" y="2009879"/>
            <a:ext cx="13428571" cy="12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8363" y="4175915"/>
            <a:ext cx="9714286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077" y="3644296"/>
            <a:ext cx="2876190" cy="447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82433" y="4840859"/>
            <a:ext cx="1190476" cy="4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8363" y="6531296"/>
            <a:ext cx="5904762" cy="409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82433" y="5999680"/>
            <a:ext cx="1438095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18363" y="5372476"/>
            <a:ext cx="7295238" cy="4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82430" y="7221487"/>
            <a:ext cx="1609524" cy="4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8953" y="7732515"/>
            <a:ext cx="14857143" cy="16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1027</Words>
  <Application>Microsoft Office PowerPoint</Application>
  <PresentationFormat>사용자 지정</PresentationFormat>
  <Paragraphs>89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 희진</cp:lastModifiedBy>
  <cp:revision>4</cp:revision>
  <dcterms:created xsi:type="dcterms:W3CDTF">2021-03-10T20:03:32Z</dcterms:created>
  <dcterms:modified xsi:type="dcterms:W3CDTF">2021-03-11T01:05:02Z</dcterms:modified>
</cp:coreProperties>
</file>