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9559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C7199-3026-4A3C-80ED-1BEFB7EDD4FE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1978-A038-405E-8AF6-5EE467C46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0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 실험 </a:t>
            </a:r>
            <a:r>
              <a:rPr lang="en-US" altLang="ko-KR" dirty="0"/>
              <a:t>: </a:t>
            </a:r>
            <a:r>
              <a:rPr lang="ko-KR" altLang="en-US" dirty="0"/>
              <a:t>합성 샘플 </a:t>
            </a:r>
            <a:r>
              <a:rPr lang="en-US" altLang="ko-KR" dirty="0"/>
              <a:t>42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자연 음성 샘플 </a:t>
            </a:r>
            <a:r>
              <a:rPr lang="en-US" altLang="ko-KR" dirty="0"/>
              <a:t>121</a:t>
            </a:r>
            <a:r>
              <a:rPr lang="ko-KR" altLang="en-US" dirty="0"/>
              <a:t>개 </a:t>
            </a:r>
            <a:r>
              <a:rPr lang="en-US" altLang="ko-KR" dirty="0"/>
              <a:t>(70% </a:t>
            </a:r>
            <a:r>
              <a:rPr lang="ko-KR" altLang="en-US" dirty="0" err="1"/>
              <a:t>학습셋</a:t>
            </a:r>
            <a:r>
              <a:rPr lang="ko-KR" altLang="en-US" dirty="0"/>
              <a:t> </a:t>
            </a:r>
            <a:r>
              <a:rPr lang="en-US" altLang="ko-KR" dirty="0"/>
              <a:t>, 30% </a:t>
            </a:r>
            <a:r>
              <a:rPr lang="ko-KR" altLang="en-US" dirty="0"/>
              <a:t>평가 셋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합성과 자연 음성 샘플에서 각각 독립적으로 수행</a:t>
            </a:r>
            <a:endParaRPr lang="en-US" altLang="ko-KR" dirty="0"/>
          </a:p>
          <a:p>
            <a:r>
              <a:rPr lang="ko-KR" altLang="en-US" dirty="0"/>
              <a:t>각 샘플에 대해 </a:t>
            </a:r>
            <a:r>
              <a:rPr lang="en-US" altLang="ko-KR" dirty="0"/>
              <a:t>10</a:t>
            </a:r>
            <a:r>
              <a:rPr lang="ko-KR" altLang="en-US" dirty="0"/>
              <a:t>회의 반복학습 수행 약 </a:t>
            </a:r>
            <a:r>
              <a:rPr lang="en-US" altLang="ko-KR" dirty="0"/>
              <a:t>50</a:t>
            </a:r>
            <a:r>
              <a:rPr lang="ko-KR" altLang="en-US" dirty="0"/>
              <a:t>회의 실험을 반복적으로 수행</a:t>
            </a:r>
            <a:r>
              <a:rPr lang="en-US" altLang="ko-KR" dirty="0"/>
              <a:t>(49</a:t>
            </a:r>
            <a:r>
              <a:rPr lang="ko-KR" altLang="en-US" dirty="0"/>
              <a:t>회는 동일한 결과</a:t>
            </a:r>
            <a:r>
              <a:rPr lang="en-US" altLang="ko-KR" dirty="0"/>
              <a:t>, 1</a:t>
            </a:r>
            <a:r>
              <a:rPr lang="ko-KR" altLang="en-US" dirty="0"/>
              <a:t>회는 </a:t>
            </a:r>
            <a:r>
              <a:rPr lang="ko-KR" altLang="en-US" dirty="0" err="1"/>
              <a:t>자연음성이</a:t>
            </a:r>
            <a:r>
              <a:rPr lang="ko-KR" altLang="en-US" dirty="0"/>
              <a:t> 합성 음성으로 분류되는 </a:t>
            </a:r>
            <a:r>
              <a:rPr lang="en-US" altLang="ko-KR" dirty="0"/>
              <a:t>1</a:t>
            </a:r>
            <a:r>
              <a:rPr lang="ko-KR" altLang="en-US" dirty="0"/>
              <a:t>회의 </a:t>
            </a:r>
            <a:r>
              <a:rPr lang="ko-KR" altLang="en-US" dirty="0" err="1"/>
              <a:t>오탐</a:t>
            </a:r>
            <a:r>
              <a:rPr lang="ko-KR" altLang="en-US" dirty="0"/>
              <a:t> 발생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)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Tacotron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만을 대상으로 분석을 수행하였다는 점과 상대적으로 합성 음성 샘플이 제한되어 있다는 측면에서는 한계점을 가지며 개선이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1978-A038-405E-8AF6-5EE467C461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4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1826250" y="3123000"/>
            <a:ext cx="8539499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장희진                                                                                                                          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826250" y="2200965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03/28 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피싱 관련 조사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91961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피싱 관련 조사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7252F9-B429-401E-8CD2-7D928D2982A2}"/>
              </a:ext>
            </a:extLst>
          </p:cNvPr>
          <p:cNvSpPr/>
          <p:nvPr/>
        </p:nvSpPr>
        <p:spPr>
          <a:xfrm>
            <a:off x="711201" y="20321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유명인의 목소리 합성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합성된 음성을 탐지하기 위한 기술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BFDCF-32F6-4430-9266-E5E39F481076}"/>
              </a:ext>
            </a:extLst>
          </p:cNvPr>
          <p:cNvSpPr/>
          <p:nvPr/>
        </p:nvSpPr>
        <p:spPr>
          <a:xfrm>
            <a:off x="711201" y="15879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피싱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409B3D-959E-4E9D-9567-073595E968EB}"/>
              </a:ext>
            </a:extLst>
          </p:cNvPr>
          <p:cNvSpPr/>
          <p:nvPr/>
        </p:nvSpPr>
        <p:spPr>
          <a:xfrm>
            <a:off x="711201" y="26885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해결 방안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06A3CD-2B9B-48C1-8BD9-B3BB4D45E5F3}"/>
              </a:ext>
            </a:extLst>
          </p:cNvPr>
          <p:cNvSpPr/>
          <p:nvPr/>
        </p:nvSpPr>
        <p:spPr>
          <a:xfrm>
            <a:off x="711201" y="31603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TTS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를 활용하여 합성된 음성을 탐지하는 기술 제안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Tacotron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대상으로 분석 수행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가설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검증 수행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2FCE84-426C-4BE7-A6FF-464201DAC98D}"/>
              </a:ext>
            </a:extLst>
          </p:cNvPr>
          <p:cNvSpPr/>
          <p:nvPr/>
        </p:nvSpPr>
        <p:spPr>
          <a:xfrm>
            <a:off x="711201" y="26956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해결 방안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B0ED6-8402-4BF4-B766-027F86EDE48A}"/>
              </a:ext>
            </a:extLst>
          </p:cNvPr>
          <p:cNvSpPr/>
          <p:nvPr/>
        </p:nvSpPr>
        <p:spPr>
          <a:xfrm>
            <a:off x="711201" y="40841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가설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5BF78C-8AE6-4088-BCF6-FB1A47E44EBE}"/>
              </a:ext>
            </a:extLst>
          </p:cNvPr>
          <p:cNvSpPr/>
          <p:nvPr/>
        </p:nvSpPr>
        <p:spPr>
          <a:xfrm>
            <a:off x="711200" y="4466424"/>
            <a:ext cx="6874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합성된 음성에서는 자연 음성에서 값이 측정되지 않는 영역에서 값이 검출될 것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Encoder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에서 생성된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Attention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기반으로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Decoder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에서 음성 합성을 수행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자연 음성에 비해 음소 간 유사도가 높을 것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5F6065-5F4F-4D1E-85B3-9FEB37281317}"/>
              </a:ext>
            </a:extLst>
          </p:cNvPr>
          <p:cNvSpPr/>
          <p:nvPr/>
        </p:nvSpPr>
        <p:spPr>
          <a:xfrm>
            <a:off x="711200" y="6288411"/>
            <a:ext cx="10938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 </a:t>
            </a: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Melspectrogram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음성을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데이터화하는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기술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주파수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진폭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파형 등의 정보를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차원 벡터 형태로 변환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53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91961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피싱 관련 조사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BFDCF-32F6-4430-9266-E5E39F481076}"/>
              </a:ext>
            </a:extLst>
          </p:cNvPr>
          <p:cNvSpPr/>
          <p:nvPr/>
        </p:nvSpPr>
        <p:spPr>
          <a:xfrm>
            <a:off x="711202" y="15999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가설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B0ED6-8402-4BF4-B766-027F86EDE48A}"/>
              </a:ext>
            </a:extLst>
          </p:cNvPr>
          <p:cNvSpPr/>
          <p:nvPr/>
        </p:nvSpPr>
        <p:spPr>
          <a:xfrm>
            <a:off x="711201" y="3635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Melspectrogram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5BF78C-8AE6-4088-BCF6-FB1A47E44EBE}"/>
              </a:ext>
            </a:extLst>
          </p:cNvPr>
          <p:cNvSpPr/>
          <p:nvPr/>
        </p:nvSpPr>
        <p:spPr>
          <a:xfrm>
            <a:off x="711200" y="4018200"/>
            <a:ext cx="755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음성 데이터 분석을 위해 물리적 특성인 음성을 데이터로 표현하는 과정 선행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파이썬 </a:t>
            </a: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Librosa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라이브러리를 활용하여 입력된 파일을 데이터 형태로 나타냄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32718-2427-4E02-8B86-64D6873531A5}"/>
              </a:ext>
            </a:extLst>
          </p:cNvPr>
          <p:cNvSpPr/>
          <p:nvPr/>
        </p:nvSpPr>
        <p:spPr>
          <a:xfrm>
            <a:off x="711200" y="1951487"/>
            <a:ext cx="9414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일반적인 사람의 음성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특정 주파수 이상의 구간에서는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에 수렴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Tacotoron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해당 특성을 고려하여 특정 영역의 값 제거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X</a:t>
            </a:r>
          </a:p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en-US" altLang="ko-KR" b="1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Tacotoron</a:t>
            </a:r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으로 합성된 음성은 특정 영역에서 자연 음성에 비해 높은 값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가질 수 있다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en-US" altLang="ko-KR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Attention</a:t>
            </a:r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의 값을 공유 하는 합성된 음성은 </a:t>
            </a:r>
            <a:r>
              <a:rPr lang="ko-KR" altLang="en-US" b="1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음소간의</a:t>
            </a:r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유사도가 상대적으로 높을 수 있다</a:t>
            </a:r>
            <a:r>
              <a:rPr lang="en-US" altLang="ko-KR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7538A-1213-44F1-AB26-EDED10391E77}"/>
              </a:ext>
            </a:extLst>
          </p:cNvPr>
          <p:cNvSpPr/>
          <p:nvPr/>
        </p:nvSpPr>
        <p:spPr>
          <a:xfrm>
            <a:off x="801790" y="5148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Non-Zero Point Map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E29CB4-A473-4AC5-9224-4DFD5345EB0E}"/>
              </a:ext>
            </a:extLst>
          </p:cNvPr>
          <p:cNvSpPr/>
          <p:nvPr/>
        </p:nvSpPr>
        <p:spPr>
          <a:xfrm>
            <a:off x="801789" y="5530915"/>
            <a:ext cx="755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차원 벡터인 </a:t>
            </a: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Melspectrogram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벡터의 각각의 값에 수식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적용하여 변환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Non-Zero Point Map 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값의 검출 여부를 의미하는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차원 벡터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03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91961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피싱 관련 조사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BFDCF-32F6-4430-9266-E5E39F481076}"/>
              </a:ext>
            </a:extLst>
          </p:cNvPr>
          <p:cNvSpPr/>
          <p:nvPr/>
        </p:nvSpPr>
        <p:spPr>
          <a:xfrm>
            <a:off x="711202" y="15999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딥러닝 기반 탐지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B0ED6-8402-4BF4-B766-027F86EDE48A}"/>
              </a:ext>
            </a:extLst>
          </p:cNvPr>
          <p:cNvSpPr/>
          <p:nvPr/>
        </p:nvSpPr>
        <p:spPr>
          <a:xfrm>
            <a:off x="711200" y="30620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시각화 실험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5BF78C-8AE6-4088-BCF6-FB1A47E44EBE}"/>
              </a:ext>
            </a:extLst>
          </p:cNvPr>
          <p:cNvSpPr/>
          <p:nvPr/>
        </p:nvSpPr>
        <p:spPr>
          <a:xfrm>
            <a:off x="711200" y="3520376"/>
            <a:ext cx="7552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합성된 음성 시각화 결과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특정 구간에서 값 검출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자연 음성 시각화 결과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해당 구간에서 값 검출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X</a:t>
            </a:r>
          </a:p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전 샘플에서 일관적으로 관측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32718-2427-4E02-8B86-64D6873531A5}"/>
              </a:ext>
            </a:extLst>
          </p:cNvPr>
          <p:cNvSpPr/>
          <p:nvPr/>
        </p:nvSpPr>
        <p:spPr>
          <a:xfrm>
            <a:off x="711200" y="1951487"/>
            <a:ext cx="941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CNN 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분류 모델로 활용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-&gt;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합성음성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= 1 ,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자연음성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= 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7538A-1213-44F1-AB26-EDED10391E77}"/>
              </a:ext>
            </a:extLst>
          </p:cNvPr>
          <p:cNvSpPr/>
          <p:nvPr/>
        </p:nvSpPr>
        <p:spPr>
          <a:xfrm>
            <a:off x="711200" y="48886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분류 실험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F9875F-6663-48B9-B3F8-1DBCF57E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45" y="4888696"/>
            <a:ext cx="5754967" cy="17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183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349</Words>
  <Application>Microsoft Office PowerPoint</Application>
  <PresentationFormat>와이드스크린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08서울한강체 L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 희진</cp:lastModifiedBy>
  <cp:revision>8</cp:revision>
  <dcterms:created xsi:type="dcterms:W3CDTF">2021-03-04T15:47:58Z</dcterms:created>
  <dcterms:modified xsi:type="dcterms:W3CDTF">2021-03-29T02:13:55Z</dcterms:modified>
</cp:coreProperties>
</file>