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70" r:id="rId4"/>
    <p:sldId id="286" r:id="rId5"/>
    <p:sldId id="261" r:id="rId6"/>
    <p:sldId id="285" r:id="rId7"/>
    <p:sldId id="271" r:id="rId8"/>
    <p:sldId id="273" r:id="rId9"/>
    <p:sldId id="274" r:id="rId10"/>
    <p:sldId id="264" r:id="rId11"/>
    <p:sldId id="276" r:id="rId12"/>
    <p:sldId id="277" r:id="rId13"/>
    <p:sldId id="263" r:id="rId14"/>
    <p:sldId id="278" r:id="rId15"/>
    <p:sldId id="280" r:id="rId16"/>
    <p:sldId id="279" r:id="rId17"/>
    <p:sldId id="281" r:id="rId18"/>
    <p:sldId id="282" r:id="rId19"/>
    <p:sldId id="283" r:id="rId20"/>
    <p:sldId id="287" r:id="rId21"/>
    <p:sldId id="288" r:id="rId22"/>
    <p:sldId id="289" r:id="rId23"/>
    <p:sldId id="290" r:id="rId24"/>
    <p:sldId id="269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66648" autoAdjust="0"/>
  </p:normalViewPr>
  <p:slideViewPr>
    <p:cSldViewPr snapToGrid="0">
      <p:cViewPr varScale="1">
        <p:scale>
          <a:sx n="109" d="100"/>
          <a:sy n="109" d="100"/>
        </p:scale>
        <p:origin x="2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2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1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63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5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5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2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4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38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6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2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4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4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5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7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0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4.wav"/><Relationship Id="rId7" Type="http://schemas.openxmlformats.org/officeDocument/2006/relationships/image" Target="../media/image12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4.wav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chul.tistory.com/54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notesSlide" Target="../notesSlides/notesSlide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1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122" y="2198038"/>
            <a:ext cx="4823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07/09</a:t>
            </a:r>
          </a:p>
          <a:p>
            <a:pPr algn="ctr"/>
            <a:r>
              <a:rPr lang="ko-KR" altLang="en-US" sz="40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너목들</a:t>
            </a:r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팀 진행상황 보고 </a:t>
            </a:r>
            <a:endParaRPr lang="en-US" altLang="ko-KR" sz="4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장희진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이현구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전예진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3939" y="987616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</a:t>
            </a:r>
          </a:p>
        </p:txBody>
      </p:sp>
      <p:pic>
        <p:nvPicPr>
          <p:cNvPr id="24" name="Picture 2" descr="Getting to Know the Mel Spectrogram | by Dalya Gartzman | Towards Data  Science">
            <a:extLst>
              <a:ext uri="{FF2B5EF4-FFF2-40B4-BE49-F238E27FC236}">
                <a16:creationId xmlns:a16="http://schemas.microsoft.com/office/drawing/2014/main" id="{FDEC54B0-F201-404A-A99A-BC9380897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06" y="2668037"/>
            <a:ext cx="2825127" cy="17925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81E38D-91C6-4AAC-93E0-2D3ED5745393}"/>
              </a:ext>
            </a:extLst>
          </p:cNvPr>
          <p:cNvSpPr txBox="1"/>
          <p:nvPr/>
        </p:nvSpPr>
        <p:spPr>
          <a:xfrm>
            <a:off x="5305590" y="2266925"/>
            <a:ext cx="20053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&lt;Mel spectrogram&gt;</a:t>
            </a:r>
            <a:endParaRPr lang="ko-KR" altLang="en-US" sz="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D7982-70A3-4766-BC69-91B7CF35B8EF}"/>
              </a:ext>
            </a:extLst>
          </p:cNvPr>
          <p:cNvSpPr/>
          <p:nvPr/>
        </p:nvSpPr>
        <p:spPr>
          <a:xfrm>
            <a:off x="2607129" y="3053861"/>
            <a:ext cx="1623646" cy="102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GlowTTS</a:t>
            </a:r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Tacotron</a:t>
            </a:r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5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1052A6-42D5-4FE5-BD9F-3E8AB44A8D71}"/>
              </a:ext>
            </a:extLst>
          </p:cNvPr>
          <p:cNvCxnSpPr/>
          <p:nvPr/>
        </p:nvCxnSpPr>
        <p:spPr>
          <a:xfrm>
            <a:off x="4306975" y="3569677"/>
            <a:ext cx="451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B5B48C-D0A7-45C3-98AA-7236C9979852}"/>
              </a:ext>
            </a:extLst>
          </p:cNvPr>
          <p:cNvSpPr/>
          <p:nvPr/>
        </p:nvSpPr>
        <p:spPr>
          <a:xfrm>
            <a:off x="8445221" y="3051448"/>
            <a:ext cx="1623646" cy="102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Hifi</a:t>
            </a:r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-GAN,</a:t>
            </a: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Wavenet</a:t>
            </a:r>
            <a:endParaRPr lang="en-US" altLang="ko-KR" sz="15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5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BBAA88-4D07-46B6-95ED-14E20BB193EE}"/>
              </a:ext>
            </a:extLst>
          </p:cNvPr>
          <p:cNvCxnSpPr/>
          <p:nvPr/>
        </p:nvCxnSpPr>
        <p:spPr>
          <a:xfrm>
            <a:off x="7829760" y="3564333"/>
            <a:ext cx="451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51149F-89B7-41E1-ADCB-DED903AFCCB6}"/>
              </a:ext>
            </a:extLst>
          </p:cNvPr>
          <p:cNvCxnSpPr/>
          <p:nvPr/>
        </p:nvCxnSpPr>
        <p:spPr>
          <a:xfrm>
            <a:off x="10162854" y="3556576"/>
            <a:ext cx="451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av - 무료 파일 및 폴더개 아이콘">
            <a:extLst>
              <a:ext uri="{FF2B5EF4-FFF2-40B4-BE49-F238E27FC236}">
                <a16:creationId xmlns:a16="http://schemas.microsoft.com/office/drawing/2014/main" id="{5EF4D6DB-B4D8-4C8F-849A-BD5CBFF8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80" y="3087653"/>
            <a:ext cx="937846" cy="9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ypotheque: Greta Text font family">
            <a:extLst>
              <a:ext uri="{FF2B5EF4-FFF2-40B4-BE49-F238E27FC236}">
                <a16:creationId xmlns:a16="http://schemas.microsoft.com/office/drawing/2014/main" id="{022405DE-1119-4083-B621-D3B87BC5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4" y="3228608"/>
            <a:ext cx="16906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7FC887-29DB-433F-834A-6284B8D71A81}"/>
              </a:ext>
            </a:extLst>
          </p:cNvPr>
          <p:cNvCxnSpPr/>
          <p:nvPr/>
        </p:nvCxnSpPr>
        <p:spPr>
          <a:xfrm>
            <a:off x="2031920" y="3566746"/>
            <a:ext cx="451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0A2477-B0D0-4D87-A0FF-B669F255E750}"/>
              </a:ext>
            </a:extLst>
          </p:cNvPr>
          <p:cNvSpPr txBox="1"/>
          <p:nvPr/>
        </p:nvSpPr>
        <p:spPr>
          <a:xfrm>
            <a:off x="1138639" y="2889865"/>
            <a:ext cx="7982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&lt;text&gt;</a:t>
            </a:r>
            <a:endParaRPr lang="ko-KR" altLang="en-US" sz="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568FB-CCA7-4989-BEBE-AA9270A8CA96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441B6-58BE-4B10-B300-613F55648D43}"/>
              </a:ext>
            </a:extLst>
          </p:cNvPr>
          <p:cNvSpPr txBox="1"/>
          <p:nvPr/>
        </p:nvSpPr>
        <p:spPr>
          <a:xfrm>
            <a:off x="1596538" y="5000743"/>
            <a:ext cx="9014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합성의 전체 네트워크는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text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입력되면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멜스펙트럼을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Vocoder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오디오 파일을 생성하는 구조입니다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Glow-</a:t>
            </a:r>
            <a:r>
              <a:rPr lang="en-US" altLang="ko-KR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Hifi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-GAN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사용해서 학습하고 있고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Vocoder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따로따로 성능을 확인할 수 있기 때문에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성능에 따라서 다른 네트워크로 교체할 계획입니다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9891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LJSpeech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01C28D-C020-4768-8092-7C2195D42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64" y="1672737"/>
            <a:ext cx="4840532" cy="4326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490154-E421-43EB-8424-8A8E124F1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681" y="2674788"/>
            <a:ext cx="5343525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LJ001-0001_generated">
            <a:hlinkClick r:id="" action="ppaction://media"/>
            <a:extLst>
              <a:ext uri="{FF2B5EF4-FFF2-40B4-BE49-F238E27FC236}">
                <a16:creationId xmlns:a16="http://schemas.microsoft.com/office/drawing/2014/main" id="{1986A1AB-0667-4A68-8255-E7052F820F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538676" y="1600529"/>
            <a:ext cx="406400" cy="406400"/>
          </a:xfrm>
          <a:prstGeom prst="rect">
            <a:avLst/>
          </a:prstGeom>
        </p:spPr>
      </p:pic>
      <p:pic>
        <p:nvPicPr>
          <p:cNvPr id="7" name="LJ001-0001">
            <a:hlinkClick r:id="" action="ppaction://media"/>
            <a:extLst>
              <a:ext uri="{FF2B5EF4-FFF2-40B4-BE49-F238E27FC236}">
                <a16:creationId xmlns:a16="http://schemas.microsoft.com/office/drawing/2014/main" id="{E597E354-02DC-4D99-8F2B-C39A6217DB7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53031" y="1601118"/>
            <a:ext cx="406400" cy="40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CDC762-A1AD-42F5-8BAB-50C466D14B63}"/>
              </a:ext>
            </a:extLst>
          </p:cNvPr>
          <p:cNvSpPr txBox="1"/>
          <p:nvPr/>
        </p:nvSpPr>
        <p:spPr>
          <a:xfrm>
            <a:off x="9255205" y="12713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 결과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4DB11-A680-438C-9FC8-321A070D0C1D}"/>
              </a:ext>
            </a:extLst>
          </p:cNvPr>
          <p:cNvSpPr txBox="1"/>
          <p:nvPr/>
        </p:nvSpPr>
        <p:spPr>
          <a:xfrm>
            <a:off x="7028256" y="127136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LJ001-0001">
            <a:hlinkClick r:id="" action="ppaction://media"/>
            <a:extLst>
              <a:ext uri="{FF2B5EF4-FFF2-40B4-BE49-F238E27FC236}">
                <a16:creationId xmlns:a16="http://schemas.microsoft.com/office/drawing/2014/main" id="{20F4ABC0-2897-44E8-93DB-64EF0F93F5E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13262" y="1600530"/>
            <a:ext cx="406400" cy="406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03CFE2-187F-48BC-A7DE-CD602F85FAE0}"/>
              </a:ext>
            </a:extLst>
          </p:cNvPr>
          <p:cNvSpPr txBox="1"/>
          <p:nvPr/>
        </p:nvSpPr>
        <p:spPr>
          <a:xfrm>
            <a:off x="8031109" y="1271365"/>
            <a:ext cx="1170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&lt;pretrained&gt;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6F804-C16B-4EBE-BEBE-7AC514D3D13A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568E2-EEE9-4D5B-8706-F6A3F339877A}"/>
              </a:ext>
            </a:extLst>
          </p:cNvPr>
          <p:cNvSpPr txBox="1"/>
          <p:nvPr/>
        </p:nvSpPr>
        <p:spPr>
          <a:xfrm>
            <a:off x="3432064" y="202949"/>
            <a:ext cx="6188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LJSpeech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영어 음성으로 구성된 데이터 셋으로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vocoder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하루 정도 학습시켜본 결과입니다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Pretrained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논문 저자가 제공한 모델로 생성된 음성입니다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시간이 적어서 성능이 좋지는 않지만 시험 삼아 학습시켜보았습니다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vocoder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만으로도 초기화 작업을 제외하고도 음성 파일을 만드는데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 정도로 꽤 시간이 걸렸습니다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8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6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6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9891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LJSpeech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D0F3F-86B1-4A8F-BFD5-6E2F98C5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03" y="2310912"/>
            <a:ext cx="5777646" cy="301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F0B374-05B5-4134-B7B6-44EFCFAC48FE}"/>
              </a:ext>
            </a:extLst>
          </p:cNvPr>
          <p:cNvSpPr txBox="1"/>
          <p:nvPr/>
        </p:nvSpPr>
        <p:spPr>
          <a:xfrm>
            <a:off x="3084829" y="5416930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b="0" i="0" strike="noStrike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 셋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66872-307C-4A4B-B9CD-CEBC351B32DF}"/>
              </a:ext>
            </a:extLst>
          </p:cNvPr>
          <p:cNvSpPr/>
          <p:nvPr/>
        </p:nvSpPr>
        <p:spPr>
          <a:xfrm>
            <a:off x="8902421" y="2310912"/>
            <a:ext cx="1623646" cy="102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GlowTTS</a:t>
            </a:r>
            <a:endParaRPr lang="ko-KR" altLang="en-US" sz="15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0CB006-BDFD-457B-AF9B-6E62B1F45624}"/>
              </a:ext>
            </a:extLst>
          </p:cNvPr>
          <p:cNvSpPr/>
          <p:nvPr/>
        </p:nvSpPr>
        <p:spPr>
          <a:xfrm>
            <a:off x="8902421" y="4206171"/>
            <a:ext cx="1623646" cy="102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Hifi</a:t>
            </a:r>
            <a:r>
              <a:rPr lang="en-US" altLang="ko-KR" sz="15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-GAN</a:t>
            </a:r>
            <a:endParaRPr lang="ko-KR" altLang="en-US" sz="15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45493B-C65F-4D14-AA45-E54F0C66CF23}"/>
              </a:ext>
            </a:extLst>
          </p:cNvPr>
          <p:cNvCxnSpPr>
            <a:cxnSpLocks/>
          </p:cNvCxnSpPr>
          <p:nvPr/>
        </p:nvCxnSpPr>
        <p:spPr>
          <a:xfrm flipV="1">
            <a:off x="7016262" y="2819400"/>
            <a:ext cx="1764323" cy="92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63B9CD-022B-4EFA-8F0C-353366A65DDA}"/>
              </a:ext>
            </a:extLst>
          </p:cNvPr>
          <p:cNvCxnSpPr>
            <a:cxnSpLocks/>
          </p:cNvCxnSpPr>
          <p:nvPr/>
        </p:nvCxnSpPr>
        <p:spPr>
          <a:xfrm>
            <a:off x="7016262" y="3819959"/>
            <a:ext cx="1764323" cy="102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5E83E7-4857-4F94-9608-8E5AB26DB978}"/>
              </a:ext>
            </a:extLst>
          </p:cNvPr>
          <p:cNvSpPr txBox="1"/>
          <p:nvPr/>
        </p:nvSpPr>
        <p:spPr>
          <a:xfrm>
            <a:off x="7127631" y="2426985"/>
            <a:ext cx="13026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: 8000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  : 2000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: 2500</a:t>
            </a:r>
            <a:endParaRPr lang="ko-KR" altLang="en-US" sz="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241694-9699-4517-AFA0-0C9D09F354AB}"/>
              </a:ext>
            </a:extLst>
          </p:cNvPr>
          <p:cNvSpPr txBox="1"/>
          <p:nvPr/>
        </p:nvSpPr>
        <p:spPr>
          <a:xfrm>
            <a:off x="7069015" y="4523652"/>
            <a:ext cx="1421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: 12500</a:t>
            </a:r>
            <a:endParaRPr lang="ko-KR" altLang="en-US" sz="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4CEDA-0451-4CB7-B29E-60894499BF83}"/>
              </a:ext>
            </a:extLst>
          </p:cNvPr>
          <p:cNvSpPr txBox="1"/>
          <p:nvPr/>
        </p:nvSpPr>
        <p:spPr>
          <a:xfrm>
            <a:off x="3314699" y="451372"/>
            <a:ext cx="84845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 셋에는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62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만개 정도의 음성 파일이 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일단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12500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정도의 음성만 학습시켜보고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결과에 따라서 데이터 셋을 더 추가하거나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시간을 늘리거나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Vocoder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사용할 계획입니다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상담이 목적이기 때문에 감정도 잘 표현되면 좋을 것 같아서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emotional TTS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 찾아볼 계획입니다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코랩으로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학습 시켜서 결과를 보여드리려고 했지만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중간에 </a:t>
            </a:r>
            <a:r>
              <a:rPr lang="en-US" altLang="ko-KR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gpu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제한으로 인해 계속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끊켜서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다음 진행 상황 보고 때 최대한 결과를 보여드리도록 하겠습니다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결과가 괜찮으면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팀원들 목소리를 학습시켜 볼 계획입니다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79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처리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2703" y="989148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69803" y="524532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9C2EF-1F9C-4CB3-9B3D-0686812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73" y="1230259"/>
            <a:ext cx="6390745" cy="4591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4C339-6BF6-4C9E-9647-8302ECA79296}"/>
              </a:ext>
            </a:extLst>
          </p:cNvPr>
          <p:cNvSpPr txBox="1"/>
          <p:nvPr/>
        </p:nvSpPr>
        <p:spPr>
          <a:xfrm>
            <a:off x="6790591" y="5896563"/>
            <a:ext cx="140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8B261-4958-480F-8335-3829096141B9}"/>
              </a:ext>
            </a:extLst>
          </p:cNvPr>
          <p:cNvSpPr txBox="1"/>
          <p:nvPr/>
        </p:nvSpPr>
        <p:spPr>
          <a:xfrm>
            <a:off x="257908" y="2315308"/>
            <a:ext cx="39389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다음은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Ai-hub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웰니스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정신 상담 데이터 셋과 추가적으로 팀원들이 작성한 대화 스크립트를 학습 시킨 결과입니다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이전에 보여드린 자연어 처리 결과는 학습 시간이 적고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셋도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정도로 작았지만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총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2224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대화 스크립트를 만들었고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중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정도만 학습시켜보았습니다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오른쪽의 입력 텍스트는 훈련 데이터셋에 포함되지 않은 문장입니다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다소 엉뚱한 답변을 하는 경우도 있지만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나머지 데이터 셋을 학습시켜보고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성능이 떨어진다면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대화 스크립트를 수기로 더 작성하려고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37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2703" y="989148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69803" y="524532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4C339-6BF6-4C9E-9647-8302ECA79296}"/>
              </a:ext>
            </a:extLst>
          </p:cNvPr>
          <p:cNvSpPr txBox="1"/>
          <p:nvPr/>
        </p:nvSpPr>
        <p:spPr>
          <a:xfrm>
            <a:off x="5395546" y="6037240"/>
            <a:ext cx="140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56922-AA87-4B61-B38B-0BD010CA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78" y="1358480"/>
            <a:ext cx="6565043" cy="435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10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2703" y="989148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69803" y="524532"/>
            <a:ext cx="16081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4C339-6BF6-4C9E-9647-8302ECA79296}"/>
              </a:ext>
            </a:extLst>
          </p:cNvPr>
          <p:cNvSpPr txBox="1"/>
          <p:nvPr/>
        </p:nvSpPr>
        <p:spPr>
          <a:xfrm>
            <a:off x="5395546" y="6037240"/>
            <a:ext cx="140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결과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06C67-847C-4189-AE58-3F1A7497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42" y="2008309"/>
            <a:ext cx="5811715" cy="3828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76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음성인식 및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어체변환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66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994210"/>
            <a:ext cx="22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Speech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69803" y="512094"/>
            <a:ext cx="27590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음성인식 및 </a:t>
            </a:r>
            <a:r>
              <a:rPr lang="ko-KR" altLang="en-US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어체변환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B5683-AA3C-4B16-B0A3-361A08D92ED0}"/>
              </a:ext>
            </a:extLst>
          </p:cNvPr>
          <p:cNvSpPr/>
          <p:nvPr/>
        </p:nvSpPr>
        <p:spPr>
          <a:xfrm>
            <a:off x="3320895" y="2189562"/>
            <a:ext cx="5302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3"/>
              </a:rPr>
              <a:t>Google Cloud Speech </a:t>
            </a:r>
            <a:r>
              <a:rPr lang="ko-KR" altLang="en-US" sz="1500" b="1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3"/>
              </a:rPr>
              <a:t>음성인식 </a:t>
            </a:r>
            <a:r>
              <a:rPr lang="en-US" altLang="ko-KR" sz="1500" b="1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3"/>
              </a:rPr>
              <a:t>API – Python / NodeJS</a:t>
            </a:r>
            <a:endParaRPr lang="en-US" altLang="ko-KR" sz="15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9DE0B1-7150-439B-9B0F-13204C5C6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96" y="2684450"/>
            <a:ext cx="5800966" cy="273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27DDB-1F7C-441C-B1A5-E1D298883F61}"/>
              </a:ext>
            </a:extLst>
          </p:cNvPr>
          <p:cNvSpPr txBox="1"/>
          <p:nvPr/>
        </p:nvSpPr>
        <p:spPr>
          <a:xfrm>
            <a:off x="492010" y="3370384"/>
            <a:ext cx="26052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상담을 지원할 계획이라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음성을 텍스트로 변환하기 위해 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 기술이 필요합니다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 기술은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이용하기로 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Cloud Speech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r>
              <a:rPr lang="en-US" altLang="ko-KR" sz="1000" b="1" dirty="0" err="1">
                <a:solidFill>
                  <a:schemeClr val="accent2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Annyang</a:t>
            </a:r>
            <a:r>
              <a:rPr lang="en-US" altLang="ko-KR" sz="1000" b="1" dirty="0">
                <a:solidFill>
                  <a:schemeClr val="accent2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API</a:t>
            </a:r>
            <a:r>
              <a:rPr lang="ko-KR" altLang="en-US" sz="1000" b="1" dirty="0">
                <a:solidFill>
                  <a:schemeClr val="accent2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를 테스트 해보려고 합니다</a:t>
            </a:r>
            <a:r>
              <a:rPr lang="en-US" altLang="ko-KR" sz="1000" b="1" dirty="0">
                <a:solidFill>
                  <a:schemeClr val="accent2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 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15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994210"/>
            <a:ext cx="22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Speech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69803" y="512094"/>
            <a:ext cx="27590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음성인식 및 </a:t>
            </a:r>
            <a:r>
              <a:rPr lang="ko-KR" altLang="en-US" sz="2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어체변환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27DDB-1F7C-441C-B1A5-E1D298883F61}"/>
              </a:ext>
            </a:extLst>
          </p:cNvPr>
          <p:cNvSpPr txBox="1"/>
          <p:nvPr/>
        </p:nvSpPr>
        <p:spPr>
          <a:xfrm>
            <a:off x="356011" y="2671916"/>
            <a:ext cx="29034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상담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챗봇과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사용자와의 관계를 입력 받아서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그에 맞게 상담을 하도록 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들어 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챗봇과의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관계가 친구인 경우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반말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캐릭터인 경우 존댓말로 응답하도록 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과정에서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변환이 필요할 것 같아서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모듈들을 테스트 중입니다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현재까지 테스트해본 모듈들은 반말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존댓말 변환은 어느 정도 잘 변환이 되지만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존댓말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반말은 잘 변환되지 않았습니다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테스트 해보고 결과 보고 드리겠습니다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7715E7-4EF3-4559-BAE3-918F28D6F812}"/>
              </a:ext>
            </a:extLst>
          </p:cNvPr>
          <p:cNvSpPr/>
          <p:nvPr/>
        </p:nvSpPr>
        <p:spPr>
          <a:xfrm>
            <a:off x="3157484" y="2670257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Hgtk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–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Kiwi</a:t>
            </a:r>
            <a:r>
              <a:rPr lang="ko-KR" altLang="en-US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등 사용</a:t>
            </a:r>
            <a:endParaRPr lang="en-US" altLang="ko-KR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075F646-0122-46EF-A298-E864CE06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81" y="3167653"/>
            <a:ext cx="7531410" cy="7833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6479911-5352-44FC-84F3-85985652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82" y="4207173"/>
            <a:ext cx="7531410" cy="4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6399" y="3194050"/>
            <a:ext cx="270880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 및 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34110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26522" y="482703"/>
            <a:ext cx="16738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9A8BC-920B-4732-8FEF-E4A8D337946C}"/>
              </a:ext>
            </a:extLst>
          </p:cNvPr>
          <p:cNvSpPr txBox="1"/>
          <p:nvPr/>
        </p:nvSpPr>
        <p:spPr>
          <a:xfrm>
            <a:off x="5322278" y="6008077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상담 목록 및 상담 화면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85D92C-786E-4702-A94A-D9EB03FB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061" y="1245446"/>
            <a:ext cx="2564961" cy="4367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644327-2E0C-4360-8417-6D0318E5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6" y="1245446"/>
            <a:ext cx="2226691" cy="4367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42CECB-FBE7-44D3-94EB-874751CBE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845" y="1245447"/>
            <a:ext cx="2617356" cy="4367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471C78F-AC64-4E7E-8DB9-22B69B0F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169" y="1245447"/>
            <a:ext cx="2596401" cy="4367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3CDF5D-9832-4896-A82E-F1DA5B98FFA5}"/>
              </a:ext>
            </a:extLst>
          </p:cNvPr>
          <p:cNvSpPr txBox="1"/>
          <p:nvPr/>
        </p:nvSpPr>
        <p:spPr>
          <a:xfrm>
            <a:off x="656946" y="5745740"/>
            <a:ext cx="4400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상담을 진행할 수 있고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음성과 텍스트로 상담을 할 수 있도록 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아직은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간단하게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나타내었고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 진행하면서 구체화하도록 하겠습니다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1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26522" y="482703"/>
            <a:ext cx="16738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8E1699-5B8E-461C-95F4-F6C9563D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76" y="1514835"/>
            <a:ext cx="2343719" cy="382832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65FFBBC-57DA-490C-8F9A-C67D8B6A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17" y="1514836"/>
            <a:ext cx="2352983" cy="38283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E2FCA97-BD2E-403F-822F-6E850255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993" y="1514837"/>
            <a:ext cx="2336183" cy="3828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49106E-16DB-45CF-9F6C-11B71CF3ACCA}"/>
              </a:ext>
            </a:extLst>
          </p:cNvPr>
          <p:cNvSpPr txBox="1"/>
          <p:nvPr/>
        </p:nvSpPr>
        <p:spPr>
          <a:xfrm>
            <a:off x="5195839" y="5542452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일기 화면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5FD77-80D9-41BD-A6D0-B2E477769B8A}"/>
              </a:ext>
            </a:extLst>
          </p:cNvPr>
          <p:cNvSpPr txBox="1"/>
          <p:nvPr/>
        </p:nvSpPr>
        <p:spPr>
          <a:xfrm>
            <a:off x="345830" y="6038891"/>
            <a:ext cx="665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기분 상태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 및 시간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 등을 입력 받아서 사용자의 현재 상태를 기록할 수 있도록 감정 일기 기능도 추가하려고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일기를 바탕으로 오늘의 기분이나 감정을 통계로 확인할 수 있도록 하려고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79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22EE2-9CAA-4E05-B32E-4E44D99A5124}"/>
              </a:ext>
            </a:extLst>
          </p:cNvPr>
          <p:cNvSpPr txBox="1"/>
          <p:nvPr/>
        </p:nvSpPr>
        <p:spPr>
          <a:xfrm>
            <a:off x="1026522" y="482703"/>
            <a:ext cx="16738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0D5B0E5-B66D-4042-983D-1F8B2B3D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69" y="1756768"/>
            <a:ext cx="1950441" cy="334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088560-2487-4DCD-9F70-B42BCC43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522" y="1755114"/>
            <a:ext cx="1950441" cy="3347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86401C-DD5F-4096-B1E1-E89367043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83" y="1755114"/>
            <a:ext cx="1928733" cy="3347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679F42-5FAA-4CAE-A0C3-0DE3D7AE09F9}"/>
              </a:ext>
            </a:extLst>
          </p:cNvPr>
          <p:cNvSpPr txBox="1"/>
          <p:nvPr/>
        </p:nvSpPr>
        <p:spPr>
          <a:xfrm>
            <a:off x="3114704" y="5253159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&lt;‘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Daylio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어플의 감정 통계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E2B31-458D-4DFD-87F1-BE78E79E2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739" y="1549302"/>
            <a:ext cx="1643532" cy="3553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E4CB20-3974-42F6-B349-03E45674E9AF}"/>
              </a:ext>
            </a:extLst>
          </p:cNvPr>
          <p:cNvSpPr txBox="1"/>
          <p:nvPr/>
        </p:nvSpPr>
        <p:spPr>
          <a:xfrm>
            <a:off x="8878553" y="5170198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&lt;‘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멘탈 갑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어플의 오늘의 기분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6D791-664C-476D-A2EA-BC1E14342233}"/>
              </a:ext>
            </a:extLst>
          </p:cNvPr>
          <p:cNvSpPr txBox="1"/>
          <p:nvPr/>
        </p:nvSpPr>
        <p:spPr>
          <a:xfrm>
            <a:off x="2268415" y="5680431"/>
            <a:ext cx="3336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일기 및 통계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기분을 참조한 어플의 화면입니다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18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3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경진대회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EBA3E-D067-4887-97C2-41024B62FC98}"/>
              </a:ext>
            </a:extLst>
          </p:cNvPr>
          <p:cNvSpPr txBox="1"/>
          <p:nvPr/>
        </p:nvSpPr>
        <p:spPr>
          <a:xfrm>
            <a:off x="3691335" y="4791669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경진대회에서는 수상하지 못했습니다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2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학기 때는 구현 잘해서 수상도 노려보려고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7969F7-AAA6-40DC-B52C-11E71A0B5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"/>
          <a:stretch/>
        </p:blipFill>
        <p:spPr>
          <a:xfrm>
            <a:off x="1026521" y="3099168"/>
            <a:ext cx="10011937" cy="659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80107A-EFB6-4B55-95CA-0CE890AC1A21}"/>
              </a:ext>
            </a:extLst>
          </p:cNvPr>
          <p:cNvSpPr txBox="1"/>
          <p:nvPr/>
        </p:nvSpPr>
        <p:spPr>
          <a:xfrm>
            <a:off x="5330406" y="388297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경진대회 심사결과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3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6067" y="512040"/>
            <a:ext cx="1335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BAFE7326-B665-4318-AC32-FA531543D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00356"/>
              </p:ext>
            </p:extLst>
          </p:nvPr>
        </p:nvGraphicFramePr>
        <p:xfrm>
          <a:off x="2032000" y="3046829"/>
          <a:ext cx="81280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691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71688829"/>
                    </a:ext>
                  </a:extLst>
                </a:gridCol>
              </a:tblGrid>
              <a:tr h="19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7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길민호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 합성</a:t>
                      </a:r>
                      <a:r>
                        <a:rPr lang="en-US" altLang="ko-KR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백엔드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이현구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자연어 처리</a:t>
                      </a:r>
                      <a:r>
                        <a:rPr lang="en-US" altLang="ko-KR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백엔드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어체</a:t>
                      </a:r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변환</a:t>
                      </a:r>
                      <a:r>
                        <a:rPr lang="en-US" altLang="ko-KR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벡엔드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허승연</a:t>
                      </a:r>
                      <a:r>
                        <a:rPr lang="en-US" altLang="ko-KR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전예진</a:t>
                      </a:r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프론트 엔드</a:t>
                      </a:r>
                      <a:r>
                        <a:rPr lang="en-US" altLang="ko-KR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: </a:t>
                      </a:r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화면구성 및 요구사항 명세서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892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4EB44C-3085-44B5-97C4-79E7FF101967}"/>
              </a:ext>
            </a:extLst>
          </p:cNvPr>
          <p:cNvSpPr txBox="1"/>
          <p:nvPr/>
        </p:nvSpPr>
        <p:spPr>
          <a:xfrm>
            <a:off x="5609328" y="506114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34B40-5DD2-4D82-8821-56ED2F8011A5}"/>
              </a:ext>
            </a:extLst>
          </p:cNvPr>
          <p:cNvSpPr txBox="1"/>
          <p:nvPr/>
        </p:nvSpPr>
        <p:spPr>
          <a:xfrm>
            <a:off x="4923242" y="2177423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분담은 다음과 같이 분할하였습니다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70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음성합성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09EDA-90F3-473B-AF3E-96221A9C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1682994"/>
            <a:ext cx="9201114" cy="44009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CC1ABA-2FEC-408C-A587-14065E567219}"/>
              </a:ext>
            </a:extLst>
          </p:cNvPr>
          <p:cNvCxnSpPr>
            <a:cxnSpLocks/>
          </p:cNvCxnSpPr>
          <p:nvPr/>
        </p:nvCxnSpPr>
        <p:spPr>
          <a:xfrm>
            <a:off x="2938783" y="3417276"/>
            <a:ext cx="61247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B96572-7067-440B-8D72-73D8D654C4C1}"/>
              </a:ext>
            </a:extLst>
          </p:cNvPr>
          <p:cNvCxnSpPr>
            <a:cxnSpLocks/>
          </p:cNvCxnSpPr>
          <p:nvPr/>
        </p:nvCxnSpPr>
        <p:spPr>
          <a:xfrm>
            <a:off x="8160712" y="2309445"/>
            <a:ext cx="61247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498420-1D0B-44E5-A550-1B38E15E5049}"/>
              </a:ext>
            </a:extLst>
          </p:cNvPr>
          <p:cNvCxnSpPr>
            <a:cxnSpLocks/>
          </p:cNvCxnSpPr>
          <p:nvPr/>
        </p:nvCxnSpPr>
        <p:spPr>
          <a:xfrm>
            <a:off x="2915335" y="4630614"/>
            <a:ext cx="585785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FECFD4-6A11-4362-B26D-F483F4AEC7A0}"/>
              </a:ext>
            </a:extLst>
          </p:cNvPr>
          <p:cNvSpPr/>
          <p:nvPr/>
        </p:nvSpPr>
        <p:spPr>
          <a:xfrm>
            <a:off x="8466951" y="2508738"/>
            <a:ext cx="494475" cy="17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08CF9D-92A3-4665-8371-27414B05E1ED}"/>
              </a:ext>
            </a:extLst>
          </p:cNvPr>
          <p:cNvSpPr/>
          <p:nvPr/>
        </p:nvSpPr>
        <p:spPr>
          <a:xfrm>
            <a:off x="8466950" y="2880227"/>
            <a:ext cx="567524" cy="17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9E2BA-9FC4-45E5-BAFB-EFAF49FF3B77}"/>
              </a:ext>
            </a:extLst>
          </p:cNvPr>
          <p:cNvSpPr txBox="1"/>
          <p:nvPr/>
        </p:nvSpPr>
        <p:spPr>
          <a:xfrm>
            <a:off x="4882366" y="6192366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&lt;AI-hub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 개요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BA3E-D067-4887-97C2-41024B62FC98}"/>
              </a:ext>
            </a:extLst>
          </p:cNvPr>
          <p:cNvSpPr txBox="1"/>
          <p:nvPr/>
        </p:nvSpPr>
        <p:spPr>
          <a:xfrm>
            <a:off x="3741990" y="1050091"/>
            <a:ext cx="7135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합성 데이터는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데이터를 사용할 계획입니다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유형은 음성이고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 데이터 량은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1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55876E-E0D3-4EAE-A449-A6A00E86C9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4200" y="1789018"/>
            <a:ext cx="5477975" cy="4299614"/>
          </a:xfrm>
          <a:prstGeom prst="rect">
            <a:avLst/>
          </a:prstGeom>
        </p:spPr>
      </p:pic>
      <p:pic>
        <p:nvPicPr>
          <p:cNvPr id="16" name="KsponSpeech_000009">
            <a:hlinkClick r:id="" action="ppaction://media"/>
            <a:extLst>
              <a:ext uri="{FF2B5EF4-FFF2-40B4-BE49-F238E27FC236}">
                <a16:creationId xmlns:a16="http://schemas.microsoft.com/office/drawing/2014/main" id="{45686FC6-43D8-4DA9-99F1-E205EF6DC1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931644" y="776575"/>
            <a:ext cx="406400" cy="406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CE9E25-836B-4B40-A3E9-1BDD4374967A}"/>
              </a:ext>
            </a:extLst>
          </p:cNvPr>
          <p:cNvSpPr txBox="1"/>
          <p:nvPr/>
        </p:nvSpPr>
        <p:spPr>
          <a:xfrm>
            <a:off x="3833319" y="4412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간투사</a:t>
            </a:r>
          </a:p>
        </p:txBody>
      </p:sp>
      <p:pic>
        <p:nvPicPr>
          <p:cNvPr id="24" name="KsponSpeech_000011">
            <a:hlinkClick r:id="" action="ppaction://media"/>
            <a:extLst>
              <a:ext uri="{FF2B5EF4-FFF2-40B4-BE49-F238E27FC236}">
                <a16:creationId xmlns:a16="http://schemas.microsoft.com/office/drawing/2014/main" id="{214B84E1-C198-47F8-9CDE-47B31B4FC4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191977" y="769368"/>
            <a:ext cx="406400" cy="406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301759-AF87-44C1-935F-30D4DC2149A7}"/>
              </a:ext>
            </a:extLst>
          </p:cNvPr>
          <p:cNvSpPr txBox="1"/>
          <p:nvPr/>
        </p:nvSpPr>
        <p:spPr>
          <a:xfrm>
            <a:off x="4704270" y="441229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더듬거림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잘못발성</a:t>
            </a:r>
          </a:p>
        </p:txBody>
      </p:sp>
      <p:pic>
        <p:nvPicPr>
          <p:cNvPr id="28" name="KsponSpeech_000023">
            <a:hlinkClick r:id="" action="ppaction://media"/>
            <a:extLst>
              <a:ext uri="{FF2B5EF4-FFF2-40B4-BE49-F238E27FC236}">
                <a16:creationId xmlns:a16="http://schemas.microsoft.com/office/drawing/2014/main" id="{3850FFEB-E211-4E88-927D-812D0FA17C0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581751" y="750567"/>
            <a:ext cx="406400" cy="406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76735B-0514-403D-9E8C-567E997C6271}"/>
              </a:ext>
            </a:extLst>
          </p:cNvPr>
          <p:cNvSpPr txBox="1"/>
          <p:nvPr/>
        </p:nvSpPr>
        <p:spPr>
          <a:xfrm>
            <a:off x="7553157" y="4392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중첩</a:t>
            </a:r>
          </a:p>
        </p:txBody>
      </p:sp>
      <p:pic>
        <p:nvPicPr>
          <p:cNvPr id="30" name="LJ001-0001">
            <a:hlinkClick r:id="" action="ppaction://media"/>
            <a:extLst>
              <a:ext uri="{FF2B5EF4-FFF2-40B4-BE49-F238E27FC236}">
                <a16:creationId xmlns:a16="http://schemas.microsoft.com/office/drawing/2014/main" id="{5B19870C-2A35-4317-A22F-6579F457AB8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056056" y="797996"/>
            <a:ext cx="406400" cy="406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EB59D14-B37E-48CE-9760-3414465D9658}"/>
              </a:ext>
            </a:extLst>
          </p:cNvPr>
          <p:cNvSpPr txBox="1"/>
          <p:nvPr/>
        </p:nvSpPr>
        <p:spPr>
          <a:xfrm>
            <a:off x="8792621" y="43920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LJ Speech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1AC84-8CE5-4F81-881C-3B3086F3E2F3}"/>
              </a:ext>
            </a:extLst>
          </p:cNvPr>
          <p:cNvSpPr txBox="1"/>
          <p:nvPr/>
        </p:nvSpPr>
        <p:spPr>
          <a:xfrm>
            <a:off x="6882803" y="612921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낭독형 제한 발화와 자유 발화의 차이점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KsponSpeech_000049">
            <a:hlinkClick r:id="" action="ppaction://media"/>
            <a:extLst>
              <a:ext uri="{FF2B5EF4-FFF2-40B4-BE49-F238E27FC236}">
                <a16:creationId xmlns:a16="http://schemas.microsoft.com/office/drawing/2014/main" id="{4EBC6EC3-6BCE-4CE6-9427-077ED895A282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557293" y="757412"/>
            <a:ext cx="406400" cy="406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BE6BBA-63E2-4BFB-B284-54B1CCF00323}"/>
              </a:ext>
            </a:extLst>
          </p:cNvPr>
          <p:cNvSpPr txBox="1"/>
          <p:nvPr/>
        </p:nvSpPr>
        <p:spPr>
          <a:xfrm>
            <a:off x="6474877" y="43920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사투리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B5C42-AB70-49C5-8D90-23AEE69D939C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7F87-51AB-4E3D-A35E-810975A7C9A5}"/>
              </a:ext>
            </a:extLst>
          </p:cNvPr>
          <p:cNvSpPr txBox="1"/>
          <p:nvPr/>
        </p:nvSpPr>
        <p:spPr>
          <a:xfrm>
            <a:off x="856957" y="2584608"/>
            <a:ext cx="42438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데이터는 자유 발화로 이루어져 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 발화의 경우 발음을 또박또박하게 하고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대본이 있는 반면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 발화의 경우 대본이 없고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유창하게 발성하지만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발음이 불명확합니다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같은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간투사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감탄사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생략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더듬거림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잘못발성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사투리와 같은 것들도 포함 되어있습니다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오디오를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들어보시면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대화 내용처럼 자연스러워서 저희 프로젝트 주제와 잘 맞는 데이터인 것 같습니다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자유발화 특성상 중첩되는 것을 피할 수 없어서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1/3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정도는 오디오 파일에 한 명이 아니라 두 명 목소리가 포함되어 있고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간투사 오디오처럼 노이즈가 포함된 음성도 있어서 품질이 좀 많이 떨어지는 것 같습니다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데이터 셋 중 하나인 </a:t>
            </a:r>
            <a:r>
              <a:rPr lang="en-US" altLang="ko-KR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LJSpeech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셋을</a:t>
            </a:r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셋과 비교해보면 주변 노이즈가 없고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발음도 명료한 것을 확인할 수 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0D7869-4156-41DE-9443-13B6567871F5}"/>
              </a:ext>
            </a:extLst>
          </p:cNvPr>
          <p:cNvSpPr/>
          <p:nvPr/>
        </p:nvSpPr>
        <p:spPr>
          <a:xfrm>
            <a:off x="3833319" y="316522"/>
            <a:ext cx="4243881" cy="972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CA558-DB75-421F-BCBB-CFD1054DA1F3}"/>
              </a:ext>
            </a:extLst>
          </p:cNvPr>
          <p:cNvSpPr txBox="1"/>
          <p:nvPr/>
        </p:nvSpPr>
        <p:spPr>
          <a:xfrm>
            <a:off x="4980117" y="1340229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&lt;AI-hub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4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3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27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55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9939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33BA6-BC20-45D7-9A71-2850031B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69" y="2528521"/>
            <a:ext cx="51816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834BC7-F6A1-4C03-900C-6C99866F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53" y="4084027"/>
            <a:ext cx="52197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DA3831-4B1A-4194-8884-A35C437E6D7E}"/>
              </a:ext>
            </a:extLst>
          </p:cNvPr>
          <p:cNvSpPr txBox="1"/>
          <p:nvPr/>
        </p:nvSpPr>
        <p:spPr>
          <a:xfrm>
            <a:off x="5490631" y="336504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화자 구성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BD07AF-F059-4926-B274-45E20386A5C3}"/>
              </a:ext>
            </a:extLst>
          </p:cNvPr>
          <p:cNvSpPr txBox="1"/>
          <p:nvPr/>
        </p:nvSpPr>
        <p:spPr>
          <a:xfrm>
            <a:off x="5490630" y="561587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대화 주제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EC3EF-1B4D-49B3-BAF4-72C60B5929A4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B6E22-B260-4732-81CC-6B8FFBB6B8B7}"/>
              </a:ext>
            </a:extLst>
          </p:cNvPr>
          <p:cNvSpPr txBox="1"/>
          <p:nvPr/>
        </p:nvSpPr>
        <p:spPr>
          <a:xfrm>
            <a:off x="377177" y="3247292"/>
            <a:ext cx="2809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다음으로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 비율입니다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인원은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명이고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 비율은 비슷한데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연령별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비율은 크게 고려하지 않은 것 같고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상식적인 수준에서 분포되도록 했다고 합니다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70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정도 들어봤을 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빼고는 젊은 </a:t>
            </a:r>
            <a:r>
              <a:rPr lang="ko-KR" altLang="en-US" sz="10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층이였고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사투리도 별로 없었지만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합성 결과에 크게 영향을 줄 것 같지는 않습니다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89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Ai-hub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음성 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A3831-4B1A-4194-8884-A35C437E6D7E}"/>
              </a:ext>
            </a:extLst>
          </p:cNvPr>
          <p:cNvSpPr txBox="1"/>
          <p:nvPr/>
        </p:nvSpPr>
        <p:spPr>
          <a:xfrm>
            <a:off x="5539596" y="5443605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구성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322E2-EE1A-4BF1-8678-ACD408AE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5" y="2371725"/>
            <a:ext cx="2905125" cy="1057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089D1D-93A7-4798-9403-F71827661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3555240"/>
            <a:ext cx="9982200" cy="17621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1A7FAF7-6C5C-4CC9-9CE2-B76232CAED4E}"/>
              </a:ext>
            </a:extLst>
          </p:cNvPr>
          <p:cNvCxnSpPr/>
          <p:nvPr/>
        </p:nvCxnSpPr>
        <p:spPr>
          <a:xfrm>
            <a:off x="4824046" y="3335215"/>
            <a:ext cx="17291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A816F8-D57A-4200-8DF1-41C93E9ABFBB}"/>
              </a:ext>
            </a:extLst>
          </p:cNvPr>
          <p:cNvCxnSpPr/>
          <p:nvPr/>
        </p:nvCxnSpPr>
        <p:spPr>
          <a:xfrm>
            <a:off x="5879123" y="3335215"/>
            <a:ext cx="0" cy="334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7446B2-1F28-452E-992E-370C11E1CF95}"/>
              </a:ext>
            </a:extLst>
          </p:cNvPr>
          <p:cNvSpPr txBox="1"/>
          <p:nvPr/>
        </p:nvSpPr>
        <p:spPr>
          <a:xfrm>
            <a:off x="1026522" y="512040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BFC7D-214C-49FC-8DAF-F168F62E3D2A}"/>
              </a:ext>
            </a:extLst>
          </p:cNvPr>
          <p:cNvSpPr txBox="1"/>
          <p:nvPr/>
        </p:nvSpPr>
        <p:spPr>
          <a:xfrm>
            <a:off x="3485413" y="5866083"/>
            <a:ext cx="52211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데이터는 학습 데이터와 평가 데이터로 구분되어 있습니다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압축 해제하면 총 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120GB</a:t>
            </a:r>
            <a:r>
              <a:rPr lang="ko-KR" altLang="en-US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넘습니다</a:t>
            </a:r>
            <a:r>
              <a:rPr lang="en-US" altLang="ko-KR" sz="1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6733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1014</Words>
  <Application>Microsoft Office PowerPoint</Application>
  <PresentationFormat>와이드스크린</PresentationFormat>
  <Paragraphs>210</Paragraphs>
  <Slides>24</Slides>
  <Notes>21</Notes>
  <HiddenSlides>0</HiddenSlides>
  <MMClips>8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나눔스퀘어 Bold</vt:lpstr>
      <vt:lpstr>맑은 고딕</vt:lpstr>
      <vt:lpstr>나눔스퀘어 ExtraBold</vt:lpstr>
      <vt:lpstr>08서울한강체 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65</cp:revision>
  <dcterms:created xsi:type="dcterms:W3CDTF">2017-05-29T09:12:16Z</dcterms:created>
  <dcterms:modified xsi:type="dcterms:W3CDTF">2021-07-09T10:07:59Z</dcterms:modified>
</cp:coreProperties>
</file>