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178" r:id="rId3"/>
    <p:sldId id="264" r:id="rId4"/>
    <p:sldId id="4188" r:id="rId5"/>
    <p:sldId id="4189" r:id="rId6"/>
    <p:sldId id="4180" r:id="rId7"/>
    <p:sldId id="4191" r:id="rId8"/>
    <p:sldId id="4181" r:id="rId9"/>
    <p:sldId id="260" r:id="rId10"/>
    <p:sldId id="4184" r:id="rId11"/>
    <p:sldId id="4183" r:id="rId12"/>
    <p:sldId id="4185" r:id="rId13"/>
    <p:sldId id="4187" r:id="rId14"/>
    <p:sldId id="257" r:id="rId15"/>
    <p:sldId id="41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영모" initials="송" lastIdx="1" clrIdx="0">
    <p:extLst>
      <p:ext uri="{19B8F6BF-5375-455C-9EA6-DF929625EA0E}">
        <p15:presenceInfo xmlns:p15="http://schemas.microsoft.com/office/powerpoint/2012/main" userId="S::yymm1884@sju.ac.kr::844c9c36-897b-4b60-ab37-53924bb12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A13"/>
    <a:srgbClr val="0D141F"/>
    <a:srgbClr val="1B2230"/>
    <a:srgbClr val="ECDFCC"/>
    <a:srgbClr val="020D19"/>
    <a:srgbClr val="936E37"/>
    <a:srgbClr val="101A24"/>
    <a:srgbClr val="C29A5E"/>
    <a:srgbClr val="EEE792"/>
    <a:srgbClr val="56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675" autoAdjust="0"/>
  </p:normalViewPr>
  <p:slideViewPr>
    <p:cSldViewPr snapToGrid="0">
      <p:cViewPr varScale="1">
        <p:scale>
          <a:sx n="93" d="100"/>
          <a:sy n="93" d="100"/>
        </p:scale>
        <p:origin x="462" y="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final_dataset_A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gf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79087"/>
        <c:axId val="155980335"/>
      </c:barChart>
      <c:catAx>
        <c:axId val="155979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980335"/>
        <c:crosses val="autoZero"/>
        <c:auto val="1"/>
        <c:lblAlgn val="ctr"/>
        <c:lblOffset val="100"/>
        <c:noMultiLvlLbl val="0"/>
      </c:catAx>
      <c:valAx>
        <c:axId val="1559803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97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user_gf!$A$2:$A$9</c:f>
              <c:strCache>
                <c:ptCount val="8"/>
                <c:pt idx="0">
                  <c:v>Unranked</c:v>
                </c:pt>
                <c:pt idx="1">
                  <c:v>Iron</c:v>
                </c:pt>
                <c:pt idx="2">
                  <c:v>Bronze</c:v>
                </c:pt>
                <c:pt idx="3">
                  <c:v>Silver</c:v>
                </c:pt>
                <c:pt idx="4">
                  <c:v>Gold</c:v>
                </c:pt>
                <c:pt idx="5">
                  <c:v>Platinum</c:v>
                </c:pt>
                <c:pt idx="6">
                  <c:v>Diamond</c:v>
                </c:pt>
                <c:pt idx="7">
                  <c:v>Master</c:v>
                </c:pt>
              </c:strCache>
            </c:strRef>
          </c:cat>
          <c:val>
            <c:numRef>
              <c:f>user_gf!$B$2:$B$9</c:f>
              <c:numCache>
                <c:formatCode>General</c:formatCode>
                <c:ptCount val="8"/>
                <c:pt idx="0">
                  <c:v>228</c:v>
                </c:pt>
                <c:pt idx="1">
                  <c:v>9</c:v>
                </c:pt>
                <c:pt idx="2">
                  <c:v>94</c:v>
                </c:pt>
                <c:pt idx="3">
                  <c:v>286</c:v>
                </c:pt>
                <c:pt idx="4">
                  <c:v>254</c:v>
                </c:pt>
                <c:pt idx="5">
                  <c:v>74</c:v>
                </c:pt>
                <c:pt idx="6">
                  <c:v>18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A-4B7A-A84B-96195E9B1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33679"/>
        <c:axId val="61734095"/>
      </c:barChart>
      <c:catAx>
        <c:axId val="6173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4095"/>
        <c:crosses val="autoZero"/>
        <c:auto val="1"/>
        <c:lblAlgn val="ctr"/>
        <c:lblOffset val="100"/>
        <c:noMultiLvlLbl val="0"/>
      </c:catAx>
      <c:valAx>
        <c:axId val="6173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user_비율!$J$17:$J$40</c:f>
              <c:strCache>
                <c:ptCount val="24"/>
                <c:pt idx="0">
                  <c:v>Iron 3</c:v>
                </c:pt>
                <c:pt idx="1">
                  <c:v>Iron 2 </c:v>
                </c:pt>
                <c:pt idx="2">
                  <c:v>Iron 1 </c:v>
                </c:pt>
                <c:pt idx="3">
                  <c:v>Bronze 4</c:v>
                </c:pt>
                <c:pt idx="4">
                  <c:v>Bronze 3</c:v>
                </c:pt>
                <c:pt idx="5">
                  <c:v>Bronze 2 </c:v>
                </c:pt>
                <c:pt idx="6">
                  <c:v>Bronze 1 </c:v>
                </c:pt>
                <c:pt idx="7">
                  <c:v>Silver 4</c:v>
                </c:pt>
                <c:pt idx="8">
                  <c:v>Silver 3</c:v>
                </c:pt>
                <c:pt idx="9">
                  <c:v>Silver 2</c:v>
                </c:pt>
                <c:pt idx="10">
                  <c:v>Silver 1 </c:v>
                </c:pt>
                <c:pt idx="11">
                  <c:v>Gold 4 </c:v>
                </c:pt>
                <c:pt idx="12">
                  <c:v>Gold 3</c:v>
                </c:pt>
                <c:pt idx="13">
                  <c:v>Gold 2</c:v>
                </c:pt>
                <c:pt idx="14">
                  <c:v>Gold 1</c:v>
                </c:pt>
                <c:pt idx="15">
                  <c:v>Platinum 4 </c:v>
                </c:pt>
                <c:pt idx="16">
                  <c:v>Platinum 3</c:v>
                </c:pt>
                <c:pt idx="17">
                  <c:v>Platinum 2</c:v>
                </c:pt>
                <c:pt idx="18">
                  <c:v>Platinum 1</c:v>
                </c:pt>
                <c:pt idx="19">
                  <c:v>Diamond 4 </c:v>
                </c:pt>
                <c:pt idx="20">
                  <c:v>Diamond 3 </c:v>
                </c:pt>
                <c:pt idx="21">
                  <c:v>Diamond 2 </c:v>
                </c:pt>
                <c:pt idx="22">
                  <c:v>Diamond 1</c:v>
                </c:pt>
                <c:pt idx="23">
                  <c:v>Master </c:v>
                </c:pt>
              </c:strCache>
            </c:strRef>
          </c:cat>
          <c:val>
            <c:numRef>
              <c:f>user_비율!$K$17:$K$40</c:f>
              <c:numCache>
                <c:formatCode>General</c:formatCode>
                <c:ptCount val="2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17</c:v>
                </c:pt>
                <c:pt idx="4">
                  <c:v>19</c:v>
                </c:pt>
                <c:pt idx="5">
                  <c:v>29</c:v>
                </c:pt>
                <c:pt idx="6">
                  <c:v>29</c:v>
                </c:pt>
                <c:pt idx="7">
                  <c:v>84</c:v>
                </c:pt>
                <c:pt idx="8">
                  <c:v>64</c:v>
                </c:pt>
                <c:pt idx="9">
                  <c:v>81</c:v>
                </c:pt>
                <c:pt idx="10">
                  <c:v>57</c:v>
                </c:pt>
                <c:pt idx="11">
                  <c:v>124</c:v>
                </c:pt>
                <c:pt idx="12">
                  <c:v>55</c:v>
                </c:pt>
                <c:pt idx="13">
                  <c:v>47</c:v>
                </c:pt>
                <c:pt idx="14">
                  <c:v>28</c:v>
                </c:pt>
                <c:pt idx="15">
                  <c:v>40</c:v>
                </c:pt>
                <c:pt idx="16">
                  <c:v>17</c:v>
                </c:pt>
                <c:pt idx="17">
                  <c:v>8</c:v>
                </c:pt>
                <c:pt idx="18">
                  <c:v>9</c:v>
                </c:pt>
                <c:pt idx="19">
                  <c:v>13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A-4408-8BCB-E5B64050F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97839"/>
        <c:axId val="63499087"/>
      </c:barChart>
      <c:catAx>
        <c:axId val="6349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9087"/>
        <c:crosses val="autoZero"/>
        <c:auto val="1"/>
        <c:lblAlgn val="ctr"/>
        <c:lblOffset val="100"/>
        <c:noMultiLvlLbl val="0"/>
      </c:catAx>
      <c:valAx>
        <c:axId val="63499087"/>
        <c:scaling>
          <c:orientation val="minMax"/>
          <c:max val="14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7839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User_승률!$G$10:$G$16</c:f>
              <c:strCache>
                <c:ptCount val="7"/>
                <c:pt idx="0">
                  <c:v>Iron</c:v>
                </c:pt>
                <c:pt idx="1">
                  <c:v>Bronze</c:v>
                </c:pt>
                <c:pt idx="2">
                  <c:v>Silver</c:v>
                </c:pt>
                <c:pt idx="3">
                  <c:v>Gold</c:v>
                </c:pt>
                <c:pt idx="4">
                  <c:v>Platinum</c:v>
                </c:pt>
                <c:pt idx="5">
                  <c:v>Diamond</c:v>
                </c:pt>
                <c:pt idx="6">
                  <c:v>Master </c:v>
                </c:pt>
              </c:strCache>
            </c:strRef>
          </c:cat>
          <c:val>
            <c:numRef>
              <c:f>User_승률!$K$10:$K$16</c:f>
              <c:numCache>
                <c:formatCode>0.00%</c:formatCode>
                <c:ptCount val="7"/>
                <c:pt idx="0">
                  <c:v>0.46441947565543074</c:v>
                </c:pt>
                <c:pt idx="1">
                  <c:v>0.48038095238095241</c:v>
                </c:pt>
                <c:pt idx="2">
                  <c:v>0.48082989565639406</c:v>
                </c:pt>
                <c:pt idx="3">
                  <c:v>0.49923664122137407</c:v>
                </c:pt>
                <c:pt idx="4">
                  <c:v>0.53435468895078919</c:v>
                </c:pt>
                <c:pt idx="5">
                  <c:v>0.48867924528301887</c:v>
                </c:pt>
                <c:pt idx="6">
                  <c:v>0.56666666666666665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9-4BA4-B893-6D5946174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898687"/>
        <c:axId val="1028978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User_승률!$H$10:$H$16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267</c:v>
                      </c:pt>
                      <c:pt idx="1">
                        <c:v>2625</c:v>
                      </c:pt>
                      <c:pt idx="2">
                        <c:v>8242</c:v>
                      </c:pt>
                      <c:pt idx="3">
                        <c:v>7205</c:v>
                      </c:pt>
                      <c:pt idx="4">
                        <c:v>2154</c:v>
                      </c:pt>
                      <c:pt idx="5">
                        <c:v>530</c:v>
                      </c:pt>
                      <c:pt idx="6">
                        <c:v>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BB9-4BA4-B893-6D5946174F36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User_승률!$I$10:$I$16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124</c:v>
                      </c:pt>
                      <c:pt idx="1">
                        <c:v>1261</c:v>
                      </c:pt>
                      <c:pt idx="2">
                        <c:v>3963</c:v>
                      </c:pt>
                      <c:pt idx="3">
                        <c:v>3597</c:v>
                      </c:pt>
                      <c:pt idx="4">
                        <c:v>1151</c:v>
                      </c:pt>
                      <c:pt idx="5">
                        <c:v>259</c:v>
                      </c:pt>
                      <c:pt idx="6" formatCode="General">
                        <c:v>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BB9-4BA4-B893-6D5946174F36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User_승률!$J$10:$J$16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143</c:v>
                      </c:pt>
                      <c:pt idx="1">
                        <c:v>1364</c:v>
                      </c:pt>
                      <c:pt idx="2">
                        <c:v>4279</c:v>
                      </c:pt>
                      <c:pt idx="3">
                        <c:v>3608</c:v>
                      </c:pt>
                      <c:pt idx="4">
                        <c:v>1003</c:v>
                      </c:pt>
                      <c:pt idx="5">
                        <c:v>271</c:v>
                      </c:pt>
                      <c:pt idx="6" formatCode="General">
                        <c:v>13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BB9-4BA4-B893-6D5946174F36}"/>
                  </c:ext>
                </c:extLst>
              </c15:ser>
            </c15:filteredBarSeries>
          </c:ext>
        </c:extLst>
      </c:barChart>
      <c:catAx>
        <c:axId val="10289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7855"/>
        <c:crosses val="autoZero"/>
        <c:auto val="1"/>
        <c:lblAlgn val="ctr"/>
        <c:lblOffset val="100"/>
        <c:noMultiLvlLbl val="0"/>
      </c:catAx>
      <c:valAx>
        <c:axId val="102897855"/>
        <c:scaling>
          <c:orientation val="minMax"/>
          <c:max val="0.60000000000000009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82F13-FC0B-4487-88AB-D3A5B726EF09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9F10-D1AF-43F7-8028-F2E1ABB3D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5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5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3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6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411E-841E-4C23-9E32-FE149E85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4B8CEA-7F13-4BCD-855E-E25E63C3A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B2FED-944A-443C-BCDF-B81FDAF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3BED-1CDA-4186-8124-7377CABFAF54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5D28-F9AB-4128-8CBE-F75D6BBA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A7FF-C2E9-4711-8DC5-5813758D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255F-AFBE-485A-A555-D0821882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F77EB-39EA-4311-8311-95319707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4296A-5942-4D37-8F22-B49ACBD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FCBD-585C-4EE4-B111-1EB4C388E5B7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74D3D-C006-4B75-8A85-3E36AA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6FD89-6A51-43D4-8322-D6D85652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83B39-B57C-4F91-B04F-411BC56D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9CB78-6949-4823-B58F-0B577418E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0A0AF-FFF2-4CF6-821D-17DCDF3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3BD4-31B8-4D68-895D-CC9630A6C4AD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20247-FD3A-4D33-A10C-8E06B22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7FA0A-C1B4-4704-9DBE-F07AF1F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bg>
      <p:bgPr>
        <a:solidFill>
          <a:srgbClr val="354A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24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3EC0-9332-44BE-88CE-2D165F15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2306-5F05-4742-8944-E0670626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7079B-AA53-4F99-AA3A-ED7BFFCF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2A21-A5B9-4CA6-AC16-BC66B640EF75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A17BC-E362-4704-83BF-1FE076F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CF1F5-2D26-4BE9-9532-0E1382C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1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1956-8EAC-4CF5-8F70-2C2A897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1F7DC-1AA6-4991-A712-51807498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A82F0-9C3A-40FC-8881-C28F0DF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DE07-7C13-4BE8-ADAE-A8C555B41899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01A5E-5350-43E4-8B30-1D1F2207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370B0-AEE2-41D0-945C-914FEF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3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C33D2-D6F3-4D75-A801-6216D221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8764D-2A5D-4B6A-8F46-91C4994BE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E9289-9DC7-4F6B-935A-84F71D6D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735D-10AA-422A-B67D-A10727BF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9C4-38AB-47E5-A10A-9E7BB58DCFD6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DA0E2-42E1-4BCC-972F-9FE66187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A9A61-4046-4AF6-BF3D-092EAA18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85425-797D-416F-9DB9-5578D624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06972-65CD-4DDE-9F71-CAC3EEA4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C0A7-838E-4998-A0CE-50F9A38E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5C776A-6C29-4890-9E19-4AE680AC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1E9621-7EE2-4AF1-ABC5-181862527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F29C0-B37F-4F85-9486-EE06BDF7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1D6-5DBF-4146-85CD-EDE51A92613E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83AA3-3441-4DF6-9117-01D535F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A7A23E-347A-4E09-951A-22861D6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D741-AA71-449E-8A6F-1B7F760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326E4-CD73-44C8-8165-F59000AF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B729-2267-4922-9B38-F6350C23D37F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208D6-75E3-44A3-9C62-016F8B5B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9B7AF-3528-4C59-820F-95E9838D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27A71-054C-4B47-B484-C980816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A4A0-7215-453F-A1B3-2D64E34BF9B6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CB4F6-4A35-4CD2-9AD3-92FE2DAC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A34D2-A9F3-46A1-A2B9-826DBC0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85A7-4F2E-42E1-A4FF-29DF9FD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A9A3B-608F-4F6E-AD30-D8AA0606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19FEA-B241-4CA9-BA63-7294181D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EC2CC-16E4-40E8-995D-0895D7C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7F95-CE32-49E6-A85D-215901CED3FD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FEEE8-DB92-4C19-AF90-979CA132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A4EC0-0A49-4C2F-B749-E9B17213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97CA-E874-4B4A-AEA8-C7BC00D3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47DD6-0637-4B77-80F2-52889150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65ADB-82F6-4558-AB02-33A740D6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BA4AE-65BE-44E5-9F5D-6382587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A15-2289-4AF1-BC89-0248F7E37640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48448-F737-40BC-A300-D10A8141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2A34-2835-4241-8534-396BAA4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590B7D-5AE3-4CBE-8499-72E684E9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DCFAE-04B0-4071-86C3-12E82AED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9A601-0043-470F-BE56-3900A3E6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9C6E-3C8E-4743-9D90-32AB9131B595}" type="datetime1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0502-1004-4C11-87E5-47136472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9B555-E35C-460D-908B-583EC6900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>
            <a:extLst>
              <a:ext uri="{FF2B5EF4-FFF2-40B4-BE49-F238E27FC236}">
                <a16:creationId xmlns:a16="http://schemas.microsoft.com/office/drawing/2014/main" id="{BC2FEA9D-A46C-4DBD-8233-D01E822E2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0" r="278"/>
          <a:stretch/>
        </p:blipFill>
        <p:spPr bwMode="auto">
          <a:xfrm>
            <a:off x="3881173" y="1777"/>
            <a:ext cx="8310827" cy="68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E8FC60F-F6D5-42A5-856A-F00363F1DAFE}"/>
              </a:ext>
            </a:extLst>
          </p:cNvPr>
          <p:cNvSpPr/>
          <p:nvPr/>
        </p:nvSpPr>
        <p:spPr>
          <a:xfrm>
            <a:off x="526256" y="2076450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오형락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C8AC3F8-A234-407D-B003-4BB66E3564C9}"/>
              </a:ext>
            </a:extLst>
          </p:cNvPr>
          <p:cNvSpPr/>
          <p:nvPr/>
        </p:nvSpPr>
        <p:spPr>
          <a:xfrm>
            <a:off x="526256" y="2690043"/>
            <a:ext cx="2738438" cy="438149"/>
          </a:xfrm>
          <a:prstGeom prst="roundRect">
            <a:avLst>
              <a:gd name="adj" fmla="val 680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F11FB-D6AE-499D-A9C6-BFA7332D0FEE}"/>
              </a:ext>
            </a:extLst>
          </p:cNvPr>
          <p:cNvSpPr txBox="1"/>
          <p:nvPr/>
        </p:nvSpPr>
        <p:spPr>
          <a:xfrm>
            <a:off x="511968" y="2130951"/>
            <a:ext cx="69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FAST CAMPUS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116487-A426-41FE-9F4E-C35DC7BF1AF6}"/>
              </a:ext>
            </a:extLst>
          </p:cNvPr>
          <p:cNvSpPr txBox="1"/>
          <p:nvPr/>
        </p:nvSpPr>
        <p:spPr>
          <a:xfrm>
            <a:off x="472813" y="2702489"/>
            <a:ext cx="7684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</a:p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SCIENTIST </a:t>
            </a:r>
            <a:r>
              <a:rPr lang="ko-KR" altLang="en-US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과정</a:t>
            </a:r>
          </a:p>
          <a:p>
            <a:pPr algn="ctr"/>
            <a:endParaRPr lang="ko-KR" altLang="en-US" sz="700" spc="60" dirty="0">
              <a:solidFill>
                <a:srgbClr val="929292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1" name="Picture 2" descr="League of legends Icon of Glyph style - Available in SVG, PNG, EPS, AI &amp;  Icon fonts">
            <a:extLst>
              <a:ext uri="{FF2B5EF4-FFF2-40B4-BE49-F238E27FC236}">
                <a16:creationId xmlns:a16="http://schemas.microsoft.com/office/drawing/2014/main" id="{96C3957D-249D-4D70-BB50-B5483CD2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72" y="578884"/>
            <a:ext cx="389334" cy="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9A6D2187-3DE3-40C2-B379-0877A8C6DDD0}"/>
              </a:ext>
            </a:extLst>
          </p:cNvPr>
          <p:cNvGrpSpPr/>
          <p:nvPr/>
        </p:nvGrpSpPr>
        <p:grpSpPr>
          <a:xfrm>
            <a:off x="3142770" y="456960"/>
            <a:ext cx="121924" cy="121924"/>
            <a:chOff x="1782365" y="150018"/>
            <a:chExt cx="983457" cy="98345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6219634-89B7-42E6-9DF2-742AA8AEE102}"/>
                </a:ext>
              </a:extLst>
            </p:cNvPr>
            <p:cNvSpPr/>
            <p:nvPr/>
          </p:nvSpPr>
          <p:spPr>
            <a:xfrm>
              <a:off x="1782365" y="150018"/>
              <a:ext cx="983457" cy="983457"/>
            </a:xfrm>
            <a:prstGeom prst="ellipse">
              <a:avLst/>
            </a:prstGeom>
            <a:solidFill>
              <a:srgbClr val="A2A2A2"/>
            </a:solidFill>
            <a:ln>
              <a:solidFill>
                <a:srgbClr val="A2A2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08C121FC-B4FC-4ED7-9B0D-DCAF3BFC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16893" y="184546"/>
              <a:ext cx="914400" cy="914400"/>
            </a:xfrm>
            <a:prstGeom prst="rect">
              <a:avLst/>
            </a:prstGeom>
          </p:spPr>
        </p:pic>
      </p:grp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2228837-FFA9-472E-8B69-EA4A2DA3F2B4}"/>
              </a:ext>
            </a:extLst>
          </p:cNvPr>
          <p:cNvSpPr/>
          <p:nvPr/>
        </p:nvSpPr>
        <p:spPr>
          <a:xfrm>
            <a:off x="526256" y="3368676"/>
            <a:ext cx="862013" cy="295274"/>
          </a:xfrm>
          <a:prstGeom prst="roundRect">
            <a:avLst>
              <a:gd name="adj" fmla="val 8990"/>
            </a:avLst>
          </a:prstGeom>
          <a:solidFill>
            <a:srgbClr val="1877F2"/>
          </a:solidFill>
          <a:ln>
            <a:solidFill>
              <a:srgbClr val="187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06C7CC-B1B3-47BB-93A0-01C95F066F43}"/>
              </a:ext>
            </a:extLst>
          </p:cNvPr>
          <p:cNvSpPr/>
          <p:nvPr/>
        </p:nvSpPr>
        <p:spPr>
          <a:xfrm>
            <a:off x="1464468" y="3367181"/>
            <a:ext cx="862013" cy="295274"/>
          </a:xfrm>
          <a:prstGeom prst="roundRect">
            <a:avLst>
              <a:gd name="adj" fmla="val 899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90DF469-49F4-4576-A7B3-ECFA4744A25A}"/>
              </a:ext>
            </a:extLst>
          </p:cNvPr>
          <p:cNvSpPr/>
          <p:nvPr/>
        </p:nvSpPr>
        <p:spPr>
          <a:xfrm>
            <a:off x="2402680" y="3367181"/>
            <a:ext cx="862013" cy="295274"/>
          </a:xfrm>
          <a:prstGeom prst="roundRect">
            <a:avLst>
              <a:gd name="adj" fmla="val 899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26BF693-EE5B-44A9-8C0A-49A055FADC4C}"/>
              </a:ext>
            </a:extLst>
          </p:cNvPr>
          <p:cNvSpPr/>
          <p:nvPr/>
        </p:nvSpPr>
        <p:spPr>
          <a:xfrm>
            <a:off x="526256" y="3790710"/>
            <a:ext cx="140495" cy="143072"/>
          </a:xfrm>
          <a:prstGeom prst="roundRect">
            <a:avLst>
              <a:gd name="adj" fmla="val 18671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C9E56E-8D34-432F-9BB4-6E6258182687}"/>
              </a:ext>
            </a:extLst>
          </p:cNvPr>
          <p:cNvSpPr txBox="1"/>
          <p:nvPr/>
        </p:nvSpPr>
        <p:spPr>
          <a:xfrm>
            <a:off x="671513" y="3752240"/>
            <a:ext cx="131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60" dirty="0">
                <a:solidFill>
                  <a:srgbClr val="929292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로그인 상태 유지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DA68417-45B2-4C6A-BA21-8291E52F9142}"/>
              </a:ext>
            </a:extLst>
          </p:cNvPr>
          <p:cNvSpPr/>
          <p:nvPr/>
        </p:nvSpPr>
        <p:spPr>
          <a:xfrm>
            <a:off x="1599939" y="4894960"/>
            <a:ext cx="588693" cy="587660"/>
          </a:xfrm>
          <a:prstGeom prst="roundRect">
            <a:avLst>
              <a:gd name="adj" fmla="val 28751"/>
            </a:avLst>
          </a:prstGeom>
          <a:noFill/>
          <a:ln w="1905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C029A37-7E2B-4628-81EB-61D2E577B2AD}"/>
              </a:ext>
            </a:extLst>
          </p:cNvPr>
          <p:cNvGrpSpPr/>
          <p:nvPr/>
        </p:nvGrpSpPr>
        <p:grpSpPr>
          <a:xfrm>
            <a:off x="1797845" y="5038197"/>
            <a:ext cx="309561" cy="309561"/>
            <a:chOff x="6084094" y="8020305"/>
            <a:chExt cx="309561" cy="309561"/>
          </a:xfrm>
        </p:grpSpPr>
        <p:pic>
          <p:nvPicPr>
            <p:cNvPr id="102" name="그래픽 101" descr="위쪽 캐럿">
              <a:extLst>
                <a:ext uri="{FF2B5EF4-FFF2-40B4-BE49-F238E27FC236}">
                  <a16:creationId xmlns:a16="http://schemas.microsoft.com/office/drawing/2014/main" id="{11127352-FAF9-4A20-9428-86731F00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084094" y="8020305"/>
              <a:ext cx="309561" cy="309561"/>
            </a:xfrm>
            <a:prstGeom prst="rect">
              <a:avLst/>
            </a:prstGeom>
          </p:spPr>
        </p:pic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735BF18-B781-447C-844A-F061D71BA3A2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H="1">
              <a:off x="6084094" y="8175085"/>
              <a:ext cx="192882" cy="1"/>
            </a:xfrm>
            <a:prstGeom prst="line">
              <a:avLst/>
            </a:prstGeom>
            <a:ln w="19050">
              <a:solidFill>
                <a:srgbClr val="E8E8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EAD212-0518-4450-8559-E4EEBE5ABEBA}"/>
              </a:ext>
            </a:extLst>
          </p:cNvPr>
          <p:cNvSpPr txBox="1"/>
          <p:nvPr/>
        </p:nvSpPr>
        <p:spPr>
          <a:xfrm>
            <a:off x="1307305" y="6079061"/>
            <a:ext cx="12501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로그인이 안 </a:t>
            </a:r>
            <a:r>
              <a:rPr lang="ko-KR" altLang="en-US" sz="700" spc="140" err="1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되시나요</a:t>
            </a:r>
            <a:r>
              <a:rPr lang="en-US" altLang="ko-KR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</a:t>
            </a:r>
            <a:endParaRPr lang="ko-KR" altLang="en-US" sz="700" spc="14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5E69C0-21D5-4CA2-93E2-2BF9EDBD0636}"/>
              </a:ext>
            </a:extLst>
          </p:cNvPr>
          <p:cNvSpPr txBox="1"/>
          <p:nvPr/>
        </p:nvSpPr>
        <p:spPr>
          <a:xfrm>
            <a:off x="1602320" y="6245748"/>
            <a:ext cx="6598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계정 생성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CD8045-BB43-4530-A0AC-E9D74F7EE4DB}"/>
              </a:ext>
            </a:extLst>
          </p:cNvPr>
          <p:cNvSpPr txBox="1"/>
          <p:nvPr/>
        </p:nvSpPr>
        <p:spPr>
          <a:xfrm>
            <a:off x="2681025" y="6274113"/>
            <a:ext cx="781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100" dirty="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V22.07.03</a:t>
            </a:r>
            <a:endParaRPr lang="ko-KR" altLang="en-US" sz="700" spc="100" dirty="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392A3D1-5933-4CC3-84E5-C06A8DF5C9E4}"/>
              </a:ext>
            </a:extLst>
          </p:cNvPr>
          <p:cNvCxnSpPr>
            <a:cxnSpLocks/>
          </p:cNvCxnSpPr>
          <p:nvPr/>
        </p:nvCxnSpPr>
        <p:spPr>
          <a:xfrm>
            <a:off x="10960895" y="202406"/>
            <a:ext cx="97631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3BCD6BC3-B769-41EF-916C-F76604D32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469" y="109767"/>
            <a:ext cx="113363" cy="113363"/>
          </a:xfrm>
          <a:prstGeom prst="rect">
            <a:avLst/>
          </a:prstGeom>
        </p:spPr>
      </p:pic>
      <p:pic>
        <p:nvPicPr>
          <p:cNvPr id="109" name="그래픽 108" descr="닫기">
            <a:extLst>
              <a:ext uri="{FF2B5EF4-FFF2-40B4-BE49-F238E27FC236}">
                <a16:creationId xmlns:a16="http://schemas.microsoft.com/office/drawing/2014/main" id="{DF262AD5-4120-4305-8642-D67B1DFE4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92196" y="92902"/>
            <a:ext cx="151657" cy="151657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CF5B6B4-A7B0-4F92-8E0A-108B0DDA9616}"/>
              </a:ext>
            </a:extLst>
          </p:cNvPr>
          <p:cNvSpPr/>
          <p:nvPr/>
        </p:nvSpPr>
        <p:spPr>
          <a:xfrm>
            <a:off x="11522321" y="6195755"/>
            <a:ext cx="295200" cy="295533"/>
          </a:xfrm>
          <a:prstGeom prst="roundRect">
            <a:avLst>
              <a:gd name="adj" fmla="val 6807"/>
            </a:avLst>
          </a:prstGeom>
          <a:solidFill>
            <a:srgbClr val="74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래픽 110" descr="단일 톱니바퀴">
            <a:extLst>
              <a:ext uri="{FF2B5EF4-FFF2-40B4-BE49-F238E27FC236}">
                <a16:creationId xmlns:a16="http://schemas.microsoft.com/office/drawing/2014/main" id="{C47DF03C-A711-4629-B3FD-4C2702F28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2881" y="6238735"/>
            <a:ext cx="214080" cy="21408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A060DC2-3A58-8849-6028-51443AD31C49}"/>
              </a:ext>
            </a:extLst>
          </p:cNvPr>
          <p:cNvSpPr/>
          <p:nvPr/>
        </p:nvSpPr>
        <p:spPr>
          <a:xfrm>
            <a:off x="526256" y="2697785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허진성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EBEB99-4735-0D2F-C90D-C950844C7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772" y="3359636"/>
            <a:ext cx="2765584" cy="34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DA5F2-D388-50D6-FDB7-E406E0E4AA37}"/>
              </a:ext>
            </a:extLst>
          </p:cNvPr>
          <p:cNvSpPr txBox="1"/>
          <p:nvPr/>
        </p:nvSpPr>
        <p:spPr>
          <a:xfrm>
            <a:off x="507772" y="1213854"/>
            <a:ext cx="2954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게임에 미치는 영향 분석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87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비교 코멘트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 err="1"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</a:t>
            </a:r>
            <a:r>
              <a:rPr lang="en-US" altLang="ko-KR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 비교 자료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0C59E-B298-02A7-E15C-BFD2EFCF5A2D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소제목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CFA664-942D-2338-4914-B43FF6E2C96D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73AFA5-40FE-F4D6-05FA-754DA6235148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C23A51-0E9A-0DDB-A34B-71E65F88C3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14" descr="LoL.py's documentation! — LoL.py documentation">
              <a:extLst>
                <a:ext uri="{FF2B5EF4-FFF2-40B4-BE49-F238E27FC236}">
                  <a16:creationId xmlns:a16="http://schemas.microsoft.com/office/drawing/2014/main" id="{36BA0788-2971-F1B6-4AC5-A89B676DE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9820FC-70E7-BF50-5FCA-8D1A08B6857A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C2654E-2508-9399-75C8-BDF5695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0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일반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랭크 비교 코멘트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일반</a:t>
            </a:r>
            <a:r>
              <a:rPr lang="en-US" altLang="ko-KR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랭크 비교 자료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소제목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4FFEE0-4E4C-BDD3-B44E-2C897753ADB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C25392-6A66-0FA7-876E-EB6A097AD7D6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011EF2-1731-9E0B-E916-FF5B70338F32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14AF35FD-E6DE-54C5-8D19-455E150BB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75B4DB-0D62-CEBB-9437-D624120F224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8AAE7B-9AC4-E672-A992-6AE122F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0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5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시간에 대한 분석 코멘트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대한 분석 코멘트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소제목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80B56-A55F-884E-3A74-BB4299766224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한계점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81A0-8D7D-2199-658D-3014E69335B1}"/>
              </a:ext>
            </a:extLst>
          </p:cNvPr>
          <p:cNvSpPr txBox="1"/>
          <p:nvPr/>
        </p:nvSpPr>
        <p:spPr>
          <a:xfrm>
            <a:off x="4679483" y="3244334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코멘트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0C0F26-F9DC-F49C-B00E-15FA9B1D2A88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0F8999-1517-2394-612F-CBB66440B70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CF5E69-D2E5-3739-C94F-92211A718C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Picture 14" descr="LoL.py's documentation! — LoL.py documentation">
              <a:extLst>
                <a:ext uri="{FF2B5EF4-FFF2-40B4-BE49-F238E27FC236}">
                  <a16:creationId xmlns:a16="http://schemas.microsoft.com/office/drawing/2014/main" id="{DC2EA980-B7C4-1C6C-8CC5-3C356256A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DAD450-3A7F-E08B-BBD4-32C69F71D236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12F6AC-5A77-498C-732D-550FD694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7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826710-8DF8-3BC5-E6ED-4FF63B27F1F8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결론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5EFA4-87CE-D43F-3BD8-C3EE75BB8AB7}"/>
              </a:ext>
            </a:extLst>
          </p:cNvPr>
          <p:cNvSpPr txBox="1"/>
          <p:nvPr/>
        </p:nvSpPr>
        <p:spPr>
          <a:xfrm>
            <a:off x="4679483" y="3244334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코멘트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397FC6-E85D-AB3E-FAF2-5AA7E9E1C6C9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D637B1-9063-44F0-55BC-C1872C620E03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D37EEC-7C38-ED78-846A-B2DDD7C5F86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Picture 14" descr="LoL.py's documentation! — LoL.py documentation">
              <a:extLst>
                <a:ext uri="{FF2B5EF4-FFF2-40B4-BE49-F238E27FC236}">
                  <a16:creationId xmlns:a16="http://schemas.microsoft.com/office/drawing/2014/main" id="{E1961142-0244-3A8B-9CF3-BFEC10031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89CB96-C1D8-326B-D029-1B2674C69D72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DD3B22-3F8E-F384-EDDB-FD63B9A3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0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E603C-10D7-8A33-9DC4-20B551AEAAA2}"/>
              </a:ext>
            </a:extLst>
          </p:cNvPr>
          <p:cNvSpPr txBox="1"/>
          <p:nvPr/>
        </p:nvSpPr>
        <p:spPr>
          <a:xfrm>
            <a:off x="5102715" y="2789845"/>
            <a:ext cx="19865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E.O.D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="1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/>
              <a:t>Thank You</a:t>
            </a:r>
            <a:endParaRPr kumimoji="0" lang="en-US" altLang="ko-KR" sz="36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effectLst/>
              <a:uLnTx/>
              <a:uFillTx/>
              <a:latin typeface="a꽃피는봄" panose="02020600000000000000" pitchFamily="18" charset="-127"/>
              <a:ea typeface="a꽃피는봄" panose="02020600000000000000" pitchFamily="18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A55C2-FA29-03CF-B77C-FAC855D4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98CD78-5D49-4A57-8951-DC2FCA84F8DA}"/>
              </a:ext>
            </a:extLst>
          </p:cNvPr>
          <p:cNvSpPr txBox="1"/>
          <p:nvPr/>
        </p:nvSpPr>
        <p:spPr>
          <a:xfrm>
            <a:off x="2945937" y="2464018"/>
            <a:ext cx="630012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“ </a:t>
            </a:r>
            <a:r>
              <a:rPr kumimoji="0" lang="ko-KR" altLang="en-US" sz="6000" b="1" i="0" u="none" strike="noStrike" kern="1200" cap="none" spc="-150" normalizeH="0" baseline="0" noProof="0" dirty="0" err="1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엔터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 키를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뽑으면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승률이 올라간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다</a:t>
            </a: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. ”</a:t>
            </a:r>
            <a:endParaRPr lang="en-US" altLang="ko-KR" sz="6000" b="1" dirty="0">
              <a:solidFill>
                <a:schemeClr val="tx1"/>
              </a:solidFill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/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LOL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유저들 사이에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떠도는 낭설 中</a:t>
            </a:r>
            <a:endParaRPr kumimoji="0" lang="en-US" altLang="ko-KR" sz="3200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8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3C3F34-919D-43D6-8DE9-CB82BC49916A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EDB6D7-4BA7-4F8F-8BCA-BADBCEB83B07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</a:t>
            </a:r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접근방법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610DAC-91CF-4C53-2C77-0519C00DFFBD}"/>
              </a:ext>
            </a:extLst>
          </p:cNvPr>
          <p:cNvGrpSpPr/>
          <p:nvPr/>
        </p:nvGrpSpPr>
        <p:grpSpPr>
          <a:xfrm>
            <a:off x="725936" y="1047848"/>
            <a:ext cx="10740128" cy="2521620"/>
            <a:chOff x="1069181" y="2069311"/>
            <a:chExt cx="3340518" cy="33337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C6D006-27B1-6B41-7C87-93F74654B17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5D647D-CA3F-365D-C787-310F6B87806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FA6880-9678-008B-A47C-F51F253243F9}"/>
              </a:ext>
            </a:extLst>
          </p:cNvPr>
          <p:cNvGrpSpPr/>
          <p:nvPr/>
        </p:nvGrpSpPr>
        <p:grpSpPr>
          <a:xfrm>
            <a:off x="725936" y="3920359"/>
            <a:ext cx="10740128" cy="2675874"/>
            <a:chOff x="1069181" y="2069311"/>
            <a:chExt cx="3340518" cy="333374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A9CCF2-01EC-26DB-C579-50EB7EF7766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20F67D-A105-8851-5153-DCB10856700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8E5338-F365-22FD-79D4-783661A70FA6}"/>
              </a:ext>
            </a:extLst>
          </p:cNvPr>
          <p:cNvSpPr txBox="1"/>
          <p:nvPr/>
        </p:nvSpPr>
        <p:spPr>
          <a:xfrm>
            <a:off x="1115196" y="1740863"/>
            <a:ext cx="1035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 게임에 미치는 영향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6C4F7-0A37-862B-D0A2-016472B9A385}"/>
              </a:ext>
            </a:extLst>
          </p:cNvPr>
          <p:cNvSpPr txBox="1"/>
          <p:nvPr/>
        </p:nvSpPr>
        <p:spPr>
          <a:xfrm>
            <a:off x="1115196" y="4473762"/>
            <a:ext cx="1035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접근방법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‘LOL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INVEN’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내 욕설 신고 게시판 활용하여 욕설 사용 유저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‘YOUR. GG’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전적 검색을 통한 최근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승패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 각종 지표 획득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표본에 대한 데이터 분석을 통한 인사이트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32C8EF-E61C-9BF7-2AE5-9DDE4457ED85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FB2FE6-C045-FE44-F78E-92BCA2F7727C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75F60B-CA76-6D36-7F33-0BA3EDFEF71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Picture 14" descr="LoL.py's documentation! — LoL.py documentation">
              <a:extLst>
                <a:ext uri="{FF2B5EF4-FFF2-40B4-BE49-F238E27FC236}">
                  <a16:creationId xmlns:a16="http://schemas.microsoft.com/office/drawing/2014/main" id="{5A3D044C-4AB7-7502-4EFA-87B9D66E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FBE1F1-763A-2A86-98F7-1B73620EC627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2935B-6555-0520-24EC-F149E88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9647" y="6363944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9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29792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2998217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4816" y="6348499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4873B5B-8871-C265-E7CC-17FF4B08BE05}"/>
              </a:ext>
            </a:extLst>
          </p:cNvPr>
          <p:cNvGrpSpPr/>
          <p:nvPr/>
        </p:nvGrpSpPr>
        <p:grpSpPr>
          <a:xfrm>
            <a:off x="188696" y="1281241"/>
            <a:ext cx="5901899" cy="5051654"/>
            <a:chOff x="116011" y="1041188"/>
            <a:chExt cx="6215375" cy="557548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5C890C-7BEA-E7E4-B406-D8B968EC433A}"/>
                </a:ext>
              </a:extLst>
            </p:cNvPr>
            <p:cNvGrpSpPr/>
            <p:nvPr/>
          </p:nvGrpSpPr>
          <p:grpSpPr>
            <a:xfrm>
              <a:off x="116011" y="1041188"/>
              <a:ext cx="6215375" cy="5575482"/>
              <a:chOff x="1045757" y="2069311"/>
              <a:chExt cx="3363942" cy="33337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8698CC-31D1-F95F-863C-155D40C0566A}"/>
                  </a:ext>
                </a:extLst>
              </p:cNvPr>
              <p:cNvSpPr/>
              <p:nvPr/>
            </p:nvSpPr>
            <p:spPr>
              <a:xfrm>
                <a:off x="1045757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FB877F1-8172-71AF-4F2C-688F06C6474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B45ADD-2D2B-BF64-8DDC-A5F611664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873" y="1254894"/>
              <a:ext cx="5935709" cy="535187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09" y="1047731"/>
            <a:ext cx="281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LOL  INVEN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사건 사고 게시판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D06B8D4-9D28-CCE0-5B9F-D5D2BACCD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18"/>
          <a:stretch/>
        </p:blipFill>
        <p:spPr>
          <a:xfrm>
            <a:off x="6738313" y="1381087"/>
            <a:ext cx="4941481" cy="2165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343842"/>
            <a:ext cx="4756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사건사고 게시판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內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Page 1~30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게시글 제목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(2980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제목 데이터 확보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EXCEL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통해 아이디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1,543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2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70888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3039313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최근 전적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7366" y="6352748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219518" y="1301094"/>
            <a:ext cx="5860803" cy="5051654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10" y="1047731"/>
            <a:ext cx="2512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YOUR.GG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전적검색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174677"/>
            <a:ext cx="4756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YOUR.GG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전적검색 활용 유저 별 최근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경기별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포지션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 K/D/A,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킬관여율을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PANDAS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저장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(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닉네임 중복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봇점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커스텀모드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/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무승부 게임 제외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27,223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게임 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41DD3B-6922-E80D-AE3D-8F6E5F95B7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864"/>
          <a:stretch/>
        </p:blipFill>
        <p:spPr>
          <a:xfrm>
            <a:off x="6727803" y="1358995"/>
            <a:ext cx="4941481" cy="22217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9E034A-4FD3-824C-E96E-116C8A92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45" y="1474981"/>
            <a:ext cx="5634176" cy="48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8401757" y="136153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Dictionary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D2BF58-109A-42A9-850D-0BD02CC88F84}"/>
              </a:ext>
            </a:extLst>
          </p:cNvPr>
          <p:cNvSpPr/>
          <p:nvPr/>
        </p:nvSpPr>
        <p:spPr>
          <a:xfrm>
            <a:off x="8116363" y="1843260"/>
            <a:ext cx="36000" cy="1252529"/>
          </a:xfrm>
          <a:prstGeom prst="roundRect">
            <a:avLst>
              <a:gd name="adj" fmla="val 50000"/>
            </a:avLst>
          </a:prstGeom>
          <a:solidFill>
            <a:srgbClr val="936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454730" y="1667693"/>
            <a:ext cx="7542629" cy="4506003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 Description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067" y="6308943"/>
            <a:ext cx="2743200" cy="198820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41156-647D-5C46-1B05-30F75DA7EEE0}"/>
              </a:ext>
            </a:extLst>
          </p:cNvPr>
          <p:cNvSpPr txBox="1"/>
          <p:nvPr/>
        </p:nvSpPr>
        <p:spPr>
          <a:xfrm>
            <a:off x="454730" y="136720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RAW Data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32F96E6-601F-FA19-B0DF-F0DD0034150A}"/>
              </a:ext>
            </a:extLst>
          </p:cNvPr>
          <p:cNvGrpSpPr/>
          <p:nvPr/>
        </p:nvGrpSpPr>
        <p:grpSpPr>
          <a:xfrm>
            <a:off x="8544737" y="1667691"/>
            <a:ext cx="3442579" cy="4506001"/>
            <a:chOff x="8544737" y="1667691"/>
            <a:chExt cx="3442579" cy="36383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5FD8D2-6DD3-4691-A4C6-81840B3683D1}"/>
                </a:ext>
              </a:extLst>
            </p:cNvPr>
            <p:cNvSpPr/>
            <p:nvPr/>
          </p:nvSpPr>
          <p:spPr>
            <a:xfrm>
              <a:off x="8544739" y="1667692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name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8033B6-7B42-4A0D-AFA7-4B224B79A633}"/>
                </a:ext>
              </a:extLst>
            </p:cNvPr>
            <p:cNvSpPr/>
            <p:nvPr/>
          </p:nvSpPr>
          <p:spPr>
            <a:xfrm>
              <a:off x="9566737" y="1667691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사용하는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유저명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82E786-BA75-98C2-78BB-1386E18757CE}"/>
                </a:ext>
              </a:extLst>
            </p:cNvPr>
            <p:cNvSpPr/>
            <p:nvPr/>
          </p:nvSpPr>
          <p:spPr>
            <a:xfrm>
              <a:off x="8544739" y="2018275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Tier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8925F3-D810-72CD-4387-2AD2DA52F76D}"/>
                </a:ext>
              </a:extLst>
            </p:cNvPr>
            <p:cNvSpPr/>
            <p:nvPr/>
          </p:nvSpPr>
          <p:spPr>
            <a:xfrm>
              <a:off x="9566735" y="2011897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내 유저의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티어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5937590-EEEF-F3B2-7F4E-F9E497FDEC66}"/>
                </a:ext>
              </a:extLst>
            </p:cNvPr>
            <p:cNvSpPr/>
            <p:nvPr/>
          </p:nvSpPr>
          <p:spPr>
            <a:xfrm>
              <a:off x="8544739" y="234641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mode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D7078A-58C9-05C9-977F-F34A6A34C669}"/>
                </a:ext>
              </a:extLst>
            </p:cNvPr>
            <p:cNvSpPr/>
            <p:nvPr/>
          </p:nvSpPr>
          <p:spPr>
            <a:xfrm>
              <a:off x="9566735" y="2340036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유형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일반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랭크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칼바람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· · ·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4439246-784E-018A-5813-516388C364A9}"/>
                </a:ext>
              </a:extLst>
            </p:cNvPr>
            <p:cNvSpPr/>
            <p:nvPr/>
          </p:nvSpPr>
          <p:spPr>
            <a:xfrm>
              <a:off x="8544739" y="2676965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W/L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8592C7B-9C80-880A-1409-46AA65431099}"/>
                </a:ext>
              </a:extLst>
            </p:cNvPr>
            <p:cNvSpPr/>
            <p:nvPr/>
          </p:nvSpPr>
          <p:spPr>
            <a:xfrm>
              <a:off x="9566737" y="2676964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결과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승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패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재경기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5386183-4E7A-B917-875E-275EDD815F96}"/>
                </a:ext>
              </a:extLst>
            </p:cNvPr>
            <p:cNvSpPr/>
            <p:nvPr/>
          </p:nvSpPr>
          <p:spPr>
            <a:xfrm>
              <a:off x="8544739" y="3027548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Champion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15E8A8E-AA50-BD68-4681-882E7B5D6774}"/>
                </a:ext>
              </a:extLst>
            </p:cNvPr>
            <p:cNvSpPr/>
            <p:nvPr/>
          </p:nvSpPr>
          <p:spPr>
            <a:xfrm>
              <a:off x="9566735" y="3021170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사용한 챔피언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0002EA8-8BD3-7B41-6BF4-C809BF36BFE6}"/>
                </a:ext>
              </a:extLst>
            </p:cNvPr>
            <p:cNvSpPr/>
            <p:nvPr/>
          </p:nvSpPr>
          <p:spPr>
            <a:xfrm>
              <a:off x="8544739" y="3355687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Position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3B377BA-199D-76BC-4D00-53AC6257245A}"/>
                </a:ext>
              </a:extLst>
            </p:cNvPr>
            <p:cNvSpPr/>
            <p:nvPr/>
          </p:nvSpPr>
          <p:spPr>
            <a:xfrm>
              <a:off x="9566735" y="3349309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게임에서 맡은 포지션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정글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탑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미드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 · · ·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 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) </a:t>
              </a:r>
              <a:endParaRPr lang="ko-KR" altLang="en-US" sz="100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69E843-04A3-1878-6BEB-2A29E583B945}"/>
                </a:ext>
              </a:extLst>
            </p:cNvPr>
            <p:cNvSpPr/>
            <p:nvPr/>
          </p:nvSpPr>
          <p:spPr>
            <a:xfrm>
              <a:off x="8544737" y="3699971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Kill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9C9ADF2-152C-F663-8F51-98E32DAB00E0}"/>
                </a:ext>
              </a:extLst>
            </p:cNvPr>
            <p:cNvSpPr/>
            <p:nvPr/>
          </p:nvSpPr>
          <p:spPr>
            <a:xfrm>
              <a:off x="9566735" y="3699970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상대 유닛을 처치한 수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1919051-04AC-5DD2-5E92-82073013E663}"/>
                </a:ext>
              </a:extLst>
            </p:cNvPr>
            <p:cNvSpPr/>
            <p:nvPr/>
          </p:nvSpPr>
          <p:spPr>
            <a:xfrm>
              <a:off x="8544737" y="405055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0E3CB86-E5FA-9DD6-2BAF-210DC6680DFA}"/>
                </a:ext>
              </a:extLst>
            </p:cNvPr>
            <p:cNvSpPr/>
            <p:nvPr/>
          </p:nvSpPr>
          <p:spPr>
            <a:xfrm>
              <a:off x="9566733" y="4044176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처치 당한 수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BDCBCA8-DE8E-4D05-6CBE-1F1862D4AFDC}"/>
                </a:ext>
              </a:extLst>
            </p:cNvPr>
            <p:cNvSpPr/>
            <p:nvPr/>
          </p:nvSpPr>
          <p:spPr>
            <a:xfrm>
              <a:off x="8544737" y="4378693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Assist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800259B-E1E9-F904-D861-4E2B64BE41C7}"/>
                </a:ext>
              </a:extLst>
            </p:cNvPr>
            <p:cNvSpPr/>
            <p:nvPr/>
          </p:nvSpPr>
          <p:spPr>
            <a:xfrm>
              <a:off x="9566733" y="4372315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상대 처치에 도움을 준 수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34FBE9D-6A2D-BB29-74A1-BCA22B6B78CC}"/>
                </a:ext>
              </a:extLst>
            </p:cNvPr>
            <p:cNvSpPr/>
            <p:nvPr/>
          </p:nvSpPr>
          <p:spPr>
            <a:xfrm>
              <a:off x="8544737" y="470924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participant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65AAF32-BB8A-B4D7-291B-6BF3AA8D6EB8}"/>
                </a:ext>
              </a:extLst>
            </p:cNvPr>
            <p:cNvSpPr/>
            <p:nvPr/>
          </p:nvSpPr>
          <p:spPr>
            <a:xfrm>
              <a:off x="9566735" y="4709243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상대 처치에 관여한 비율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37F55DE-A0D8-1A68-F947-1DC22CE5E261}"/>
                </a:ext>
              </a:extLst>
            </p:cNvPr>
            <p:cNvSpPr/>
            <p:nvPr/>
          </p:nvSpPr>
          <p:spPr>
            <a:xfrm>
              <a:off x="8544737" y="5059827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Kda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31C62FA-CF2C-7882-938C-66CF711AF9A7}"/>
                </a:ext>
              </a:extLst>
            </p:cNvPr>
            <p:cNvSpPr/>
            <p:nvPr/>
          </p:nvSpPr>
          <p:spPr>
            <a:xfrm>
              <a:off x="9566733" y="5053449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kill+assist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)/death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247802B4-D048-C74E-3DB9-7C3C61B3166E}"/>
              </a:ext>
            </a:extLst>
          </p:cNvPr>
          <p:cNvSpPr txBox="1"/>
          <p:nvPr/>
        </p:nvSpPr>
        <p:spPr>
          <a:xfrm>
            <a:off x="707942" y="6224253"/>
            <a:ext cx="213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F8F8F0"/>
                </a:solidFill>
                <a:effectLst/>
                <a:latin typeface="Courier New" panose="02070309020205020404" pitchFamily="49" charset="0"/>
                <a:ea typeface="Rix고딕 L" panose="02020603020101020101"/>
              </a:rPr>
              <a:t>26,463 rows × 11 columns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F355AF1A-2E82-973E-8D32-75FEAB7946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48"/>
          <a:stretch/>
        </p:blipFill>
        <p:spPr>
          <a:xfrm>
            <a:off x="745733" y="1841409"/>
            <a:ext cx="7251625" cy="4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656ACA-9BE7-AD7F-2CC6-464880802431}"/>
              </a:ext>
            </a:extLst>
          </p:cNvPr>
          <p:cNvGrpSpPr/>
          <p:nvPr/>
        </p:nvGrpSpPr>
        <p:grpSpPr>
          <a:xfrm>
            <a:off x="3665454" y="1294544"/>
            <a:ext cx="2430545" cy="4826767"/>
            <a:chOff x="283474" y="4190403"/>
            <a:chExt cx="5507728" cy="181569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D142F64-E1C2-85BF-BBE2-888E5F1DE14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0587676-45CC-9F07-E3ED-8E260B0EBDDC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463438" y="188296"/>
            <a:ext cx="32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389219" y="1245638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점유율 막대 그래프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95985" y="1644383"/>
            <a:ext cx="5082309" cy="372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(23.47%),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(34.24%),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(26.55%),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(10.12%).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(1.46%),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(0.09%)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분포를 보이고 있음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(12.1%) – Sliver 4 (10.9%)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8.4%)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AF5C77-A944-97F3-AE00-ECA1358E7643}"/>
              </a:ext>
            </a:extLst>
          </p:cNvPr>
          <p:cNvGrpSpPr/>
          <p:nvPr/>
        </p:nvGrpSpPr>
        <p:grpSpPr>
          <a:xfrm>
            <a:off x="283474" y="4097937"/>
            <a:ext cx="3201118" cy="1458993"/>
            <a:chOff x="283474" y="4190403"/>
            <a:chExt cx="5507728" cy="181569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E54EEE8-A0F6-C997-87D2-BB5C7F2399D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054F208-81A7-506F-E1C1-FA8919FFB615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820010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랭크 분포도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3F722-3AD8-A647-F1A1-35A3180E4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7"/>
          <a:stretch/>
        </p:blipFill>
        <p:spPr>
          <a:xfrm>
            <a:off x="3771199" y="1469821"/>
            <a:ext cx="2324039" cy="465149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D43C93-C6C2-BA57-514F-A6FF978E788B}"/>
              </a:ext>
            </a:extLst>
          </p:cNvPr>
          <p:cNvGrpSpPr/>
          <p:nvPr/>
        </p:nvGrpSpPr>
        <p:grpSpPr>
          <a:xfrm>
            <a:off x="273199" y="1592959"/>
            <a:ext cx="3211393" cy="1510745"/>
            <a:chOff x="298119" y="1898258"/>
            <a:chExt cx="3211393" cy="15107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247033-2B87-0704-A059-E5A8F6142DCB}"/>
                </a:ext>
              </a:extLst>
            </p:cNvPr>
            <p:cNvGrpSpPr/>
            <p:nvPr/>
          </p:nvGrpSpPr>
          <p:grpSpPr>
            <a:xfrm>
              <a:off x="298119" y="1898258"/>
              <a:ext cx="3201118" cy="1499919"/>
              <a:chOff x="283474" y="1246004"/>
              <a:chExt cx="5507728" cy="18156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54C2B96-FF32-4E73-02D3-BB597DED1B0A}"/>
                  </a:ext>
                </a:extLst>
              </p:cNvPr>
              <p:cNvSpPr/>
              <p:nvPr/>
            </p:nvSpPr>
            <p:spPr>
              <a:xfrm>
                <a:off x="283474" y="1246004"/>
                <a:ext cx="5308109" cy="1753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001CB4C-59BC-17A2-930B-FC23D31A9FC2}"/>
                  </a:ext>
                </a:extLst>
              </p:cNvPr>
              <p:cNvSpPr/>
              <p:nvPr/>
            </p:nvSpPr>
            <p:spPr>
              <a:xfrm>
                <a:off x="483093" y="1308254"/>
                <a:ext cx="5308109" cy="1753446"/>
              </a:xfrm>
              <a:prstGeom prst="rect">
                <a:avLst/>
              </a:prstGeom>
              <a:solidFill>
                <a:srgbClr val="010A13"/>
              </a:solidFill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C2F679-6FBA-003A-EEA5-FF18A71D1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204"/>
            <a:stretch/>
          </p:blipFill>
          <p:spPr>
            <a:xfrm>
              <a:off x="424414" y="1960787"/>
              <a:ext cx="3085098" cy="14482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1FA9A5-B5CD-56E8-4A6B-185083BC1793}"/>
              </a:ext>
            </a:extLst>
          </p:cNvPr>
          <p:cNvSpPr txBox="1"/>
          <p:nvPr/>
        </p:nvSpPr>
        <p:spPr>
          <a:xfrm>
            <a:off x="3665454" y="1041187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B45493-6AB3-9F6D-8CED-6C543B140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42" y="4163169"/>
            <a:ext cx="3049251" cy="13937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9C4FB-9819-C6E3-8E8C-FBF2E1CD310E}"/>
              </a:ext>
            </a:extLst>
          </p:cNvPr>
          <p:cNvSpPr txBox="1"/>
          <p:nvPr/>
        </p:nvSpPr>
        <p:spPr>
          <a:xfrm>
            <a:off x="9010436" y="5811282"/>
            <a:ext cx="266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*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는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OP.GG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제공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70740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C2B96-FF32-4E73-02D3-BB597DED1B0A}"/>
              </a:ext>
            </a:extLst>
          </p:cNvPr>
          <p:cNvSpPr/>
          <p:nvPr/>
        </p:nvSpPr>
        <p:spPr>
          <a:xfrm>
            <a:off x="283474" y="1482306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01CB4C-59BC-17A2-930B-FC23D31A9FC2}"/>
              </a:ext>
            </a:extLst>
          </p:cNvPr>
          <p:cNvSpPr/>
          <p:nvPr/>
        </p:nvSpPr>
        <p:spPr>
          <a:xfrm>
            <a:off x="483093" y="1544556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283474" y="1204379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User 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88046" y="1674333"/>
            <a:ext cx="5082309" cy="400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(23.87%), Iron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(0.93%)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(9.75%),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(29.67%)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(26.35%),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(7.68%).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(1.87%),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(0.10%).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Unranked -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Grandmaster, Challenger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표본은 없음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제외한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727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17.06%) – Sliver 4 (84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11.55%)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11.14%)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대체로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OP.GG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제공한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비슷한 분포를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전체에 비해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Bronze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많음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54EEE8-A0F6-C997-87D2-BB5C7F2399DD}"/>
              </a:ext>
            </a:extLst>
          </p:cNvPr>
          <p:cNvSpPr/>
          <p:nvPr/>
        </p:nvSpPr>
        <p:spPr>
          <a:xfrm>
            <a:off x="283474" y="4190403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54F208-81A7-506F-E1C1-FA8919FFB615}"/>
              </a:ext>
            </a:extLst>
          </p:cNvPr>
          <p:cNvSpPr/>
          <p:nvPr/>
        </p:nvSpPr>
        <p:spPr>
          <a:xfrm>
            <a:off x="483093" y="4252653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91247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세부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8392EB06-5E10-89AE-80EF-65CE95CE7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439242"/>
              </p:ext>
            </p:extLst>
          </p:nvPr>
        </p:nvGraphicFramePr>
        <p:xfrm>
          <a:off x="503740" y="4252653"/>
          <a:ext cx="5308108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4A7CC7E3-262A-811D-8C0B-89C1FF55B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24167"/>
              </p:ext>
            </p:extLst>
          </p:nvPr>
        </p:nvGraphicFramePr>
        <p:xfrm>
          <a:off x="483094" y="1557634"/>
          <a:ext cx="5295736" cy="174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C1585EC-1442-C4BE-1753-CA7E735FC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044040"/>
              </p:ext>
            </p:extLst>
          </p:nvPr>
        </p:nvGraphicFramePr>
        <p:xfrm>
          <a:off x="470720" y="4252652"/>
          <a:ext cx="5320481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2996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725936" y="1186834"/>
            <a:ext cx="4637174" cy="4940693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238150-4E17-EF28-E2FB-3C4A0EEAF1AC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F185837-7F9B-066D-9DA3-DBC41EF2B34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10DA6C-ECA6-8C10-369D-7F426511D4D5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E481C7-7235-97F0-7772-7D7B16859024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9CA830D7-5667-E446-BB79-6EC7010A2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745500-CC76-CE88-A5E5-5C8ACFB1BF45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521A3C-02C4-076C-087F-72FDFB57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03773-8D01-F6F2-89D2-F2D9A55F550E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37E026-EB7B-E13A-69EA-6AF468E7E9F9}"/>
              </a:ext>
            </a:extLst>
          </p:cNvPr>
          <p:cNvGrpSpPr/>
          <p:nvPr/>
        </p:nvGrpSpPr>
        <p:grpSpPr>
          <a:xfrm>
            <a:off x="6174771" y="3380196"/>
            <a:ext cx="5507727" cy="2928135"/>
            <a:chOff x="1069181" y="2069311"/>
            <a:chExt cx="3340518" cy="333374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F711E62-4238-7D04-0AFE-37D2F3D8F713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7B2191-3F2A-A3D5-B6A6-FD153D2E57A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D46F90-9DAF-50D7-9025-A70F72972109}"/>
              </a:ext>
            </a:extLst>
          </p:cNvPr>
          <p:cNvSpPr txBox="1"/>
          <p:nvPr/>
        </p:nvSpPr>
        <p:spPr>
          <a:xfrm>
            <a:off x="6400570" y="3492739"/>
            <a:ext cx="5082309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판의 승리는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13,468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패배는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12,995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50.89%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기준으로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이상을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이하를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라고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할때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52,48%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승률을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구간에선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48.78%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‘3,4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비교해보았을 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50.20%, ‘3,4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48.63%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높은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특히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Bronze, Silver, Gold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경우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약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 차를 기록했다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89B5CD-1C18-41DD-7621-D4F43DDBC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9439"/>
              </p:ext>
            </p:extLst>
          </p:nvPr>
        </p:nvGraphicFramePr>
        <p:xfrm>
          <a:off x="905762" y="1387306"/>
          <a:ext cx="4467621" cy="470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165">
                  <a:extLst>
                    <a:ext uri="{9D8B030D-6E8A-4147-A177-3AD203B41FA5}">
                      <a16:colId xmlns:a16="http://schemas.microsoft.com/office/drawing/2014/main" val="1171754977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1229194850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1666886661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3676119196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978695145"/>
                    </a:ext>
                  </a:extLst>
                </a:gridCol>
              </a:tblGrid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판 수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승리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패배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726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Master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56.67%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2793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Diamond 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9617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758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8282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380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93995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261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56.32%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8469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215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5051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498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56.22%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4457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52.37%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8571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53.15%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017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904812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1,542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778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49.55%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20650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3,566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1,758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1,808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887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1,643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833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4085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2,296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8398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46.34%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618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2,445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1,311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6149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35689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478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539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47.12%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693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45.49%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6286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817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47.73%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9183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119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47.06%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4415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5,410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2,623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2,787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48.48%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3729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37F4C-1E3C-EA4D-BFA0-0BA0A2418B22}"/>
              </a:ext>
            </a:extLst>
          </p:cNvPr>
          <p:cNvSpPr/>
          <p:nvPr/>
        </p:nvSpPr>
        <p:spPr>
          <a:xfrm>
            <a:off x="6174771" y="1163863"/>
            <a:ext cx="5308108" cy="2035122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D83C1D-3549-EB93-CCA7-4E812D47BDD2}"/>
              </a:ext>
            </a:extLst>
          </p:cNvPr>
          <p:cNvSpPr/>
          <p:nvPr/>
        </p:nvSpPr>
        <p:spPr>
          <a:xfrm>
            <a:off x="6374390" y="1236113"/>
            <a:ext cx="5308108" cy="2035122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375DD-DEB9-F0E6-FD44-5999515E830F}"/>
              </a:ext>
            </a:extLst>
          </p:cNvPr>
          <p:cNvSpPr txBox="1"/>
          <p:nvPr/>
        </p:nvSpPr>
        <p:spPr>
          <a:xfrm>
            <a:off x="6174771" y="9292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A9D299CD-6F06-91A0-256A-E2366DDC9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700018"/>
              </p:ext>
            </p:extLst>
          </p:nvPr>
        </p:nvGraphicFramePr>
        <p:xfrm>
          <a:off x="6374390" y="1235781"/>
          <a:ext cx="5308108" cy="203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617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1011</Words>
  <Application>Microsoft Office PowerPoint</Application>
  <PresentationFormat>와이드스크린</PresentationFormat>
  <Paragraphs>285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a꽃피는봄</vt:lpstr>
      <vt:lpstr>a미스테리</vt:lpstr>
      <vt:lpstr>Rix고딕 B</vt:lpstr>
      <vt:lpstr>Rix고딕 EB</vt:lpstr>
      <vt:lpstr>Rix고딕 L</vt:lpstr>
      <vt:lpstr>Rix모던고딕 B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허진성</dc:creator>
  <cp:lastModifiedBy>진성 허</cp:lastModifiedBy>
  <cp:revision>7</cp:revision>
  <dcterms:created xsi:type="dcterms:W3CDTF">2021-01-24T14:32:32Z</dcterms:created>
  <dcterms:modified xsi:type="dcterms:W3CDTF">2022-07-03T19:12:42Z</dcterms:modified>
</cp:coreProperties>
</file>