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178" r:id="rId3"/>
    <p:sldId id="264" r:id="rId4"/>
    <p:sldId id="4188" r:id="rId5"/>
    <p:sldId id="4189" r:id="rId6"/>
    <p:sldId id="4180" r:id="rId7"/>
    <p:sldId id="4191" r:id="rId8"/>
    <p:sldId id="4181" r:id="rId9"/>
    <p:sldId id="260" r:id="rId10"/>
    <p:sldId id="4184" r:id="rId11"/>
    <p:sldId id="4185" r:id="rId12"/>
    <p:sldId id="4183" r:id="rId13"/>
    <p:sldId id="4187" r:id="rId14"/>
    <p:sldId id="257" r:id="rId15"/>
    <p:sldId id="41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영모" initials="송" lastIdx="1" clrIdx="0">
    <p:extLst>
      <p:ext uri="{19B8F6BF-5375-455C-9EA6-DF929625EA0E}">
        <p15:presenceInfo xmlns:p15="http://schemas.microsoft.com/office/powerpoint/2012/main" userId="S::yymm1884@sju.ac.kr::844c9c36-897b-4b60-ab37-53924bb129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D19"/>
    <a:srgbClr val="010A13"/>
    <a:srgbClr val="0D141F"/>
    <a:srgbClr val="1B2230"/>
    <a:srgbClr val="ECDFCC"/>
    <a:srgbClr val="936E37"/>
    <a:srgbClr val="101A24"/>
    <a:srgbClr val="C29A5E"/>
    <a:srgbClr val="EEE792"/>
    <a:srgbClr val="563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366" autoAdjust="0"/>
  </p:normalViewPr>
  <p:slideViewPr>
    <p:cSldViewPr snapToGrid="0">
      <p:cViewPr varScale="1">
        <p:scale>
          <a:sx n="55" d="100"/>
          <a:sy n="55" d="100"/>
        </p:scale>
        <p:origin x="1028" y="44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final_dataset_AL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gf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MILY\Desktop\&#45936;&#51060;&#53552;%20&#49324;&#51060;&#50616;&#54000;&#49828;&#53944;\EDA_Project\ll\lol_curse_winrate\user_&#48516;&#49437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79087"/>
        <c:axId val="155980335"/>
      </c:barChart>
      <c:catAx>
        <c:axId val="1559790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980335"/>
        <c:crosses val="autoZero"/>
        <c:auto val="1"/>
        <c:lblAlgn val="ctr"/>
        <c:lblOffset val="100"/>
        <c:noMultiLvlLbl val="0"/>
      </c:catAx>
      <c:valAx>
        <c:axId val="1559803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597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user_gf!$A$2:$A$9</c:f>
              <c:strCache>
                <c:ptCount val="8"/>
                <c:pt idx="0">
                  <c:v>Unranked</c:v>
                </c:pt>
                <c:pt idx="1">
                  <c:v>Iron</c:v>
                </c:pt>
                <c:pt idx="2">
                  <c:v>Bronze</c:v>
                </c:pt>
                <c:pt idx="3">
                  <c:v>Silver</c:v>
                </c:pt>
                <c:pt idx="4">
                  <c:v>Gold</c:v>
                </c:pt>
                <c:pt idx="5">
                  <c:v>Platinum</c:v>
                </c:pt>
                <c:pt idx="6">
                  <c:v>Diamond</c:v>
                </c:pt>
                <c:pt idx="7">
                  <c:v>Master</c:v>
                </c:pt>
              </c:strCache>
            </c:strRef>
          </c:cat>
          <c:val>
            <c:numRef>
              <c:f>user_gf!$B$2:$B$9</c:f>
              <c:numCache>
                <c:formatCode>General</c:formatCode>
                <c:ptCount val="8"/>
                <c:pt idx="0">
                  <c:v>228</c:v>
                </c:pt>
                <c:pt idx="1">
                  <c:v>9</c:v>
                </c:pt>
                <c:pt idx="2">
                  <c:v>94</c:v>
                </c:pt>
                <c:pt idx="3">
                  <c:v>286</c:v>
                </c:pt>
                <c:pt idx="4">
                  <c:v>254</c:v>
                </c:pt>
                <c:pt idx="5">
                  <c:v>74</c:v>
                </c:pt>
                <c:pt idx="6">
                  <c:v>18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A-4B7A-A84B-96195E9B1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733679"/>
        <c:axId val="61734095"/>
      </c:barChart>
      <c:catAx>
        <c:axId val="61733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4095"/>
        <c:crosses val="autoZero"/>
        <c:auto val="1"/>
        <c:lblAlgn val="ctr"/>
        <c:lblOffset val="100"/>
        <c:noMultiLvlLbl val="0"/>
      </c:catAx>
      <c:valAx>
        <c:axId val="6173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733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user_비율!$J$17:$J$40</c:f>
              <c:strCache>
                <c:ptCount val="24"/>
                <c:pt idx="0">
                  <c:v>Iron 3</c:v>
                </c:pt>
                <c:pt idx="1">
                  <c:v>Iron 2 </c:v>
                </c:pt>
                <c:pt idx="2">
                  <c:v>Iron 1 </c:v>
                </c:pt>
                <c:pt idx="3">
                  <c:v>Bronze 4</c:v>
                </c:pt>
                <c:pt idx="4">
                  <c:v>Bronze 3</c:v>
                </c:pt>
                <c:pt idx="5">
                  <c:v>Bronze 2 </c:v>
                </c:pt>
                <c:pt idx="6">
                  <c:v>Bronze 1 </c:v>
                </c:pt>
                <c:pt idx="7">
                  <c:v>Silver 4</c:v>
                </c:pt>
                <c:pt idx="8">
                  <c:v>Silver 3</c:v>
                </c:pt>
                <c:pt idx="9">
                  <c:v>Silver 2</c:v>
                </c:pt>
                <c:pt idx="10">
                  <c:v>Silver 1 </c:v>
                </c:pt>
                <c:pt idx="11">
                  <c:v>Gold 4 </c:v>
                </c:pt>
                <c:pt idx="12">
                  <c:v>Gold 3</c:v>
                </c:pt>
                <c:pt idx="13">
                  <c:v>Gold 2</c:v>
                </c:pt>
                <c:pt idx="14">
                  <c:v>Gold 1</c:v>
                </c:pt>
                <c:pt idx="15">
                  <c:v>Platinum 4 </c:v>
                </c:pt>
                <c:pt idx="16">
                  <c:v>Platinum 3</c:v>
                </c:pt>
                <c:pt idx="17">
                  <c:v>Platinum 2</c:v>
                </c:pt>
                <c:pt idx="18">
                  <c:v>Platinum 1</c:v>
                </c:pt>
                <c:pt idx="19">
                  <c:v>Diamond 4 </c:v>
                </c:pt>
                <c:pt idx="20">
                  <c:v>Diamond 3 </c:v>
                </c:pt>
                <c:pt idx="21">
                  <c:v>Diamond 2 </c:v>
                </c:pt>
                <c:pt idx="22">
                  <c:v>Diamond 1</c:v>
                </c:pt>
                <c:pt idx="23">
                  <c:v>Master </c:v>
                </c:pt>
              </c:strCache>
            </c:strRef>
          </c:cat>
          <c:val>
            <c:numRef>
              <c:f>user_비율!$K$17:$K$40</c:f>
              <c:numCache>
                <c:formatCode>General</c:formatCode>
                <c:ptCount val="2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17</c:v>
                </c:pt>
                <c:pt idx="4">
                  <c:v>19</c:v>
                </c:pt>
                <c:pt idx="5">
                  <c:v>29</c:v>
                </c:pt>
                <c:pt idx="6">
                  <c:v>29</c:v>
                </c:pt>
                <c:pt idx="7">
                  <c:v>84</c:v>
                </c:pt>
                <c:pt idx="8">
                  <c:v>64</c:v>
                </c:pt>
                <c:pt idx="9">
                  <c:v>81</c:v>
                </c:pt>
                <c:pt idx="10">
                  <c:v>57</c:v>
                </c:pt>
                <c:pt idx="11">
                  <c:v>124</c:v>
                </c:pt>
                <c:pt idx="12">
                  <c:v>55</c:v>
                </c:pt>
                <c:pt idx="13">
                  <c:v>47</c:v>
                </c:pt>
                <c:pt idx="14">
                  <c:v>28</c:v>
                </c:pt>
                <c:pt idx="15">
                  <c:v>40</c:v>
                </c:pt>
                <c:pt idx="16">
                  <c:v>17</c:v>
                </c:pt>
                <c:pt idx="17">
                  <c:v>8</c:v>
                </c:pt>
                <c:pt idx="18">
                  <c:v>9</c:v>
                </c:pt>
                <c:pt idx="19">
                  <c:v>13</c:v>
                </c:pt>
                <c:pt idx="20">
                  <c:v>2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A-4408-8BCB-E5B64050F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97839"/>
        <c:axId val="63499087"/>
      </c:barChart>
      <c:catAx>
        <c:axId val="6349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9087"/>
        <c:crosses val="autoZero"/>
        <c:auto val="1"/>
        <c:lblAlgn val="ctr"/>
        <c:lblOffset val="100"/>
        <c:noMultiLvlLbl val="0"/>
      </c:catAx>
      <c:valAx>
        <c:axId val="63499087"/>
        <c:scaling>
          <c:orientation val="minMax"/>
          <c:max val="14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497839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User_승률!$G$10:$G$16</c:f>
              <c:strCache>
                <c:ptCount val="7"/>
                <c:pt idx="0">
                  <c:v>Iron</c:v>
                </c:pt>
                <c:pt idx="1">
                  <c:v>Bronze</c:v>
                </c:pt>
                <c:pt idx="2">
                  <c:v>Silver</c:v>
                </c:pt>
                <c:pt idx="3">
                  <c:v>Gold</c:v>
                </c:pt>
                <c:pt idx="4">
                  <c:v>Platinum</c:v>
                </c:pt>
                <c:pt idx="5">
                  <c:v>Diamond</c:v>
                </c:pt>
                <c:pt idx="6">
                  <c:v>Master </c:v>
                </c:pt>
              </c:strCache>
            </c:strRef>
          </c:cat>
          <c:val>
            <c:numRef>
              <c:f>User_승률!$K$10:$K$16</c:f>
              <c:numCache>
                <c:formatCode>0.00%</c:formatCode>
                <c:ptCount val="7"/>
                <c:pt idx="0">
                  <c:v>0.46441947565543074</c:v>
                </c:pt>
                <c:pt idx="1">
                  <c:v>0.48038095238095241</c:v>
                </c:pt>
                <c:pt idx="2">
                  <c:v>0.48082989565639406</c:v>
                </c:pt>
                <c:pt idx="3">
                  <c:v>0.49923664122137407</c:v>
                </c:pt>
                <c:pt idx="4">
                  <c:v>0.53435468895078919</c:v>
                </c:pt>
                <c:pt idx="5">
                  <c:v>0.48867924528301887</c:v>
                </c:pt>
                <c:pt idx="6">
                  <c:v>0.56666666666666665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B9-4BA4-B893-6D5946174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898687"/>
        <c:axId val="1028978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User_승률!$H$10:$H$16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267</c:v>
                      </c:pt>
                      <c:pt idx="1">
                        <c:v>2625</c:v>
                      </c:pt>
                      <c:pt idx="2">
                        <c:v>8242</c:v>
                      </c:pt>
                      <c:pt idx="3">
                        <c:v>7205</c:v>
                      </c:pt>
                      <c:pt idx="4">
                        <c:v>2154</c:v>
                      </c:pt>
                      <c:pt idx="5">
                        <c:v>530</c:v>
                      </c:pt>
                      <c:pt idx="6">
                        <c:v>30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BB9-4BA4-B893-6D5946174F36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User_승률!$I$10:$I$16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124</c:v>
                      </c:pt>
                      <c:pt idx="1">
                        <c:v>1261</c:v>
                      </c:pt>
                      <c:pt idx="2">
                        <c:v>3963</c:v>
                      </c:pt>
                      <c:pt idx="3">
                        <c:v>3597</c:v>
                      </c:pt>
                      <c:pt idx="4">
                        <c:v>1151</c:v>
                      </c:pt>
                      <c:pt idx="5">
                        <c:v>259</c:v>
                      </c:pt>
                      <c:pt idx="6" formatCode="General">
                        <c:v>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3BB9-4BA4-B893-6D5946174F36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User_승률!$G$10:$G$16</c15:sqref>
                        </c15:formulaRef>
                      </c:ext>
                    </c:extLst>
                    <c:strCache>
                      <c:ptCount val="7"/>
                      <c:pt idx="0">
                        <c:v>Iron</c:v>
                      </c:pt>
                      <c:pt idx="1">
                        <c:v>Bronze</c:v>
                      </c:pt>
                      <c:pt idx="2">
                        <c:v>Silver</c:v>
                      </c:pt>
                      <c:pt idx="3">
                        <c:v>Gold</c:v>
                      </c:pt>
                      <c:pt idx="4">
                        <c:v>Platinum</c:v>
                      </c:pt>
                      <c:pt idx="5">
                        <c:v>Diamond</c:v>
                      </c:pt>
                      <c:pt idx="6">
                        <c:v>Master 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User_승률!$J$10:$J$16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7"/>
                      <c:pt idx="0">
                        <c:v>143</c:v>
                      </c:pt>
                      <c:pt idx="1">
                        <c:v>1364</c:v>
                      </c:pt>
                      <c:pt idx="2">
                        <c:v>4279</c:v>
                      </c:pt>
                      <c:pt idx="3">
                        <c:v>3608</c:v>
                      </c:pt>
                      <c:pt idx="4">
                        <c:v>1003</c:v>
                      </c:pt>
                      <c:pt idx="5">
                        <c:v>271</c:v>
                      </c:pt>
                      <c:pt idx="6" formatCode="General">
                        <c:v>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BB9-4BA4-B893-6D5946174F36}"/>
                  </c:ext>
                </c:extLst>
              </c15:ser>
            </c15:filteredBarSeries>
          </c:ext>
        </c:extLst>
      </c:barChart>
      <c:catAx>
        <c:axId val="10289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7855"/>
        <c:crosses val="autoZero"/>
        <c:auto val="1"/>
        <c:lblAlgn val="ctr"/>
        <c:lblOffset val="100"/>
        <c:noMultiLvlLbl val="0"/>
      </c:catAx>
      <c:valAx>
        <c:axId val="102897855"/>
        <c:scaling>
          <c:orientation val="minMax"/>
          <c:max val="0.60000000000000009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89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82F13-FC0B-4487-88AB-D3A5B726EF09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9F10-D1AF-43F7-8028-F2E1ABB3D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5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5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3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유사도를 통해</a:t>
            </a:r>
            <a:r>
              <a:rPr lang="en-US" altLang="ko-KR" dirty="0"/>
              <a:t>, </a:t>
            </a:r>
            <a:r>
              <a:rPr lang="ko-KR" altLang="en-US" dirty="0"/>
              <a:t>표본에 대한 신뢰성을 입증할 수 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각 </a:t>
            </a:r>
            <a:r>
              <a:rPr lang="ko-KR" altLang="en-US" dirty="0" err="1"/>
              <a:t>티어별로</a:t>
            </a:r>
            <a:r>
              <a:rPr lang="ko-KR" altLang="en-US" dirty="0"/>
              <a:t> 부적절한 언행을 하는 유저들이 일정하게 분포한다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0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69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부적절한 언행을 하는 유저가 포함된 게임이 패배할 확률이 약 </a:t>
            </a:r>
            <a:r>
              <a:rPr lang="en-US" altLang="ko-KR" dirty="0"/>
              <a:t>1% </a:t>
            </a:r>
            <a:r>
              <a:rPr lang="ko-KR" altLang="en-US" dirty="0"/>
              <a:t>높음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 err="1"/>
              <a:t>고티어는</a:t>
            </a:r>
            <a:r>
              <a:rPr lang="ko-KR" altLang="en-US" dirty="0"/>
              <a:t> </a:t>
            </a:r>
            <a:r>
              <a:rPr lang="en-US" altLang="ko-KR" dirty="0"/>
              <a:t>52.48% / </a:t>
            </a:r>
            <a:r>
              <a:rPr lang="ko-KR" altLang="en-US" dirty="0" err="1"/>
              <a:t>저티어는</a:t>
            </a:r>
            <a:r>
              <a:rPr lang="ko-KR" altLang="en-US" dirty="0"/>
              <a:t> </a:t>
            </a:r>
            <a:r>
              <a:rPr lang="en-US" altLang="ko-KR" dirty="0"/>
              <a:t>48%</a:t>
            </a:r>
            <a:r>
              <a:rPr lang="ko-KR" altLang="en-US" dirty="0"/>
              <a:t>로 </a:t>
            </a:r>
            <a:r>
              <a:rPr lang="ko-KR" altLang="en-US" dirty="0" err="1"/>
              <a:t>고티어는</a:t>
            </a:r>
            <a:r>
              <a:rPr lang="ko-KR" altLang="en-US" dirty="0"/>
              <a:t> 부적절한 언행이 승리에 도움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8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KDA</a:t>
            </a:r>
            <a:r>
              <a:rPr lang="ko-KR" altLang="en-US" dirty="0"/>
              <a:t>는 게임에서 얼마나 </a:t>
            </a:r>
            <a:r>
              <a:rPr lang="ko-KR" altLang="en-US" dirty="0" err="1"/>
              <a:t>활약했는</a:t>
            </a:r>
            <a:r>
              <a:rPr lang="ko-KR" altLang="en-US" dirty="0"/>
              <a:t> 지를 나타내는 지표임</a:t>
            </a:r>
            <a:endParaRPr lang="en-US" altLang="ko-KR" dirty="0"/>
          </a:p>
          <a:p>
            <a:r>
              <a:rPr lang="en-US" altLang="ko-KR" dirty="0"/>
              <a:t>Iron</a:t>
            </a:r>
            <a:r>
              <a:rPr lang="ko-KR" altLang="en-US" dirty="0"/>
              <a:t>을 제외하고 대체로 </a:t>
            </a:r>
            <a:r>
              <a:rPr lang="ko-KR" altLang="en-US" dirty="0" err="1"/>
              <a:t>높은편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2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시간은</a:t>
            </a:r>
            <a:r>
              <a:rPr lang="en-US" altLang="ko-KR" dirty="0"/>
              <a:t>, </a:t>
            </a:r>
            <a:r>
              <a:rPr lang="ko-KR" altLang="en-US" dirty="0"/>
              <a:t>승부에 대해 얼마나 팽팽한 지를 확인하는 지표임</a:t>
            </a:r>
            <a:r>
              <a:rPr lang="en-US" altLang="ko-KR" dirty="0"/>
              <a:t>. </a:t>
            </a:r>
            <a:r>
              <a:rPr lang="ko-KR" altLang="en-US" dirty="0"/>
              <a:t>게임 시간이 길수록 게임이 팽팽하고</a:t>
            </a:r>
            <a:r>
              <a:rPr lang="en-US" altLang="ko-KR" dirty="0"/>
              <a:t>, </a:t>
            </a:r>
            <a:r>
              <a:rPr lang="ko-KR" altLang="en-US" dirty="0"/>
              <a:t>짧을 수록 승부가 금방 한쪽으로 기울었다는 것을 나타냄</a:t>
            </a:r>
            <a:endParaRPr lang="en-US" altLang="ko-KR" dirty="0"/>
          </a:p>
          <a:p>
            <a:r>
              <a:rPr lang="ko-KR" altLang="en-US" dirty="0"/>
              <a:t>표본 집단이 아닌 전체 평균 게임 시간에 대한 데이터를 못 구한 게 아쉬움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6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솔로랭크의</a:t>
            </a:r>
            <a:r>
              <a:rPr lang="ko-KR" altLang="en-US" dirty="0"/>
              <a:t> 비율이 높은 것으로 </a:t>
            </a:r>
            <a:r>
              <a:rPr lang="ko-KR" altLang="en-US" dirty="0" err="1"/>
              <a:t>솔로랭크</a:t>
            </a:r>
            <a:r>
              <a:rPr lang="ko-KR" altLang="en-US" dirty="0"/>
              <a:t> 중 욕설신고가 가장 신고비율이 활발하게 일어난다고 예측 가능</a:t>
            </a:r>
            <a:endParaRPr lang="en-US" altLang="ko-KR" dirty="0"/>
          </a:p>
          <a:p>
            <a:r>
              <a:rPr lang="ko-KR" altLang="en-US" dirty="0"/>
              <a:t>정글 유저일때 </a:t>
            </a:r>
            <a:r>
              <a:rPr lang="en-US" altLang="ko-KR" dirty="0"/>
              <a:t> </a:t>
            </a:r>
            <a:r>
              <a:rPr lang="ko-KR" altLang="en-US" dirty="0"/>
              <a:t>가장 많은 욕을 하고</a:t>
            </a:r>
            <a:r>
              <a:rPr lang="en-US" altLang="ko-KR" dirty="0"/>
              <a:t>, </a:t>
            </a:r>
            <a:r>
              <a:rPr lang="ko-KR" altLang="en-US" dirty="0" err="1"/>
              <a:t>서폿</a:t>
            </a:r>
            <a:r>
              <a:rPr lang="ko-KR" altLang="en-US" dirty="0"/>
              <a:t> 유저 </a:t>
            </a:r>
            <a:r>
              <a:rPr lang="ko-KR" altLang="en-US" dirty="0" err="1"/>
              <a:t>일때</a:t>
            </a:r>
            <a:r>
              <a:rPr lang="ko-KR" altLang="en-US" dirty="0"/>
              <a:t> 가장 적게 욕을 하는 것으로 추정</a:t>
            </a:r>
            <a:endParaRPr lang="en-US" altLang="ko-KR" dirty="0"/>
          </a:p>
          <a:p>
            <a:r>
              <a:rPr lang="ko-KR" altLang="en-US" dirty="0"/>
              <a:t>부적절한 언행을 하는 유저들이 가장 선호하는 챔피언은 </a:t>
            </a:r>
            <a:r>
              <a:rPr lang="ko-KR" altLang="en-US" dirty="0" err="1"/>
              <a:t>이즈리얼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9F10-D1AF-43F7-8028-F2E1ABB3DC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D411E-841E-4C23-9E32-FE149E85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4B8CEA-7F13-4BCD-855E-E25E63C3A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B2FED-944A-443C-BCDF-B81FDAF3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3BED-1CDA-4186-8124-7377CABFAF54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95D28-F9AB-4128-8CBE-F75D6BBA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EA7FF-C2E9-4711-8DC5-5813758D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9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255F-AFBE-485A-A555-D0821882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F77EB-39EA-4311-8311-953197073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4296A-5942-4D37-8F22-B49ACBDA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FCBD-585C-4EE4-B111-1EB4C388E5B7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74D3D-C006-4B75-8A85-3E36AA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6FD89-6A51-43D4-8322-D6D85652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A83B39-B57C-4F91-B04F-411BC56D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39CB78-6949-4823-B58F-0B577418E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0A0AF-FFF2-4CF6-821D-17DCDF3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3BD4-31B8-4D68-895D-CC9630A6C4AD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20247-FD3A-4D33-A10C-8E06B22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7FA0A-C1B4-4704-9DBE-F07AF1F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bg>
      <p:bgPr>
        <a:solidFill>
          <a:srgbClr val="354A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24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3EC0-9332-44BE-88CE-2D165F15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2306-5F05-4742-8944-E0670626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7079B-AA53-4F99-AA3A-ED7BFFCF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2A21-A5B9-4CA6-AC16-BC66B640EF75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A17BC-E362-4704-83BF-1FE076F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CF1F5-2D26-4BE9-9532-0E1382C0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1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31956-8EAC-4CF5-8F70-2C2A897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D1F7DC-1AA6-4991-A712-51807498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A82F0-9C3A-40FC-8881-C28F0DFD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DE07-7C13-4BE8-ADAE-A8C555B41899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01A5E-5350-43E4-8B30-1D1F2207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370B0-AEE2-41D0-945C-914FEF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3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C33D2-D6F3-4D75-A801-6216D221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8764D-2A5D-4B6A-8F46-91C4994BE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E9289-9DC7-4F6B-935A-84F71D6D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1735D-10AA-422A-B67D-A10727BF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9C4-38AB-47E5-A10A-9E7BB58DCFD6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DA0E2-42E1-4BCC-972F-9FE66187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A9A61-4046-4AF6-BF3D-092EAA18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85425-797D-416F-9DB9-5578D624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06972-65CD-4DDE-9F71-CAC3EEA44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C0A7-838E-4998-A0CE-50F9A38E3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5C776A-6C29-4890-9E19-4AE680AC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1E9621-7EE2-4AF1-ABC5-181862527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7F29C0-B37F-4F85-9486-EE06BDF7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D1D6-5DBF-4146-85CD-EDE51A92613E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883AA3-3441-4DF6-9117-01D535F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A7A23E-347A-4E09-951A-22861D6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8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D741-AA71-449E-8A6F-1B7F760B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326E4-CD73-44C8-8165-F59000AF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B729-2267-4922-9B38-F6350C23D37F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208D6-75E3-44A3-9C62-016F8B5B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9B7AF-3528-4C59-820F-95E9838D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27A71-054C-4B47-B484-C980816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A4A0-7215-453F-A1B3-2D64E34BF9B6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0CB4F6-4A35-4CD2-9AD3-92FE2DAC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A34D2-A9F3-46A1-A2B9-826DBC0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85A7-4F2E-42E1-A4FF-29DF9FD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A9A3B-608F-4F6E-AD30-D8AA0606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19FEA-B241-4CA9-BA63-7294181D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EC2CC-16E4-40E8-995D-0895D7C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7F95-CE32-49E6-A85D-215901CED3FD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FEEE8-DB92-4C19-AF90-979CA132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A4EC0-0A49-4C2F-B749-E9B17213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97CA-E874-4B4A-AEA8-C7BC00D3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647DD6-0637-4B77-80F2-528891501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B65ADB-82F6-4558-AB02-33A740D6F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BA4AE-65BE-44E5-9F5D-63825879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5A15-2289-4AF1-BC89-0248F7E37640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48448-F737-40BC-A300-D10A8141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52A34-2835-4241-8534-396BAA4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0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590B7D-5AE3-4CBE-8499-72E684E9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8DCFAE-04B0-4071-86C3-12E82AED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9A601-0043-470F-BE56-3900A3E6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79C6E-3C8E-4743-9D90-32AB9131B595}" type="datetime1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A0502-1004-4C11-87E5-471364724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9B555-E35C-460D-908B-583EC6900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E4A2-CF16-4B90-85C9-8639DC965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9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>
            <a:extLst>
              <a:ext uri="{FF2B5EF4-FFF2-40B4-BE49-F238E27FC236}">
                <a16:creationId xmlns:a16="http://schemas.microsoft.com/office/drawing/2014/main" id="{BC2FEA9D-A46C-4DBD-8233-D01E822E2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0" r="278"/>
          <a:stretch/>
        </p:blipFill>
        <p:spPr bwMode="auto">
          <a:xfrm>
            <a:off x="3881173" y="1777"/>
            <a:ext cx="8310827" cy="68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E8FC60F-F6D5-42A5-856A-F00363F1DAFE}"/>
              </a:ext>
            </a:extLst>
          </p:cNvPr>
          <p:cNvSpPr/>
          <p:nvPr/>
        </p:nvSpPr>
        <p:spPr>
          <a:xfrm>
            <a:off x="526256" y="2076450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오형락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2C8AC3F8-A234-407D-B003-4BB66E3564C9}"/>
              </a:ext>
            </a:extLst>
          </p:cNvPr>
          <p:cNvSpPr/>
          <p:nvPr/>
        </p:nvSpPr>
        <p:spPr>
          <a:xfrm>
            <a:off x="526256" y="2690043"/>
            <a:ext cx="2738438" cy="438149"/>
          </a:xfrm>
          <a:prstGeom prst="roundRect">
            <a:avLst>
              <a:gd name="adj" fmla="val 6807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2F11FB-D6AE-499D-A9C6-BFA7332D0FEE}"/>
              </a:ext>
            </a:extLst>
          </p:cNvPr>
          <p:cNvSpPr txBox="1"/>
          <p:nvPr/>
        </p:nvSpPr>
        <p:spPr>
          <a:xfrm>
            <a:off x="511968" y="2130951"/>
            <a:ext cx="69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FAST CAMPUS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4116487-A426-41FE-9F4E-C35DC7BF1AF6}"/>
              </a:ext>
            </a:extLst>
          </p:cNvPr>
          <p:cNvSpPr txBox="1"/>
          <p:nvPr/>
        </p:nvSpPr>
        <p:spPr>
          <a:xfrm>
            <a:off x="472813" y="2702489"/>
            <a:ext cx="7684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</a:p>
          <a:p>
            <a:pPr algn="ctr"/>
            <a:r>
              <a:rPr lang="en-US" altLang="ko-KR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SCIENTIST </a:t>
            </a:r>
            <a:r>
              <a:rPr lang="ko-KR" altLang="en-US" sz="800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과정</a:t>
            </a:r>
          </a:p>
          <a:p>
            <a:pPr algn="ctr"/>
            <a:endParaRPr lang="ko-KR" altLang="en-US" sz="700" spc="60" dirty="0">
              <a:solidFill>
                <a:srgbClr val="929292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1" name="Picture 2" descr="League of legends Icon of Glyph style - Available in SVG, PNG, EPS, AI &amp;  Icon fonts">
            <a:extLst>
              <a:ext uri="{FF2B5EF4-FFF2-40B4-BE49-F238E27FC236}">
                <a16:creationId xmlns:a16="http://schemas.microsoft.com/office/drawing/2014/main" id="{96C3957D-249D-4D70-BB50-B5483CD2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072" y="578884"/>
            <a:ext cx="389334" cy="38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9A6D2187-3DE3-40C2-B379-0877A8C6DDD0}"/>
              </a:ext>
            </a:extLst>
          </p:cNvPr>
          <p:cNvGrpSpPr/>
          <p:nvPr/>
        </p:nvGrpSpPr>
        <p:grpSpPr>
          <a:xfrm>
            <a:off x="3142770" y="456960"/>
            <a:ext cx="121924" cy="121924"/>
            <a:chOff x="1782365" y="150018"/>
            <a:chExt cx="983457" cy="983457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6219634-89B7-42E6-9DF2-742AA8AEE102}"/>
                </a:ext>
              </a:extLst>
            </p:cNvPr>
            <p:cNvSpPr/>
            <p:nvPr/>
          </p:nvSpPr>
          <p:spPr>
            <a:xfrm>
              <a:off x="1782365" y="150018"/>
              <a:ext cx="983457" cy="983457"/>
            </a:xfrm>
            <a:prstGeom prst="ellipse">
              <a:avLst/>
            </a:prstGeom>
            <a:solidFill>
              <a:srgbClr val="A2A2A2"/>
            </a:solidFill>
            <a:ln>
              <a:solidFill>
                <a:srgbClr val="A2A2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08C121FC-B4FC-4ED7-9B0D-DCAF3BFC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16893" y="184546"/>
              <a:ext cx="914400" cy="914400"/>
            </a:xfrm>
            <a:prstGeom prst="rect">
              <a:avLst/>
            </a:prstGeom>
          </p:spPr>
        </p:pic>
      </p:grp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2228837-FFA9-472E-8B69-EA4A2DA3F2B4}"/>
              </a:ext>
            </a:extLst>
          </p:cNvPr>
          <p:cNvSpPr/>
          <p:nvPr/>
        </p:nvSpPr>
        <p:spPr>
          <a:xfrm>
            <a:off x="526256" y="3368676"/>
            <a:ext cx="862013" cy="295274"/>
          </a:xfrm>
          <a:prstGeom prst="roundRect">
            <a:avLst>
              <a:gd name="adj" fmla="val 8990"/>
            </a:avLst>
          </a:prstGeom>
          <a:solidFill>
            <a:srgbClr val="1877F2"/>
          </a:solidFill>
          <a:ln>
            <a:solidFill>
              <a:srgbClr val="1877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706C7CC-B1B3-47BB-93A0-01C95F066F43}"/>
              </a:ext>
            </a:extLst>
          </p:cNvPr>
          <p:cNvSpPr/>
          <p:nvPr/>
        </p:nvSpPr>
        <p:spPr>
          <a:xfrm>
            <a:off x="1464468" y="3367181"/>
            <a:ext cx="862013" cy="295274"/>
          </a:xfrm>
          <a:prstGeom prst="roundRect">
            <a:avLst>
              <a:gd name="adj" fmla="val 899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90DF469-49F4-4576-A7B3-ECFA4744A25A}"/>
              </a:ext>
            </a:extLst>
          </p:cNvPr>
          <p:cNvSpPr/>
          <p:nvPr/>
        </p:nvSpPr>
        <p:spPr>
          <a:xfrm>
            <a:off x="2402680" y="3367181"/>
            <a:ext cx="862013" cy="295274"/>
          </a:xfrm>
          <a:prstGeom prst="roundRect">
            <a:avLst>
              <a:gd name="adj" fmla="val 899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26BF693-EE5B-44A9-8C0A-49A055FADC4C}"/>
              </a:ext>
            </a:extLst>
          </p:cNvPr>
          <p:cNvSpPr/>
          <p:nvPr/>
        </p:nvSpPr>
        <p:spPr>
          <a:xfrm>
            <a:off x="526256" y="3790710"/>
            <a:ext cx="140495" cy="143072"/>
          </a:xfrm>
          <a:prstGeom prst="roundRect">
            <a:avLst>
              <a:gd name="adj" fmla="val 18671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C9E56E-8D34-432F-9BB4-6E6258182687}"/>
              </a:ext>
            </a:extLst>
          </p:cNvPr>
          <p:cNvSpPr txBox="1"/>
          <p:nvPr/>
        </p:nvSpPr>
        <p:spPr>
          <a:xfrm>
            <a:off x="671513" y="3752240"/>
            <a:ext cx="1319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60" dirty="0">
                <a:solidFill>
                  <a:srgbClr val="929292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로그인 상태 유지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5DA68417-45B2-4C6A-BA21-8291E52F9142}"/>
              </a:ext>
            </a:extLst>
          </p:cNvPr>
          <p:cNvSpPr/>
          <p:nvPr/>
        </p:nvSpPr>
        <p:spPr>
          <a:xfrm>
            <a:off x="1599939" y="4894960"/>
            <a:ext cx="588693" cy="587660"/>
          </a:xfrm>
          <a:prstGeom prst="roundRect">
            <a:avLst>
              <a:gd name="adj" fmla="val 28751"/>
            </a:avLst>
          </a:prstGeom>
          <a:noFill/>
          <a:ln w="19050">
            <a:solidFill>
              <a:srgbClr val="E8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C029A37-7E2B-4628-81EB-61D2E577B2AD}"/>
              </a:ext>
            </a:extLst>
          </p:cNvPr>
          <p:cNvGrpSpPr/>
          <p:nvPr/>
        </p:nvGrpSpPr>
        <p:grpSpPr>
          <a:xfrm>
            <a:off x="1797845" y="5038197"/>
            <a:ext cx="309561" cy="309561"/>
            <a:chOff x="6084094" y="8020305"/>
            <a:chExt cx="309561" cy="309561"/>
          </a:xfrm>
        </p:grpSpPr>
        <p:pic>
          <p:nvPicPr>
            <p:cNvPr id="102" name="그래픽 101" descr="위쪽 캐럿">
              <a:extLst>
                <a:ext uri="{FF2B5EF4-FFF2-40B4-BE49-F238E27FC236}">
                  <a16:creationId xmlns:a16="http://schemas.microsoft.com/office/drawing/2014/main" id="{11127352-FAF9-4A20-9428-86731F006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084094" y="8020305"/>
              <a:ext cx="309561" cy="309561"/>
            </a:xfrm>
            <a:prstGeom prst="rect">
              <a:avLst/>
            </a:prstGeom>
          </p:spPr>
        </p:pic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735BF18-B781-447C-844A-F061D71BA3A2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H="1">
              <a:off x="6084094" y="8175085"/>
              <a:ext cx="192882" cy="1"/>
            </a:xfrm>
            <a:prstGeom prst="line">
              <a:avLst/>
            </a:prstGeom>
            <a:ln w="19050">
              <a:solidFill>
                <a:srgbClr val="E8E8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EAD212-0518-4450-8559-E4EEBE5ABEBA}"/>
              </a:ext>
            </a:extLst>
          </p:cNvPr>
          <p:cNvSpPr txBox="1"/>
          <p:nvPr/>
        </p:nvSpPr>
        <p:spPr>
          <a:xfrm>
            <a:off x="1307305" y="6079061"/>
            <a:ext cx="12501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로그인이 안 </a:t>
            </a:r>
            <a:r>
              <a:rPr lang="ko-KR" altLang="en-US" sz="700" spc="140" err="1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되시나요</a:t>
            </a:r>
            <a:r>
              <a:rPr lang="en-US" altLang="ko-KR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?</a:t>
            </a:r>
            <a:endParaRPr lang="ko-KR" altLang="en-US" sz="700" spc="14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5E69C0-21D5-4CA2-93E2-2BF9EDBD0636}"/>
              </a:ext>
            </a:extLst>
          </p:cNvPr>
          <p:cNvSpPr txBox="1"/>
          <p:nvPr/>
        </p:nvSpPr>
        <p:spPr>
          <a:xfrm>
            <a:off x="1602320" y="6245748"/>
            <a:ext cx="6598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pc="14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계정 생성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CD8045-BB43-4530-A0AC-E9D74F7EE4DB}"/>
              </a:ext>
            </a:extLst>
          </p:cNvPr>
          <p:cNvSpPr txBox="1"/>
          <p:nvPr/>
        </p:nvSpPr>
        <p:spPr>
          <a:xfrm>
            <a:off x="2681025" y="6274113"/>
            <a:ext cx="781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pc="100" dirty="0">
                <a:solidFill>
                  <a:srgbClr val="929292"/>
                </a:solidFill>
                <a:latin typeface="Rix고딕 EB" panose="02020603020101020101" pitchFamily="18" charset="-127"/>
                <a:ea typeface="Rix고딕 EB" panose="02020603020101020101" pitchFamily="18" charset="-127"/>
              </a:rPr>
              <a:t>V22.07.03</a:t>
            </a:r>
            <a:endParaRPr lang="ko-KR" altLang="en-US" sz="700" spc="100" dirty="0">
              <a:solidFill>
                <a:srgbClr val="929292"/>
              </a:solidFill>
              <a:latin typeface="Rix고딕 EB" panose="02020603020101020101" pitchFamily="18" charset="-127"/>
              <a:ea typeface="Rix고딕 EB" panose="0202060302010102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392A3D1-5933-4CC3-84E5-C06A8DF5C9E4}"/>
              </a:ext>
            </a:extLst>
          </p:cNvPr>
          <p:cNvCxnSpPr>
            <a:cxnSpLocks/>
          </p:cNvCxnSpPr>
          <p:nvPr/>
        </p:nvCxnSpPr>
        <p:spPr>
          <a:xfrm>
            <a:off x="10960895" y="202406"/>
            <a:ext cx="97631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래픽 107">
            <a:extLst>
              <a:ext uri="{FF2B5EF4-FFF2-40B4-BE49-F238E27FC236}">
                <a16:creationId xmlns:a16="http://schemas.microsoft.com/office/drawing/2014/main" id="{3BCD6BC3-B769-41EF-916C-F76604D32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469" y="109767"/>
            <a:ext cx="113363" cy="113363"/>
          </a:xfrm>
          <a:prstGeom prst="rect">
            <a:avLst/>
          </a:prstGeom>
        </p:spPr>
      </p:pic>
      <p:pic>
        <p:nvPicPr>
          <p:cNvPr id="109" name="그래픽 108" descr="닫기">
            <a:extLst>
              <a:ext uri="{FF2B5EF4-FFF2-40B4-BE49-F238E27FC236}">
                <a16:creationId xmlns:a16="http://schemas.microsoft.com/office/drawing/2014/main" id="{DF262AD5-4120-4305-8642-D67B1DFE48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92196" y="92902"/>
            <a:ext cx="151657" cy="151657"/>
          </a:xfrm>
          <a:prstGeom prst="rect">
            <a:avLst/>
          </a:prstGeom>
        </p:spPr>
      </p:pic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CF5B6B4-A7B0-4F92-8E0A-108B0DDA9616}"/>
              </a:ext>
            </a:extLst>
          </p:cNvPr>
          <p:cNvSpPr/>
          <p:nvPr/>
        </p:nvSpPr>
        <p:spPr>
          <a:xfrm>
            <a:off x="11522321" y="6195755"/>
            <a:ext cx="295200" cy="295533"/>
          </a:xfrm>
          <a:prstGeom prst="roundRect">
            <a:avLst>
              <a:gd name="adj" fmla="val 6807"/>
            </a:avLst>
          </a:prstGeom>
          <a:solidFill>
            <a:srgbClr val="7474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래픽 110" descr="단일 톱니바퀴">
            <a:extLst>
              <a:ext uri="{FF2B5EF4-FFF2-40B4-BE49-F238E27FC236}">
                <a16:creationId xmlns:a16="http://schemas.microsoft.com/office/drawing/2014/main" id="{C47DF03C-A711-4629-B3FD-4C2702F28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62881" y="6238735"/>
            <a:ext cx="214080" cy="21408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A060DC2-3A58-8849-6028-51443AD31C49}"/>
              </a:ext>
            </a:extLst>
          </p:cNvPr>
          <p:cNvSpPr/>
          <p:nvPr/>
        </p:nvSpPr>
        <p:spPr>
          <a:xfrm>
            <a:off x="526256" y="2697785"/>
            <a:ext cx="2738438" cy="438149"/>
          </a:xfrm>
          <a:prstGeom prst="roundRect">
            <a:avLst>
              <a:gd name="adj" fmla="val 6807"/>
            </a:avLst>
          </a:prstGeom>
          <a:noFill/>
          <a:ln>
            <a:solidFill>
              <a:srgbClr val="141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허진성</a:t>
            </a:r>
            <a:endParaRPr lang="ko-KR" altLang="en-US" dirty="0">
              <a:solidFill>
                <a:schemeClr val="tx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EBEB99-4735-0D2F-C90D-C950844C7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7772" y="3359636"/>
            <a:ext cx="2765584" cy="343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DA5F2-D388-50D6-FDB7-E406E0E4AA37}"/>
              </a:ext>
            </a:extLst>
          </p:cNvPr>
          <p:cNvSpPr txBox="1"/>
          <p:nvPr/>
        </p:nvSpPr>
        <p:spPr>
          <a:xfrm>
            <a:off x="507772" y="1213854"/>
            <a:ext cx="2954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1900" b="1" spc="60" dirty="0"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게임에 미치는 영향 분석</a:t>
            </a:r>
            <a:endParaRPr lang="en-US" altLang="ko-KR" sz="1900" b="1" spc="60" dirty="0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87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38ACF4-4A59-F42A-8C7E-16E079824AD2}"/>
              </a:ext>
            </a:extLst>
          </p:cNvPr>
          <p:cNvGrpSpPr/>
          <p:nvPr/>
        </p:nvGrpSpPr>
        <p:grpSpPr>
          <a:xfrm>
            <a:off x="277791" y="1146420"/>
            <a:ext cx="10991361" cy="2533433"/>
            <a:chOff x="1069181" y="2069311"/>
            <a:chExt cx="3340518" cy="33337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7AFE56-395C-1CAA-2411-E43AE74C953B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25A1561-2C51-8F0F-D0EF-7069652E095C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D141F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0E1E90-A951-1AAB-8AF2-869A7238A256}"/>
              </a:ext>
            </a:extLst>
          </p:cNvPr>
          <p:cNvSpPr txBox="1"/>
          <p:nvPr/>
        </p:nvSpPr>
        <p:spPr>
          <a:xfrm>
            <a:off x="725936" y="949054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평균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K/D/A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CFA664-942D-2338-4914-B43FF6E2C96D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73AFA5-40FE-F4D6-05FA-754DA6235148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C23A51-0E9A-0DDB-A34B-71E65F88C3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1" name="Picture 14" descr="LoL.py's documentation! — LoL.py documentation">
              <a:extLst>
                <a:ext uri="{FF2B5EF4-FFF2-40B4-BE49-F238E27FC236}">
                  <a16:creationId xmlns:a16="http://schemas.microsoft.com/office/drawing/2014/main" id="{36BA0788-2971-F1B6-4AC5-A89B676DE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9820FC-70E7-BF50-5FCA-8D1A08B6857A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C2654E-2508-9399-75C8-BDF56955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8BEFC-ECEA-AD45-EE3A-84031212B3EE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KDA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분석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3456AAF-BF28-3158-EEE2-BA6D98E3DA87}"/>
              </a:ext>
            </a:extLst>
          </p:cNvPr>
          <p:cNvGrpSpPr/>
          <p:nvPr/>
        </p:nvGrpSpPr>
        <p:grpSpPr>
          <a:xfrm>
            <a:off x="277791" y="4095822"/>
            <a:ext cx="11404707" cy="2260521"/>
            <a:chOff x="1069181" y="2069311"/>
            <a:chExt cx="3340518" cy="33337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5B709F-11AD-6675-F59C-E6F9468F9A38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204402-7358-94DB-4475-028016E06CD6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305E19A-D088-C5EE-AD92-959A7414E52B}"/>
              </a:ext>
            </a:extLst>
          </p:cNvPr>
          <p:cNvSpPr txBox="1"/>
          <p:nvPr/>
        </p:nvSpPr>
        <p:spPr>
          <a:xfrm>
            <a:off x="707141" y="4427065"/>
            <a:ext cx="10579320" cy="15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Kill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182,927,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Death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175,328, Assist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253,307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표본의 평균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2.49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표본과 전체 모두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올라갈수록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증가하는 양상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보인다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낮을수록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전투가 활발하게 발생하며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Tier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높을수록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전투에 합류를 많이 하는 추이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보인다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Iron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Platinum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제외한 모든 구간에서 평균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보다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높다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C61C866-AC73-FBCF-5558-304885993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562375"/>
              </p:ext>
            </p:extLst>
          </p:nvPr>
        </p:nvGraphicFramePr>
        <p:xfrm>
          <a:off x="707141" y="1272775"/>
          <a:ext cx="10577348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5354">
                  <a:extLst>
                    <a:ext uri="{9D8B030D-6E8A-4147-A177-3AD203B41FA5}">
                      <a16:colId xmlns:a16="http://schemas.microsoft.com/office/drawing/2014/main" val="1426832003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2793256075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567123202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4131235029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4007587347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2494804958"/>
                    </a:ext>
                  </a:extLst>
                </a:gridCol>
                <a:gridCol w="879322">
                  <a:extLst>
                    <a:ext uri="{9D8B030D-6E8A-4147-A177-3AD203B41FA5}">
                      <a16:colId xmlns:a16="http://schemas.microsoft.com/office/drawing/2014/main" val="335341796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4010727673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2959973154"/>
                    </a:ext>
                  </a:extLst>
                </a:gridCol>
                <a:gridCol w="1325354">
                  <a:extLst>
                    <a:ext uri="{9D8B030D-6E8A-4147-A177-3AD203B41FA5}">
                      <a16:colId xmlns:a16="http://schemas.microsoft.com/office/drawing/2014/main" val="156667433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티어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표본 평균 </a:t>
                      </a:r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Kill / Death / Assist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전체 평균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Kill / Death / Assist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표본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KDA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전체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KDA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증감율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827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Unranked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11.66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2.72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60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Iron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5.42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7.22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7.79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5.19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6.2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6.8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1.94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-5.99%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99583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Bronze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8.75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5.73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5.85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7.32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2.23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7.74%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511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6.62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9.04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5.74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5.72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2.36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1.36%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80536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Gold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6.88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6.51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5.62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5.58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7.73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2.44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2.39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1.98%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3184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Platinum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7.08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6.39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9.72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5.36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7.7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2.63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2.44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7.23%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371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Diamond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7.33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6.48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8.91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4.94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4.99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7.57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2.51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-0.17%</a:t>
                      </a:r>
                      <a:endParaRPr lang="en-US" altLang="ko-KR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1837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9.17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6.93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9.00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4.66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4.65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7.31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2.62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1.53%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4425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Grandmaster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4.56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4.58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7.28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2.59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1326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Challenger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4.53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4.54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7.38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4827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ECCB762-B9D4-38B5-6C41-98A76FEED4A1}"/>
              </a:ext>
            </a:extLst>
          </p:cNvPr>
          <p:cNvSpPr txBox="1"/>
          <p:nvPr/>
        </p:nvSpPr>
        <p:spPr>
          <a:xfrm>
            <a:off x="4762070" y="3705033"/>
            <a:ext cx="2667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*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는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OP.GG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74010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1096328" y="1209984"/>
            <a:ext cx="4181475" cy="4940693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9C00CB4-086D-C2E1-47BB-B14144EF3A3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F779538-6341-A66D-4EB4-D64699E0D7BD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28648DE-07C3-25AB-2C8E-6A9D90DB3038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C0B3650C-820A-ECD3-AC00-B7A34339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1CE17A-D3DD-8E68-94F2-C4206454EDF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C10622-61D1-84B6-2566-E7C5D17F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3A8AC0-8826-43D0-2F9A-5FB1A6C5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78723"/>
              </p:ext>
            </p:extLst>
          </p:nvPr>
        </p:nvGraphicFramePr>
        <p:xfrm>
          <a:off x="1259454" y="1399951"/>
          <a:ext cx="3999674" cy="4951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816">
                  <a:extLst>
                    <a:ext uri="{9D8B030D-6E8A-4147-A177-3AD203B41FA5}">
                      <a16:colId xmlns:a16="http://schemas.microsoft.com/office/drawing/2014/main" val="1428602135"/>
                    </a:ext>
                  </a:extLst>
                </a:gridCol>
                <a:gridCol w="1090820">
                  <a:extLst>
                    <a:ext uri="{9D8B030D-6E8A-4147-A177-3AD203B41FA5}">
                      <a16:colId xmlns:a16="http://schemas.microsoft.com/office/drawing/2014/main" val="2127375328"/>
                    </a:ext>
                  </a:extLst>
                </a:gridCol>
                <a:gridCol w="1433038">
                  <a:extLst>
                    <a:ext uri="{9D8B030D-6E8A-4147-A177-3AD203B41FA5}">
                      <a16:colId xmlns:a16="http://schemas.microsoft.com/office/drawing/2014/main" val="1011012701"/>
                    </a:ext>
                  </a:extLst>
                </a:gridCol>
              </a:tblGrid>
              <a:tr h="2606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분류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승패구분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게임시간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altLang="ko-K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mm:ss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14170"/>
                  </a:ext>
                </a:extLst>
              </a:tr>
              <a:tr h="2606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전체게임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25:23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611981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25:24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24894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25:22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353244"/>
                  </a:ext>
                </a:extLst>
              </a:tr>
              <a:tr h="2606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솔로랭크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27:45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24462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27:53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13385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27:37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34606"/>
                  </a:ext>
                </a:extLst>
              </a:tr>
              <a:tr h="2606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일반게임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27:06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137903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26:39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841769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27:34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88267"/>
                  </a:ext>
                </a:extLst>
              </a:tr>
              <a:tr h="2606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Unrank </a:t>
                      </a:r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유저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23:19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54086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23:18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378606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23:20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763338"/>
                  </a:ext>
                </a:extLst>
              </a:tr>
              <a:tr h="2606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저티어 유저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26:08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062287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26:11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198525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패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26:06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192644"/>
                  </a:ext>
                </a:extLst>
              </a:tr>
              <a:tr h="26060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고티어 유저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25:17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967476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24:55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65913"/>
                  </a:ext>
                </a:extLst>
              </a:tr>
              <a:tr h="260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패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25:40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1011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6E45E0C9-360E-4269-9654-9A3403CB3EB6}"/>
              </a:ext>
            </a:extLst>
          </p:cNvPr>
          <p:cNvGrpSpPr/>
          <p:nvPr/>
        </p:nvGrpSpPr>
        <p:grpSpPr>
          <a:xfrm>
            <a:off x="6273483" y="1214062"/>
            <a:ext cx="5507727" cy="5053174"/>
            <a:chOff x="1069181" y="2069311"/>
            <a:chExt cx="3340518" cy="33337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5A01CF4-79D8-CED6-33AB-60211DF0F9A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9FC44F3-0132-5C67-B027-A9313B99627D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C44FFE5-0584-4FE0-0636-2AFF650664E1}"/>
              </a:ext>
            </a:extLst>
          </p:cNvPr>
          <p:cNvSpPr txBox="1"/>
          <p:nvPr/>
        </p:nvSpPr>
        <p:spPr>
          <a:xfrm>
            <a:off x="6499282" y="2292695"/>
            <a:ext cx="5082309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표본의 평균 게임 시간은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25:23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게임에서 이길 때가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질 때보다 게임을 오래하는 경향이 있음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약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초 차이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솔로 랭크의 평균 게임시간은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27:45,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일반게임의 평균 게임시간은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27:06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솔로 랭크의 평균 게임시간이 약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40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초 더 김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Unrank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유저들의 평균 게임시간은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23:19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유저들은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25:17,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유저들은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26:08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초임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가장 짧은 게임 시간은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20:10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초이며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해당 게임은 표본 중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개임 중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52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해당함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가장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길게한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게임은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43:26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초임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9AD647-17AE-AD28-F5B9-E99AA7A62FE8}"/>
              </a:ext>
            </a:extLst>
          </p:cNvPr>
          <p:cNvSpPr txBox="1"/>
          <p:nvPr/>
        </p:nvSpPr>
        <p:spPr>
          <a:xfrm>
            <a:off x="6273483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90B32A-0DFD-FBE3-1D06-5AD43385AF2D}"/>
              </a:ext>
            </a:extLst>
          </p:cNvPr>
          <p:cNvSpPr txBox="1"/>
          <p:nvPr/>
        </p:nvSpPr>
        <p:spPr>
          <a:xfrm>
            <a:off x="1065463" y="980632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게임시간 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5C4539-E40D-CEBF-B493-527A9E4B5018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게임시간 분석</a:t>
            </a:r>
          </a:p>
        </p:txBody>
      </p:sp>
    </p:spTree>
    <p:extLst>
      <p:ext uri="{BB962C8B-B14F-4D97-AF65-F5344CB8AC3E}">
        <p14:creationId xmlns:p14="http://schemas.microsoft.com/office/powerpoint/2010/main" val="63359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694481" y="1261054"/>
            <a:ext cx="4481329" cy="2467496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7A5595-9A16-9F7A-7FCB-CC607ED3D989}"/>
              </a:ext>
            </a:extLst>
          </p:cNvPr>
          <p:cNvSpPr txBox="1"/>
          <p:nvPr/>
        </p:nvSpPr>
        <p:spPr>
          <a:xfrm>
            <a:off x="3799118" y="241331"/>
            <a:ext cx="465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Mode/Position/Champion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4FFEE0-4E4C-BDD3-B44E-2C897753ADBB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C25392-6A66-0FA7-876E-EB6A097AD7D6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A011EF2-1731-9E0B-E916-FF5B70338F32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14AF35FD-E6DE-54C5-8D19-455E150BB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75B4DB-0D62-CEBB-9437-D624120F224C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8AAE7B-9AC4-E672-A992-6AE122FB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BA7EDA-BE5C-93FA-300C-8A95C8867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107"/>
              </p:ext>
            </p:extLst>
          </p:nvPr>
        </p:nvGraphicFramePr>
        <p:xfrm>
          <a:off x="865910" y="1353651"/>
          <a:ext cx="4309900" cy="237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475">
                  <a:extLst>
                    <a:ext uri="{9D8B030D-6E8A-4147-A177-3AD203B41FA5}">
                      <a16:colId xmlns:a16="http://schemas.microsoft.com/office/drawing/2014/main" val="804914321"/>
                    </a:ext>
                  </a:extLst>
                </a:gridCol>
                <a:gridCol w="1077475">
                  <a:extLst>
                    <a:ext uri="{9D8B030D-6E8A-4147-A177-3AD203B41FA5}">
                      <a16:colId xmlns:a16="http://schemas.microsoft.com/office/drawing/2014/main" val="85712296"/>
                    </a:ext>
                  </a:extLst>
                </a:gridCol>
                <a:gridCol w="1077475">
                  <a:extLst>
                    <a:ext uri="{9D8B030D-6E8A-4147-A177-3AD203B41FA5}">
                      <a16:colId xmlns:a16="http://schemas.microsoft.com/office/drawing/2014/main" val="3926697745"/>
                    </a:ext>
                  </a:extLst>
                </a:gridCol>
                <a:gridCol w="1077475">
                  <a:extLst>
                    <a:ext uri="{9D8B030D-6E8A-4147-A177-3AD203B41FA5}">
                      <a16:colId xmlns:a16="http://schemas.microsoft.com/office/drawing/2014/main" val="414170398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Mode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Win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Lose 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승률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492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솔로랭크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7,281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7,813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48.24%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0826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자유랭크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1,118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1,023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52.22%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8393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일반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1,236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1,238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49.96%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391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칼바람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2,567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2,579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49.88%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9085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URF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680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694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49.49%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774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단일모드</a:t>
                      </a:r>
                      <a:endParaRPr lang="ko-KR" altLang="en-US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113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121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48.29%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28720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랭크게임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8,399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8,836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48.73%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90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일반게임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3,803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3,817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49.91%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6893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스페셜게임</a:t>
                      </a:r>
                      <a:endParaRPr lang="ko-KR" altLang="en-US" sz="11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793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815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49.32%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1245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12,995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u="none" strike="noStrike">
                          <a:solidFill>
                            <a:schemeClr val="bg1"/>
                          </a:solidFill>
                          <a:effectLst/>
                        </a:rPr>
                        <a:t>13,468 </a:t>
                      </a:r>
                      <a:endParaRPr lang="en-US" altLang="ko-KR" sz="11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49.11%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073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C912D4-489B-59F7-6AC7-86011A378BCC}"/>
              </a:ext>
            </a:extLst>
          </p:cNvPr>
          <p:cNvGrpSpPr/>
          <p:nvPr/>
        </p:nvGrpSpPr>
        <p:grpSpPr>
          <a:xfrm>
            <a:off x="6122999" y="1214062"/>
            <a:ext cx="5507727" cy="5053174"/>
            <a:chOff x="1069181" y="2069311"/>
            <a:chExt cx="3340518" cy="333374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9FCC7C-916B-4407-CD85-387C8AC35D3B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35D4A5-75F7-D7FC-57A5-64AEAD7CA06A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4DAD8F2-5D92-B322-4FCF-7D1BB1ADE8BF}"/>
              </a:ext>
            </a:extLst>
          </p:cNvPr>
          <p:cNvSpPr txBox="1"/>
          <p:nvPr/>
        </p:nvSpPr>
        <p:spPr>
          <a:xfrm>
            <a:off x="694480" y="1023971"/>
            <a:ext cx="229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게임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Mode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승패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8DDEED-A822-03ED-E9FB-FA0C6526EA8D}"/>
              </a:ext>
            </a:extLst>
          </p:cNvPr>
          <p:cNvSpPr txBox="1"/>
          <p:nvPr/>
        </p:nvSpPr>
        <p:spPr>
          <a:xfrm>
            <a:off x="6271491" y="1900280"/>
            <a:ext cx="5082309" cy="305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판의 게임 中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솔로랭크는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15,094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판으로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57%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차지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칼바람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(5,146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19%),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일반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(2,434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9%)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순임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솔로랭크의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승률이 가장 낮으며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(48.24%)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자유랭크의 승률이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가장 높음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(52.22%).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포지션의 비율은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Top (19.37%), Jungle (21.61%), Mid(20.53%), </a:t>
            </a:r>
            <a:r>
              <a:rPr lang="en-US" altLang="ko-KR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Adc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(20.30%), Support (18.19%)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정글의 비율이 가장 높고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서포터의 비율이 가장 낮음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욕설을 하는 유저들이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가장 선호하는 챔피언은 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이즈리얼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(795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48.81%)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리신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(580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,44.48%),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루시안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(498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47.99%)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.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진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(485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49.69%),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그레이브즈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(468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42.89%)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많이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픽함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0FC0BE-A874-D6A8-38D3-8B4ADAB24CEB}"/>
              </a:ext>
            </a:extLst>
          </p:cNvPr>
          <p:cNvSpPr txBox="1"/>
          <p:nvPr/>
        </p:nvSpPr>
        <p:spPr>
          <a:xfrm>
            <a:off x="61229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A93724-A6FB-D0E9-85E6-EF655C2053A6}"/>
              </a:ext>
            </a:extLst>
          </p:cNvPr>
          <p:cNvSpPr txBox="1"/>
          <p:nvPr/>
        </p:nvSpPr>
        <p:spPr>
          <a:xfrm>
            <a:off x="677839" y="3793109"/>
            <a:ext cx="229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포지션 비율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E5B305A-0D5A-1DEE-9CF1-81DF8D1AA3D5}"/>
              </a:ext>
            </a:extLst>
          </p:cNvPr>
          <p:cNvGrpSpPr/>
          <p:nvPr/>
        </p:nvGrpSpPr>
        <p:grpSpPr>
          <a:xfrm>
            <a:off x="661687" y="4052479"/>
            <a:ext cx="1722698" cy="2214755"/>
            <a:chOff x="1069181" y="2069311"/>
            <a:chExt cx="3340518" cy="333374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BB385E-CD7B-EE90-765F-44D3BD200A8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9E4D8C6-5B65-1F8E-6C37-7E52682CBD4E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20D19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5C855BA-BA56-4B5E-96B2-C8B8407CA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90406"/>
              </p:ext>
            </p:extLst>
          </p:nvPr>
        </p:nvGraphicFramePr>
        <p:xfrm>
          <a:off x="724124" y="4137073"/>
          <a:ext cx="1694574" cy="2124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7287">
                  <a:extLst>
                    <a:ext uri="{9D8B030D-6E8A-4147-A177-3AD203B41FA5}">
                      <a16:colId xmlns:a16="http://schemas.microsoft.com/office/drawing/2014/main" val="804914321"/>
                    </a:ext>
                  </a:extLst>
                </a:gridCol>
                <a:gridCol w="847287">
                  <a:extLst>
                    <a:ext uri="{9D8B030D-6E8A-4147-A177-3AD203B41FA5}">
                      <a16:colId xmlns:a16="http://schemas.microsoft.com/office/drawing/2014/main" val="85712296"/>
                    </a:ext>
                  </a:extLst>
                </a:gridCol>
              </a:tblGrid>
              <a:tr h="3540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포지션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비율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49246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19.37%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08262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Jungle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21.61%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83937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Mid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20.53% 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39101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Adc</a:t>
                      </a:r>
                      <a:endParaRPr lang="ko-KR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20.30%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908533"/>
                  </a:ext>
                </a:extLst>
              </a:tr>
              <a:tr h="354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18.19%</a:t>
                      </a:r>
                      <a:endParaRPr lang="en-US" altLang="ko-KR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7742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560B846-EDCF-7805-18C4-BE5538615B87}"/>
              </a:ext>
            </a:extLst>
          </p:cNvPr>
          <p:cNvSpPr txBox="1"/>
          <p:nvPr/>
        </p:nvSpPr>
        <p:spPr>
          <a:xfrm>
            <a:off x="2569433" y="3813688"/>
            <a:ext cx="229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챔피언 비율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9170371-EC9B-1ADD-A502-E0872F5D6B56}"/>
              </a:ext>
            </a:extLst>
          </p:cNvPr>
          <p:cNvGrpSpPr/>
          <p:nvPr/>
        </p:nvGrpSpPr>
        <p:grpSpPr>
          <a:xfrm>
            <a:off x="3001699" y="4089132"/>
            <a:ext cx="2174112" cy="2214755"/>
            <a:chOff x="1069181" y="2069311"/>
            <a:chExt cx="3340518" cy="333374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BE366BB-F32D-7E1A-8617-7D1449A521F8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BC53F65-42D5-5CB1-F1BA-D7F47D2A7574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20D19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9CDC654-B849-DBAE-9DDB-E4CD8E8A9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11912"/>
              </p:ext>
            </p:extLst>
          </p:nvPr>
        </p:nvGraphicFramePr>
        <p:xfrm>
          <a:off x="3121861" y="4208880"/>
          <a:ext cx="2066322" cy="2107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774">
                  <a:extLst>
                    <a:ext uri="{9D8B030D-6E8A-4147-A177-3AD203B41FA5}">
                      <a16:colId xmlns:a16="http://schemas.microsoft.com/office/drawing/2014/main" val="804914321"/>
                    </a:ext>
                  </a:extLst>
                </a:gridCol>
                <a:gridCol w="688774">
                  <a:extLst>
                    <a:ext uri="{9D8B030D-6E8A-4147-A177-3AD203B41FA5}">
                      <a16:colId xmlns:a16="http://schemas.microsoft.com/office/drawing/2014/main" val="1093972684"/>
                    </a:ext>
                  </a:extLst>
                </a:gridCol>
                <a:gridCol w="688774">
                  <a:extLst>
                    <a:ext uri="{9D8B030D-6E8A-4147-A177-3AD203B41FA5}">
                      <a16:colId xmlns:a16="http://schemas.microsoft.com/office/drawing/2014/main" val="85712296"/>
                    </a:ext>
                  </a:extLst>
                </a:gridCol>
              </a:tblGrid>
              <a:tr h="3512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챔피언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49246"/>
                  </a:ext>
                </a:extLst>
              </a:tr>
              <a:tr h="351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Ezreal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48.81%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08262"/>
                  </a:ext>
                </a:extLst>
              </a:tr>
              <a:tr h="351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LeeSin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44.48%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83937"/>
                  </a:ext>
                </a:extLst>
              </a:tr>
              <a:tr h="351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Lucian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47.99%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39101"/>
                  </a:ext>
                </a:extLst>
              </a:tr>
              <a:tr h="351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Jhin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49.69%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908533"/>
                  </a:ext>
                </a:extLst>
              </a:tr>
              <a:tr h="351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Graves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42.89%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0D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77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60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80B56-A55F-884E-3A74-BB4299766224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한계점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0C0F26-F9DC-F49C-B00E-15FA9B1D2A88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0F8999-1517-2394-612F-CBB66440B70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CF5E69-D2E5-3739-C94F-92211A718CAF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7" name="Picture 14" descr="LoL.py's documentation! — LoL.py documentation">
              <a:extLst>
                <a:ext uri="{FF2B5EF4-FFF2-40B4-BE49-F238E27FC236}">
                  <a16:creationId xmlns:a16="http://schemas.microsoft.com/office/drawing/2014/main" id="{DC2EA980-B7C4-1C6C-8CC5-3C356256A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DAD450-3A7F-E08B-BBD4-32C69F71D236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12F6AC-5A77-498C-732D-550FD694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381AB7-71A8-4A95-5822-937C7F440F2E}"/>
              </a:ext>
            </a:extLst>
          </p:cNvPr>
          <p:cNvGrpSpPr/>
          <p:nvPr/>
        </p:nvGrpSpPr>
        <p:grpSpPr>
          <a:xfrm>
            <a:off x="648183" y="1214062"/>
            <a:ext cx="10982544" cy="5053174"/>
            <a:chOff x="1069181" y="2069311"/>
            <a:chExt cx="3340518" cy="33337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DF5FE8-E80E-34D5-0A1E-9908D1210A80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28BCC4-B46F-CACF-89D5-69912D13F49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E0F94A9-BE44-07F9-7854-A1C5FF5EEFAD}"/>
              </a:ext>
            </a:extLst>
          </p:cNvPr>
          <p:cNvSpPr txBox="1"/>
          <p:nvPr/>
        </p:nvSpPr>
        <p:spPr>
          <a:xfrm>
            <a:off x="1046229" y="2314136"/>
            <a:ext cx="10186452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* </a:t>
            </a:r>
            <a:r>
              <a:rPr lang="ko-KR" altLang="en-US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집단에 대한 신뢰성</a:t>
            </a:r>
            <a:endParaRPr lang="en-US" altLang="ko-KR" sz="1200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게시판에 있는 아이디는 모두 욕설을 했다고 가정함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진위 여부를 확인하지 않음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욕설 게시판에 있는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바탕으로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 전적을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하다 보니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해당 유저가 어떤 게임에서 부적절한 언행을 하였는 지와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별개로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최근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경기에서 욕설을 모두 부적절한 언행을 했다고 가정함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최상위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Grandmaster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Challenger,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최하위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Iron 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 대한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구할 수 없었음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표본이 작은 집단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(Ex) Master, Iron Tier)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경우 신뢰성이 모호함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* </a:t>
            </a:r>
            <a:r>
              <a:rPr lang="ko-KR" altLang="en-US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데이터의 변동성</a:t>
            </a:r>
            <a:endParaRPr lang="en-US" altLang="ko-KR" sz="1200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경기를 기준으로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하다보니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시점마다 결과가 다르게 나올 수 있음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데이터에 대한 정보 부족</a:t>
            </a:r>
            <a:endParaRPr lang="en-US" altLang="ko-KR" sz="1200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 시간 등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데이터와 비교할 전체 데이터를 구할 수 없었음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997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826710-8DF8-3BC5-E6ED-4FF63B27F1F8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결론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397FC6-E85D-AB3E-FAF2-5AA7E9E1C6C9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D637B1-9063-44F0-55BC-C1872C620E03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D37EEC-7C38-ED78-846A-B2DDD7C5F86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Picture 14" descr="LoL.py's documentation! — LoL.py documentation">
              <a:extLst>
                <a:ext uri="{FF2B5EF4-FFF2-40B4-BE49-F238E27FC236}">
                  <a16:creationId xmlns:a16="http://schemas.microsoft.com/office/drawing/2014/main" id="{E1961142-0244-3A8B-9CF3-BFEC10031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89CB96-C1D8-326B-D029-1B2674C69D72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DD3B22-3F8E-F384-EDDB-FD63B9A3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79F5E7-18C4-431D-6098-BBC5500F0DB6}"/>
              </a:ext>
            </a:extLst>
          </p:cNvPr>
          <p:cNvGrpSpPr/>
          <p:nvPr/>
        </p:nvGrpSpPr>
        <p:grpSpPr>
          <a:xfrm>
            <a:off x="648183" y="1214062"/>
            <a:ext cx="10982544" cy="5053174"/>
            <a:chOff x="1069181" y="2069311"/>
            <a:chExt cx="3340518" cy="333374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C13CCB-4FE4-C639-1691-3A9626524E0F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14DD37B-4F9F-E32F-6ED0-B88D2A6BFC19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768A3D-88AF-EBCC-BCCF-3D0C1EF1486E}"/>
              </a:ext>
            </a:extLst>
          </p:cNvPr>
          <p:cNvSpPr txBox="1"/>
          <p:nvPr/>
        </p:nvSpPr>
        <p:spPr>
          <a:xfrm>
            <a:off x="1046229" y="1502585"/>
            <a:ext cx="10186452" cy="421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* </a:t>
            </a:r>
            <a:r>
              <a:rPr lang="ko-KR" altLang="en-US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집단 및 부적절인 언행이 승패 미치는 영향에 대한 분석</a:t>
            </a:r>
            <a:endParaRPr lang="en-US" altLang="ko-KR" sz="1200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데이터의 랭크 비율은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Sliver(286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29.67%) – Gold(254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26.35%) – Unranked (228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,23.87%) - Bronze(94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,9.75%)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전체 데이터와 유사한 비율을 보이며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적으며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Silver,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비율이 많은 것으로 보아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Silver, Gold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부적절한 언행을 하는 유저가 많은 것으로 판단됨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데이터의 총 승률은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49.11%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부적절한 언행을 하는 유저가 포함된 팀이 약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1%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차로 게임에서 패배할 확률이 높음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다만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고티어’에선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52,48%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승률을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1,2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50.20%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티어가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높고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1,2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티어에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속할 수록 승률이 높은 것으로 판단됨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데이터의 평균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2.49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보다 표본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평균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KDA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 높은 것으로 유추해보아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언행을 하는 유저는 게임에서 잘하는 유저에 속함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솔로랭크에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대한 승률은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48.24%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솔로랭크에서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부적절한 언행을 하는 유저가 포함될 경우 약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2%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차이로 패배할 확률이 높음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언행을 하는 유저는 정글 포지션의 비율이 가장 높으며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이는 모든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포지션와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연계가 필요한 포지션의 특성이 영향을 미쳤을 것으로 추측함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‘what goes around comes around.’</a:t>
            </a:r>
          </a:p>
          <a:p>
            <a:pPr>
              <a:lnSpc>
                <a:spcPct val="150000"/>
              </a:lnSpc>
            </a:pPr>
            <a:r>
              <a:rPr lang="ko-KR" altLang="en-US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처음 예측한 것과 다르게</a:t>
            </a:r>
            <a:r>
              <a:rPr lang="en-US" altLang="ko-KR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 예측한 것보다 게임의 </a:t>
            </a:r>
            <a:r>
              <a:rPr lang="ko-KR" altLang="en-US" sz="1200" b="1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승패에</a:t>
            </a:r>
            <a:r>
              <a:rPr lang="ko-KR" altLang="en-US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엄청난 영향을 미치진 않는 것으로 확인됨</a:t>
            </a:r>
            <a:r>
              <a:rPr lang="en-US" altLang="ko-KR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하지만 부적절한 언행은 누군가에게 상처가 될 수 있음을 명심하고 즐거운 게임문화가 형성되었으면 좋겠음</a:t>
            </a:r>
            <a:r>
              <a:rPr lang="en-US" altLang="ko-KR" sz="12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50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3E603C-10D7-8A33-9DC4-20B551AEAAA2}"/>
              </a:ext>
            </a:extLst>
          </p:cNvPr>
          <p:cNvSpPr txBox="1"/>
          <p:nvPr/>
        </p:nvSpPr>
        <p:spPr>
          <a:xfrm>
            <a:off x="5102715" y="2789845"/>
            <a:ext cx="198656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effectLst/>
                <a:uLnTx/>
                <a:uFillTx/>
                <a:latin typeface="a꽃피는봄" panose="02020600000000000000" pitchFamily="18" charset="-127"/>
                <a:ea typeface="a꽃피는봄" panose="02020600000000000000" pitchFamily="18" charset="-127"/>
                <a:cs typeface="+mn-cs"/>
              </a:rPr>
              <a:t>E.O.D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3600" b="1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/>
              <a:t>Thank You</a:t>
            </a:r>
            <a:endParaRPr kumimoji="0" lang="en-US" altLang="ko-KR" sz="36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effectLst/>
              <a:uLnTx/>
              <a:uFillTx/>
              <a:latin typeface="a꽃피는봄" panose="02020600000000000000" pitchFamily="18" charset="-127"/>
              <a:ea typeface="a꽃피는봄" panose="02020600000000000000" pitchFamily="18" charset="-127"/>
              <a:cs typeface="+mn-c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A55C2-FA29-03CF-B77C-FAC855D4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98CD78-5D49-4A57-8951-DC2FCA84F8DA}"/>
              </a:ext>
            </a:extLst>
          </p:cNvPr>
          <p:cNvSpPr txBox="1"/>
          <p:nvPr/>
        </p:nvSpPr>
        <p:spPr>
          <a:xfrm>
            <a:off x="2945936" y="2464018"/>
            <a:ext cx="630012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r">
              <a:defRPr sz="2400" spc="-15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bg1"/>
                </a:solidFill>
                <a:latin typeface="a꽃피는봄" panose="02020600000000000000" pitchFamily="18" charset="-127"/>
                <a:ea typeface="a꽃피는봄" panose="02020600000000000000" pitchFamily="18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“ </a:t>
            </a:r>
            <a:r>
              <a:rPr kumimoji="0" lang="ko-KR" altLang="en-US" sz="6000" b="1" i="0" u="none" strike="noStrike" kern="1200" cap="none" spc="-150" normalizeH="0" baseline="0" noProof="0" dirty="0" err="1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엔터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 키를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뽑으면</a:t>
            </a:r>
            <a:r>
              <a:rPr lang="en-US" altLang="ko-KR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dirty="0">
                <a:solidFill>
                  <a:schemeClr val="tx1"/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승률이 올라간</a:t>
            </a:r>
            <a:r>
              <a:rPr kumimoji="0" lang="ko-KR" altLang="en-US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다</a:t>
            </a:r>
            <a:r>
              <a:rPr kumimoji="0" lang="en-US" altLang="ko-KR" sz="6000" b="1" i="0" u="none" strike="noStrike" kern="1200" cap="none" spc="-150" normalizeH="0" baseline="0" noProof="0" dirty="0">
                <a:ln w="15875">
                  <a:solidFill>
                    <a:srgbClr val="0F1823">
                      <a:alpha val="300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a미스테리" panose="02020600000000000000" pitchFamily="18" charset="-127"/>
                <a:ea typeface="a미스테리" panose="02020600000000000000" pitchFamily="18" charset="-127"/>
              </a:rPr>
              <a:t>. ”</a:t>
            </a:r>
            <a:endParaRPr lang="en-US" altLang="ko-KR" sz="6000" b="1" dirty="0">
              <a:solidFill>
                <a:schemeClr val="tx1"/>
              </a:solidFill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0" b="1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/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LOL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유저들 사이에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미스테리" panose="02020600000000000000" pitchFamily="18" charset="-127"/>
                <a:ea typeface="a미스테리" panose="02020600000000000000" pitchFamily="18" charset="-127"/>
              </a:rPr>
              <a:t>떠도는 낭설 中</a:t>
            </a:r>
            <a:endParaRPr kumimoji="0" lang="en-US" altLang="ko-KR" sz="3200" i="0" u="none" strike="noStrike" kern="1200" cap="none" spc="-150" normalizeH="0" baseline="0" noProof="0" dirty="0">
              <a:ln w="15875">
                <a:solidFill>
                  <a:srgbClr val="0F1823">
                    <a:alpha val="300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미스테리" panose="02020600000000000000" pitchFamily="18" charset="-127"/>
              <a:ea typeface="a미스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8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3C3F34-919D-43D6-8DE9-CB82BC49916A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EDB6D7-4BA7-4F8F-8BCA-BADBCEB83B07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및 </a:t>
            </a:r>
            <a:r>
              <a:rPr lang="ko-KR" altLang="en-US" sz="2400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접근방법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610DAC-91CF-4C53-2C77-0519C00DFFBD}"/>
              </a:ext>
            </a:extLst>
          </p:cNvPr>
          <p:cNvGrpSpPr/>
          <p:nvPr/>
        </p:nvGrpSpPr>
        <p:grpSpPr>
          <a:xfrm>
            <a:off x="725936" y="1047848"/>
            <a:ext cx="10740128" cy="2521620"/>
            <a:chOff x="1069181" y="2069311"/>
            <a:chExt cx="3340518" cy="33337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C6D006-27B1-6B41-7C87-93F74654B17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5D647D-CA3F-365D-C787-310F6B87806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FA6880-9678-008B-A47C-F51F253243F9}"/>
              </a:ext>
            </a:extLst>
          </p:cNvPr>
          <p:cNvGrpSpPr/>
          <p:nvPr/>
        </p:nvGrpSpPr>
        <p:grpSpPr>
          <a:xfrm>
            <a:off x="725936" y="3920359"/>
            <a:ext cx="10740128" cy="2675874"/>
            <a:chOff x="1069181" y="2069311"/>
            <a:chExt cx="3340518" cy="333374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A9CCF2-01EC-26DB-C579-50EB7EF7766C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20F67D-A105-8851-5153-DCB10856700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E8E5338-F365-22FD-79D4-783661A70FA6}"/>
              </a:ext>
            </a:extLst>
          </p:cNvPr>
          <p:cNvSpPr txBox="1"/>
          <p:nvPr/>
        </p:nvSpPr>
        <p:spPr>
          <a:xfrm>
            <a:off x="1115196" y="1740863"/>
            <a:ext cx="10350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주제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부적절한 언행이 게임에 미치는 영향 분석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E6C4F7-0A37-862B-D0A2-016472B9A385}"/>
              </a:ext>
            </a:extLst>
          </p:cNvPr>
          <p:cNvSpPr txBox="1"/>
          <p:nvPr/>
        </p:nvSpPr>
        <p:spPr>
          <a:xfrm>
            <a:off x="1115196" y="4473762"/>
            <a:ext cx="10350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·</a:t>
            </a:r>
            <a:r>
              <a:rPr lang="ko-KR" altLang="en-US" b="1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접근방법</a:t>
            </a:r>
            <a:endParaRPr lang="en-US" altLang="ko-KR" b="1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‘LOL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INVEN’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내 욕설 신고 게시판 활용하여 욕설 사용 유저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‘YOUR. GG’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전적 검색을 통한 최근 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승패</a:t>
            </a:r>
            <a:r>
              <a:rPr lang="en-US" altLang="ko-KR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 각종 지표 획득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표본에 대한 데이터 분석을 통한 인사이트 확보</a:t>
            </a:r>
            <a:endParaRPr lang="en-US" altLang="ko-KR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32C8EF-E61C-9BF7-2AE5-9DDE4457ED85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FB2FE6-C045-FE44-F78E-92BCA2F7727C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175F60B-CA76-6D36-7F33-0BA3EDFEF71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Picture 14" descr="LoL.py's documentation! — LoL.py documentation">
              <a:extLst>
                <a:ext uri="{FF2B5EF4-FFF2-40B4-BE49-F238E27FC236}">
                  <a16:creationId xmlns:a16="http://schemas.microsoft.com/office/drawing/2014/main" id="{5A3D044C-4AB7-7502-4EFA-87B9D66E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FBE1F1-763A-2A86-98F7-1B73620EC627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32935B-6555-0520-24EC-F149E88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9647" y="6363944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9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29792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2998217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4816" y="6348499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4873B5B-8871-C265-E7CC-17FF4B08BE05}"/>
              </a:ext>
            </a:extLst>
          </p:cNvPr>
          <p:cNvGrpSpPr/>
          <p:nvPr/>
        </p:nvGrpSpPr>
        <p:grpSpPr>
          <a:xfrm>
            <a:off x="188696" y="1281241"/>
            <a:ext cx="5901899" cy="5051654"/>
            <a:chOff x="116011" y="1041188"/>
            <a:chExt cx="6215375" cy="557548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5C890C-7BEA-E7E4-B406-D8B968EC433A}"/>
                </a:ext>
              </a:extLst>
            </p:cNvPr>
            <p:cNvGrpSpPr/>
            <p:nvPr/>
          </p:nvGrpSpPr>
          <p:grpSpPr>
            <a:xfrm>
              <a:off x="116011" y="1041188"/>
              <a:ext cx="6215375" cy="5575482"/>
              <a:chOff x="1045757" y="2069311"/>
              <a:chExt cx="3363942" cy="33337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58698CC-31D1-F95F-863C-155D40C0566A}"/>
                  </a:ext>
                </a:extLst>
              </p:cNvPr>
              <p:cNvSpPr/>
              <p:nvPr/>
            </p:nvSpPr>
            <p:spPr>
              <a:xfrm>
                <a:off x="1045757" y="2069311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FB877F1-8172-71AF-4F2C-688F06C64747}"/>
                  </a:ext>
                </a:extLst>
              </p:cNvPr>
              <p:cNvSpPr/>
              <p:nvPr/>
            </p:nvSpPr>
            <p:spPr>
              <a:xfrm>
                <a:off x="1190253" y="2183606"/>
                <a:ext cx="3219446" cy="3219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6B45ADD-2D2B-BF64-8DDC-A5F611664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873" y="1254894"/>
              <a:ext cx="5935709" cy="535187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09" y="1047731"/>
            <a:ext cx="2813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LOL  INVEN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사건 사고 게시판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D06B8D4-9D28-CCE0-5B9F-D5D2BACCD6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518"/>
          <a:stretch/>
        </p:blipFill>
        <p:spPr>
          <a:xfrm>
            <a:off x="6738313" y="1381087"/>
            <a:ext cx="4941481" cy="2165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343842"/>
            <a:ext cx="4756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INVEN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사건사고 게시판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內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Page 1~30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게시글 제목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(2980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제목 데이터 확보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EXCEL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통해 아이디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1,543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23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270888" y="1023972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Code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15D18E-A82E-3A32-2866-BE80840781B2}"/>
              </a:ext>
            </a:extLst>
          </p:cNvPr>
          <p:cNvSpPr txBox="1"/>
          <p:nvPr/>
        </p:nvSpPr>
        <p:spPr>
          <a:xfrm>
            <a:off x="3039313" y="3344830"/>
            <a:ext cx="20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이미지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3051057" y="209892"/>
            <a:ext cx="608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최근 전적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Crawling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7366" y="6352748"/>
            <a:ext cx="2743200" cy="365125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219518" y="1301094"/>
            <a:ext cx="5860803" cy="5051654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AD3BDF7-171A-1C12-845D-A305672188F6}"/>
              </a:ext>
            </a:extLst>
          </p:cNvPr>
          <p:cNvGrpSpPr/>
          <p:nvPr/>
        </p:nvGrpSpPr>
        <p:grpSpPr>
          <a:xfrm>
            <a:off x="6550144" y="3791340"/>
            <a:ext cx="5147872" cy="2541554"/>
            <a:chOff x="1069181" y="2069311"/>
            <a:chExt cx="3340518" cy="333374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D64F01C-A513-3709-30DE-F6663FFF01B5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4CF67E-39B0-4E42-43F0-88E8DE0A9E82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84F741-9411-611B-977A-C4F7E2DB8604}"/>
              </a:ext>
            </a:extLst>
          </p:cNvPr>
          <p:cNvSpPr txBox="1"/>
          <p:nvPr/>
        </p:nvSpPr>
        <p:spPr>
          <a:xfrm>
            <a:off x="6505020" y="3580700"/>
            <a:ext cx="1553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Summary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619B5-6996-F018-9962-F47DCFF597C6}"/>
              </a:ext>
            </a:extLst>
          </p:cNvPr>
          <p:cNvSpPr txBox="1"/>
          <p:nvPr/>
        </p:nvSpPr>
        <p:spPr>
          <a:xfrm>
            <a:off x="6494510" y="1047731"/>
            <a:ext cx="2512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Page - YOUR.GG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전적검색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0041A63-9592-0D17-24A3-CCEAD509D750}"/>
              </a:ext>
            </a:extLst>
          </p:cNvPr>
          <p:cNvGrpSpPr/>
          <p:nvPr/>
        </p:nvGrpSpPr>
        <p:grpSpPr>
          <a:xfrm>
            <a:off x="6531922" y="1281241"/>
            <a:ext cx="5147872" cy="2267929"/>
            <a:chOff x="1069181" y="2069311"/>
            <a:chExt cx="3340518" cy="3333741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5DD386-C26F-2CF2-DC76-E3ADFD385C2E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D77523B-EE70-0CF4-1F16-A5ED6ACF3D4F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A535-7178-4A58-B450-6370E4178C77}"/>
              </a:ext>
            </a:extLst>
          </p:cNvPr>
          <p:cNvSpPr txBox="1"/>
          <p:nvPr/>
        </p:nvSpPr>
        <p:spPr>
          <a:xfrm>
            <a:off x="6754458" y="4174677"/>
            <a:ext cx="47569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YOUR.GG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전적검색 활용 유저 별 최근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30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크롤링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경기별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게임모드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포지션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 K/D/A,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킬관여율을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추출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데이터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전처리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(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닉네임 중복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봇점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커스텀모드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/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무승부 게임 제외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개의 게임 데이터 확보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628650" lvl="1" indent="-171450">
              <a:buFontTx/>
              <a:buChar char="-"/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41DD3B-6922-E80D-AE3D-8F6E5F95B7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864"/>
          <a:stretch/>
        </p:blipFill>
        <p:spPr>
          <a:xfrm>
            <a:off x="6727803" y="1358995"/>
            <a:ext cx="4941481" cy="22217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9E034A-4FD3-824C-E96E-116C8A92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45" y="1474981"/>
            <a:ext cx="5634176" cy="48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5FF00C-6E6B-4D0D-A021-83B82F1B97E0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3D7669-018A-4C19-A4F4-DA86205FA0DB}"/>
              </a:ext>
            </a:extLst>
          </p:cNvPr>
          <p:cNvSpPr txBox="1"/>
          <p:nvPr/>
        </p:nvSpPr>
        <p:spPr>
          <a:xfrm>
            <a:off x="8401757" y="136153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Dictionary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D2BF58-109A-42A9-850D-0BD02CC88F84}"/>
              </a:ext>
            </a:extLst>
          </p:cNvPr>
          <p:cNvSpPr/>
          <p:nvPr/>
        </p:nvSpPr>
        <p:spPr>
          <a:xfrm>
            <a:off x="8116363" y="1843260"/>
            <a:ext cx="36000" cy="1252529"/>
          </a:xfrm>
          <a:prstGeom prst="roundRect">
            <a:avLst>
              <a:gd name="adj" fmla="val 50000"/>
            </a:avLst>
          </a:prstGeom>
          <a:solidFill>
            <a:srgbClr val="936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5C890C-7BEA-E7E4-B406-D8B968EC433A}"/>
              </a:ext>
            </a:extLst>
          </p:cNvPr>
          <p:cNvGrpSpPr/>
          <p:nvPr/>
        </p:nvGrpSpPr>
        <p:grpSpPr>
          <a:xfrm>
            <a:off x="454730" y="1667693"/>
            <a:ext cx="7542629" cy="4506003"/>
            <a:chOff x="1069181" y="2069311"/>
            <a:chExt cx="3340518" cy="333374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58698CC-31D1-F95F-863C-155D40C0566A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B877F1-8172-71AF-4F2C-688F06C6474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A8A16AE-0389-7344-9D31-63DF7515B3D0}"/>
              </a:ext>
            </a:extLst>
          </p:cNvPr>
          <p:cNvSpPr txBox="1"/>
          <p:nvPr/>
        </p:nvSpPr>
        <p:spPr>
          <a:xfrm>
            <a:off x="4878301" y="241331"/>
            <a:ext cx="27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 Description</a:t>
            </a:r>
            <a:endParaRPr lang="ko-KR" altLang="en-US" sz="24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53D1B1-A420-50C4-CCDA-D77FF28C92B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B4D1FF-E8AC-B78E-20DD-A91C0D72CD59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5CF3F98-2CCE-B90D-4667-D5320F5A0AAE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Picture 14" descr="LoL.py's documentation! — LoL.py documentation">
              <a:extLst>
                <a:ext uri="{FF2B5EF4-FFF2-40B4-BE49-F238E27FC236}">
                  <a16:creationId xmlns:a16="http://schemas.microsoft.com/office/drawing/2014/main" id="{044859FE-09E6-F22D-9180-E89923DD2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4CE077-EFE6-8072-D7A7-AF0584071E8D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CBE4E-03BD-BE84-4C3F-26CF831B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3067" y="6308943"/>
            <a:ext cx="2743200" cy="198820"/>
          </a:xfrm>
        </p:spPr>
        <p:txBody>
          <a:bodyPr/>
          <a:lstStyle/>
          <a:p>
            <a:fld id="{81B9E4A2-CF16-4B90-85C9-8639DC9658E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41156-647D-5C46-1B05-30F75DA7EEE0}"/>
              </a:ext>
            </a:extLst>
          </p:cNvPr>
          <p:cNvSpPr txBox="1"/>
          <p:nvPr/>
        </p:nvSpPr>
        <p:spPr>
          <a:xfrm>
            <a:off x="454730" y="136720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RAW Data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FD8D2-6DD3-4691-A4C6-81840B3683D1}"/>
              </a:ext>
            </a:extLst>
          </p:cNvPr>
          <p:cNvSpPr/>
          <p:nvPr/>
        </p:nvSpPr>
        <p:spPr>
          <a:xfrm>
            <a:off x="8544739" y="1667693"/>
            <a:ext cx="949997" cy="279132"/>
          </a:xfrm>
          <a:prstGeom prst="rect">
            <a:avLst/>
          </a:prstGeom>
          <a:solidFill>
            <a:srgbClr val="101A24"/>
          </a:solidFill>
          <a:ln w="9525"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ECDFCC"/>
                </a:solidFill>
                <a:ea typeface="Rix고딕 L" panose="02020603020101020101"/>
              </a:rPr>
              <a:t>id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8033B6-7B42-4A0D-AFA7-4B224B79A633}"/>
              </a:ext>
            </a:extLst>
          </p:cNvPr>
          <p:cNvSpPr/>
          <p:nvPr/>
        </p:nvSpPr>
        <p:spPr>
          <a:xfrm>
            <a:off x="9566737" y="1667692"/>
            <a:ext cx="2420579" cy="279132"/>
          </a:xfrm>
          <a:prstGeom prst="rect">
            <a:avLst/>
          </a:prstGeom>
          <a:noFill/>
          <a:ln w="3175"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ECDFCC"/>
                </a:solidFill>
                <a:ea typeface="Rix고딕 L" panose="02020603020101020101"/>
              </a:rPr>
              <a:t>게임에서 사용하는 </a:t>
            </a:r>
            <a:r>
              <a:rPr lang="ko-KR" altLang="en-US" sz="1050" dirty="0" err="1">
                <a:solidFill>
                  <a:srgbClr val="ECDFCC"/>
                </a:solidFill>
                <a:ea typeface="Rix고딕 L" panose="02020603020101020101"/>
              </a:rPr>
              <a:t>유저명</a:t>
            </a:r>
            <a:endParaRPr lang="en-US" altLang="ko-KR" sz="1050" dirty="0">
              <a:solidFill>
                <a:srgbClr val="ECDFCC"/>
              </a:solidFill>
              <a:ea typeface="Rix고딕 L" panose="02020603020101020101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82E786-BA75-98C2-78BB-1386E18757CE}"/>
              </a:ext>
            </a:extLst>
          </p:cNvPr>
          <p:cNvSpPr/>
          <p:nvPr/>
        </p:nvSpPr>
        <p:spPr>
          <a:xfrm>
            <a:off x="8544739" y="2065136"/>
            <a:ext cx="949997" cy="279132"/>
          </a:xfrm>
          <a:prstGeom prst="rect">
            <a:avLst/>
          </a:prstGeom>
          <a:solidFill>
            <a:srgbClr val="101A24"/>
          </a:solidFill>
          <a:ln w="9525"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ECDFCC"/>
                </a:solidFill>
                <a:ea typeface="Rix고딕 L" panose="02020603020101020101"/>
              </a:rPr>
              <a:t>Tier</a:t>
            </a:r>
            <a:endParaRPr lang="ko-KR" altLang="en-US" sz="1050" dirty="0">
              <a:solidFill>
                <a:srgbClr val="ECDFCC"/>
              </a:solidFill>
              <a:ea typeface="Rix고딕 L" panose="02020603020101020101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8925F3-D810-72CD-4387-2AD2DA52F76D}"/>
              </a:ext>
            </a:extLst>
          </p:cNvPr>
          <p:cNvSpPr/>
          <p:nvPr/>
        </p:nvSpPr>
        <p:spPr>
          <a:xfrm>
            <a:off x="9566735" y="2057906"/>
            <a:ext cx="2420579" cy="279132"/>
          </a:xfrm>
          <a:prstGeom prst="rect">
            <a:avLst/>
          </a:prstGeom>
          <a:noFill/>
          <a:ln w="3175"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ECDFCC"/>
                </a:solidFill>
                <a:ea typeface="Rix고딕 L" panose="02020603020101020101"/>
              </a:rPr>
              <a:t>게임 내 유저의 </a:t>
            </a:r>
            <a:r>
              <a:rPr lang="ko-KR" altLang="en-US" sz="1050" dirty="0" err="1">
                <a:solidFill>
                  <a:srgbClr val="ECDFCC"/>
                </a:solidFill>
                <a:ea typeface="Rix고딕 L" panose="02020603020101020101"/>
              </a:rPr>
              <a:t>티어</a:t>
            </a:r>
            <a:endParaRPr lang="en-US" altLang="ko-KR" sz="1050" dirty="0">
              <a:solidFill>
                <a:srgbClr val="ECDFCC"/>
              </a:solidFill>
              <a:ea typeface="Rix고딕 L" panose="02020603020101020101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5937590-EEEF-F3B2-7F4E-F9E497FDEC66}"/>
              </a:ext>
            </a:extLst>
          </p:cNvPr>
          <p:cNvSpPr/>
          <p:nvPr/>
        </p:nvSpPr>
        <p:spPr>
          <a:xfrm>
            <a:off x="8544739" y="2437136"/>
            <a:ext cx="949997" cy="279132"/>
          </a:xfrm>
          <a:prstGeom prst="rect">
            <a:avLst/>
          </a:prstGeom>
          <a:solidFill>
            <a:srgbClr val="101A24"/>
          </a:solidFill>
          <a:ln w="9525"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ECDFCC"/>
                </a:solidFill>
                <a:ea typeface="Rix고딕 L" panose="02020603020101020101"/>
              </a:rPr>
              <a:t>mode</a:t>
            </a:r>
            <a:endParaRPr lang="ko-KR" altLang="en-US" sz="1050" dirty="0">
              <a:solidFill>
                <a:srgbClr val="ECDFCC"/>
              </a:solidFill>
              <a:ea typeface="Rix고딕 L" panose="02020603020101020101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0D7078A-58C9-05C9-977F-F34A6A34C669}"/>
              </a:ext>
            </a:extLst>
          </p:cNvPr>
          <p:cNvSpPr/>
          <p:nvPr/>
        </p:nvSpPr>
        <p:spPr>
          <a:xfrm>
            <a:off x="9566735" y="2429905"/>
            <a:ext cx="2420579" cy="279132"/>
          </a:xfrm>
          <a:prstGeom prst="rect">
            <a:avLst/>
          </a:prstGeom>
          <a:noFill/>
          <a:ln w="3175"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ECDFCC"/>
                </a:solidFill>
                <a:ea typeface="Rix고딕 L" panose="02020603020101020101"/>
              </a:rPr>
              <a:t>게임 유형 </a:t>
            </a:r>
            <a:r>
              <a:rPr lang="en-US" altLang="ko-KR" sz="1050" dirty="0">
                <a:solidFill>
                  <a:srgbClr val="ECDFCC"/>
                </a:solidFill>
                <a:ea typeface="Rix고딕 L" panose="02020603020101020101"/>
              </a:rPr>
              <a:t>( </a:t>
            </a:r>
            <a:r>
              <a:rPr lang="ko-KR" altLang="en-US" sz="1050" dirty="0">
                <a:solidFill>
                  <a:srgbClr val="ECDFCC"/>
                </a:solidFill>
                <a:ea typeface="Rix고딕 L" panose="02020603020101020101"/>
              </a:rPr>
              <a:t>일반</a:t>
            </a:r>
            <a:r>
              <a:rPr lang="en-US" altLang="ko-KR" sz="1050" dirty="0">
                <a:solidFill>
                  <a:srgbClr val="ECDFCC"/>
                </a:solidFill>
                <a:ea typeface="Rix고딕 L" panose="02020603020101020101"/>
              </a:rPr>
              <a:t>, </a:t>
            </a:r>
            <a:r>
              <a:rPr lang="ko-KR" altLang="en-US" sz="1050" dirty="0">
                <a:solidFill>
                  <a:srgbClr val="ECDFCC"/>
                </a:solidFill>
                <a:ea typeface="Rix고딕 L" panose="02020603020101020101"/>
              </a:rPr>
              <a:t>랭크</a:t>
            </a:r>
            <a:r>
              <a:rPr lang="en-US" altLang="ko-KR" sz="1050" dirty="0">
                <a:solidFill>
                  <a:srgbClr val="ECDFCC"/>
                </a:solidFill>
                <a:ea typeface="Rix고딕 L" panose="02020603020101020101"/>
              </a:rPr>
              <a:t>, </a:t>
            </a:r>
            <a:r>
              <a:rPr lang="ko-KR" altLang="en-US" sz="1050" dirty="0" err="1">
                <a:solidFill>
                  <a:srgbClr val="ECDFCC"/>
                </a:solidFill>
                <a:ea typeface="Rix고딕 L" panose="02020603020101020101"/>
              </a:rPr>
              <a:t>칼바람</a:t>
            </a:r>
            <a:r>
              <a:rPr lang="en-US" altLang="ko-KR" sz="1050" dirty="0">
                <a:solidFill>
                  <a:srgbClr val="ECDFCC"/>
                </a:solidFill>
                <a:ea typeface="Rix고딕 L" panose="02020603020101020101"/>
              </a:rPr>
              <a:t>· · ·</a:t>
            </a:r>
            <a:r>
              <a:rPr lang="ko-KR" altLang="en-US" sz="1050" dirty="0">
                <a:solidFill>
                  <a:srgbClr val="ECDFCC"/>
                </a:solidFill>
                <a:ea typeface="Rix고딕 L" panose="02020603020101020101"/>
              </a:rPr>
              <a:t> </a:t>
            </a:r>
            <a:r>
              <a:rPr lang="en-US" altLang="ko-KR" sz="1050" dirty="0">
                <a:solidFill>
                  <a:srgbClr val="ECDFCC"/>
                </a:solidFill>
                <a:ea typeface="Rix고딕 L" panose="02020603020101020101"/>
              </a:rPr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E9B924-0D5B-3635-8E6F-56829784258E}"/>
              </a:ext>
            </a:extLst>
          </p:cNvPr>
          <p:cNvGrpSpPr/>
          <p:nvPr/>
        </p:nvGrpSpPr>
        <p:grpSpPr>
          <a:xfrm>
            <a:off x="8544735" y="3193198"/>
            <a:ext cx="3442579" cy="2980498"/>
            <a:chOff x="8544737" y="2811868"/>
            <a:chExt cx="3442579" cy="298049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1374D22-05F6-A0A6-DEF5-85A5F156D0FB}"/>
                </a:ext>
              </a:extLst>
            </p:cNvPr>
            <p:cNvGrpSpPr/>
            <p:nvPr/>
          </p:nvGrpSpPr>
          <p:grpSpPr>
            <a:xfrm>
              <a:off x="8544737" y="2811868"/>
              <a:ext cx="3442579" cy="2583055"/>
              <a:chOff x="8544737" y="2811868"/>
              <a:chExt cx="3442579" cy="2583055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64439246-784E-018A-5813-516388C364A9}"/>
                  </a:ext>
                </a:extLst>
              </p:cNvPr>
              <p:cNvSpPr/>
              <p:nvPr/>
            </p:nvSpPr>
            <p:spPr>
              <a:xfrm>
                <a:off x="8544739" y="2811870"/>
                <a:ext cx="949997" cy="279132"/>
              </a:xfrm>
              <a:prstGeom prst="rect">
                <a:avLst/>
              </a:prstGeom>
              <a:solidFill>
                <a:srgbClr val="101A24"/>
              </a:solidFill>
              <a:ln w="952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W/L</a:t>
                </a: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58592C7B-9C80-880A-1409-46AA65431099}"/>
                  </a:ext>
                </a:extLst>
              </p:cNvPr>
              <p:cNvSpPr/>
              <p:nvPr/>
            </p:nvSpPr>
            <p:spPr>
              <a:xfrm>
                <a:off x="9566737" y="2811868"/>
                <a:ext cx="2420579" cy="279132"/>
              </a:xfrm>
              <a:prstGeom prst="rect">
                <a:avLst/>
              </a:prstGeom>
              <a:noFill/>
              <a:ln w="317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rgbClr val="ECDFCC"/>
                    </a:solidFill>
                    <a:ea typeface="Rix고딕 L" panose="02020603020101020101"/>
                  </a:rPr>
                  <a:t>게임 결과 </a:t>
                </a:r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( </a:t>
                </a:r>
                <a:r>
                  <a:rPr lang="ko-KR" altLang="en-US" sz="1050" dirty="0">
                    <a:solidFill>
                      <a:srgbClr val="ECDFCC"/>
                    </a:solidFill>
                    <a:ea typeface="Rix고딕 L" panose="02020603020101020101"/>
                  </a:rPr>
                  <a:t>승</a:t>
                </a:r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,</a:t>
                </a:r>
                <a:r>
                  <a:rPr lang="ko-KR" altLang="en-US" sz="1050" dirty="0">
                    <a:solidFill>
                      <a:srgbClr val="ECDFCC"/>
                    </a:solidFill>
                    <a:ea typeface="Rix고딕 L" panose="02020603020101020101"/>
                  </a:rPr>
                  <a:t>패</a:t>
                </a:r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, </a:t>
                </a:r>
                <a:r>
                  <a:rPr lang="ko-KR" altLang="en-US" sz="1050" dirty="0">
                    <a:solidFill>
                      <a:srgbClr val="ECDFCC"/>
                    </a:solidFill>
                    <a:ea typeface="Rix고딕 L" panose="02020603020101020101"/>
                  </a:rPr>
                  <a:t>재경기 </a:t>
                </a:r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)</a:t>
                </a: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5386183-4E7A-B917-875E-275EDD815F96}"/>
                  </a:ext>
                </a:extLst>
              </p:cNvPr>
              <p:cNvSpPr/>
              <p:nvPr/>
            </p:nvSpPr>
            <p:spPr>
              <a:xfrm>
                <a:off x="8544739" y="3209313"/>
                <a:ext cx="949997" cy="279132"/>
              </a:xfrm>
              <a:prstGeom prst="rect">
                <a:avLst/>
              </a:prstGeom>
              <a:solidFill>
                <a:srgbClr val="101A24"/>
              </a:solidFill>
              <a:ln w="952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champion</a:t>
                </a:r>
                <a:endParaRPr lang="ko-KR" altLang="en-US" sz="1050" dirty="0">
                  <a:solidFill>
                    <a:srgbClr val="ECDFCC"/>
                  </a:solidFill>
                  <a:ea typeface="Rix고딕 L" panose="02020603020101020101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315E8A8E-AA50-BD68-4681-882E7B5D6774}"/>
                  </a:ext>
                </a:extLst>
              </p:cNvPr>
              <p:cNvSpPr/>
              <p:nvPr/>
            </p:nvSpPr>
            <p:spPr>
              <a:xfrm>
                <a:off x="9566735" y="3202082"/>
                <a:ext cx="2420579" cy="279132"/>
              </a:xfrm>
              <a:prstGeom prst="rect">
                <a:avLst/>
              </a:prstGeom>
              <a:noFill/>
              <a:ln w="317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rgbClr val="ECDFCC"/>
                    </a:solidFill>
                    <a:ea typeface="Rix고딕 L" panose="02020603020101020101"/>
                  </a:rPr>
                  <a:t>게임에서 사용한 챔피언</a:t>
                </a: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0002EA8-8BD3-7B41-6BF4-C809BF36BFE6}"/>
                  </a:ext>
                </a:extLst>
              </p:cNvPr>
              <p:cNvSpPr/>
              <p:nvPr/>
            </p:nvSpPr>
            <p:spPr>
              <a:xfrm>
                <a:off x="8544739" y="3581312"/>
                <a:ext cx="949997" cy="279132"/>
              </a:xfrm>
              <a:prstGeom prst="rect">
                <a:avLst/>
              </a:prstGeom>
              <a:solidFill>
                <a:srgbClr val="101A24"/>
              </a:solidFill>
              <a:ln w="952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position</a:t>
                </a:r>
                <a:endParaRPr lang="ko-KR" altLang="en-US" sz="1050" dirty="0">
                  <a:solidFill>
                    <a:srgbClr val="ECDFCC"/>
                  </a:solidFill>
                  <a:ea typeface="Rix고딕 L" panose="02020603020101020101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3B377BA-199D-76BC-4D00-53AC6257245A}"/>
                  </a:ext>
                </a:extLst>
              </p:cNvPr>
              <p:cNvSpPr/>
              <p:nvPr/>
            </p:nvSpPr>
            <p:spPr>
              <a:xfrm>
                <a:off x="9566735" y="3574082"/>
                <a:ext cx="2420579" cy="279132"/>
              </a:xfrm>
              <a:prstGeom prst="rect">
                <a:avLst/>
              </a:prstGeom>
              <a:noFill/>
              <a:ln w="317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rgbClr val="ECDFCC"/>
                    </a:solidFill>
                    <a:ea typeface="Rix고딕 L" panose="02020603020101020101"/>
                  </a:rPr>
                  <a:t>게임에서 맡은 포지션</a:t>
                </a:r>
                <a:r>
                  <a:rPr lang="en-US" altLang="ko-KR" sz="1000" dirty="0">
                    <a:solidFill>
                      <a:srgbClr val="ECDFCC"/>
                    </a:solidFill>
                    <a:ea typeface="Rix고딕 L" panose="02020603020101020101"/>
                  </a:rPr>
                  <a:t>(</a:t>
                </a:r>
                <a:r>
                  <a:rPr lang="ko-KR" altLang="en-US" sz="1000" dirty="0">
                    <a:solidFill>
                      <a:srgbClr val="ECDFCC"/>
                    </a:solidFill>
                    <a:ea typeface="Rix고딕 L" panose="02020603020101020101"/>
                  </a:rPr>
                  <a:t>정글</a:t>
                </a:r>
                <a:r>
                  <a:rPr lang="en-US" altLang="ko-KR" sz="1000" dirty="0">
                    <a:solidFill>
                      <a:srgbClr val="ECDFCC"/>
                    </a:solidFill>
                    <a:ea typeface="Rix고딕 L" panose="02020603020101020101"/>
                  </a:rPr>
                  <a:t>,</a:t>
                </a:r>
                <a:r>
                  <a:rPr lang="ko-KR" altLang="en-US" sz="1000" dirty="0">
                    <a:solidFill>
                      <a:srgbClr val="ECDFCC"/>
                    </a:solidFill>
                    <a:ea typeface="Rix고딕 L" panose="02020603020101020101"/>
                  </a:rPr>
                  <a:t>탑</a:t>
                </a:r>
                <a:r>
                  <a:rPr lang="en-US" altLang="ko-KR" sz="1000" dirty="0">
                    <a:solidFill>
                      <a:srgbClr val="ECDFCC"/>
                    </a:solidFill>
                    <a:ea typeface="Rix고딕 L" panose="02020603020101020101"/>
                  </a:rPr>
                  <a:t>,</a:t>
                </a:r>
                <a:r>
                  <a:rPr lang="ko-KR" altLang="en-US" sz="1000" dirty="0">
                    <a:solidFill>
                      <a:srgbClr val="ECDFCC"/>
                    </a:solidFill>
                    <a:ea typeface="Rix고딕 L" panose="02020603020101020101"/>
                  </a:rPr>
                  <a:t>미드</a:t>
                </a:r>
                <a:r>
                  <a:rPr lang="en-US" altLang="ko-KR" sz="1000" dirty="0">
                    <a:solidFill>
                      <a:srgbClr val="ECDFCC"/>
                    </a:solidFill>
                    <a:ea typeface="Rix고딕 L" panose="02020603020101020101"/>
                  </a:rPr>
                  <a:t> · · ·</a:t>
                </a:r>
                <a:r>
                  <a:rPr lang="ko-KR" altLang="en-US" sz="1000" dirty="0">
                    <a:solidFill>
                      <a:srgbClr val="ECDFCC"/>
                    </a:solidFill>
                    <a:ea typeface="Rix고딕 L" panose="02020603020101020101"/>
                  </a:rPr>
                  <a:t> </a:t>
                </a:r>
                <a:r>
                  <a:rPr lang="en-US" altLang="ko-KR" sz="1000" dirty="0">
                    <a:solidFill>
                      <a:srgbClr val="ECDFCC"/>
                    </a:solidFill>
                    <a:ea typeface="Rix고딕 L" panose="02020603020101020101"/>
                  </a:rPr>
                  <a:t>) </a:t>
                </a:r>
                <a:endParaRPr lang="ko-KR" altLang="en-US" sz="1000" dirty="0">
                  <a:solidFill>
                    <a:srgbClr val="ECDFCC"/>
                  </a:solidFill>
                  <a:ea typeface="Rix고딕 L" panose="02020603020101020101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C69E843-04A3-1878-6BEB-2A29E583B945}"/>
                  </a:ext>
                </a:extLst>
              </p:cNvPr>
              <p:cNvSpPr/>
              <p:nvPr/>
            </p:nvSpPr>
            <p:spPr>
              <a:xfrm>
                <a:off x="8544737" y="3971614"/>
                <a:ext cx="949997" cy="279132"/>
              </a:xfrm>
              <a:prstGeom prst="rect">
                <a:avLst/>
              </a:prstGeom>
              <a:solidFill>
                <a:srgbClr val="101A24"/>
              </a:solidFill>
              <a:ln w="952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Kill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9C9ADF2-152C-F663-8F51-98E32DAB00E0}"/>
                  </a:ext>
                </a:extLst>
              </p:cNvPr>
              <p:cNvSpPr/>
              <p:nvPr/>
            </p:nvSpPr>
            <p:spPr>
              <a:xfrm>
                <a:off x="9566735" y="3971613"/>
                <a:ext cx="2420579" cy="279132"/>
              </a:xfrm>
              <a:prstGeom prst="rect">
                <a:avLst/>
              </a:prstGeom>
              <a:noFill/>
              <a:ln w="317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rgbClr val="ECDFCC"/>
                    </a:solidFill>
                    <a:ea typeface="Rix고딕 L" panose="02020603020101020101"/>
                  </a:rPr>
                  <a:t>게임에서 상대 유닛을 처치한 수</a:t>
                </a:r>
                <a:endParaRPr lang="en-US" altLang="ko-KR" sz="1050" dirty="0">
                  <a:solidFill>
                    <a:srgbClr val="ECDFCC"/>
                  </a:solidFill>
                  <a:ea typeface="Rix고딕 L" panose="02020603020101020101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1919051-04AC-5DD2-5E92-82073013E663}"/>
                  </a:ext>
                </a:extLst>
              </p:cNvPr>
              <p:cNvSpPr/>
              <p:nvPr/>
            </p:nvSpPr>
            <p:spPr>
              <a:xfrm>
                <a:off x="8544737" y="4369058"/>
                <a:ext cx="949997" cy="279132"/>
              </a:xfrm>
              <a:prstGeom prst="rect">
                <a:avLst/>
              </a:prstGeom>
              <a:solidFill>
                <a:srgbClr val="101A24"/>
              </a:solidFill>
              <a:ln w="952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Death</a:t>
                </a:r>
                <a:endParaRPr lang="ko-KR" altLang="en-US" sz="1050" dirty="0">
                  <a:solidFill>
                    <a:srgbClr val="ECDFCC"/>
                  </a:solidFill>
                  <a:ea typeface="Rix고딕 L" panose="02020603020101020101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80E3CB86-E5FA-9DD6-2BAF-210DC6680DFA}"/>
                  </a:ext>
                </a:extLst>
              </p:cNvPr>
              <p:cNvSpPr/>
              <p:nvPr/>
            </p:nvSpPr>
            <p:spPr>
              <a:xfrm>
                <a:off x="9566733" y="4361827"/>
                <a:ext cx="2420579" cy="279132"/>
              </a:xfrm>
              <a:prstGeom prst="rect">
                <a:avLst/>
              </a:prstGeom>
              <a:noFill/>
              <a:ln w="317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rgbClr val="ECDFCC"/>
                    </a:solidFill>
                    <a:ea typeface="Rix고딕 L" panose="02020603020101020101"/>
                  </a:rPr>
                  <a:t>게임에서 처치 당한 수</a:t>
                </a: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8BDCBCA8-DE8E-4D05-6CBE-1F1862D4AFDC}"/>
                  </a:ext>
                </a:extLst>
              </p:cNvPr>
              <p:cNvSpPr/>
              <p:nvPr/>
            </p:nvSpPr>
            <p:spPr>
              <a:xfrm>
                <a:off x="8544737" y="4741057"/>
                <a:ext cx="949997" cy="279132"/>
              </a:xfrm>
              <a:prstGeom prst="rect">
                <a:avLst/>
              </a:prstGeom>
              <a:solidFill>
                <a:srgbClr val="101A24"/>
              </a:solidFill>
              <a:ln w="952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rgbClr val="ECDFCC"/>
                    </a:solidFill>
                    <a:ea typeface="Rix고딕 L" panose="02020603020101020101"/>
                  </a:rPr>
                  <a:t>Assist</a:t>
                </a:r>
                <a:endParaRPr lang="ko-KR" altLang="en-US" sz="1050" dirty="0">
                  <a:solidFill>
                    <a:srgbClr val="ECDFCC"/>
                  </a:solidFill>
                  <a:ea typeface="Rix고딕 L" panose="02020603020101020101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800259B-E1E9-F904-D861-4E2B64BE41C7}"/>
                  </a:ext>
                </a:extLst>
              </p:cNvPr>
              <p:cNvSpPr/>
              <p:nvPr/>
            </p:nvSpPr>
            <p:spPr>
              <a:xfrm>
                <a:off x="9566733" y="4733827"/>
                <a:ext cx="2420579" cy="279132"/>
              </a:xfrm>
              <a:prstGeom prst="rect">
                <a:avLst/>
              </a:prstGeom>
              <a:noFill/>
              <a:ln w="317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rgbClr val="ECDFCC"/>
                    </a:solidFill>
                    <a:ea typeface="Rix고딕 L" panose="02020603020101020101"/>
                  </a:rPr>
                  <a:t>게임에서 상대 처치에 도움을 준 수</a:t>
                </a: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734FBE9D-6A2D-BB29-74A1-BCA22B6B78CC}"/>
                  </a:ext>
                </a:extLst>
              </p:cNvPr>
              <p:cNvSpPr/>
              <p:nvPr/>
            </p:nvSpPr>
            <p:spPr>
              <a:xfrm>
                <a:off x="8544737" y="5115791"/>
                <a:ext cx="949997" cy="279132"/>
              </a:xfrm>
              <a:prstGeom prst="rect">
                <a:avLst/>
              </a:prstGeom>
              <a:solidFill>
                <a:srgbClr val="101A24"/>
              </a:solidFill>
              <a:ln w="952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rgbClr val="ECDFCC"/>
                    </a:solidFill>
                    <a:ea typeface="Rix고딕 L" panose="02020603020101020101"/>
                  </a:rPr>
                  <a:t>Kill participance</a:t>
                </a: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665AAF32-BB8A-B4D7-291B-6BF3AA8D6EB8}"/>
                  </a:ext>
                </a:extLst>
              </p:cNvPr>
              <p:cNvSpPr/>
              <p:nvPr/>
            </p:nvSpPr>
            <p:spPr>
              <a:xfrm>
                <a:off x="9566735" y="5115790"/>
                <a:ext cx="2420579" cy="279132"/>
              </a:xfrm>
              <a:prstGeom prst="rect">
                <a:avLst/>
              </a:prstGeom>
              <a:noFill/>
              <a:ln w="3175"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50" dirty="0">
                    <a:solidFill>
                      <a:srgbClr val="ECDFCC"/>
                    </a:solidFill>
                    <a:ea typeface="Rix고딕 L" panose="02020603020101020101"/>
                  </a:rPr>
                  <a:t>상대 처치에 관여한 비율</a:t>
                </a:r>
                <a:endParaRPr lang="en-US" altLang="ko-KR" sz="1050" dirty="0">
                  <a:solidFill>
                    <a:srgbClr val="ECDFCC"/>
                  </a:solidFill>
                  <a:ea typeface="Rix고딕 L" panose="02020603020101020101"/>
                </a:endParaRPr>
              </a:p>
            </p:txBody>
          </p:sp>
        </p:grp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37F55DE-A0D8-1A68-F947-1DC22CE5E261}"/>
                </a:ext>
              </a:extLst>
            </p:cNvPr>
            <p:cNvSpPr/>
            <p:nvPr/>
          </p:nvSpPr>
          <p:spPr>
            <a:xfrm>
              <a:off x="8544737" y="5513234"/>
              <a:ext cx="949997" cy="279132"/>
            </a:xfrm>
            <a:prstGeom prst="rect">
              <a:avLst/>
            </a:prstGeom>
            <a:solidFill>
              <a:srgbClr val="101A24"/>
            </a:solidFill>
            <a:ln w="952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KDA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31C62FA-CF2C-7882-938C-66CF711AF9A7}"/>
                </a:ext>
              </a:extLst>
            </p:cNvPr>
            <p:cNvSpPr/>
            <p:nvPr/>
          </p:nvSpPr>
          <p:spPr>
            <a:xfrm>
              <a:off x="9566733" y="5506004"/>
              <a:ext cx="2420579" cy="279132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(</a:t>
              </a:r>
              <a:r>
                <a:rPr lang="en-US" altLang="ko-KR" sz="1050" dirty="0" err="1">
                  <a:solidFill>
                    <a:srgbClr val="ECDFCC"/>
                  </a:solidFill>
                  <a:ea typeface="Rix고딕 L" panose="02020603020101020101"/>
                </a:rPr>
                <a:t>kill+assist</a:t>
              </a:r>
              <a:r>
                <a:rPr lang="en-US" altLang="ko-KR" sz="1050" dirty="0">
                  <a:solidFill>
                    <a:srgbClr val="ECDFCC"/>
                  </a:solidFill>
                  <a:ea typeface="Rix고딕 L" panose="02020603020101020101"/>
                </a:rPr>
                <a:t>)/death</a:t>
              </a:r>
              <a:endParaRPr lang="ko-KR" altLang="en-US" sz="1050" dirty="0">
                <a:solidFill>
                  <a:srgbClr val="ECDFCC"/>
                </a:solidFill>
                <a:ea typeface="Rix고딕 L" panose="02020603020101020101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247802B4-D048-C74E-3DB9-7C3C61B3166E}"/>
              </a:ext>
            </a:extLst>
          </p:cNvPr>
          <p:cNvSpPr txBox="1"/>
          <p:nvPr/>
        </p:nvSpPr>
        <p:spPr>
          <a:xfrm>
            <a:off x="707942" y="6224253"/>
            <a:ext cx="2137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i="0" dirty="0">
                <a:solidFill>
                  <a:srgbClr val="F8F8F0"/>
                </a:solidFill>
                <a:effectLst/>
                <a:latin typeface="Courier New" panose="02070309020205020404" pitchFamily="49" charset="0"/>
                <a:ea typeface="Rix고딕 L" panose="02020603020101020101"/>
              </a:rPr>
              <a:t>26,463 rows × 12 columns</a:t>
            </a:r>
            <a:endParaRPr lang="ko-KR" altLang="en-US" sz="1000" spc="60" dirty="0">
              <a:solidFill>
                <a:srgbClr val="ECDFCC"/>
              </a:solidFill>
              <a:latin typeface="Rix고딕 L" panose="02020603020101020101" pitchFamily="18" charset="-127"/>
              <a:ea typeface="Rix고딕 L" panose="02020603020101020101"/>
            </a:endParaRPr>
          </a:p>
        </p:txBody>
      </p:sp>
      <p:pic>
        <p:nvPicPr>
          <p:cNvPr id="179" name="그림 178">
            <a:extLst>
              <a:ext uri="{FF2B5EF4-FFF2-40B4-BE49-F238E27FC236}">
                <a16:creationId xmlns:a16="http://schemas.microsoft.com/office/drawing/2014/main" id="{F355AF1A-2E82-973E-8D32-75FEAB7946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848"/>
          <a:stretch/>
        </p:blipFill>
        <p:spPr>
          <a:xfrm>
            <a:off x="745733" y="1841409"/>
            <a:ext cx="7251625" cy="432438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A2E77A-C07E-6143-0773-7BDA40908D44}"/>
              </a:ext>
            </a:extLst>
          </p:cNvPr>
          <p:cNvSpPr/>
          <p:nvPr/>
        </p:nvSpPr>
        <p:spPr>
          <a:xfrm>
            <a:off x="8544735" y="2801648"/>
            <a:ext cx="949997" cy="279132"/>
          </a:xfrm>
          <a:prstGeom prst="rect">
            <a:avLst/>
          </a:prstGeom>
          <a:solidFill>
            <a:srgbClr val="101A24"/>
          </a:solidFill>
          <a:ln w="9525"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ECDFCC"/>
                </a:solidFill>
                <a:ea typeface="Rix고딕 L" panose="02020603020101020101"/>
              </a:rPr>
              <a:t>span</a:t>
            </a:r>
            <a:endParaRPr lang="ko-KR" altLang="en-US" sz="1050" dirty="0">
              <a:solidFill>
                <a:srgbClr val="ECDFCC"/>
              </a:solidFill>
              <a:ea typeface="Rix고딕 L" panose="02020603020101020101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1B8BF-359E-7B9E-35FE-D81190E5C7F2}"/>
              </a:ext>
            </a:extLst>
          </p:cNvPr>
          <p:cNvSpPr/>
          <p:nvPr/>
        </p:nvSpPr>
        <p:spPr>
          <a:xfrm>
            <a:off x="9566731" y="2794418"/>
            <a:ext cx="2420579" cy="279132"/>
          </a:xfrm>
          <a:prstGeom prst="rect">
            <a:avLst/>
          </a:prstGeom>
          <a:noFill/>
          <a:ln w="3175"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ECDFCC"/>
                </a:solidFill>
                <a:ea typeface="Rix고딕 L" panose="02020603020101020101"/>
              </a:rPr>
              <a:t>게임 시간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71F5D1-47E8-0C60-975A-60539FD59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39" y="3091000"/>
            <a:ext cx="7174644" cy="3074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124E4E-11B1-8462-2480-70FBCA16E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67" y="1842375"/>
            <a:ext cx="7174645" cy="28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02656ACA-9BE7-AD7F-2CC6-464880802431}"/>
              </a:ext>
            </a:extLst>
          </p:cNvPr>
          <p:cNvGrpSpPr/>
          <p:nvPr/>
        </p:nvGrpSpPr>
        <p:grpSpPr>
          <a:xfrm>
            <a:off x="3665454" y="1294544"/>
            <a:ext cx="2430545" cy="4826767"/>
            <a:chOff x="283474" y="4190403"/>
            <a:chExt cx="5507728" cy="181569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D142F64-E1C2-85BF-BBE2-888E5F1DE14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0587676-45CC-9F07-E3ED-8E260B0EBDDC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463438" y="188296"/>
            <a:ext cx="326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Data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389219" y="1245638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점유율 막대 그래프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95985" y="1644383"/>
            <a:ext cx="5082309" cy="372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LOL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(23.47%),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(34.24%),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(26.55%),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(10.12%).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(1.46%),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(0.09%)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분포를 보이고 있음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(12.1%) – Sliver 4 (10.9%)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8.4%)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AF5C77-A944-97F3-AE00-ECA1358E7643}"/>
              </a:ext>
            </a:extLst>
          </p:cNvPr>
          <p:cNvGrpSpPr/>
          <p:nvPr/>
        </p:nvGrpSpPr>
        <p:grpSpPr>
          <a:xfrm>
            <a:off x="283474" y="4097937"/>
            <a:ext cx="3201118" cy="1458993"/>
            <a:chOff x="283474" y="4190403"/>
            <a:chExt cx="5507728" cy="181569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E54EEE8-A0F6-C997-87D2-BB5C7F2399DD}"/>
                </a:ext>
              </a:extLst>
            </p:cNvPr>
            <p:cNvSpPr/>
            <p:nvPr/>
          </p:nvSpPr>
          <p:spPr>
            <a:xfrm>
              <a:off x="283474" y="4190403"/>
              <a:ext cx="5308109" cy="1753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054F208-81A7-506F-E1C1-FA8919FFB615}"/>
                </a:ext>
              </a:extLst>
            </p:cNvPr>
            <p:cNvSpPr/>
            <p:nvPr/>
          </p:nvSpPr>
          <p:spPr>
            <a:xfrm>
              <a:off x="483093" y="4252653"/>
              <a:ext cx="5308109" cy="1753446"/>
            </a:xfrm>
            <a:prstGeom prst="rect">
              <a:avLst/>
            </a:prstGeom>
            <a:solidFill>
              <a:srgbClr val="010A13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820010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 err="1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티어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랭크 분포도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3F722-3AD8-A647-F1A1-35A3180E4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57"/>
          <a:stretch/>
        </p:blipFill>
        <p:spPr>
          <a:xfrm>
            <a:off x="3771199" y="1469821"/>
            <a:ext cx="2324039" cy="465149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D43C93-C6C2-BA57-514F-A6FF978E788B}"/>
              </a:ext>
            </a:extLst>
          </p:cNvPr>
          <p:cNvGrpSpPr/>
          <p:nvPr/>
        </p:nvGrpSpPr>
        <p:grpSpPr>
          <a:xfrm>
            <a:off x="273199" y="1592959"/>
            <a:ext cx="3211393" cy="1510745"/>
            <a:chOff x="298119" y="1898258"/>
            <a:chExt cx="3211393" cy="151074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D247033-2B87-0704-A059-E5A8F6142DCB}"/>
                </a:ext>
              </a:extLst>
            </p:cNvPr>
            <p:cNvGrpSpPr/>
            <p:nvPr/>
          </p:nvGrpSpPr>
          <p:grpSpPr>
            <a:xfrm>
              <a:off x="298119" y="1898258"/>
              <a:ext cx="3201118" cy="1499919"/>
              <a:chOff x="283474" y="1246004"/>
              <a:chExt cx="5507728" cy="18156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54C2B96-FF32-4E73-02D3-BB597DED1B0A}"/>
                  </a:ext>
                </a:extLst>
              </p:cNvPr>
              <p:cNvSpPr/>
              <p:nvPr/>
            </p:nvSpPr>
            <p:spPr>
              <a:xfrm>
                <a:off x="283474" y="1246004"/>
                <a:ext cx="5308109" cy="1753446"/>
              </a:xfrm>
              <a:prstGeom prst="rect">
                <a:avLst/>
              </a:prstGeom>
              <a:noFill/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001CB4C-59BC-17A2-930B-FC23D31A9FC2}"/>
                  </a:ext>
                </a:extLst>
              </p:cNvPr>
              <p:cNvSpPr/>
              <p:nvPr/>
            </p:nvSpPr>
            <p:spPr>
              <a:xfrm>
                <a:off x="483093" y="1308254"/>
                <a:ext cx="5308109" cy="1753446"/>
              </a:xfrm>
              <a:prstGeom prst="rect">
                <a:avLst/>
              </a:prstGeom>
              <a:solidFill>
                <a:srgbClr val="010A13"/>
              </a:solidFill>
              <a:ln>
                <a:solidFill>
                  <a:srgbClr val="936E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C2F679-6FBA-003A-EEA5-FF18A71D1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204"/>
            <a:stretch/>
          </p:blipFill>
          <p:spPr>
            <a:xfrm>
              <a:off x="424414" y="1960787"/>
              <a:ext cx="3085098" cy="14482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31FA9A5-B5CD-56E8-4A6B-185083BC1793}"/>
              </a:ext>
            </a:extLst>
          </p:cNvPr>
          <p:cNvSpPr txBox="1"/>
          <p:nvPr/>
        </p:nvSpPr>
        <p:spPr>
          <a:xfrm>
            <a:off x="3665454" y="1041187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B45493-6AB3-9F6D-8CED-6C543B140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42" y="4163169"/>
            <a:ext cx="3049251" cy="13937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D9C4FB-9819-C6E3-8E8C-FBF2E1CD310E}"/>
              </a:ext>
            </a:extLst>
          </p:cNvPr>
          <p:cNvSpPr txBox="1"/>
          <p:nvPr/>
        </p:nvSpPr>
        <p:spPr>
          <a:xfrm>
            <a:off x="9010436" y="5811282"/>
            <a:ext cx="26678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*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는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OP.GG 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제공 </a:t>
            </a:r>
            <a:r>
              <a:rPr lang="en-US" altLang="ko-KR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</a:t>
            </a:r>
            <a:r>
              <a:rPr lang="ko-KR" altLang="en-US" sz="1000" spc="60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활용</a:t>
            </a:r>
          </a:p>
        </p:txBody>
      </p:sp>
    </p:spTree>
    <p:extLst>
      <p:ext uri="{BB962C8B-B14F-4D97-AF65-F5344CB8AC3E}">
        <p14:creationId xmlns:p14="http://schemas.microsoft.com/office/powerpoint/2010/main" val="70740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DADCB7C-68BF-48CC-8833-D167BBFF7CC0}"/>
              </a:ext>
            </a:extLst>
          </p:cNvPr>
          <p:cNvGrpSpPr/>
          <p:nvPr/>
        </p:nvGrpSpPr>
        <p:grpSpPr>
          <a:xfrm>
            <a:off x="6400799" y="1214062"/>
            <a:ext cx="5507727" cy="5053174"/>
            <a:chOff x="1069181" y="2069311"/>
            <a:chExt cx="3340518" cy="333374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235E31-9279-4346-BB7F-492AE66EC761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859D3CE-57D8-4D87-801F-BD7BFC149DF5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4C2B96-FF32-4E73-02D3-BB597DED1B0A}"/>
              </a:ext>
            </a:extLst>
          </p:cNvPr>
          <p:cNvSpPr/>
          <p:nvPr/>
        </p:nvSpPr>
        <p:spPr>
          <a:xfrm>
            <a:off x="283474" y="1482306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01CB4C-59BC-17A2-930B-FC23D31A9FC2}"/>
              </a:ext>
            </a:extLst>
          </p:cNvPr>
          <p:cNvSpPr/>
          <p:nvPr/>
        </p:nvSpPr>
        <p:spPr>
          <a:xfrm>
            <a:off x="483093" y="1544556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1EFE95-2819-7D47-2C10-BC38302EEBB1}"/>
              </a:ext>
            </a:extLst>
          </p:cNvPr>
          <p:cNvSpPr txBox="1"/>
          <p:nvPr/>
        </p:nvSpPr>
        <p:spPr>
          <a:xfrm>
            <a:off x="4458035" y="194326"/>
            <a:ext cx="313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Rank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분포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DC79CA-5B0F-39F3-E916-F0C7F3C2D0A2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B0B63E-8D24-8F98-D99C-8B4FC7430AF7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B6DB41-F3AC-E90C-11BC-808155CA39AB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Picture 14" descr="LoL.py's documentation! — LoL.py documentation">
              <a:extLst>
                <a:ext uri="{FF2B5EF4-FFF2-40B4-BE49-F238E27FC236}">
                  <a16:creationId xmlns:a16="http://schemas.microsoft.com/office/drawing/2014/main" id="{920AB5A0-7B28-130B-36B6-16853753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CBC38D-5C2F-C7D1-686F-A9FE8ABCDAC8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8B3696-5A9A-8917-CD1D-91FBABC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BE7C-AC67-A4DB-5AEA-E84F252C34AF}"/>
              </a:ext>
            </a:extLst>
          </p:cNvPr>
          <p:cNvSpPr txBox="1"/>
          <p:nvPr/>
        </p:nvSpPr>
        <p:spPr>
          <a:xfrm>
            <a:off x="283474" y="1204379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표본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User 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B181A6-5CDD-27EB-FB63-BE293772B90C}"/>
              </a:ext>
            </a:extLst>
          </p:cNvPr>
          <p:cNvSpPr txBox="1"/>
          <p:nvPr/>
        </p:nvSpPr>
        <p:spPr>
          <a:xfrm>
            <a:off x="6588046" y="1674333"/>
            <a:ext cx="5082309" cy="428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총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964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228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(23.87%), Iron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(0.93%)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Bronze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94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(9.75%), Silver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286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(29.67%)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254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(26.35%),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74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(7.68%).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Diamond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(1.87%), Master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(0.10%).</a:t>
            </a:r>
          </a:p>
          <a:p>
            <a:pPr>
              <a:lnSpc>
                <a:spcPct val="150000"/>
              </a:lnSpc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유저 분포는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Sliver – Gold – Unranked - Bronze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최상위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Grandmaster, Challenger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최하위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티어인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Iron 4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표본은 없음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Unranked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제외한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727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명의 유저 중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티어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별 세부 유저는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Gold 4 (124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17.06%) – Sliver 4 (84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11.55%)</a:t>
            </a:r>
          </a:p>
          <a:p>
            <a:pPr>
              <a:lnSpc>
                <a:spcPct val="150000"/>
              </a:lnSpc>
            </a:pP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 – Silver 2 (81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11.14%)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 순으로 많음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대체로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OP.GG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제공한 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User Data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비슷한 분포를 보이며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전체에 비해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Bronze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적으며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Silver, Gold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유저의 비율은 많음</a:t>
            </a: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C59CC-44A3-43F9-4A56-24E500CD3BB2}"/>
              </a:ext>
            </a:extLst>
          </p:cNvPr>
          <p:cNvSpPr txBox="1"/>
          <p:nvPr/>
        </p:nvSpPr>
        <p:spPr>
          <a:xfrm>
            <a:off x="6400799" y="9678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Data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설명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E54EEE8-A0F6-C997-87D2-BB5C7F2399DD}"/>
              </a:ext>
            </a:extLst>
          </p:cNvPr>
          <p:cNvSpPr/>
          <p:nvPr/>
        </p:nvSpPr>
        <p:spPr>
          <a:xfrm>
            <a:off x="283474" y="4190403"/>
            <a:ext cx="5308109" cy="1753446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54F208-81A7-506F-E1C1-FA8919FFB615}"/>
              </a:ext>
            </a:extLst>
          </p:cNvPr>
          <p:cNvSpPr/>
          <p:nvPr/>
        </p:nvSpPr>
        <p:spPr>
          <a:xfrm>
            <a:off x="483093" y="4252653"/>
            <a:ext cx="5308109" cy="1753446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98A3DF-1FA8-F1EB-A4D8-4FB9AC5EEC4B}"/>
              </a:ext>
            </a:extLst>
          </p:cNvPr>
          <p:cNvSpPr txBox="1"/>
          <p:nvPr/>
        </p:nvSpPr>
        <p:spPr>
          <a:xfrm>
            <a:off x="283474" y="3912476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각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Rank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별 세부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분포</a:t>
            </a:r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8392EB06-5E10-89AE-80EF-65CE95CE7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439242"/>
              </p:ext>
            </p:extLst>
          </p:nvPr>
        </p:nvGraphicFramePr>
        <p:xfrm>
          <a:off x="503740" y="4252653"/>
          <a:ext cx="5308108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id="{4A7CC7E3-262A-811D-8C0B-89C1FF55B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24167"/>
              </p:ext>
            </p:extLst>
          </p:nvPr>
        </p:nvGraphicFramePr>
        <p:xfrm>
          <a:off x="483094" y="1557634"/>
          <a:ext cx="5295736" cy="174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0" name="차트 69">
            <a:extLst>
              <a:ext uri="{FF2B5EF4-FFF2-40B4-BE49-F238E27FC236}">
                <a16:creationId xmlns:a16="http://schemas.microsoft.com/office/drawing/2014/main" id="{DC1585EC-1442-C4BE-1753-CA7E735FC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044040"/>
              </p:ext>
            </p:extLst>
          </p:nvPr>
        </p:nvGraphicFramePr>
        <p:xfrm>
          <a:off x="470720" y="4252652"/>
          <a:ext cx="5320481" cy="1780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2996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D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C0A0747-7DD5-474D-AC98-5EF5BE440EC2}"/>
              </a:ext>
            </a:extLst>
          </p:cNvPr>
          <p:cNvCxnSpPr>
            <a:cxnSpLocks/>
          </p:cNvCxnSpPr>
          <p:nvPr/>
        </p:nvCxnSpPr>
        <p:spPr>
          <a:xfrm>
            <a:off x="0" y="866814"/>
            <a:ext cx="12192000" cy="0"/>
          </a:xfrm>
          <a:prstGeom prst="line">
            <a:avLst/>
          </a:prstGeom>
          <a:ln>
            <a:solidFill>
              <a:srgbClr val="755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0B405D-E5E5-479D-9DD1-5ABD33F74BBC}"/>
              </a:ext>
            </a:extLst>
          </p:cNvPr>
          <p:cNvGrpSpPr/>
          <p:nvPr/>
        </p:nvGrpSpPr>
        <p:grpSpPr>
          <a:xfrm>
            <a:off x="725936" y="1186834"/>
            <a:ext cx="4637174" cy="4940693"/>
            <a:chOff x="1069181" y="2069311"/>
            <a:chExt cx="3340518" cy="33337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419BE7-B1AE-4E34-A3AB-49CB39270D62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46F257-D0BC-4A73-AD7B-EDBD75E898A7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solidFill>
              <a:srgbClr val="0D141F"/>
            </a:solidFill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A238150-4E17-EF28-E2FB-3C4A0EEAF1AC}"/>
              </a:ext>
            </a:extLst>
          </p:cNvPr>
          <p:cNvSpPr txBox="1"/>
          <p:nvPr/>
        </p:nvSpPr>
        <p:spPr>
          <a:xfrm>
            <a:off x="4503851" y="195799"/>
            <a:ext cx="31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</a:t>
            </a:r>
            <a:r>
              <a:rPr lang="en-US" altLang="ko-KR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4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 분석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F185837-7F9B-066D-9DA3-DBC41EF2B343}"/>
              </a:ext>
            </a:extLst>
          </p:cNvPr>
          <p:cNvGrpSpPr/>
          <p:nvPr/>
        </p:nvGrpSpPr>
        <p:grpSpPr>
          <a:xfrm>
            <a:off x="196182" y="156027"/>
            <a:ext cx="3288411" cy="529754"/>
            <a:chOff x="196182" y="156027"/>
            <a:chExt cx="3288411" cy="5297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10DA6C-ECA6-8C10-369D-7F426511D4D5}"/>
                </a:ext>
              </a:extLst>
            </p:cNvPr>
            <p:cNvSpPr/>
            <p:nvPr/>
          </p:nvSpPr>
          <p:spPr>
            <a:xfrm>
              <a:off x="510708" y="211919"/>
              <a:ext cx="2973884" cy="417967"/>
            </a:xfrm>
            <a:prstGeom prst="rect">
              <a:avLst/>
            </a:prstGeom>
            <a:noFill/>
            <a:ln w="3175"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5E481C7-7235-97F0-7772-7D7B16859024}"/>
                </a:ext>
              </a:extLst>
            </p:cNvPr>
            <p:cNvSpPr/>
            <p:nvPr/>
          </p:nvSpPr>
          <p:spPr>
            <a:xfrm>
              <a:off x="522019" y="236200"/>
              <a:ext cx="2962573" cy="374663"/>
            </a:xfrm>
            <a:prstGeom prst="rect">
              <a:avLst/>
            </a:prstGeom>
            <a:noFill/>
            <a:ln w="9525">
              <a:solidFill>
                <a:srgbClr val="09A6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Picture 14" descr="LoL.py's documentation! — LoL.py documentation">
              <a:extLst>
                <a:ext uri="{FF2B5EF4-FFF2-40B4-BE49-F238E27FC236}">
                  <a16:creationId xmlns:a16="http://schemas.microsoft.com/office/drawing/2014/main" id="{9CA830D7-5667-E446-BB79-6EC7010A2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82" y="156027"/>
              <a:ext cx="629057" cy="529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F745500-CC76-CE88-A5E5-5C8ACFB1BF45}"/>
                </a:ext>
              </a:extLst>
            </p:cNvPr>
            <p:cNvSpPr txBox="1"/>
            <p:nvPr/>
          </p:nvSpPr>
          <p:spPr>
            <a:xfrm>
              <a:off x="750435" y="282402"/>
              <a:ext cx="273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spc="60" dirty="0">
                  <a:solidFill>
                    <a:schemeClr val="bg1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부적절한 언행이 게임에 미치는 영향 분석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521A3C-02C4-076C-087F-72FDFB57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E4A2-CF16-4B90-85C9-8639DC9658E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D03773-8D01-F6F2-89D2-F2D9A55F550E}"/>
              </a:ext>
            </a:extLst>
          </p:cNvPr>
          <p:cNvSpPr txBox="1"/>
          <p:nvPr/>
        </p:nvSpPr>
        <p:spPr>
          <a:xfrm>
            <a:off x="725936" y="949054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37E026-EB7B-E13A-69EA-6AF468E7E9F9}"/>
              </a:ext>
            </a:extLst>
          </p:cNvPr>
          <p:cNvGrpSpPr/>
          <p:nvPr/>
        </p:nvGrpSpPr>
        <p:grpSpPr>
          <a:xfrm>
            <a:off x="6174771" y="3380196"/>
            <a:ext cx="5507727" cy="2928135"/>
            <a:chOff x="1069181" y="2069311"/>
            <a:chExt cx="3340518" cy="333374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F711E62-4238-7D04-0AFE-37D2F3D8F713}"/>
                </a:ext>
              </a:extLst>
            </p:cNvPr>
            <p:cNvSpPr/>
            <p:nvPr/>
          </p:nvSpPr>
          <p:spPr>
            <a:xfrm>
              <a:off x="1069181" y="2069311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27B2191-3F2A-A3D5-B6A6-FD153D2E57AA}"/>
                </a:ext>
              </a:extLst>
            </p:cNvPr>
            <p:cNvSpPr/>
            <p:nvPr/>
          </p:nvSpPr>
          <p:spPr>
            <a:xfrm>
              <a:off x="1190253" y="2183606"/>
              <a:ext cx="3219446" cy="3219446"/>
            </a:xfrm>
            <a:prstGeom prst="rect">
              <a:avLst/>
            </a:prstGeom>
            <a:noFill/>
            <a:ln>
              <a:solidFill>
                <a:srgbClr val="936E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7D46F90-9DAF-50D7-9025-A70F72972109}"/>
              </a:ext>
            </a:extLst>
          </p:cNvPr>
          <p:cNvSpPr txBox="1"/>
          <p:nvPr/>
        </p:nvSpPr>
        <p:spPr>
          <a:xfrm>
            <a:off x="6400570" y="3492739"/>
            <a:ext cx="5082309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표본 데이터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26,463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판의 승리는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12,995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패배는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13,468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판으로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49.11%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임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전체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기준으로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Platinum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이상을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’, Gold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이하를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라고 </a:t>
            </a:r>
            <a:r>
              <a:rPr lang="ko-KR" altLang="en-US" sz="1200" spc="6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할때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52,48%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승률을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‘</a:t>
            </a:r>
            <a:r>
              <a:rPr lang="ko-KR" altLang="en-US" sz="1200" spc="60" dirty="0" err="1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저티어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’ 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구간에선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48.78%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보임 </a:t>
            </a:r>
            <a:endParaRPr lang="en-US" altLang="ko-KR" sz="12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500" spc="6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각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Tier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별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‘3,4 Tier’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비교해보았을 때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50.20%, ‘3,4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승률은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48.63%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로 </a:t>
            </a:r>
            <a:r>
              <a:rPr lang="en-US" altLang="ko-KR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‘1,2 Tier’</a:t>
            </a:r>
            <a:r>
              <a:rPr lang="ko-KR" altLang="en-US" sz="1200" spc="60" dirty="0">
                <a:solidFill>
                  <a:srgbClr val="FF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 높은 승률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보였다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특히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Bronze, Silver, Gold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경우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약 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2%</a:t>
            </a:r>
            <a:r>
              <a:rPr lang="ko-KR" altLang="en-US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승률 차를 기록함</a:t>
            </a:r>
            <a:r>
              <a:rPr lang="en-US" altLang="ko-KR" sz="1200" spc="6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60" dirty="0">
              <a:solidFill>
                <a:srgbClr val="FF0000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789B5CD-1C18-41DD-7621-D4F43DDBC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9439"/>
              </p:ext>
            </p:extLst>
          </p:nvPr>
        </p:nvGraphicFramePr>
        <p:xfrm>
          <a:off x="905762" y="1387306"/>
          <a:ext cx="4467621" cy="4706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8165">
                  <a:extLst>
                    <a:ext uri="{9D8B030D-6E8A-4147-A177-3AD203B41FA5}">
                      <a16:colId xmlns:a16="http://schemas.microsoft.com/office/drawing/2014/main" val="1171754977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1229194850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1666886661"/>
                    </a:ext>
                  </a:extLst>
                </a:gridCol>
                <a:gridCol w="988165">
                  <a:extLst>
                    <a:ext uri="{9D8B030D-6E8A-4147-A177-3AD203B41FA5}">
                      <a16:colId xmlns:a16="http://schemas.microsoft.com/office/drawing/2014/main" val="3676119196"/>
                    </a:ext>
                  </a:extLst>
                </a:gridCol>
                <a:gridCol w="751563">
                  <a:extLst>
                    <a:ext uri="{9D8B030D-6E8A-4147-A177-3AD203B41FA5}">
                      <a16:colId xmlns:a16="http://schemas.microsoft.com/office/drawing/2014/main" val="978695145"/>
                    </a:ext>
                  </a:extLst>
                </a:gridCol>
              </a:tblGrid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티어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판 수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승리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패배</a:t>
                      </a: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승률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66726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Master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56.67%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42793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Diamond 1</a:t>
                      </a:r>
                      <a:endParaRPr 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19617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758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40.00%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68282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Diamond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380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93995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261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56.32%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8469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215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5051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498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56.22%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4457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Platinum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1,180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618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52.37%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8571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357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53.15%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017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665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904812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1,542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778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49.55%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320650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Gold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3,566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1,758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1,808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49.30%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8887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1,643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833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50.70%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4085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2,296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49.43%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83986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1,858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861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46.34%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618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Silver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2,445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1,134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1,311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46.38%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61499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1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813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391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48.09%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356898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2 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796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50.13%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1478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539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285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47.12%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116934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Bronze 4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477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45.49%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62866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1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43.33%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18177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2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88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47.73%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091835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Iron 3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119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en-US" altLang="ko-KR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47.06%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44151"/>
                  </a:ext>
                </a:extLst>
              </a:tr>
              <a:tr h="181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Unranked</a:t>
                      </a:r>
                      <a:endParaRPr lang="en-US" sz="900" b="0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5,410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2,623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2,787</a:t>
                      </a:r>
                      <a:endParaRPr lang="en-US" altLang="ko-KR" sz="9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07" marR="7607" marT="7607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48.48%</a:t>
                      </a:r>
                    </a:p>
                  </a:txBody>
                  <a:tcPr marL="7912" marR="7912" marT="791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337297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137F4C-1E3C-EA4D-BFA0-0BA0A2418B22}"/>
              </a:ext>
            </a:extLst>
          </p:cNvPr>
          <p:cNvSpPr/>
          <p:nvPr/>
        </p:nvSpPr>
        <p:spPr>
          <a:xfrm>
            <a:off x="6174771" y="1163863"/>
            <a:ext cx="5308108" cy="2035122"/>
          </a:xfrm>
          <a:prstGeom prst="rect">
            <a:avLst/>
          </a:prstGeom>
          <a:noFill/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D83C1D-3549-EB93-CCA7-4E812D47BDD2}"/>
              </a:ext>
            </a:extLst>
          </p:cNvPr>
          <p:cNvSpPr/>
          <p:nvPr/>
        </p:nvSpPr>
        <p:spPr>
          <a:xfrm>
            <a:off x="6374390" y="1236113"/>
            <a:ext cx="5308108" cy="2035122"/>
          </a:xfrm>
          <a:prstGeom prst="rect">
            <a:avLst/>
          </a:prstGeom>
          <a:solidFill>
            <a:srgbClr val="010A13"/>
          </a:solidFill>
          <a:ln>
            <a:solidFill>
              <a:srgbClr val="936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375DD-DEB9-F0E6-FD44-5999515E830F}"/>
              </a:ext>
            </a:extLst>
          </p:cNvPr>
          <p:cNvSpPr txBox="1"/>
          <p:nvPr/>
        </p:nvSpPr>
        <p:spPr>
          <a:xfrm>
            <a:off x="6174771" y="929241"/>
            <a:ext cx="1872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</a:t>
            </a:r>
            <a:r>
              <a:rPr lang="en-US" altLang="ko-KR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Tier </a:t>
            </a:r>
            <a:r>
              <a:rPr lang="ko-KR" altLang="en-US" sz="1000" spc="60" dirty="0">
                <a:solidFill>
                  <a:srgbClr val="ECDFCC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</a:t>
            </a:r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A9D299CD-6F06-91A0-256A-E2366DDC9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700018"/>
              </p:ext>
            </p:extLst>
          </p:nvPr>
        </p:nvGraphicFramePr>
        <p:xfrm>
          <a:off x="6374390" y="1235781"/>
          <a:ext cx="5308108" cy="203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8617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2156</Words>
  <Application>Microsoft Office PowerPoint</Application>
  <PresentationFormat>와이드스크린</PresentationFormat>
  <Paragraphs>574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a꽃피는봄</vt:lpstr>
      <vt:lpstr>a미스테리</vt:lpstr>
      <vt:lpstr>Rix고딕 B</vt:lpstr>
      <vt:lpstr>Rix고딕 EB</vt:lpstr>
      <vt:lpstr>Rix고딕 L</vt:lpstr>
      <vt:lpstr>Rix모던고딕 B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허진성</dc:creator>
  <cp:lastModifiedBy>허 진성</cp:lastModifiedBy>
  <cp:revision>12</cp:revision>
  <dcterms:created xsi:type="dcterms:W3CDTF">2021-01-24T14:32:32Z</dcterms:created>
  <dcterms:modified xsi:type="dcterms:W3CDTF">2022-07-05T09:52:48Z</dcterms:modified>
</cp:coreProperties>
</file>